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83" r:id="rId2"/>
    <p:sldId id="471" r:id="rId3"/>
    <p:sldId id="442" r:id="rId4"/>
    <p:sldId id="443" r:id="rId5"/>
    <p:sldId id="444" r:id="rId6"/>
    <p:sldId id="445" r:id="rId7"/>
    <p:sldId id="446" r:id="rId8"/>
    <p:sldId id="449" r:id="rId9"/>
    <p:sldId id="450" r:id="rId10"/>
    <p:sldId id="451" r:id="rId11"/>
    <p:sldId id="452" r:id="rId12"/>
    <p:sldId id="453" r:id="rId13"/>
    <p:sldId id="454" r:id="rId14"/>
    <p:sldId id="455" r:id="rId15"/>
    <p:sldId id="456" r:id="rId16"/>
    <p:sldId id="457" r:id="rId17"/>
    <p:sldId id="458" r:id="rId18"/>
    <p:sldId id="459" r:id="rId19"/>
    <p:sldId id="460" r:id="rId20"/>
    <p:sldId id="461" r:id="rId21"/>
    <p:sldId id="462" r:id="rId22"/>
    <p:sldId id="465" r:id="rId23"/>
    <p:sldId id="466" r:id="rId24"/>
    <p:sldId id="467" r:id="rId25"/>
    <p:sldId id="468" r:id="rId26"/>
    <p:sldId id="463" r:id="rId27"/>
    <p:sldId id="464" r:id="rId28"/>
    <p:sldId id="469" r:id="rId29"/>
    <p:sldId id="470" r:id="rId30"/>
  </p:sldIdLst>
  <p:sldSz cx="9144000" cy="6858000" type="screen4x3"/>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Unicode MS" panose="020B0604020202020204" pitchFamily="34" charset="-128"/>
        <a:ea typeface="+mn-ea"/>
        <a:cs typeface="+mn-cs"/>
      </a:defRPr>
    </a:lvl1pPr>
    <a:lvl2pPr marL="457200" algn="l" rtl="0" fontAlgn="base">
      <a:spcBef>
        <a:spcPct val="0"/>
      </a:spcBef>
      <a:spcAft>
        <a:spcPct val="0"/>
      </a:spcAft>
      <a:defRPr kern="1200">
        <a:solidFill>
          <a:schemeClr val="tx1"/>
        </a:solidFill>
        <a:latin typeface="Arial Unicode MS" panose="020B0604020202020204" pitchFamily="34" charset="-128"/>
        <a:ea typeface="+mn-ea"/>
        <a:cs typeface="+mn-cs"/>
      </a:defRPr>
    </a:lvl2pPr>
    <a:lvl3pPr marL="914400" algn="l" rtl="0" fontAlgn="base">
      <a:spcBef>
        <a:spcPct val="0"/>
      </a:spcBef>
      <a:spcAft>
        <a:spcPct val="0"/>
      </a:spcAft>
      <a:defRPr kern="1200">
        <a:solidFill>
          <a:schemeClr val="tx1"/>
        </a:solidFill>
        <a:latin typeface="Arial Unicode MS" panose="020B0604020202020204" pitchFamily="34" charset="-128"/>
        <a:ea typeface="+mn-ea"/>
        <a:cs typeface="+mn-cs"/>
      </a:defRPr>
    </a:lvl3pPr>
    <a:lvl4pPr marL="1371600" algn="l" rtl="0" fontAlgn="base">
      <a:spcBef>
        <a:spcPct val="0"/>
      </a:spcBef>
      <a:spcAft>
        <a:spcPct val="0"/>
      </a:spcAft>
      <a:defRPr kern="1200">
        <a:solidFill>
          <a:schemeClr val="tx1"/>
        </a:solidFill>
        <a:latin typeface="Arial Unicode MS" panose="020B0604020202020204" pitchFamily="34" charset="-128"/>
        <a:ea typeface="+mn-ea"/>
        <a:cs typeface="+mn-cs"/>
      </a:defRPr>
    </a:lvl4pPr>
    <a:lvl5pPr marL="1828800" algn="l" rtl="0" fontAlgn="base">
      <a:spcBef>
        <a:spcPct val="0"/>
      </a:spcBef>
      <a:spcAft>
        <a:spcPct val="0"/>
      </a:spcAft>
      <a:defRPr kern="1200">
        <a:solidFill>
          <a:schemeClr val="tx1"/>
        </a:solidFill>
        <a:latin typeface="Arial Unicode MS" panose="020B0604020202020204" pitchFamily="34" charset="-128"/>
        <a:ea typeface="+mn-ea"/>
        <a:cs typeface="+mn-cs"/>
      </a:defRPr>
    </a:lvl5pPr>
    <a:lvl6pPr marL="2286000" algn="l" defTabSz="914400" rtl="0" eaLnBrk="1" latinLnBrk="0" hangingPunct="1">
      <a:defRPr kern="1200">
        <a:solidFill>
          <a:schemeClr val="tx1"/>
        </a:solidFill>
        <a:latin typeface="Arial Unicode MS" panose="020B0604020202020204" pitchFamily="34" charset="-128"/>
        <a:ea typeface="+mn-ea"/>
        <a:cs typeface="+mn-cs"/>
      </a:defRPr>
    </a:lvl6pPr>
    <a:lvl7pPr marL="2743200" algn="l" defTabSz="914400" rtl="0" eaLnBrk="1" latinLnBrk="0" hangingPunct="1">
      <a:defRPr kern="1200">
        <a:solidFill>
          <a:schemeClr val="tx1"/>
        </a:solidFill>
        <a:latin typeface="Arial Unicode MS" panose="020B0604020202020204" pitchFamily="34" charset="-128"/>
        <a:ea typeface="+mn-ea"/>
        <a:cs typeface="+mn-cs"/>
      </a:defRPr>
    </a:lvl7pPr>
    <a:lvl8pPr marL="3200400" algn="l" defTabSz="914400" rtl="0" eaLnBrk="1" latinLnBrk="0" hangingPunct="1">
      <a:defRPr kern="1200">
        <a:solidFill>
          <a:schemeClr val="tx1"/>
        </a:solidFill>
        <a:latin typeface="Arial Unicode MS" panose="020B0604020202020204" pitchFamily="34" charset="-128"/>
        <a:ea typeface="+mn-ea"/>
        <a:cs typeface="+mn-cs"/>
      </a:defRPr>
    </a:lvl8pPr>
    <a:lvl9pPr marL="3657600" algn="l" defTabSz="914400" rtl="0" eaLnBrk="1" latinLnBrk="0" hangingPunct="1">
      <a:defRPr kern="1200">
        <a:solidFill>
          <a:schemeClr val="tx1"/>
        </a:solidFill>
        <a:latin typeface="Arial Unicode MS" panose="020B0604020202020204" pitchFamily="34" charset="-128"/>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48" autoAdjust="0"/>
    <p:restoredTop sz="71970" autoAdjust="0"/>
  </p:normalViewPr>
  <p:slideViewPr>
    <p:cSldViewPr>
      <p:cViewPr varScale="1">
        <p:scale>
          <a:sx n="82" d="100"/>
          <a:sy n="82" d="100"/>
        </p:scale>
        <p:origin x="126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SANDER" userId="affd6e74-9f3a-4b29-89c7-35064ff47285" providerId="ADAL" clId="{5D8C1B3B-A376-4679-9598-823D99598DB4}"/>
    <pc:docChg chg="custSel addSld delSld modSld">
      <pc:chgData name="Pedro SANDER" userId="affd6e74-9f3a-4b29-89c7-35064ff47285" providerId="ADAL" clId="{5D8C1B3B-A376-4679-9598-823D99598DB4}" dt="2021-03-18T07:56:00.505" v="60" actId="20577"/>
      <pc:docMkLst>
        <pc:docMk/>
      </pc:docMkLst>
      <pc:sldChg chg="modSp">
        <pc:chgData name="Pedro SANDER" userId="affd6e74-9f3a-4b29-89c7-35064ff47285" providerId="ADAL" clId="{5D8C1B3B-A376-4679-9598-823D99598DB4}" dt="2021-03-16T08:09:36.817" v="3" actId="6549"/>
        <pc:sldMkLst>
          <pc:docMk/>
          <pc:sldMk cId="3120169435" sldId="449"/>
        </pc:sldMkLst>
        <pc:spChg chg="mod">
          <ac:chgData name="Pedro SANDER" userId="affd6e74-9f3a-4b29-89c7-35064ff47285" providerId="ADAL" clId="{5D8C1B3B-A376-4679-9598-823D99598DB4}" dt="2021-03-16T08:09:36.817" v="3" actId="6549"/>
          <ac:spMkLst>
            <pc:docMk/>
            <pc:sldMk cId="3120169435" sldId="449"/>
            <ac:spMk id="1062915" creationId="{00000000-0000-0000-0000-000000000000}"/>
          </ac:spMkLst>
        </pc:spChg>
      </pc:sldChg>
      <pc:sldChg chg="modNotesTx">
        <pc:chgData name="Pedro SANDER" userId="affd6e74-9f3a-4b29-89c7-35064ff47285" providerId="ADAL" clId="{5D8C1B3B-A376-4679-9598-823D99598DB4}" dt="2021-03-16T08:12:05.896" v="4" actId="20577"/>
        <pc:sldMkLst>
          <pc:docMk/>
          <pc:sldMk cId="3104892191" sldId="457"/>
        </pc:sldMkLst>
      </pc:sldChg>
      <pc:sldChg chg="modSp">
        <pc:chgData name="Pedro SANDER" userId="affd6e74-9f3a-4b29-89c7-35064ff47285" providerId="ADAL" clId="{5D8C1B3B-A376-4679-9598-823D99598DB4}" dt="2021-03-18T07:43:05.851" v="28" actId="20577"/>
        <pc:sldMkLst>
          <pc:docMk/>
          <pc:sldMk cId="3720507280" sldId="461"/>
        </pc:sldMkLst>
        <pc:spChg chg="mod">
          <ac:chgData name="Pedro SANDER" userId="affd6e74-9f3a-4b29-89c7-35064ff47285" providerId="ADAL" clId="{5D8C1B3B-A376-4679-9598-823D99598DB4}" dt="2021-03-18T07:43:05.851" v="28" actId="20577"/>
          <ac:spMkLst>
            <pc:docMk/>
            <pc:sldMk cId="3720507280" sldId="461"/>
            <ac:spMk id="1087491" creationId="{00000000-0000-0000-0000-000000000000}"/>
          </ac:spMkLst>
        </pc:spChg>
      </pc:sldChg>
      <pc:sldChg chg="modSp">
        <pc:chgData name="Pedro SANDER" userId="affd6e74-9f3a-4b29-89c7-35064ff47285" providerId="ADAL" clId="{5D8C1B3B-A376-4679-9598-823D99598DB4}" dt="2021-03-16T08:13:28.341" v="7" actId="6549"/>
        <pc:sldMkLst>
          <pc:docMk/>
          <pc:sldMk cId="4018975475" sldId="462"/>
        </pc:sldMkLst>
        <pc:spChg chg="mod">
          <ac:chgData name="Pedro SANDER" userId="affd6e74-9f3a-4b29-89c7-35064ff47285" providerId="ADAL" clId="{5D8C1B3B-A376-4679-9598-823D99598DB4}" dt="2021-03-16T08:13:28.341" v="7" actId="6549"/>
          <ac:spMkLst>
            <pc:docMk/>
            <pc:sldMk cId="4018975475" sldId="462"/>
            <ac:spMk id="1089539" creationId="{00000000-0000-0000-0000-000000000000}"/>
          </ac:spMkLst>
        </pc:spChg>
      </pc:sldChg>
      <pc:sldChg chg="add">
        <pc:chgData name="Pedro SANDER" userId="affd6e74-9f3a-4b29-89c7-35064ff47285" providerId="ADAL" clId="{5D8C1B3B-A376-4679-9598-823D99598DB4}" dt="2021-03-16T08:13:33.217" v="8"/>
        <pc:sldMkLst>
          <pc:docMk/>
          <pc:sldMk cId="420231529" sldId="463"/>
        </pc:sldMkLst>
      </pc:sldChg>
      <pc:sldChg chg="add">
        <pc:chgData name="Pedro SANDER" userId="affd6e74-9f3a-4b29-89c7-35064ff47285" providerId="ADAL" clId="{5D8C1B3B-A376-4679-9598-823D99598DB4}" dt="2021-03-16T08:13:33.217" v="8"/>
        <pc:sldMkLst>
          <pc:docMk/>
          <pc:sldMk cId="3840604851" sldId="464"/>
        </pc:sldMkLst>
      </pc:sldChg>
      <pc:sldChg chg="modSp">
        <pc:chgData name="Pedro SANDER" userId="affd6e74-9f3a-4b29-89c7-35064ff47285" providerId="ADAL" clId="{5D8C1B3B-A376-4679-9598-823D99598DB4}" dt="2021-03-16T08:15:23.793" v="13" actId="20577"/>
        <pc:sldMkLst>
          <pc:docMk/>
          <pc:sldMk cId="302969797" sldId="470"/>
        </pc:sldMkLst>
        <pc:spChg chg="mod">
          <ac:chgData name="Pedro SANDER" userId="affd6e74-9f3a-4b29-89c7-35064ff47285" providerId="ADAL" clId="{5D8C1B3B-A376-4679-9598-823D99598DB4}" dt="2021-03-16T08:15:23.793" v="13" actId="20577"/>
          <ac:spMkLst>
            <pc:docMk/>
            <pc:sldMk cId="302969797" sldId="470"/>
            <ac:spMk id="1105923" creationId="{00000000-0000-0000-0000-000000000000}"/>
          </ac:spMkLst>
        </pc:spChg>
      </pc:sldChg>
      <pc:sldChg chg="modSp add">
        <pc:chgData name="Pedro SANDER" userId="affd6e74-9f3a-4b29-89c7-35064ff47285" providerId="ADAL" clId="{5D8C1B3B-A376-4679-9598-823D99598DB4}" dt="2021-03-18T07:56:00.505" v="60" actId="20577"/>
        <pc:sldMkLst>
          <pc:docMk/>
          <pc:sldMk cId="4070212684" sldId="471"/>
        </pc:sldMkLst>
        <pc:spChg chg="mod">
          <ac:chgData name="Pedro SANDER" userId="affd6e74-9f3a-4b29-89c7-35064ff47285" providerId="ADAL" clId="{5D8C1B3B-A376-4679-9598-823D99598DB4}" dt="2021-03-18T07:55:44.768" v="55" actId="20577"/>
          <ac:spMkLst>
            <pc:docMk/>
            <pc:sldMk cId="4070212684" sldId="471"/>
            <ac:spMk id="2" creationId="{3659F88B-4DBA-45E3-9A73-15F3F4AE5DCB}"/>
          </ac:spMkLst>
        </pc:spChg>
        <pc:spChg chg="mod">
          <ac:chgData name="Pedro SANDER" userId="affd6e74-9f3a-4b29-89c7-35064ff47285" providerId="ADAL" clId="{5D8C1B3B-A376-4679-9598-823D99598DB4}" dt="2021-03-18T07:56:00.505" v="60" actId="20577"/>
          <ac:spMkLst>
            <pc:docMk/>
            <pc:sldMk cId="4070212684" sldId="471"/>
            <ac:spMk id="3" creationId="{0E604497-6EDF-472A-B0D7-E3383C4535B8}"/>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67D6EC3C-A835-41D6-AD1F-A4FC214C567C}" type="slidenum">
              <a:rPr lang="en-US"/>
              <a:pPr/>
              <a:t>‹#›</a:t>
            </a:fld>
            <a:endParaRPr lang="en-US"/>
          </a:p>
        </p:txBody>
      </p:sp>
    </p:spTree>
    <p:extLst>
      <p:ext uri="{BB962C8B-B14F-4D97-AF65-F5344CB8AC3E}">
        <p14:creationId xmlns:p14="http://schemas.microsoft.com/office/powerpoint/2010/main" val="4200291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824FF-E907-4F88-ACEC-E5E88539CB23}" type="slidenum">
              <a:rPr lang="en-US"/>
              <a:pPr/>
              <a:t>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67737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3BBC0-45FA-4B67-8592-D7DA93B9BC47}" type="slidenum">
              <a:rPr lang="en-US" altLang="en-US"/>
              <a:pPr/>
              <a:t>11</a:t>
            </a:fld>
            <a:endParaRPr lang="en-US" altLang="en-US"/>
          </a:p>
        </p:txBody>
      </p:sp>
      <p:sp>
        <p:nvSpPr>
          <p:cNvPr id="1070082" name="Rectangle 2"/>
          <p:cNvSpPr>
            <a:spLocks noGrp="1" noRot="1" noChangeAspect="1" noChangeArrowheads="1" noTextEdit="1"/>
          </p:cNvSpPr>
          <p:nvPr>
            <p:ph type="sldImg"/>
          </p:nvPr>
        </p:nvSpPr>
        <p:spPr>
          <a:xfrm>
            <a:off x="1147763" y="688975"/>
            <a:ext cx="4567237" cy="3425825"/>
          </a:xfrm>
          <a:ln w="12700"/>
        </p:spPr>
      </p:sp>
      <p:sp>
        <p:nvSpPr>
          <p:cNvPr id="1070083"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1414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6B8E-BB61-4BEE-A36A-2C3689F7E1C1}" type="slidenum">
              <a:rPr lang="en-US" altLang="en-US"/>
              <a:pPr/>
              <a:t>12</a:t>
            </a:fld>
            <a:endParaRPr lang="en-US" altLang="en-US"/>
          </a:p>
        </p:txBody>
      </p:sp>
      <p:sp>
        <p:nvSpPr>
          <p:cNvPr id="1072130" name="Rectangle 2"/>
          <p:cNvSpPr>
            <a:spLocks noGrp="1" noRot="1" noChangeAspect="1" noChangeArrowheads="1" noTextEdit="1"/>
          </p:cNvSpPr>
          <p:nvPr>
            <p:ph type="sldImg"/>
          </p:nvPr>
        </p:nvSpPr>
        <p:spPr>
          <a:ln/>
        </p:spPr>
      </p:sp>
      <p:sp>
        <p:nvSpPr>
          <p:cNvPr id="10721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5167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3E87C-590D-41BC-82A3-E56B3C54D06F}" type="slidenum">
              <a:rPr lang="en-US" altLang="en-US"/>
              <a:pPr/>
              <a:t>13</a:t>
            </a:fld>
            <a:endParaRPr lang="en-US" alt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014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DF8E1-957C-4ADD-A47D-900B1490FC45}" type="slidenum">
              <a:rPr lang="en-US" altLang="en-US"/>
              <a:pPr/>
              <a:t>14</a:t>
            </a:fld>
            <a:endParaRPr lang="en-US" alt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453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AF1C6-E445-414D-AE43-8ABA7819410B}" type="slidenum">
              <a:rPr lang="en-US" altLang="en-US"/>
              <a:pPr/>
              <a:t>15</a:t>
            </a:fld>
            <a:endParaRPr lang="en-US" alt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r>
              <a:rPr lang="en-US" altLang="en-US"/>
              <a:t>We can estimate truncation error easily if we know the exact solution (which we only rarely do----constant force motion is one such case), by just computing the difference between the numerical solution and the exact solution.</a:t>
            </a:r>
          </a:p>
          <a:p>
            <a:endParaRPr lang="en-US" altLang="en-US"/>
          </a:p>
          <a:p>
            <a:r>
              <a:rPr lang="en-US" altLang="en-US"/>
              <a:t>The truncation errors are not directly comparable until we normalize them by dividing by the time step, e.g., we can directly compare (truncation_error / Dt) for different values of Dt.</a:t>
            </a:r>
          </a:p>
          <a:p>
            <a:endParaRPr lang="en-US" altLang="en-US"/>
          </a:p>
          <a:p>
            <a:r>
              <a:rPr lang="en-US" altLang="en-US"/>
              <a:t>This is only an estimate because floating point roundoff error is also present, in both the numerical solution and the computed “exact” solution. So the “truncation error” above is really “truncation error + floating point roundoff effects”</a:t>
            </a:r>
          </a:p>
          <a:p>
            <a:endParaRPr lang="en-US" altLang="en-US"/>
          </a:p>
          <a:p>
            <a:r>
              <a:rPr lang="en-US" altLang="en-US"/>
              <a:t>It actually is possible to estimate truncation error even if we don’t know the exact solution. We can use other finite difference formulas to numerically compute an estimate to the truncation error. This is of interest to hardcore numerical mathematicians who wish to observe the behavior of error as a complex problem progresses.</a:t>
            </a:r>
          </a:p>
        </p:txBody>
      </p:sp>
    </p:spTree>
    <p:extLst>
      <p:ext uri="{BB962C8B-B14F-4D97-AF65-F5344CB8AC3E}">
        <p14:creationId xmlns:p14="http://schemas.microsoft.com/office/powerpoint/2010/main" val="3734609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567B66-8455-4AC6-83B5-87FE3191829B}" type="slidenum">
              <a:rPr lang="en-US" altLang="en-US"/>
              <a:pPr/>
              <a:t>16</a:t>
            </a:fld>
            <a:endParaRPr lang="en-US" alt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r>
              <a:rPr lang="en-US" altLang="en-US" dirty="0"/>
              <a:t>Using results from the prior slide, this chart illustrates that explicit Euler integration if first-order accurate in time, e.g., truncation error grows as a linear function of dt.</a:t>
            </a:r>
          </a:p>
          <a:p>
            <a:endParaRPr lang="en-US" altLang="en-US" dirty="0"/>
          </a:p>
          <a:p>
            <a:r>
              <a:rPr lang="en-US" altLang="en-US" dirty="0"/>
              <a:t>The truncation error clearly goes to zero when Dt goes to zero, in the limit. This is a characteristic of a consistent numerical method. The only valid numerical methods are those that are consistent, whose error goes to zero in the limit as Dt goes to zero.</a:t>
            </a:r>
          </a:p>
          <a:p>
            <a:endParaRPr lang="en-US" altLang="en-US" dirty="0"/>
          </a:p>
          <a:p>
            <a:r>
              <a:rPr lang="en-US" altLang="en-US" dirty="0"/>
              <a:t>For more general problems, e.g., those with non-constant forces, the truncation error remains O(</a:t>
            </a:r>
            <a:r>
              <a:rPr lang="en-US" altLang="en-US" dirty="0">
                <a:latin typeface="Symbol" panose="05050102010706020507" pitchFamily="18" charset="2"/>
              </a:rPr>
              <a:t>D</a:t>
            </a:r>
            <a:r>
              <a:rPr lang="en-US" altLang="en-US" dirty="0"/>
              <a:t>t); however, in practice the error is never a perfectly linear curve (or, for O(Dt</a:t>
            </a:r>
            <a:r>
              <a:rPr lang="en-US" altLang="en-US" baseline="30000" dirty="0"/>
              <a:t>2</a:t>
            </a:r>
            <a:r>
              <a:rPr lang="en-US" altLang="en-US" dirty="0"/>
              <a:t>) methods, a perfect parabola, etc.)</a:t>
            </a:r>
          </a:p>
        </p:txBody>
      </p:sp>
    </p:spTree>
    <p:extLst>
      <p:ext uri="{BB962C8B-B14F-4D97-AF65-F5344CB8AC3E}">
        <p14:creationId xmlns:p14="http://schemas.microsoft.com/office/powerpoint/2010/main" val="192776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4551A-719E-4C0D-AC89-CF02BB775112}" type="slidenum">
              <a:rPr lang="en-US" altLang="en-US"/>
              <a:pPr/>
              <a:t>17</a:t>
            </a:fld>
            <a:endParaRPr lang="en-US" alt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789873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AB9C3-6D80-4E83-9EF9-3D27F9023C48}" type="slidenum">
              <a:rPr lang="en-US" altLang="en-US"/>
              <a:pPr/>
              <a:t>18</a:t>
            </a:fld>
            <a:endParaRPr lang="en-US" alt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2419490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7C00D-5DE2-4C6E-BA5E-6F439C752A62}" type="slidenum">
              <a:rPr lang="en-US" altLang="en-US"/>
              <a:pPr/>
              <a:t>19</a:t>
            </a:fld>
            <a:endParaRPr lang="en-US" altLang="en-US"/>
          </a:p>
        </p:txBody>
      </p:sp>
      <p:sp>
        <p:nvSpPr>
          <p:cNvPr id="1086466" name="Rectangle 2"/>
          <p:cNvSpPr>
            <a:spLocks noGrp="1" noRot="1" noChangeAspect="1" noChangeArrowheads="1" noTextEdit="1"/>
          </p:cNvSpPr>
          <p:nvPr>
            <p:ph type="sldImg"/>
          </p:nvPr>
        </p:nvSpPr>
        <p:spPr>
          <a:xfrm>
            <a:off x="1147763" y="688975"/>
            <a:ext cx="4567237" cy="3425825"/>
          </a:xfrm>
          <a:ln w="12700"/>
        </p:spPr>
      </p:sp>
      <p:sp>
        <p:nvSpPr>
          <p:cNvPr id="1086467"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428580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4C4B6E-2240-48E1-A52B-EBD52C909C34}" type="slidenum">
              <a:rPr lang="en-US" altLang="en-US"/>
              <a:pPr/>
              <a:t>20</a:t>
            </a:fld>
            <a:endParaRPr lang="en-US" alt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886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CF152-B6B6-4D8A-9CF6-92A79E9FA5C3}" type="slidenum">
              <a:rPr lang="en-US" altLang="en-US"/>
              <a:pPr/>
              <a:t>3</a:t>
            </a:fld>
            <a:endParaRPr lang="en-US" altLang="en-US"/>
          </a:p>
        </p:txBody>
      </p:sp>
      <p:sp>
        <p:nvSpPr>
          <p:cNvPr id="1049602" name="Rectangle 2"/>
          <p:cNvSpPr>
            <a:spLocks noGrp="1" noRot="1" noChangeAspect="1" noChangeArrowheads="1" noTextEdit="1"/>
          </p:cNvSpPr>
          <p:nvPr>
            <p:ph type="sldImg"/>
          </p:nvPr>
        </p:nvSpPr>
        <p:spPr>
          <a:xfrm>
            <a:off x="1147763" y="688975"/>
            <a:ext cx="4567237" cy="3425825"/>
          </a:xfrm>
          <a:ln w="12700"/>
        </p:spPr>
      </p:sp>
      <p:sp>
        <p:nvSpPr>
          <p:cNvPr id="1049603"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2864236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8DD6-D6DE-4957-B3E0-3210D5848F4D}" type="slidenum">
              <a:rPr lang="en-US" altLang="en-US"/>
              <a:pPr/>
              <a:t>21</a:t>
            </a:fld>
            <a:endParaRPr lang="en-US" alt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455987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49A3D-AA03-4DA4-BE84-D95492DDB21A}" type="slidenum">
              <a:rPr lang="en-US" altLang="en-US"/>
              <a:pPr/>
              <a:t>22</a:t>
            </a:fld>
            <a:endParaRPr lang="en-US" alt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065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BC2DC-9E83-410B-AB7F-2BF19B6E3CFB}" type="slidenum">
              <a:rPr lang="en-US" altLang="en-US"/>
              <a:pPr/>
              <a:t>23</a:t>
            </a:fld>
            <a:endParaRPr lang="en-US" alt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1087744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95D23A-9CDC-4728-8303-936AAB0D5224}" type="slidenum">
              <a:rPr lang="en-US" altLang="en-US"/>
              <a:pPr/>
              <a:t>24</a:t>
            </a:fld>
            <a:endParaRPr lang="en-US" alt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249843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526F1-BAA8-42D8-BB36-037B30131E31}" type="slidenum">
              <a:rPr lang="en-US" altLang="en-US"/>
              <a:pPr/>
              <a:t>25</a:t>
            </a:fld>
            <a:endParaRPr lang="en-US" altLang="en-US"/>
          </a:p>
        </p:txBody>
      </p:sp>
      <p:sp>
        <p:nvSpPr>
          <p:cNvPr id="1102850" name="Rectangle 2"/>
          <p:cNvSpPr>
            <a:spLocks noGrp="1" noRot="1" noChangeAspect="1" noChangeArrowheads="1" noTextEdit="1"/>
          </p:cNvSpPr>
          <p:nvPr>
            <p:ph type="sldImg"/>
          </p:nvPr>
        </p:nvSpPr>
        <p:spPr>
          <a:xfrm>
            <a:off x="1147763" y="688975"/>
            <a:ext cx="4567237" cy="3425825"/>
          </a:xfrm>
          <a:ln w="12700"/>
        </p:spPr>
      </p:sp>
      <p:sp>
        <p:nvSpPr>
          <p:cNvPr id="1102851"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3395712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88D01-BFC4-45F8-A74E-EA15F41C851D}" type="slidenum">
              <a:rPr lang="en-US" altLang="en-US"/>
              <a:pPr/>
              <a:t>26</a:t>
            </a:fld>
            <a:endParaRPr lang="en-US" alt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3389021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8A6DA-59BF-4DCE-B438-D5C6E5EA3E43}" type="slidenum">
              <a:rPr lang="en-US" altLang="en-US"/>
              <a:pPr/>
              <a:t>27</a:t>
            </a:fld>
            <a:endParaRPr lang="en-US" alt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1113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AF6A6-7715-48B9-AFEE-4AF3A99721C4}" type="slidenum">
              <a:rPr lang="en-US" altLang="en-US"/>
              <a:pPr/>
              <a:t>28</a:t>
            </a:fld>
            <a:endParaRPr lang="en-US" alt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554521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AAC7E-E94D-4C73-8B7A-402CE9511734}" type="slidenum">
              <a:rPr lang="en-US" altLang="en-US"/>
              <a:pPr/>
              <a:t>29</a:t>
            </a:fld>
            <a:endParaRPr lang="en-US" alt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69034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446E5-F637-4531-A80A-20DA40745827}" type="slidenum">
              <a:rPr lang="en-US" altLang="en-US"/>
              <a:pPr/>
              <a:t>4</a:t>
            </a:fld>
            <a:endParaRPr lang="en-US" alt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80090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9D61C-B31E-4FC2-A418-E8D0312C3A01}" type="slidenum">
              <a:rPr lang="en-US" altLang="en-US"/>
              <a:pPr/>
              <a:t>5</a:t>
            </a:fld>
            <a:endParaRPr lang="en-US" alt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57391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E66D5-5C64-4141-A612-267A8EEB68EE}" type="slidenum">
              <a:rPr lang="en-US" altLang="en-US"/>
              <a:pPr/>
              <a:t>6</a:t>
            </a:fld>
            <a:endParaRPr lang="en-US" alt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83936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0ADFB-D061-4723-8BAF-5FD1DC5E4E01}" type="slidenum">
              <a:rPr lang="en-US" altLang="en-US"/>
              <a:pPr/>
              <a:t>7</a:t>
            </a:fld>
            <a:endParaRPr lang="en-US" alt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61501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92B94-44E9-46CA-8184-E056FC3FBC8E}" type="slidenum">
              <a:rPr lang="en-US" altLang="en-US"/>
              <a:pPr/>
              <a:t>8</a:t>
            </a:fld>
            <a:endParaRPr lang="en-US" altLang="en-US"/>
          </a:p>
        </p:txBody>
      </p:sp>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51037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68C8D-E05E-4791-A4CB-72D4008B61F1}" type="slidenum">
              <a:rPr lang="en-US" altLang="en-US"/>
              <a:pPr/>
              <a:t>9</a:t>
            </a:fld>
            <a:endParaRPr lang="en-US" altLang="en-US"/>
          </a:p>
        </p:txBody>
      </p:sp>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34323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30DB0-126C-40FF-B12F-A2D3351841AC}" type="slidenum">
              <a:rPr lang="en-US" altLang="en-US"/>
              <a:pPr/>
              <a:t>10</a:t>
            </a:fld>
            <a:endParaRPr lang="en-US" alt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450274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BBA2F3F0-1D35-439E-AAA7-C9350D850B84}" type="slidenum">
              <a:rPr lang="en-US"/>
              <a:pPr/>
              <a:t>‹#›</a:t>
            </a:fld>
            <a:endParaRPr lang="en-US"/>
          </a:p>
        </p:txBody>
      </p:sp>
    </p:spTree>
    <p:extLst>
      <p:ext uri="{BB962C8B-B14F-4D97-AF65-F5344CB8AC3E}">
        <p14:creationId xmlns:p14="http://schemas.microsoft.com/office/powerpoint/2010/main" val="30777507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0D538557-A35D-45D1-B086-4C40EC8F09D5}" type="slidenum">
              <a:rPr lang="en-US"/>
              <a:pPr/>
              <a:t>‹#›</a:t>
            </a:fld>
            <a:endParaRPr lang="en-US"/>
          </a:p>
        </p:txBody>
      </p:sp>
    </p:spTree>
    <p:extLst>
      <p:ext uri="{BB962C8B-B14F-4D97-AF65-F5344CB8AC3E}">
        <p14:creationId xmlns:p14="http://schemas.microsoft.com/office/powerpoint/2010/main" val="530862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78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278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22895626-13C6-4A65-9F2A-E01DB83C1287}" type="slidenum">
              <a:rPr lang="en-US"/>
              <a:pPr/>
              <a:t>‹#›</a:t>
            </a:fld>
            <a:endParaRPr lang="en-US"/>
          </a:p>
        </p:txBody>
      </p:sp>
    </p:spTree>
    <p:extLst>
      <p:ext uri="{BB962C8B-B14F-4D97-AF65-F5344CB8AC3E}">
        <p14:creationId xmlns:p14="http://schemas.microsoft.com/office/powerpoint/2010/main" val="32454788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90600"/>
          </a:xfrm>
        </p:spPr>
        <p:txBody>
          <a:bodyPr/>
          <a:lstStyle/>
          <a:p>
            <a:r>
              <a:rPr lang="en-US"/>
              <a:t>Click to edit Master title style</a:t>
            </a:r>
          </a:p>
        </p:txBody>
      </p:sp>
      <p:sp>
        <p:nvSpPr>
          <p:cNvPr id="3" name="Table Placeholder 2"/>
          <p:cNvSpPr>
            <a:spLocks noGrp="1"/>
          </p:cNvSpPr>
          <p:nvPr>
            <p:ph type="tbl" idx="1"/>
          </p:nvPr>
        </p:nvSpPr>
        <p:spPr>
          <a:xfrm>
            <a:off x="152400" y="1295400"/>
            <a:ext cx="8839200" cy="5135563"/>
          </a:xfrm>
        </p:spPr>
        <p:txBody>
          <a:bodyPr/>
          <a:lstStyle/>
          <a:p>
            <a:endParaRPr lang="en-US"/>
          </a:p>
        </p:txBody>
      </p:sp>
      <p:sp>
        <p:nvSpPr>
          <p:cNvPr id="4" name="Footer Placeholder 3"/>
          <p:cNvSpPr>
            <a:spLocks noGrp="1"/>
          </p:cNvSpPr>
          <p:nvPr>
            <p:ph type="ftr" sz="quarter" idx="10"/>
          </p:nvPr>
        </p:nvSpPr>
        <p:spPr>
          <a:xfrm>
            <a:off x="762000" y="6572250"/>
            <a:ext cx="8382000" cy="304800"/>
          </a:xfrm>
        </p:spPr>
        <p:txBody>
          <a:bodyPr/>
          <a:lstStyle>
            <a:lvl1pPr>
              <a:defRPr/>
            </a:lvl1pPr>
          </a:lstStyle>
          <a:p>
            <a:r>
              <a:rPr lang="en-US"/>
              <a:t>Geometry LOD</a:t>
            </a:r>
          </a:p>
        </p:txBody>
      </p:sp>
      <p:sp>
        <p:nvSpPr>
          <p:cNvPr id="5" name="Slide Number Placeholder 4"/>
          <p:cNvSpPr>
            <a:spLocks noGrp="1"/>
          </p:cNvSpPr>
          <p:nvPr>
            <p:ph type="sldNum" sz="quarter" idx="11"/>
          </p:nvPr>
        </p:nvSpPr>
        <p:spPr>
          <a:xfrm>
            <a:off x="-39688" y="6572250"/>
            <a:ext cx="604838" cy="304800"/>
          </a:xfrm>
        </p:spPr>
        <p:txBody>
          <a:bodyPr/>
          <a:lstStyle>
            <a:lvl1pPr>
              <a:defRPr/>
            </a:lvl1pPr>
          </a:lstStyle>
          <a:p>
            <a:fld id="{4D41EAA8-23F3-421B-8E24-360CCD8486E0}" type="slidenum">
              <a:rPr lang="en-US"/>
              <a:pPr/>
              <a:t>‹#›</a:t>
            </a:fld>
            <a:endParaRPr lang="en-US"/>
          </a:p>
        </p:txBody>
      </p:sp>
    </p:spTree>
    <p:extLst>
      <p:ext uri="{BB962C8B-B14F-4D97-AF65-F5344CB8AC3E}">
        <p14:creationId xmlns:p14="http://schemas.microsoft.com/office/powerpoint/2010/main" val="35479306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90600"/>
          </a:xfrm>
        </p:spPr>
        <p:txBody>
          <a:bodyPr/>
          <a:lstStyle/>
          <a:p>
            <a:r>
              <a:rPr lang="en-US"/>
              <a:t>Click to edit Master title style</a:t>
            </a:r>
          </a:p>
        </p:txBody>
      </p:sp>
      <p:sp>
        <p:nvSpPr>
          <p:cNvPr id="3" name="Content Placeholder 2"/>
          <p:cNvSpPr>
            <a:spLocks noGrp="1"/>
          </p:cNvSpPr>
          <p:nvPr>
            <p:ph sz="half" idx="1"/>
          </p:nvPr>
        </p:nvSpPr>
        <p:spPr>
          <a:xfrm>
            <a:off x="152400" y="1295400"/>
            <a:ext cx="4343400"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95400"/>
            <a:ext cx="4343400" cy="2490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343400" cy="249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762000" y="6572250"/>
            <a:ext cx="7391400" cy="304800"/>
          </a:xfrm>
        </p:spPr>
        <p:txBody>
          <a:bodyPr/>
          <a:lstStyle>
            <a:lvl1pPr>
              <a:defRPr/>
            </a:lvl1pPr>
          </a:lstStyle>
          <a:p>
            <a:r>
              <a:rPr lang="en-US" altLang="en-US"/>
              <a:t>Geometry LOD</a:t>
            </a:r>
          </a:p>
        </p:txBody>
      </p:sp>
      <p:sp>
        <p:nvSpPr>
          <p:cNvPr id="7" name="Slide Number Placeholder 6"/>
          <p:cNvSpPr>
            <a:spLocks noGrp="1"/>
          </p:cNvSpPr>
          <p:nvPr>
            <p:ph type="sldNum" sz="quarter" idx="11"/>
          </p:nvPr>
        </p:nvSpPr>
        <p:spPr>
          <a:xfrm>
            <a:off x="-39688" y="6572250"/>
            <a:ext cx="533401" cy="304800"/>
          </a:xfrm>
        </p:spPr>
        <p:txBody>
          <a:bodyPr/>
          <a:lstStyle>
            <a:lvl1pPr>
              <a:defRPr/>
            </a:lvl1pPr>
          </a:lstStyle>
          <a:p>
            <a:fld id="{88669D1A-2CCA-42B2-AA4B-C847D46A41E5}" type="slidenum">
              <a:rPr lang="en-US" altLang="en-US"/>
              <a:pPr/>
              <a:t>‹#›</a:t>
            </a:fld>
            <a:endParaRPr lang="en-US" altLang="en-US"/>
          </a:p>
        </p:txBody>
      </p:sp>
    </p:spTree>
    <p:extLst>
      <p:ext uri="{BB962C8B-B14F-4D97-AF65-F5344CB8AC3E}">
        <p14:creationId xmlns:p14="http://schemas.microsoft.com/office/powerpoint/2010/main" val="33304922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90600"/>
          </a:xfrm>
        </p:spPr>
        <p:txBody>
          <a:bodyPr/>
          <a:lstStyle/>
          <a:p>
            <a:r>
              <a:rPr lang="en-US"/>
              <a:t>Click to edit Master title style</a:t>
            </a:r>
          </a:p>
        </p:txBody>
      </p:sp>
      <p:sp>
        <p:nvSpPr>
          <p:cNvPr id="3" name="Text Placeholder 2"/>
          <p:cNvSpPr>
            <a:spLocks noGrp="1"/>
          </p:cNvSpPr>
          <p:nvPr>
            <p:ph type="body" sz="half" idx="1"/>
          </p:nvPr>
        </p:nvSpPr>
        <p:spPr>
          <a:xfrm>
            <a:off x="152400" y="1295400"/>
            <a:ext cx="4343400"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343400"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762000" y="6572250"/>
            <a:ext cx="7391400" cy="304800"/>
          </a:xfrm>
        </p:spPr>
        <p:txBody>
          <a:bodyPr/>
          <a:lstStyle>
            <a:lvl1pPr>
              <a:defRPr/>
            </a:lvl1pPr>
          </a:lstStyle>
          <a:p>
            <a:r>
              <a:rPr lang="en-US" altLang="en-US"/>
              <a:t>Geometry LOD</a:t>
            </a:r>
          </a:p>
        </p:txBody>
      </p:sp>
      <p:sp>
        <p:nvSpPr>
          <p:cNvPr id="6" name="Slide Number Placeholder 5"/>
          <p:cNvSpPr>
            <a:spLocks noGrp="1"/>
          </p:cNvSpPr>
          <p:nvPr>
            <p:ph type="sldNum" sz="quarter" idx="11"/>
          </p:nvPr>
        </p:nvSpPr>
        <p:spPr>
          <a:xfrm>
            <a:off x="-39688" y="6572250"/>
            <a:ext cx="533401" cy="304800"/>
          </a:xfrm>
        </p:spPr>
        <p:txBody>
          <a:bodyPr/>
          <a:lstStyle>
            <a:lvl1pPr>
              <a:defRPr/>
            </a:lvl1pPr>
          </a:lstStyle>
          <a:p>
            <a:fld id="{DFFBD646-30AE-483D-A1CB-64254942465B}" type="slidenum">
              <a:rPr lang="en-US" altLang="en-US"/>
              <a:pPr/>
              <a:t>‹#›</a:t>
            </a:fld>
            <a:endParaRPr lang="en-US" altLang="en-US"/>
          </a:p>
        </p:txBody>
      </p:sp>
    </p:spTree>
    <p:extLst>
      <p:ext uri="{BB962C8B-B14F-4D97-AF65-F5344CB8AC3E}">
        <p14:creationId xmlns:p14="http://schemas.microsoft.com/office/powerpoint/2010/main" val="12146870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51E89504-E9A2-4960-B6E9-AA849F475C95}" type="slidenum">
              <a:rPr lang="en-US"/>
              <a:pPr/>
              <a:t>‹#›</a:t>
            </a:fld>
            <a:endParaRPr lang="en-US"/>
          </a:p>
        </p:txBody>
      </p:sp>
    </p:spTree>
    <p:extLst>
      <p:ext uri="{BB962C8B-B14F-4D97-AF65-F5344CB8AC3E}">
        <p14:creationId xmlns:p14="http://schemas.microsoft.com/office/powerpoint/2010/main" val="33838344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143A2ADB-794E-4A14-B462-84F708D12864}" type="slidenum">
              <a:rPr lang="en-US"/>
              <a:pPr/>
              <a:t>‹#›</a:t>
            </a:fld>
            <a:endParaRPr lang="en-US"/>
          </a:p>
        </p:txBody>
      </p:sp>
    </p:spTree>
    <p:extLst>
      <p:ext uri="{BB962C8B-B14F-4D97-AF65-F5344CB8AC3E}">
        <p14:creationId xmlns:p14="http://schemas.microsoft.com/office/powerpoint/2010/main" val="9324059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343400"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343400"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Geometry LOD</a:t>
            </a:r>
          </a:p>
        </p:txBody>
      </p:sp>
      <p:sp>
        <p:nvSpPr>
          <p:cNvPr id="6" name="Slide Number Placeholder 5"/>
          <p:cNvSpPr>
            <a:spLocks noGrp="1"/>
          </p:cNvSpPr>
          <p:nvPr>
            <p:ph type="sldNum" sz="quarter" idx="11"/>
          </p:nvPr>
        </p:nvSpPr>
        <p:spPr/>
        <p:txBody>
          <a:bodyPr/>
          <a:lstStyle>
            <a:lvl1pPr>
              <a:defRPr/>
            </a:lvl1pPr>
          </a:lstStyle>
          <a:p>
            <a:fld id="{A1859EB1-3964-4F0B-AAF2-2D82819755DA}" type="slidenum">
              <a:rPr lang="en-US"/>
              <a:pPr/>
              <a:t>‹#›</a:t>
            </a:fld>
            <a:endParaRPr lang="en-US"/>
          </a:p>
        </p:txBody>
      </p:sp>
    </p:spTree>
    <p:extLst>
      <p:ext uri="{BB962C8B-B14F-4D97-AF65-F5344CB8AC3E}">
        <p14:creationId xmlns:p14="http://schemas.microsoft.com/office/powerpoint/2010/main" val="40271821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Geometry LOD</a:t>
            </a:r>
          </a:p>
        </p:txBody>
      </p:sp>
      <p:sp>
        <p:nvSpPr>
          <p:cNvPr id="8" name="Slide Number Placeholder 7"/>
          <p:cNvSpPr>
            <a:spLocks noGrp="1"/>
          </p:cNvSpPr>
          <p:nvPr>
            <p:ph type="sldNum" sz="quarter" idx="11"/>
          </p:nvPr>
        </p:nvSpPr>
        <p:spPr/>
        <p:txBody>
          <a:bodyPr/>
          <a:lstStyle>
            <a:lvl1pPr>
              <a:defRPr/>
            </a:lvl1pPr>
          </a:lstStyle>
          <a:p>
            <a:fld id="{FD0FC45A-B16E-4BE3-966F-650D166F9B9E}" type="slidenum">
              <a:rPr lang="en-US"/>
              <a:pPr/>
              <a:t>‹#›</a:t>
            </a:fld>
            <a:endParaRPr lang="en-US"/>
          </a:p>
        </p:txBody>
      </p:sp>
    </p:spTree>
    <p:extLst>
      <p:ext uri="{BB962C8B-B14F-4D97-AF65-F5344CB8AC3E}">
        <p14:creationId xmlns:p14="http://schemas.microsoft.com/office/powerpoint/2010/main" val="30444434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Geometry LOD</a:t>
            </a:r>
          </a:p>
        </p:txBody>
      </p:sp>
      <p:sp>
        <p:nvSpPr>
          <p:cNvPr id="4" name="Slide Number Placeholder 3"/>
          <p:cNvSpPr>
            <a:spLocks noGrp="1"/>
          </p:cNvSpPr>
          <p:nvPr>
            <p:ph type="sldNum" sz="quarter" idx="11"/>
          </p:nvPr>
        </p:nvSpPr>
        <p:spPr/>
        <p:txBody>
          <a:bodyPr/>
          <a:lstStyle>
            <a:lvl1pPr>
              <a:defRPr/>
            </a:lvl1pPr>
          </a:lstStyle>
          <a:p>
            <a:fld id="{25D88420-11A1-4E9B-8B09-0569A8ABF539}" type="slidenum">
              <a:rPr lang="en-US"/>
              <a:pPr/>
              <a:t>‹#›</a:t>
            </a:fld>
            <a:endParaRPr lang="en-US"/>
          </a:p>
        </p:txBody>
      </p:sp>
    </p:spTree>
    <p:extLst>
      <p:ext uri="{BB962C8B-B14F-4D97-AF65-F5344CB8AC3E}">
        <p14:creationId xmlns:p14="http://schemas.microsoft.com/office/powerpoint/2010/main" val="42701933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Geometry LOD</a:t>
            </a:r>
          </a:p>
        </p:txBody>
      </p:sp>
      <p:sp>
        <p:nvSpPr>
          <p:cNvPr id="3" name="Slide Number Placeholder 2"/>
          <p:cNvSpPr>
            <a:spLocks noGrp="1"/>
          </p:cNvSpPr>
          <p:nvPr>
            <p:ph type="sldNum" sz="quarter" idx="11"/>
          </p:nvPr>
        </p:nvSpPr>
        <p:spPr/>
        <p:txBody>
          <a:bodyPr/>
          <a:lstStyle>
            <a:lvl1pPr>
              <a:defRPr/>
            </a:lvl1pPr>
          </a:lstStyle>
          <a:p>
            <a:fld id="{CDC31316-32B0-47E1-B495-2D5B9A2BB413}" type="slidenum">
              <a:rPr lang="en-US"/>
              <a:pPr/>
              <a:t>‹#›</a:t>
            </a:fld>
            <a:endParaRPr lang="en-US"/>
          </a:p>
        </p:txBody>
      </p:sp>
    </p:spTree>
    <p:extLst>
      <p:ext uri="{BB962C8B-B14F-4D97-AF65-F5344CB8AC3E}">
        <p14:creationId xmlns:p14="http://schemas.microsoft.com/office/powerpoint/2010/main" val="1646516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Geometry LOD</a:t>
            </a:r>
          </a:p>
        </p:txBody>
      </p:sp>
      <p:sp>
        <p:nvSpPr>
          <p:cNvPr id="6" name="Slide Number Placeholder 5"/>
          <p:cNvSpPr>
            <a:spLocks noGrp="1"/>
          </p:cNvSpPr>
          <p:nvPr>
            <p:ph type="sldNum" sz="quarter" idx="11"/>
          </p:nvPr>
        </p:nvSpPr>
        <p:spPr/>
        <p:txBody>
          <a:bodyPr/>
          <a:lstStyle>
            <a:lvl1pPr>
              <a:defRPr/>
            </a:lvl1pPr>
          </a:lstStyle>
          <a:p>
            <a:fld id="{48794DEE-ADCF-4D48-B69B-5BE36010F783}" type="slidenum">
              <a:rPr lang="en-US"/>
              <a:pPr/>
              <a:t>‹#›</a:t>
            </a:fld>
            <a:endParaRPr lang="en-US"/>
          </a:p>
        </p:txBody>
      </p:sp>
    </p:spTree>
    <p:extLst>
      <p:ext uri="{BB962C8B-B14F-4D97-AF65-F5344CB8AC3E}">
        <p14:creationId xmlns:p14="http://schemas.microsoft.com/office/powerpoint/2010/main" val="36377967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Geometry LOD</a:t>
            </a:r>
          </a:p>
        </p:txBody>
      </p:sp>
      <p:sp>
        <p:nvSpPr>
          <p:cNvPr id="6" name="Slide Number Placeholder 5"/>
          <p:cNvSpPr>
            <a:spLocks noGrp="1"/>
          </p:cNvSpPr>
          <p:nvPr>
            <p:ph type="sldNum" sz="quarter" idx="11"/>
          </p:nvPr>
        </p:nvSpPr>
        <p:spPr/>
        <p:txBody>
          <a:bodyPr/>
          <a:lstStyle>
            <a:lvl1pPr>
              <a:defRPr/>
            </a:lvl1pPr>
          </a:lstStyle>
          <a:p>
            <a:fld id="{504663A8-7198-41C4-8C1F-6ACE455AAF1A}" type="slidenum">
              <a:rPr lang="en-US"/>
              <a:pPr/>
              <a:t>‹#›</a:t>
            </a:fld>
            <a:endParaRPr lang="en-US"/>
          </a:p>
        </p:txBody>
      </p:sp>
    </p:spTree>
    <p:extLst>
      <p:ext uri="{BB962C8B-B14F-4D97-AF65-F5344CB8AC3E}">
        <p14:creationId xmlns:p14="http://schemas.microsoft.com/office/powerpoint/2010/main" val="5325801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295400"/>
            <a:ext cx="88392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762000" y="6572250"/>
            <a:ext cx="838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r>
              <a:rPr lang="en-US"/>
              <a:t>Geometry LOD</a:t>
            </a:r>
          </a:p>
        </p:txBody>
      </p:sp>
      <p:sp>
        <p:nvSpPr>
          <p:cNvPr id="1030" name="Rectangle 6"/>
          <p:cNvSpPr>
            <a:spLocks noGrp="1" noChangeArrowheads="1"/>
          </p:cNvSpPr>
          <p:nvPr>
            <p:ph type="sldNum" sz="quarter" idx="4"/>
          </p:nvPr>
        </p:nvSpPr>
        <p:spPr bwMode="auto">
          <a:xfrm>
            <a:off x="-39688" y="6572250"/>
            <a:ext cx="604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latin typeface="+mn-lt"/>
              </a:defRPr>
            </a:lvl1pPr>
          </a:lstStyle>
          <a:p>
            <a:fld id="{1E99FDDE-525F-4C70-A2BE-D92EE485439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lvl1pPr algn="ctr" rtl="0" fontAlgn="base">
        <a:spcBef>
          <a:spcPct val="0"/>
        </a:spcBef>
        <a:spcAft>
          <a:spcPct val="0"/>
        </a:spcAft>
        <a:defRPr sz="5400" b="1" kern="1200">
          <a:solidFill>
            <a:schemeClr val="tx2"/>
          </a:solidFill>
          <a:latin typeface="+mj-lt"/>
          <a:ea typeface="+mj-ea"/>
          <a:cs typeface="+mj-cs"/>
        </a:defRPr>
      </a:lvl1pPr>
      <a:lvl2pPr algn="ctr" rtl="0" fontAlgn="base">
        <a:spcBef>
          <a:spcPct val="0"/>
        </a:spcBef>
        <a:spcAft>
          <a:spcPct val="0"/>
        </a:spcAft>
        <a:defRPr sz="5400" b="1">
          <a:solidFill>
            <a:schemeClr val="tx2"/>
          </a:solidFill>
          <a:latin typeface="Calibri" panose="020F0502020204030204" pitchFamily="34" charset="0"/>
        </a:defRPr>
      </a:lvl2pPr>
      <a:lvl3pPr algn="ctr" rtl="0" fontAlgn="base">
        <a:spcBef>
          <a:spcPct val="0"/>
        </a:spcBef>
        <a:spcAft>
          <a:spcPct val="0"/>
        </a:spcAft>
        <a:defRPr sz="5400" b="1">
          <a:solidFill>
            <a:schemeClr val="tx2"/>
          </a:solidFill>
          <a:latin typeface="Calibri" panose="020F0502020204030204" pitchFamily="34" charset="0"/>
        </a:defRPr>
      </a:lvl3pPr>
      <a:lvl4pPr algn="ctr" rtl="0" fontAlgn="base">
        <a:spcBef>
          <a:spcPct val="0"/>
        </a:spcBef>
        <a:spcAft>
          <a:spcPct val="0"/>
        </a:spcAft>
        <a:defRPr sz="5400" b="1">
          <a:solidFill>
            <a:schemeClr val="tx2"/>
          </a:solidFill>
          <a:latin typeface="Calibri" panose="020F0502020204030204" pitchFamily="34" charset="0"/>
        </a:defRPr>
      </a:lvl4pPr>
      <a:lvl5pPr algn="ctr" rtl="0" fontAlgn="base">
        <a:spcBef>
          <a:spcPct val="0"/>
        </a:spcBef>
        <a:spcAft>
          <a:spcPct val="0"/>
        </a:spcAft>
        <a:defRPr sz="5400" b="1">
          <a:solidFill>
            <a:schemeClr val="tx2"/>
          </a:solidFill>
          <a:latin typeface="Calibri" panose="020F0502020204030204" pitchFamily="34" charset="0"/>
        </a:defRPr>
      </a:lvl5pPr>
      <a:lvl6pPr marL="457200" algn="ctr" rtl="0" fontAlgn="base">
        <a:spcBef>
          <a:spcPct val="0"/>
        </a:spcBef>
        <a:spcAft>
          <a:spcPct val="0"/>
        </a:spcAft>
        <a:defRPr sz="5400" b="1">
          <a:solidFill>
            <a:schemeClr val="tx2"/>
          </a:solidFill>
          <a:latin typeface="Calibri" panose="020F0502020204030204" pitchFamily="34" charset="0"/>
        </a:defRPr>
      </a:lvl6pPr>
      <a:lvl7pPr marL="914400" algn="ctr" rtl="0" fontAlgn="base">
        <a:spcBef>
          <a:spcPct val="0"/>
        </a:spcBef>
        <a:spcAft>
          <a:spcPct val="0"/>
        </a:spcAft>
        <a:defRPr sz="5400" b="1">
          <a:solidFill>
            <a:schemeClr val="tx2"/>
          </a:solidFill>
          <a:latin typeface="Calibri" panose="020F0502020204030204" pitchFamily="34" charset="0"/>
        </a:defRPr>
      </a:lvl7pPr>
      <a:lvl8pPr marL="1371600" algn="ctr" rtl="0" fontAlgn="base">
        <a:spcBef>
          <a:spcPct val="0"/>
        </a:spcBef>
        <a:spcAft>
          <a:spcPct val="0"/>
        </a:spcAft>
        <a:defRPr sz="5400" b="1">
          <a:solidFill>
            <a:schemeClr val="tx2"/>
          </a:solidFill>
          <a:latin typeface="Calibri" panose="020F0502020204030204" pitchFamily="34" charset="0"/>
        </a:defRPr>
      </a:lvl8pPr>
      <a:lvl9pPr marL="1828800" algn="ctr" rtl="0" fontAlgn="base">
        <a:spcBef>
          <a:spcPct val="0"/>
        </a:spcBef>
        <a:spcAft>
          <a:spcPct val="0"/>
        </a:spcAft>
        <a:defRPr sz="5400" b="1">
          <a:solidFill>
            <a:schemeClr val="tx2"/>
          </a:solidFill>
          <a:latin typeface="Calibri" panose="020F050202020403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LH_0T_xv3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hyperlink" Target="http://youtube.com/watch?v=UMCRxTi_xQ4"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s://youtube.com/watch?v=ib1vmRDs8Vw"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youtube.com/watch?v=BBIc7ebwe3c"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685800" y="3810000"/>
            <a:ext cx="7772400" cy="1470025"/>
          </a:xfrm>
        </p:spPr>
        <p:txBody>
          <a:bodyPr anchor="ctr"/>
          <a:lstStyle/>
          <a:p>
            <a:r>
              <a:rPr lang="en-US" dirty="0"/>
              <a:t>Game Physics II</a:t>
            </a:r>
          </a:p>
        </p:txBody>
      </p:sp>
      <p:sp>
        <p:nvSpPr>
          <p:cNvPr id="137219" name="Rectangle 3"/>
          <p:cNvSpPr>
            <a:spLocks noGrp="1" noChangeArrowheads="1"/>
          </p:cNvSpPr>
          <p:nvPr>
            <p:ph type="subTitle" idx="1"/>
          </p:nvPr>
        </p:nvSpPr>
        <p:spPr>
          <a:xfrm>
            <a:off x="1371600" y="76200"/>
            <a:ext cx="6400800" cy="1752600"/>
          </a:xfrm>
        </p:spPr>
        <p:txBody>
          <a:bodyPr/>
          <a:lstStyle/>
          <a:p>
            <a:r>
              <a:rPr lang="en-US" sz="3200" dirty="0"/>
              <a:t>COMP4451 Game Programming</a:t>
            </a:r>
          </a:p>
        </p:txBody>
      </p:sp>
      <p:pic>
        <p:nvPicPr>
          <p:cNvPr id="4"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1600200"/>
            <a:ext cx="17589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0AF0EE7-6BC8-4B36-9EAA-DEA5BB043A25}" type="slidenum">
              <a:rPr lang="en-US" altLang="en-US"/>
              <a:pPr/>
              <a:t>10</a:t>
            </a:fld>
            <a:endParaRPr lang="en-US" altLang="en-US"/>
          </a:p>
        </p:txBody>
      </p:sp>
      <p:sp>
        <p:nvSpPr>
          <p:cNvPr id="1067010" name="Rectangle 2"/>
          <p:cNvSpPr>
            <a:spLocks noGrp="1" noChangeArrowheads="1"/>
          </p:cNvSpPr>
          <p:nvPr>
            <p:ph type="title"/>
          </p:nvPr>
        </p:nvSpPr>
        <p:spPr>
          <a:xfrm>
            <a:off x="457200" y="76200"/>
            <a:ext cx="8229600" cy="868363"/>
          </a:xfrm>
          <a:ln/>
        </p:spPr>
        <p:txBody>
          <a:bodyPr/>
          <a:lstStyle/>
          <a:p>
            <a:r>
              <a:rPr lang="en-US" altLang="en-US"/>
              <a:t>Adding Collision Response</a:t>
            </a:r>
          </a:p>
        </p:txBody>
      </p:sp>
      <p:sp>
        <p:nvSpPr>
          <p:cNvPr id="1067011" name="Rectangle 3"/>
          <p:cNvSpPr>
            <a:spLocks noGrp="1" noChangeArrowheads="1"/>
          </p:cNvSpPr>
          <p:nvPr>
            <p:ph type="body" idx="1"/>
          </p:nvPr>
        </p:nvSpPr>
        <p:spPr>
          <a:xfrm>
            <a:off x="685800" y="1066800"/>
            <a:ext cx="7772400" cy="3416300"/>
          </a:xfrm>
          <a:ln/>
        </p:spPr>
        <p:txBody>
          <a:bodyPr/>
          <a:lstStyle/>
          <a:p>
            <a:pPr>
              <a:lnSpc>
                <a:spcPct val="80000"/>
              </a:lnSpc>
            </a:pPr>
            <a:r>
              <a:rPr lang="en-US" altLang="en-US" sz="2800" dirty="0"/>
              <a:t>If at beginning of step (at </a:t>
            </a:r>
            <a:r>
              <a:rPr lang="en-US" altLang="en-US" sz="2800" dirty="0">
                <a:latin typeface="Times New Roman" panose="02020603050405020304" pitchFamily="18" charset="0"/>
              </a:rPr>
              <a:t>t</a:t>
            </a:r>
            <a:r>
              <a:rPr lang="en-US" altLang="en-US" sz="2800" dirty="0"/>
              <a:t> before integration)</a:t>
            </a:r>
          </a:p>
          <a:p>
            <a:pPr lvl="1">
              <a:lnSpc>
                <a:spcPct val="80000"/>
              </a:lnSpc>
            </a:pPr>
            <a:r>
              <a:rPr lang="en-US" altLang="en-US" sz="2400" dirty="0"/>
              <a:t>For each colliding pair, compute impulse and linear momentums as before (from point masses)</a:t>
            </a:r>
          </a:p>
          <a:p>
            <a:pPr lvl="1">
              <a:lnSpc>
                <a:spcPct val="80000"/>
              </a:lnSpc>
            </a:pPr>
            <a:r>
              <a:rPr lang="en-US" altLang="en-US" sz="2400" dirty="0"/>
              <a:t>Replace </a:t>
            </a:r>
            <a:r>
              <a:rPr lang="en-US" altLang="en-US" sz="2400" dirty="0" err="1">
                <a:latin typeface="Courier New" panose="02070309020205020404" pitchFamily="49" charset="0"/>
              </a:rPr>
              <a:t>cur_S</a:t>
            </a:r>
            <a:r>
              <a:rPr lang="en-US" altLang="en-US" sz="2400" dirty="0"/>
              <a:t> with after collision momentums</a:t>
            </a:r>
          </a:p>
          <a:p>
            <a:pPr lvl="1">
              <a:lnSpc>
                <a:spcPct val="80000"/>
              </a:lnSpc>
            </a:pPr>
            <a:endParaRPr lang="en-US" altLang="en-US" sz="2400" dirty="0"/>
          </a:p>
          <a:p>
            <a:pPr>
              <a:lnSpc>
                <a:spcPct val="80000"/>
              </a:lnSpc>
            </a:pPr>
            <a:r>
              <a:rPr lang="en-US" altLang="en-US" sz="2800" dirty="0"/>
              <a:t>In general, can happen between </a:t>
            </a:r>
            <a:r>
              <a:rPr lang="en-US" altLang="en-US" sz="2800" dirty="0">
                <a:latin typeface="Times New Roman" panose="02020603050405020304" pitchFamily="18" charset="0"/>
              </a:rPr>
              <a:t>t</a:t>
            </a:r>
            <a:r>
              <a:rPr lang="en-US" altLang="en-US" sz="2800" dirty="0"/>
              <a:t> and t+</a:t>
            </a:r>
            <a:r>
              <a:rPr lang="el-GR" altLang="en-US" sz="2800" dirty="0">
                <a:latin typeface="Times New Roman" panose="02020603050405020304" pitchFamily="18" charset="0"/>
              </a:rPr>
              <a:t>Δ</a:t>
            </a:r>
            <a:r>
              <a:rPr lang="en-US" altLang="en-US" sz="2800" dirty="0">
                <a:latin typeface="Times New Roman" panose="02020603050405020304" pitchFamily="18" charset="0"/>
              </a:rPr>
              <a:t>t</a:t>
            </a:r>
            <a:r>
              <a:rPr lang="en-US" altLang="en-US" sz="2800" dirty="0"/>
              <a:t> </a:t>
            </a:r>
            <a:br>
              <a:rPr lang="en-US" altLang="en-US" sz="2800" dirty="0"/>
            </a:br>
            <a:r>
              <a:rPr lang="en-US" altLang="en-US" sz="2800" dirty="0"/>
              <a:t>(and different for each pair!)</a:t>
            </a:r>
            <a:endParaRPr lang="en-US" altLang="en-US" sz="2400" dirty="0">
              <a:latin typeface="Times New Roman" panose="02020603050405020304" pitchFamily="18" charset="0"/>
            </a:endParaRPr>
          </a:p>
          <a:p>
            <a:pPr>
              <a:lnSpc>
                <a:spcPct val="80000"/>
              </a:lnSpc>
            </a:pPr>
            <a:r>
              <a:rPr lang="en-US" altLang="en-US" sz="2400" dirty="0"/>
              <a:t>Consider collision happening at </a:t>
            </a:r>
            <a:r>
              <a:rPr lang="en-US" altLang="en-US" sz="2400" dirty="0" err="1"/>
              <a:t>t</a:t>
            </a:r>
            <a:r>
              <a:rPr lang="en-US" altLang="en-US" sz="2400" baseline="-25000" dirty="0" err="1"/>
              <a:t>c</a:t>
            </a:r>
            <a:endParaRPr lang="en-US" altLang="en-US" sz="2400" baseline="-25000" dirty="0">
              <a:latin typeface="Times New Roman" panose="02020603050405020304" pitchFamily="18" charset="0"/>
            </a:endParaRPr>
          </a:p>
          <a:p>
            <a:pPr lvl="1">
              <a:lnSpc>
                <a:spcPct val="80000"/>
              </a:lnSpc>
            </a:pPr>
            <a:r>
              <a:rPr lang="en-US" altLang="en-US" sz="2400" dirty="0"/>
              <a:t>Split into two parts, </a:t>
            </a:r>
            <a:r>
              <a:rPr lang="en-US" altLang="en-US" sz="2400" dirty="0">
                <a:latin typeface="Times New Roman" panose="02020603050405020304" pitchFamily="18" charset="0"/>
              </a:rPr>
              <a:t>t</a:t>
            </a:r>
            <a:r>
              <a:rPr lang="en-US" altLang="en-US" sz="2400" dirty="0"/>
              <a:t> to </a:t>
            </a:r>
            <a:r>
              <a:rPr lang="en-US" altLang="en-US" sz="2400" dirty="0" err="1">
                <a:latin typeface="Times New Roman" panose="02020603050405020304" pitchFamily="18" charset="0"/>
              </a:rPr>
              <a:t>t</a:t>
            </a:r>
            <a:r>
              <a:rPr lang="en-US" altLang="en-US" sz="2400" baseline="-25000" dirty="0" err="1">
                <a:latin typeface="Times New Roman" panose="02020603050405020304" pitchFamily="18" charset="0"/>
              </a:rPr>
              <a:t>c</a:t>
            </a:r>
            <a:r>
              <a:rPr lang="en-US" altLang="en-US" sz="2400" dirty="0"/>
              <a:t> and then </a:t>
            </a:r>
            <a:r>
              <a:rPr lang="en-US" altLang="en-US" sz="2400" dirty="0" err="1">
                <a:latin typeface="Times New Roman" panose="02020603050405020304" pitchFamily="18" charset="0"/>
              </a:rPr>
              <a:t>t</a:t>
            </a:r>
            <a:r>
              <a:rPr lang="en-US" altLang="en-US" sz="2400" baseline="-25000" dirty="0" err="1">
                <a:latin typeface="Times New Roman" panose="02020603050405020304" pitchFamily="18" charset="0"/>
              </a:rPr>
              <a:t>c</a:t>
            </a:r>
            <a:r>
              <a:rPr lang="en-US" altLang="en-US" sz="2400" dirty="0"/>
              <a:t> to </a:t>
            </a:r>
            <a:r>
              <a:rPr lang="el-GR" altLang="en-US" sz="2400" dirty="0">
                <a:latin typeface="Times New Roman" panose="02020603050405020304" pitchFamily="18" charset="0"/>
              </a:rPr>
              <a:t>Δ</a:t>
            </a:r>
            <a:r>
              <a:rPr lang="en-US" altLang="en-US" sz="2400" dirty="0">
                <a:latin typeface="Times New Roman" panose="02020603050405020304" pitchFamily="18" charset="0"/>
              </a:rPr>
              <a:t>t</a:t>
            </a:r>
            <a:r>
              <a:rPr lang="en-US" altLang="en-US" sz="2400" dirty="0"/>
              <a:t> </a:t>
            </a:r>
          </a:p>
          <a:p>
            <a:pPr lvl="1">
              <a:lnSpc>
                <a:spcPct val="80000"/>
              </a:lnSpc>
            </a:pPr>
            <a:r>
              <a:rPr lang="en-US" altLang="en-US" sz="2400" dirty="0"/>
              <a:t>Integrate twice for each collision</a:t>
            </a:r>
          </a:p>
          <a:p>
            <a:pPr lvl="1">
              <a:lnSpc>
                <a:spcPct val="80000"/>
              </a:lnSpc>
            </a:pPr>
            <a:endParaRPr lang="pt-BR" altLang="en-US" sz="2400" dirty="0"/>
          </a:p>
          <a:p>
            <a:pPr>
              <a:lnSpc>
                <a:spcPct val="80000"/>
              </a:lnSpc>
            </a:pPr>
            <a:r>
              <a:rPr lang="pt-BR" altLang="en-US" sz="2800" dirty="0"/>
              <a:t>Example (cow):</a:t>
            </a:r>
          </a:p>
          <a:p>
            <a:pPr lvl="1">
              <a:lnSpc>
                <a:spcPct val="80000"/>
              </a:lnSpc>
            </a:pPr>
            <a:r>
              <a:rPr lang="en-US" altLang="en-US" sz="1800" dirty="0"/>
              <a:t>http://youtube.com/watch?v=0YzOIKPooHk</a:t>
            </a:r>
          </a:p>
        </p:txBody>
      </p:sp>
    </p:spTree>
    <p:extLst>
      <p:ext uri="{BB962C8B-B14F-4D97-AF65-F5344CB8AC3E}">
        <p14:creationId xmlns:p14="http://schemas.microsoft.com/office/powerpoint/2010/main" val="18145397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F48F6F6-C5C0-4F6E-A351-9EC2B62AAEA9}" type="slidenum">
              <a:rPr lang="en-US" altLang="en-US"/>
              <a:pPr/>
              <a:t>11</a:t>
            </a:fld>
            <a:endParaRPr lang="en-US" altLang="en-US"/>
          </a:p>
        </p:txBody>
      </p:sp>
      <p:sp>
        <p:nvSpPr>
          <p:cNvPr id="1069058" name="Rectangle 2"/>
          <p:cNvSpPr>
            <a:spLocks noGrp="1" noChangeArrowheads="1"/>
          </p:cNvSpPr>
          <p:nvPr>
            <p:ph type="title"/>
          </p:nvPr>
        </p:nvSpPr>
        <p:spPr>
          <a:ln/>
        </p:spPr>
        <p:txBody>
          <a:bodyPr/>
          <a:lstStyle/>
          <a:p>
            <a:r>
              <a:rPr lang="en-US" altLang="en-US"/>
              <a:t>Topics</a:t>
            </a:r>
          </a:p>
        </p:txBody>
      </p:sp>
      <p:sp>
        <p:nvSpPr>
          <p:cNvPr id="1069059" name="Rectangle 3"/>
          <p:cNvSpPr>
            <a:spLocks noGrp="1" noChangeArrowheads="1"/>
          </p:cNvSpPr>
          <p:nvPr>
            <p:ph type="body" idx="1"/>
          </p:nvPr>
        </p:nvSpPr>
        <p:spPr>
          <a:xfrm>
            <a:off x="457200" y="1219200"/>
            <a:ext cx="8229600" cy="4525963"/>
          </a:xfrm>
          <a:ln/>
        </p:spPr>
        <p:txBody>
          <a:bodyPr/>
          <a:lstStyle/>
          <a:p>
            <a:r>
              <a:rPr lang="en-US" altLang="en-US" sz="2800" dirty="0">
                <a:solidFill>
                  <a:schemeClr val="bg2"/>
                </a:solidFill>
              </a:rPr>
              <a:t>Introduction</a:t>
            </a:r>
          </a:p>
          <a:p>
            <a:r>
              <a:rPr lang="en-US" altLang="en-US" sz="2800" dirty="0">
                <a:solidFill>
                  <a:schemeClr val="bg2"/>
                </a:solidFill>
              </a:rPr>
              <a:t>Point Masses</a:t>
            </a:r>
          </a:p>
          <a:p>
            <a:r>
              <a:rPr lang="en-US" altLang="en-US" sz="2800" dirty="0"/>
              <a:t>Rigid Bodies</a:t>
            </a:r>
          </a:p>
          <a:p>
            <a:pPr lvl="1"/>
            <a:r>
              <a:rPr lang="en-US" altLang="en-US" sz="2400" dirty="0"/>
              <a:t>Numerical simulation</a:t>
            </a:r>
          </a:p>
          <a:p>
            <a:pPr lvl="1"/>
            <a:r>
              <a:rPr lang="en-US" altLang="en-US" sz="2400" b="1" dirty="0"/>
              <a:t>Controlling truncation error</a:t>
            </a:r>
          </a:p>
          <a:p>
            <a:pPr lvl="1"/>
            <a:r>
              <a:rPr lang="en-US" altLang="en-US" sz="2400" dirty="0"/>
              <a:t>Generalized rigid body forces</a:t>
            </a:r>
          </a:p>
          <a:p>
            <a:r>
              <a:rPr lang="en-US" altLang="en-US" sz="2800" dirty="0"/>
              <a:t>Soft Bodies</a:t>
            </a:r>
          </a:p>
          <a:p>
            <a:r>
              <a:rPr lang="en-US" altLang="en-US" sz="2800" dirty="0">
                <a:solidFill>
                  <a:schemeClr val="bg2"/>
                </a:solidFill>
              </a:rPr>
              <a:t>Collision Detection</a:t>
            </a:r>
          </a:p>
          <a:p>
            <a:r>
              <a:rPr lang="en-US" altLang="en-US" sz="2800" dirty="0">
                <a:solidFill>
                  <a:schemeClr val="bg2"/>
                </a:solidFill>
              </a:rPr>
              <a:t>Physics on the GPU</a:t>
            </a:r>
          </a:p>
        </p:txBody>
      </p:sp>
    </p:spTree>
    <p:extLst>
      <p:ext uri="{BB962C8B-B14F-4D97-AF65-F5344CB8AC3E}">
        <p14:creationId xmlns:p14="http://schemas.microsoft.com/office/powerpoint/2010/main" val="1569146185"/>
      </p:ext>
    </p:extLst>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F7F2751-B4CD-4027-A3D5-C22B14317D50}" type="slidenum">
              <a:rPr lang="en-US" altLang="en-US"/>
              <a:pPr/>
              <a:t>12</a:t>
            </a:fld>
            <a:endParaRPr lang="en-US" altLang="en-US"/>
          </a:p>
        </p:txBody>
      </p:sp>
      <p:sp>
        <p:nvSpPr>
          <p:cNvPr id="1071109" name="Rectangle 5"/>
          <p:cNvSpPr>
            <a:spLocks noChangeArrowheads="1"/>
          </p:cNvSpPr>
          <p:nvPr/>
        </p:nvSpPr>
        <p:spPr bwMode="auto">
          <a:xfrm>
            <a:off x="681038" y="2781300"/>
            <a:ext cx="7620000" cy="3505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106" name="Rectangle 2"/>
          <p:cNvSpPr>
            <a:spLocks noGrp="1" noChangeArrowheads="1"/>
          </p:cNvSpPr>
          <p:nvPr>
            <p:ph type="title"/>
          </p:nvPr>
        </p:nvSpPr>
        <p:spPr>
          <a:ln/>
        </p:spPr>
        <p:txBody>
          <a:bodyPr/>
          <a:lstStyle/>
          <a:p>
            <a:r>
              <a:rPr lang="en-US" altLang="en-US" sz="4000"/>
              <a:t>Explicit Euler Integration</a:t>
            </a:r>
          </a:p>
        </p:txBody>
      </p:sp>
      <p:pic>
        <p:nvPicPr>
          <p:cNvPr id="1071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2324100"/>
            <a:ext cx="8158162"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1108" name="Rectangle 4"/>
          <p:cNvSpPr>
            <a:spLocks noGrp="1" noChangeArrowheads="1"/>
          </p:cNvSpPr>
          <p:nvPr>
            <p:ph type="body" idx="1"/>
          </p:nvPr>
        </p:nvSpPr>
        <p:spPr>
          <a:xfrm>
            <a:off x="561975" y="1066800"/>
            <a:ext cx="8429625" cy="1752600"/>
          </a:xfrm>
          <a:noFill/>
          <a:ln/>
        </p:spPr>
        <p:txBody>
          <a:bodyPr/>
          <a:lstStyle/>
          <a:p>
            <a:r>
              <a:rPr lang="en-US" altLang="en-US" sz="2800"/>
              <a:t>The solution proceeds step-by-step, each time integrating from the prior state</a:t>
            </a:r>
          </a:p>
          <a:p>
            <a:r>
              <a:rPr lang="en-US" altLang="en-US" sz="2800"/>
              <a:t>Not exact, but often good enough for games</a:t>
            </a:r>
            <a:endParaRPr lang="en-US" altLang="en-US" sz="1800"/>
          </a:p>
        </p:txBody>
      </p:sp>
    </p:spTree>
    <p:extLst>
      <p:ext uri="{BB962C8B-B14F-4D97-AF65-F5344CB8AC3E}">
        <p14:creationId xmlns:p14="http://schemas.microsoft.com/office/powerpoint/2010/main" val="16207490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4FB4F1C-7141-42EB-B350-7D5D0FD09C4E}" type="slidenum">
              <a:rPr lang="en-US" altLang="en-US"/>
              <a:pPr/>
              <a:t>13</a:t>
            </a:fld>
            <a:endParaRPr lang="en-US" altLang="en-US"/>
          </a:p>
        </p:txBody>
      </p:sp>
      <p:sp>
        <p:nvSpPr>
          <p:cNvPr id="1073154" name="Rectangle 2"/>
          <p:cNvSpPr>
            <a:spLocks noGrp="1" noChangeArrowheads="1"/>
          </p:cNvSpPr>
          <p:nvPr>
            <p:ph type="title"/>
          </p:nvPr>
        </p:nvSpPr>
        <p:spPr>
          <a:xfrm>
            <a:off x="685800" y="228600"/>
            <a:ext cx="7772400" cy="1143000"/>
          </a:xfrm>
          <a:ln/>
        </p:spPr>
        <p:txBody>
          <a:bodyPr/>
          <a:lstStyle/>
          <a:p>
            <a:r>
              <a:rPr lang="en-US" altLang="en-US"/>
              <a:t>Truncation Error (1 of 2)</a:t>
            </a:r>
          </a:p>
        </p:txBody>
      </p:sp>
      <p:sp>
        <p:nvSpPr>
          <p:cNvPr id="1073155" name="Rectangle 3"/>
          <p:cNvSpPr>
            <a:spLocks noGrp="1" noChangeArrowheads="1"/>
          </p:cNvSpPr>
          <p:nvPr>
            <p:ph type="body" idx="1"/>
          </p:nvPr>
        </p:nvSpPr>
        <p:spPr>
          <a:xfrm>
            <a:off x="685800" y="1295400"/>
            <a:ext cx="7772400" cy="4724400"/>
          </a:xfrm>
          <a:ln/>
        </p:spPr>
        <p:txBody>
          <a:bodyPr/>
          <a:lstStyle/>
          <a:p>
            <a:pPr>
              <a:lnSpc>
                <a:spcPct val="80000"/>
              </a:lnSpc>
              <a:spcAft>
                <a:spcPct val="20000"/>
              </a:spcAft>
            </a:pPr>
            <a:r>
              <a:rPr lang="en-US" altLang="en-US" sz="2800"/>
              <a:t>Numerical solution can be different from exact, closed-form solution</a:t>
            </a:r>
          </a:p>
          <a:p>
            <a:pPr>
              <a:lnSpc>
                <a:spcPct val="80000"/>
              </a:lnSpc>
              <a:spcAft>
                <a:spcPct val="20000"/>
              </a:spcAft>
            </a:pPr>
            <a:endParaRPr lang="en-US" altLang="en-US" sz="2800"/>
          </a:p>
          <a:p>
            <a:pPr lvl="1">
              <a:lnSpc>
                <a:spcPct val="80000"/>
              </a:lnSpc>
              <a:spcAft>
                <a:spcPct val="20000"/>
              </a:spcAft>
            </a:pPr>
            <a:r>
              <a:rPr lang="en-US" altLang="en-US" sz="2600"/>
              <a:t>Difference between exact solution and numerical solution is primarily </a:t>
            </a:r>
            <a:r>
              <a:rPr lang="en-US" altLang="en-US" sz="2600" i="1"/>
              <a:t>truncation error</a:t>
            </a:r>
          </a:p>
          <a:p>
            <a:pPr lvl="2">
              <a:lnSpc>
                <a:spcPct val="80000"/>
              </a:lnSpc>
              <a:spcAft>
                <a:spcPct val="20000"/>
              </a:spcAft>
            </a:pPr>
            <a:r>
              <a:rPr lang="en-US" altLang="en-US" sz="2000"/>
              <a:t>Due to terms removed when determining</a:t>
            </a:r>
            <a:br>
              <a:rPr lang="en-US" altLang="en-US" sz="2000"/>
            </a:br>
            <a:r>
              <a:rPr lang="en-US" altLang="en-US" sz="2000"/>
              <a:t>finite difference equation</a:t>
            </a:r>
            <a:br>
              <a:rPr lang="en-US" altLang="en-US" sz="2000"/>
            </a:br>
            <a:r>
              <a:rPr lang="en-US" altLang="en-US" sz="2000"/>
              <a:t>(all higher order derivatives)</a:t>
            </a:r>
          </a:p>
          <a:p>
            <a:pPr lvl="2">
              <a:lnSpc>
                <a:spcPct val="80000"/>
              </a:lnSpc>
              <a:spcAft>
                <a:spcPct val="20000"/>
              </a:spcAft>
            </a:pPr>
            <a:endParaRPr lang="en-US" altLang="en-US" sz="2000"/>
          </a:p>
          <a:p>
            <a:pPr>
              <a:lnSpc>
                <a:spcPct val="80000"/>
              </a:lnSpc>
              <a:spcAft>
                <a:spcPct val="20000"/>
              </a:spcAft>
            </a:pPr>
            <a:r>
              <a:rPr lang="en-US" altLang="en-US" sz="2800"/>
              <a:t>Truncation error, left unchecked, can accumulate to cause simulation to become unstable</a:t>
            </a:r>
          </a:p>
          <a:p>
            <a:pPr lvl="1">
              <a:lnSpc>
                <a:spcPct val="80000"/>
              </a:lnSpc>
              <a:spcAft>
                <a:spcPct val="20000"/>
              </a:spcAft>
            </a:pPr>
            <a:r>
              <a:rPr lang="en-US" altLang="en-US" sz="2000"/>
              <a:t>Unstable simulations behave unpredictably</a:t>
            </a:r>
          </a:p>
        </p:txBody>
      </p:sp>
      <p:sp>
        <p:nvSpPr>
          <p:cNvPr id="1073156"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41961425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8ABD25F-688E-4237-9F57-F2BC18D76A42}" type="slidenum">
              <a:rPr lang="en-US" altLang="en-US"/>
              <a:pPr/>
              <a:t>14</a:t>
            </a:fld>
            <a:endParaRPr lang="en-US" altLang="en-US"/>
          </a:p>
        </p:txBody>
      </p:sp>
      <p:sp>
        <p:nvSpPr>
          <p:cNvPr id="1075202" name="Rectangle 2"/>
          <p:cNvSpPr>
            <a:spLocks noGrp="1" noChangeArrowheads="1"/>
          </p:cNvSpPr>
          <p:nvPr>
            <p:ph type="title"/>
          </p:nvPr>
        </p:nvSpPr>
        <p:spPr>
          <a:xfrm>
            <a:off x="685800" y="228600"/>
            <a:ext cx="7772400" cy="1143000"/>
          </a:xfrm>
          <a:ln/>
        </p:spPr>
        <p:txBody>
          <a:bodyPr/>
          <a:lstStyle/>
          <a:p>
            <a:r>
              <a:rPr lang="en-US" altLang="en-US"/>
              <a:t>Truncation Error (2 of 2)</a:t>
            </a:r>
          </a:p>
        </p:txBody>
      </p:sp>
      <p:sp>
        <p:nvSpPr>
          <p:cNvPr id="1075203" name="Rectangle 3"/>
          <p:cNvSpPr>
            <a:spLocks noGrp="1" noChangeArrowheads="1"/>
          </p:cNvSpPr>
          <p:nvPr>
            <p:ph type="body" idx="1"/>
          </p:nvPr>
        </p:nvSpPr>
        <p:spPr>
          <a:xfrm>
            <a:off x="685800" y="1524000"/>
            <a:ext cx="7772400" cy="4724400"/>
          </a:xfrm>
          <a:ln/>
        </p:spPr>
        <p:txBody>
          <a:bodyPr/>
          <a:lstStyle/>
          <a:p>
            <a:pPr>
              <a:lnSpc>
                <a:spcPct val="80000"/>
              </a:lnSpc>
              <a:spcAft>
                <a:spcPct val="20000"/>
              </a:spcAft>
            </a:pPr>
            <a:r>
              <a:rPr lang="en-US" altLang="en-US" sz="2800" dirty="0"/>
              <a:t>Sometimes, truncation error can become zero</a:t>
            </a:r>
          </a:p>
          <a:p>
            <a:pPr lvl="1">
              <a:lnSpc>
                <a:spcPct val="80000"/>
              </a:lnSpc>
              <a:spcAft>
                <a:spcPct val="20000"/>
              </a:spcAft>
            </a:pPr>
            <a:r>
              <a:rPr lang="en-US" altLang="en-US" sz="2000" dirty="0"/>
              <a:t>In other words, finite difference equation produces exact result</a:t>
            </a:r>
          </a:p>
          <a:p>
            <a:pPr lvl="1">
              <a:lnSpc>
                <a:spcPct val="80000"/>
              </a:lnSpc>
              <a:spcAft>
                <a:spcPct val="20000"/>
              </a:spcAft>
            </a:pPr>
            <a:r>
              <a:rPr lang="en-US" altLang="en-US" sz="2000" dirty="0"/>
              <a:t>For example, when zero force is applied</a:t>
            </a:r>
          </a:p>
          <a:p>
            <a:pPr lvl="1">
              <a:lnSpc>
                <a:spcPct val="80000"/>
              </a:lnSpc>
              <a:spcAft>
                <a:spcPct val="20000"/>
              </a:spcAft>
            </a:pPr>
            <a:endParaRPr lang="en-US" altLang="en-US" sz="2000" dirty="0"/>
          </a:p>
          <a:p>
            <a:pPr>
              <a:lnSpc>
                <a:spcPct val="80000"/>
              </a:lnSpc>
              <a:spcAft>
                <a:spcPct val="20000"/>
              </a:spcAft>
            </a:pPr>
            <a:r>
              <a:rPr lang="en-US" altLang="en-US" sz="2800" dirty="0"/>
              <a:t>But, more often truncation error is nonzero. Control by:</a:t>
            </a:r>
          </a:p>
          <a:p>
            <a:pPr lvl="1">
              <a:lnSpc>
                <a:spcPct val="80000"/>
              </a:lnSpc>
              <a:spcAft>
                <a:spcPct val="20000"/>
              </a:spcAft>
            </a:pPr>
            <a:r>
              <a:rPr lang="en-US" altLang="en-US" sz="2000" dirty="0"/>
              <a:t>Reduce time step, </a:t>
            </a:r>
            <a:r>
              <a:rPr lang="en-US" altLang="en-US" sz="2000" dirty="0">
                <a:latin typeface="Symbol" panose="05050102010706020507" pitchFamily="18" charset="2"/>
              </a:rPr>
              <a:t>D</a:t>
            </a:r>
            <a:r>
              <a:rPr lang="en-US" altLang="en-US" sz="2000" dirty="0">
                <a:latin typeface="Times New Roman" panose="02020603050405020304" pitchFamily="18" charset="0"/>
              </a:rPr>
              <a:t>t</a:t>
            </a:r>
            <a:r>
              <a:rPr lang="en-US" altLang="en-US" sz="2000" dirty="0"/>
              <a:t> (next slide)</a:t>
            </a:r>
          </a:p>
          <a:p>
            <a:pPr lvl="1">
              <a:lnSpc>
                <a:spcPct val="80000"/>
              </a:lnSpc>
              <a:spcAft>
                <a:spcPct val="20000"/>
              </a:spcAft>
            </a:pPr>
            <a:r>
              <a:rPr lang="en-US" altLang="en-US" sz="2000" dirty="0"/>
              <a:t>Select a different numerical integrator (not covered)</a:t>
            </a:r>
          </a:p>
          <a:p>
            <a:pPr lvl="1">
              <a:lnSpc>
                <a:spcPct val="80000"/>
              </a:lnSpc>
              <a:spcAft>
                <a:spcPct val="20000"/>
              </a:spcAft>
            </a:pPr>
            <a:r>
              <a:rPr lang="en-US" altLang="en-US" sz="2000" dirty="0"/>
              <a:t>Typically, more state kept.  Stable within bounds.</a:t>
            </a:r>
          </a:p>
        </p:txBody>
      </p:sp>
      <p:sp>
        <p:nvSpPr>
          <p:cNvPr id="1075204"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40362205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B7507E0-C7A5-48F8-B04C-ADED63A402E7}" type="slidenum">
              <a:rPr lang="en-US" altLang="en-US"/>
              <a:pPr/>
              <a:t>15</a:t>
            </a:fld>
            <a:endParaRPr lang="en-US" altLang="en-US"/>
          </a:p>
        </p:txBody>
      </p:sp>
      <p:sp>
        <p:nvSpPr>
          <p:cNvPr id="1077255" name="Rectangle 7"/>
          <p:cNvSpPr>
            <a:spLocks noChangeArrowheads="1"/>
          </p:cNvSpPr>
          <p:nvPr/>
        </p:nvSpPr>
        <p:spPr bwMode="auto">
          <a:xfrm>
            <a:off x="381000" y="1371600"/>
            <a:ext cx="6172200" cy="434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250" name="Rectangle 2"/>
          <p:cNvSpPr>
            <a:spLocks noChangeArrowheads="1"/>
          </p:cNvSpPr>
          <p:nvPr/>
        </p:nvSpPr>
        <p:spPr bwMode="auto">
          <a:xfrm>
            <a:off x="6629400" y="1752600"/>
            <a:ext cx="1828800" cy="3962400"/>
          </a:xfrm>
          <a:prstGeom prst="rect">
            <a:avLst/>
          </a:prstGeom>
          <a:solidFill>
            <a:srgbClr val="FFFF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251" name="Rectangle 3"/>
          <p:cNvSpPr>
            <a:spLocks noGrp="1" noChangeArrowheads="1"/>
          </p:cNvSpPr>
          <p:nvPr>
            <p:ph type="title"/>
          </p:nvPr>
        </p:nvSpPr>
        <p:spPr>
          <a:xfrm>
            <a:off x="685800" y="228600"/>
            <a:ext cx="7772400" cy="1143000"/>
          </a:xfrm>
          <a:ln/>
        </p:spPr>
        <p:txBody>
          <a:bodyPr/>
          <a:lstStyle/>
          <a:p>
            <a:r>
              <a:rPr lang="en-US" altLang="en-US" sz="3600"/>
              <a:t>Truncation Error Example (1 of 2)</a:t>
            </a:r>
            <a:r>
              <a:rPr lang="en-US" altLang="en-US" sz="4000"/>
              <a:t> </a:t>
            </a:r>
          </a:p>
        </p:txBody>
      </p:sp>
      <p:sp>
        <p:nvSpPr>
          <p:cNvPr id="1077252"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77253" name="Object 5"/>
          <p:cNvGraphicFramePr>
            <a:graphicFrameLocks noGrp="1" noChangeAspect="1"/>
          </p:cNvGraphicFramePr>
          <p:nvPr>
            <p:ph idx="1"/>
          </p:nvPr>
        </p:nvGraphicFramePr>
        <p:xfrm>
          <a:off x="384175" y="1433513"/>
          <a:ext cx="8047038" cy="4711700"/>
        </p:xfrm>
        <a:graphic>
          <a:graphicData uri="http://schemas.openxmlformats.org/presentationml/2006/ole">
            <mc:AlternateContent xmlns:mc="http://schemas.openxmlformats.org/markup-compatibility/2006">
              <mc:Choice xmlns:v="urn:schemas-microsoft-com:vml" Requires="v">
                <p:oleObj spid="_x0000_s1027" name="Equation" r:id="rId4" imgW="5143320" imgH="2844720" progId="Equation.3">
                  <p:embed/>
                </p:oleObj>
              </mc:Choice>
              <mc:Fallback>
                <p:oleObj name="Equation" r:id="rId4" imgW="5143320" imgH="2844720" progId="Equation.3">
                  <p:embed/>
                  <p:pic>
                    <p:nvPicPr>
                      <p:cNvPr id="10772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433513"/>
                        <a:ext cx="8047038"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7254" name="Rectangle 6"/>
          <p:cNvSpPr>
            <a:spLocks noChangeArrowheads="1"/>
          </p:cNvSpPr>
          <p:nvPr/>
        </p:nvSpPr>
        <p:spPr bwMode="auto">
          <a:xfrm>
            <a:off x="6629400" y="1371600"/>
            <a:ext cx="1828800" cy="3810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ahoma" panose="020B0604030504040204" pitchFamily="34" charset="0"/>
                <a:ea typeface="新細明體" panose="02020500000000000000" pitchFamily="18" charset="-120"/>
              </a:rPr>
              <a:t>Truncation Error</a:t>
            </a:r>
          </a:p>
        </p:txBody>
      </p:sp>
    </p:spTree>
    <p:extLst>
      <p:ext uri="{BB962C8B-B14F-4D97-AF65-F5344CB8AC3E}">
        <p14:creationId xmlns:p14="http://schemas.microsoft.com/office/powerpoint/2010/main" val="137266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687C176-8431-48DA-932C-9D3363702806}" type="slidenum">
              <a:rPr lang="en-US" altLang="en-US"/>
              <a:pPr/>
              <a:t>16</a:t>
            </a:fld>
            <a:endParaRPr lang="en-US" altLang="en-US"/>
          </a:p>
        </p:txBody>
      </p:sp>
      <p:sp>
        <p:nvSpPr>
          <p:cNvPr id="1079303" name="Rectangle 7"/>
          <p:cNvSpPr>
            <a:spLocks noChangeArrowheads="1"/>
          </p:cNvSpPr>
          <p:nvPr/>
        </p:nvSpPr>
        <p:spPr bwMode="auto">
          <a:xfrm>
            <a:off x="1371600" y="1219200"/>
            <a:ext cx="6324600" cy="4114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298" name="Rectangle 2"/>
          <p:cNvSpPr>
            <a:spLocks noGrp="1" noChangeArrowheads="1"/>
          </p:cNvSpPr>
          <p:nvPr>
            <p:ph type="title"/>
          </p:nvPr>
        </p:nvSpPr>
        <p:spPr>
          <a:xfrm>
            <a:off x="685800" y="76200"/>
            <a:ext cx="7772400" cy="1143000"/>
          </a:xfrm>
          <a:ln/>
        </p:spPr>
        <p:txBody>
          <a:bodyPr/>
          <a:lstStyle/>
          <a:p>
            <a:r>
              <a:rPr lang="en-US" altLang="en-US" sz="3600"/>
              <a:t>Truncation Error Example (2 of 2)</a:t>
            </a:r>
          </a:p>
        </p:txBody>
      </p:sp>
      <p:sp>
        <p:nvSpPr>
          <p:cNvPr id="1079299" name="Rectangle 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1079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00"/>
            <a:ext cx="6324600" cy="456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9301" name="Text Box 5"/>
          <p:cNvSpPr txBox="1">
            <a:spLocks noChangeArrowheads="1"/>
          </p:cNvSpPr>
          <p:nvPr/>
        </p:nvSpPr>
        <p:spPr bwMode="auto">
          <a:xfrm>
            <a:off x="1595438" y="5410200"/>
            <a:ext cx="6915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Comic Sans MS" panose="030F0702030302020204" pitchFamily="66" charset="0"/>
                <a:ea typeface="新細明體" panose="02020500000000000000" pitchFamily="18" charset="-120"/>
              </a:rPr>
              <a:t>Guidelines?  Step less than frame rate (otherwise, no update)</a:t>
            </a:r>
          </a:p>
          <a:p>
            <a:pPr eaLnBrk="0" hangingPunct="0"/>
            <a:r>
              <a:rPr lang="en-US" altLang="en-US" sz="2000">
                <a:latin typeface="Comic Sans MS" panose="030F0702030302020204" pitchFamily="66" charset="0"/>
                <a:ea typeface="新細明體" panose="02020500000000000000" pitchFamily="18" charset="-120"/>
                <a:sym typeface="Wingdings" panose="05000000000000000000" pitchFamily="2" charset="2"/>
              </a:rPr>
              <a:t> </a:t>
            </a:r>
            <a:r>
              <a:rPr lang="en-US" altLang="en-US" sz="2400">
                <a:latin typeface="Symbol" panose="05050102010706020507" pitchFamily="18" charset="2"/>
                <a:ea typeface="新細明體" panose="02020500000000000000" pitchFamily="18" charset="-120"/>
              </a:rPr>
              <a:t>D</a:t>
            </a:r>
            <a:r>
              <a:rPr lang="en-US" altLang="en-US" sz="2400" i="1">
                <a:latin typeface="Times New Roman" panose="02020603050405020304" pitchFamily="18" charset="0"/>
                <a:ea typeface="新細明體" panose="02020500000000000000" pitchFamily="18" charset="-120"/>
              </a:rPr>
              <a:t>t</a:t>
            </a:r>
            <a:r>
              <a:rPr lang="en-US" altLang="en-US" sz="2400" i="1">
                <a:latin typeface="Comic Sans MS" panose="030F0702030302020204" pitchFamily="66" charset="0"/>
                <a:ea typeface="新細明體" panose="02020500000000000000" pitchFamily="18" charset="-120"/>
              </a:rPr>
              <a:t> </a:t>
            </a:r>
            <a:r>
              <a:rPr lang="en-US" altLang="en-US" sz="2000">
                <a:latin typeface="Comic Sans MS" panose="030F0702030302020204" pitchFamily="66" charset="0"/>
                <a:ea typeface="新細明體" panose="02020500000000000000" pitchFamily="18" charset="-120"/>
                <a:sym typeface="Wingdings" panose="05000000000000000000" pitchFamily="2" charset="2"/>
              </a:rPr>
              <a:t>under 30 ms (20 ms good choice)</a:t>
            </a:r>
          </a:p>
        </p:txBody>
      </p:sp>
      <p:sp>
        <p:nvSpPr>
          <p:cNvPr id="1079302" name="AutoShape 6"/>
          <p:cNvSpPr>
            <a:spLocks noChangeArrowheads="1"/>
          </p:cNvSpPr>
          <p:nvPr/>
        </p:nvSpPr>
        <p:spPr bwMode="auto">
          <a:xfrm rot="2090744">
            <a:off x="4495800" y="3276600"/>
            <a:ext cx="685800" cy="304800"/>
          </a:xfrm>
          <a:prstGeom prst="leftArrow">
            <a:avLst>
              <a:gd name="adj1" fmla="val 19833"/>
              <a:gd name="adj2" fmla="val 83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048921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EAC9CCE-8F13-4F45-828F-B1C654D5CAC8}" type="slidenum">
              <a:rPr lang="en-US" altLang="en-US"/>
              <a:pPr/>
              <a:t>17</a:t>
            </a:fld>
            <a:endParaRPr lang="en-US" altLang="en-US"/>
          </a:p>
        </p:txBody>
      </p:sp>
      <p:sp>
        <p:nvSpPr>
          <p:cNvPr id="1081346" name="Rectangle 2"/>
          <p:cNvSpPr>
            <a:spLocks noGrp="1" noChangeArrowheads="1"/>
          </p:cNvSpPr>
          <p:nvPr>
            <p:ph type="title"/>
          </p:nvPr>
        </p:nvSpPr>
        <p:spPr>
          <a:ln/>
        </p:spPr>
        <p:txBody>
          <a:bodyPr/>
          <a:lstStyle/>
          <a:p>
            <a:r>
              <a:rPr lang="en-US" altLang="en-US"/>
              <a:t>Frame Rate Independence</a:t>
            </a:r>
          </a:p>
        </p:txBody>
      </p:sp>
      <p:sp>
        <p:nvSpPr>
          <p:cNvPr id="1081347" name="Rectangle 3"/>
          <p:cNvSpPr>
            <a:spLocks noGrp="1" noChangeArrowheads="1"/>
          </p:cNvSpPr>
          <p:nvPr>
            <p:ph type="body" idx="1"/>
          </p:nvPr>
        </p:nvSpPr>
        <p:spPr>
          <a:ln/>
        </p:spPr>
        <p:txBody>
          <a:bodyPr/>
          <a:lstStyle/>
          <a:p>
            <a:r>
              <a:rPr lang="en-US" altLang="en-US"/>
              <a:t>Given numerical simulation sensitive to time step (</a:t>
            </a:r>
            <a:r>
              <a:rPr lang="el-GR" altLang="en-US" sz="3000">
                <a:latin typeface="Times New Roman" panose="02020603050405020304" pitchFamily="18" charset="0"/>
              </a:rPr>
              <a:t>Δ</a:t>
            </a:r>
            <a:r>
              <a:rPr lang="en-US" altLang="en-US" sz="3000">
                <a:latin typeface="Times New Roman" panose="02020603050405020304" pitchFamily="18" charset="0"/>
              </a:rPr>
              <a:t>t</a:t>
            </a:r>
            <a:r>
              <a:rPr lang="en-US" altLang="en-US"/>
              <a:t>), important to create physics engine that is frame-rate independent</a:t>
            </a:r>
          </a:p>
          <a:p>
            <a:pPr lvl="1"/>
            <a:r>
              <a:rPr lang="en-US" altLang="en-US"/>
              <a:t>Results will be repeatable, every time run simulation with same inputs</a:t>
            </a:r>
          </a:p>
          <a:p>
            <a:pPr lvl="2"/>
            <a:r>
              <a:rPr lang="en-US" altLang="en-US"/>
              <a:t>Regardless of CPU/GPU performance</a:t>
            </a:r>
          </a:p>
          <a:p>
            <a:pPr lvl="1"/>
            <a:r>
              <a:rPr lang="en-US" altLang="en-US"/>
              <a:t>Maximum control over simulation</a:t>
            </a:r>
          </a:p>
          <a:p>
            <a:r>
              <a:rPr lang="en-US" altLang="en-US"/>
              <a:t>Pseudo code next</a:t>
            </a:r>
          </a:p>
        </p:txBody>
      </p:sp>
    </p:spTree>
    <p:extLst>
      <p:ext uri="{BB962C8B-B14F-4D97-AF65-F5344CB8AC3E}">
        <p14:creationId xmlns:p14="http://schemas.microsoft.com/office/powerpoint/2010/main" val="32206275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9EF812A-F1E9-45C5-8D61-4D2603623728}" type="slidenum">
              <a:rPr lang="en-US" altLang="en-US"/>
              <a:pPr/>
              <a:t>18</a:t>
            </a:fld>
            <a:endParaRPr lang="en-US" altLang="en-US"/>
          </a:p>
        </p:txBody>
      </p:sp>
      <p:sp>
        <p:nvSpPr>
          <p:cNvPr id="1083394" name="Rectangle 2"/>
          <p:cNvSpPr>
            <a:spLocks noGrp="1" noChangeArrowheads="1"/>
          </p:cNvSpPr>
          <p:nvPr>
            <p:ph type="title"/>
          </p:nvPr>
        </p:nvSpPr>
        <p:spPr>
          <a:xfrm>
            <a:off x="685800" y="152400"/>
            <a:ext cx="7772400" cy="1143000"/>
          </a:xfrm>
          <a:ln/>
        </p:spPr>
        <p:txBody>
          <a:bodyPr/>
          <a:lstStyle/>
          <a:p>
            <a:r>
              <a:rPr lang="en-US" altLang="en-US" sz="3200"/>
              <a:t>Pseudo Code for Frame Rate Independence</a:t>
            </a:r>
          </a:p>
        </p:txBody>
      </p:sp>
      <p:sp>
        <p:nvSpPr>
          <p:cNvPr id="1083395" name="Rectangle 3"/>
          <p:cNvSpPr>
            <a:spLocks noGrp="1" noChangeArrowheads="1"/>
          </p:cNvSpPr>
          <p:nvPr>
            <p:ph type="body" idx="1"/>
          </p:nvPr>
        </p:nvSpPr>
        <p:spPr>
          <a:xfrm>
            <a:off x="685800" y="990600"/>
            <a:ext cx="7772400" cy="4953000"/>
          </a:xfrm>
          <a:ln/>
        </p:spPr>
        <p:txBody>
          <a:bodyPr/>
          <a:lstStyle/>
          <a:p>
            <a:pPr>
              <a:lnSpc>
                <a:spcPct val="80000"/>
              </a:lnSpc>
              <a:buFontTx/>
              <a:buNone/>
            </a:pPr>
            <a:r>
              <a:rPr lang="en-US" altLang="en-US" sz="1600" b="0">
                <a:latin typeface="Courier New" panose="02070309020205020404" pitchFamily="49" charset="0"/>
              </a:rPr>
              <a:t>void</a:t>
            </a:r>
            <a:r>
              <a:rPr lang="en-US" altLang="en-US" sz="1600">
                <a:latin typeface="Courier New" panose="02070309020205020404" pitchFamily="49" charset="0"/>
              </a:rPr>
              <a:t> main() {</a:t>
            </a:r>
          </a:p>
          <a:p>
            <a:pPr>
              <a:lnSpc>
                <a:spcPct val="80000"/>
              </a:lnSpc>
              <a:buFontTx/>
              <a:buNone/>
            </a:pPr>
            <a:r>
              <a:rPr lang="en-US" altLang="en-US" sz="1600">
                <a:latin typeface="Courier New" panose="02070309020205020404" pitchFamily="49" charset="0"/>
              </a:rPr>
              <a:t>  float delta_t = 0.02;       </a:t>
            </a:r>
            <a:r>
              <a:rPr lang="en-US" altLang="en-US" sz="1600" i="1">
                <a:latin typeface="Courier New" panose="02070309020205020404" pitchFamily="49" charset="0"/>
              </a:rPr>
              <a:t>// physics time</a:t>
            </a:r>
          </a:p>
          <a:p>
            <a:pPr>
              <a:lnSpc>
                <a:spcPct val="80000"/>
              </a:lnSpc>
              <a:buFontTx/>
              <a:buNone/>
            </a:pPr>
            <a:r>
              <a:rPr lang="en-US" altLang="en-US" sz="1600">
                <a:latin typeface="Courier New" panose="02070309020205020404" pitchFamily="49" charset="0"/>
              </a:rPr>
              <a:t>  float game_time;            </a:t>
            </a:r>
            <a:r>
              <a:rPr lang="en-US" altLang="en-US" sz="1600" i="1">
                <a:latin typeface="Courier New" panose="02070309020205020404" pitchFamily="49" charset="0"/>
              </a:rPr>
              <a:t>// game time</a:t>
            </a:r>
          </a:p>
          <a:p>
            <a:pPr>
              <a:lnSpc>
                <a:spcPct val="80000"/>
              </a:lnSpc>
              <a:buFontTx/>
              <a:buNone/>
            </a:pPr>
            <a:r>
              <a:rPr lang="en-US" altLang="en-US" sz="1600">
                <a:latin typeface="Courier New" panose="02070309020205020404" pitchFamily="49" charset="0"/>
              </a:rPr>
              <a:t>  float prev_game_time;       </a:t>
            </a:r>
            <a:r>
              <a:rPr lang="en-US" altLang="en-US" sz="1600" i="1">
                <a:latin typeface="Courier New" panose="02070309020205020404" pitchFamily="49" charset="0"/>
              </a:rPr>
              <a:t>// game time at last step</a:t>
            </a:r>
          </a:p>
          <a:p>
            <a:pPr>
              <a:lnSpc>
                <a:spcPct val="80000"/>
              </a:lnSpc>
              <a:buFontTx/>
              <a:buNone/>
            </a:pPr>
            <a:r>
              <a:rPr lang="en-US" altLang="en-US" sz="1600">
                <a:latin typeface="Courier New" panose="02070309020205020404" pitchFamily="49" charset="0"/>
              </a:rPr>
              <a:t>  float physics_lag_time=0.0; </a:t>
            </a:r>
            <a:r>
              <a:rPr lang="en-US" altLang="en-US" sz="1600" i="1">
                <a:latin typeface="Courier New" panose="02070309020205020404" pitchFamily="49" charset="0"/>
              </a:rPr>
              <a:t>// time since last update</a:t>
            </a:r>
          </a:p>
          <a:p>
            <a:pPr>
              <a:lnSpc>
                <a:spcPct val="80000"/>
              </a:lnSpc>
              <a:buFontTx/>
              <a:buNone/>
            </a:pPr>
            <a:endParaRPr lang="en-US" altLang="en-US" sz="1600">
              <a:latin typeface="Courier New" panose="02070309020205020404" pitchFamily="49" charset="0"/>
            </a:endParaRPr>
          </a:p>
          <a:p>
            <a:pPr>
              <a:lnSpc>
                <a:spcPct val="80000"/>
              </a:lnSpc>
              <a:buFontTx/>
              <a:buNone/>
            </a:pPr>
            <a:r>
              <a:rPr lang="en-US" altLang="en-US" sz="1600" i="1">
                <a:latin typeface="Courier New" panose="02070309020205020404" pitchFamily="49" charset="0"/>
              </a:rPr>
              <a:t>  // simulation/render loop</a:t>
            </a:r>
          </a:p>
          <a:p>
            <a:pPr>
              <a:lnSpc>
                <a:spcPct val="80000"/>
              </a:lnSpc>
              <a:buFontTx/>
              <a:buNone/>
            </a:pPr>
            <a:r>
              <a:rPr lang="en-US" altLang="en-US" sz="1600" b="0">
                <a:latin typeface="Courier New" panose="02070309020205020404" pitchFamily="49" charset="0"/>
              </a:rPr>
              <a:t>  while(1</a:t>
            </a:r>
            <a:r>
              <a:rPr lang="en-US" altLang="en-US" sz="1600">
                <a:latin typeface="Courier New" panose="02070309020205020404" pitchFamily="49" charset="0"/>
              </a:rPr>
              <a:t>) {</a:t>
            </a:r>
          </a:p>
          <a:p>
            <a:pPr>
              <a:lnSpc>
                <a:spcPct val="80000"/>
              </a:lnSpc>
              <a:buFontTx/>
              <a:buNone/>
            </a:pPr>
            <a:r>
              <a:rPr lang="en-US" altLang="en-US" sz="1600">
                <a:latin typeface="Courier New" panose="02070309020205020404" pitchFamily="49" charset="0"/>
              </a:rPr>
              <a:t>    </a:t>
            </a:r>
            <a:r>
              <a:rPr lang="en-US" altLang="en-US" sz="1600" i="1">
                <a:latin typeface="Courier New" panose="02070309020205020404" pitchFamily="49" charset="0"/>
              </a:rPr>
              <a:t>update game_time</a:t>
            </a:r>
            <a:r>
              <a:rPr lang="en-US" altLang="en-US" sz="1600">
                <a:latin typeface="Courier New" panose="02070309020205020404" pitchFamily="49" charset="0"/>
              </a:rPr>
              <a:t>; </a:t>
            </a:r>
            <a:r>
              <a:rPr lang="en-US" altLang="en-US" sz="1600" i="1">
                <a:latin typeface="Courier New" panose="02070309020205020404" pitchFamily="49" charset="0"/>
              </a:rPr>
              <a:t>// could be take from system clock</a:t>
            </a:r>
          </a:p>
          <a:p>
            <a:pPr>
              <a:lnSpc>
                <a:spcPct val="80000"/>
              </a:lnSpc>
              <a:buFontTx/>
              <a:buNone/>
            </a:pPr>
            <a:r>
              <a:rPr lang="en-US" altLang="en-US" sz="1600">
                <a:latin typeface="Courier New" panose="02070309020205020404" pitchFamily="49" charset="0"/>
              </a:rPr>
              <a:t>    physics_lag_time += (game_time – prev_game_time);</a:t>
            </a:r>
          </a:p>
          <a:p>
            <a:pPr>
              <a:lnSpc>
                <a:spcPct val="80000"/>
              </a:lnSpc>
              <a:buFontTx/>
              <a:buNone/>
            </a:pPr>
            <a:r>
              <a:rPr lang="en-US" altLang="en-US" sz="1600">
                <a:latin typeface="Courier New" panose="02070309020205020404" pitchFamily="49" charset="0"/>
              </a:rPr>
              <a:t>    </a:t>
            </a:r>
            <a:r>
              <a:rPr lang="en-US" altLang="en-US" sz="1600" b="0">
                <a:latin typeface="Courier New" panose="02070309020205020404" pitchFamily="49" charset="0"/>
              </a:rPr>
              <a:t>while</a:t>
            </a:r>
            <a:r>
              <a:rPr lang="en-US" altLang="en-US" sz="1600">
                <a:latin typeface="Courier New" panose="02070309020205020404" pitchFamily="49" charset="0"/>
              </a:rPr>
              <a:t> (physics_lag_time &gt; delta_t) {</a:t>
            </a:r>
          </a:p>
          <a:p>
            <a:pPr>
              <a:lnSpc>
                <a:spcPct val="80000"/>
              </a:lnSpc>
              <a:buFontTx/>
              <a:buNone/>
            </a:pPr>
            <a:r>
              <a:rPr lang="en-US" altLang="en-US" sz="1600">
                <a:latin typeface="Courier New" panose="02070309020205020404" pitchFamily="49" charset="0"/>
              </a:rPr>
              <a:t>      doPhysicsSimulation(delta_t);</a:t>
            </a:r>
          </a:p>
          <a:p>
            <a:pPr>
              <a:lnSpc>
                <a:spcPct val="80000"/>
              </a:lnSpc>
              <a:buFontTx/>
              <a:buNone/>
            </a:pPr>
            <a:r>
              <a:rPr lang="en-US" altLang="en-US" sz="1600">
                <a:latin typeface="Courier New" panose="02070309020205020404" pitchFamily="49" charset="0"/>
              </a:rPr>
              <a:t>      physics_lag_time -= delta_t;</a:t>
            </a:r>
          </a:p>
          <a:p>
            <a:pPr>
              <a:lnSpc>
                <a:spcPct val="80000"/>
              </a:lnSpc>
              <a:buFontTx/>
              <a:buNone/>
            </a:pPr>
            <a:r>
              <a:rPr lang="en-US" altLang="en-US" sz="1600">
                <a:latin typeface="Courier New" panose="02070309020205020404" pitchFamily="49" charset="0"/>
              </a:rPr>
              <a:t>    }</a:t>
            </a:r>
          </a:p>
          <a:p>
            <a:pPr>
              <a:lnSpc>
                <a:spcPct val="80000"/>
              </a:lnSpc>
              <a:buFontTx/>
              <a:buNone/>
            </a:pPr>
            <a:r>
              <a:rPr lang="en-US" altLang="en-US" sz="1600">
                <a:latin typeface="Courier New" panose="02070309020205020404" pitchFamily="49" charset="0"/>
              </a:rPr>
              <a:t> </a:t>
            </a:r>
          </a:p>
          <a:p>
            <a:pPr>
              <a:lnSpc>
                <a:spcPct val="80000"/>
              </a:lnSpc>
              <a:buFontTx/>
              <a:buNone/>
            </a:pPr>
            <a:r>
              <a:rPr lang="en-US" altLang="en-US" sz="1600">
                <a:latin typeface="Courier New" panose="02070309020205020404" pitchFamily="49" charset="0"/>
              </a:rPr>
              <a:t>    prev_game_time = game_time;</a:t>
            </a:r>
          </a:p>
          <a:p>
            <a:pPr>
              <a:lnSpc>
                <a:spcPct val="80000"/>
              </a:lnSpc>
              <a:buFontTx/>
              <a:buNone/>
            </a:pPr>
            <a:endParaRPr lang="en-US" altLang="en-US" sz="1600">
              <a:latin typeface="Courier New" panose="02070309020205020404" pitchFamily="49" charset="0"/>
            </a:endParaRPr>
          </a:p>
          <a:p>
            <a:pPr>
              <a:lnSpc>
                <a:spcPct val="80000"/>
              </a:lnSpc>
              <a:buFontTx/>
              <a:buNone/>
            </a:pPr>
            <a:r>
              <a:rPr lang="en-US" altLang="en-US" sz="1600">
                <a:latin typeface="Courier New" panose="02070309020205020404" pitchFamily="49" charset="0"/>
              </a:rPr>
              <a:t>    </a:t>
            </a:r>
            <a:r>
              <a:rPr lang="en-US" altLang="en-US" sz="1600" i="1">
                <a:latin typeface="Courier New" panose="02070309020205020404" pitchFamily="49" charset="0"/>
              </a:rPr>
              <a:t>render scene</a:t>
            </a:r>
            <a:r>
              <a:rPr lang="en-US" altLang="en-US" sz="1600">
                <a:latin typeface="Courier New" panose="02070309020205020404" pitchFamily="49" charset="0"/>
              </a:rPr>
              <a:t>;</a:t>
            </a:r>
          </a:p>
          <a:p>
            <a:pPr>
              <a:lnSpc>
                <a:spcPct val="80000"/>
              </a:lnSpc>
              <a:buFontTx/>
              <a:buNone/>
            </a:pPr>
            <a:r>
              <a:rPr lang="en-US" altLang="en-US" sz="1600">
                <a:latin typeface="Courier New" panose="02070309020205020404" pitchFamily="49" charset="0"/>
              </a:rPr>
              <a:t>  }</a:t>
            </a:r>
          </a:p>
          <a:p>
            <a:pPr>
              <a:lnSpc>
                <a:spcPct val="80000"/>
              </a:lnSpc>
              <a:buFontTx/>
              <a:buNone/>
            </a:pPr>
            <a:r>
              <a:rPr lang="en-US" altLang="en-US" sz="1600">
                <a:latin typeface="Courier New" panose="02070309020205020404" pitchFamily="49" charset="0"/>
              </a:rPr>
              <a:t>}</a:t>
            </a:r>
          </a:p>
        </p:txBody>
      </p:sp>
    </p:spTree>
    <p:extLst>
      <p:ext uri="{BB962C8B-B14F-4D97-AF65-F5344CB8AC3E}">
        <p14:creationId xmlns:p14="http://schemas.microsoft.com/office/powerpoint/2010/main" val="266084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BF36102-497A-4169-A1DC-CF03E3BC3861}" type="slidenum">
              <a:rPr lang="en-US" altLang="en-US"/>
              <a:pPr/>
              <a:t>19</a:t>
            </a:fld>
            <a:endParaRPr lang="en-US" altLang="en-US"/>
          </a:p>
        </p:txBody>
      </p:sp>
      <p:sp>
        <p:nvSpPr>
          <p:cNvPr id="1085442" name="Rectangle 2"/>
          <p:cNvSpPr>
            <a:spLocks noGrp="1" noChangeArrowheads="1"/>
          </p:cNvSpPr>
          <p:nvPr>
            <p:ph type="title"/>
          </p:nvPr>
        </p:nvSpPr>
        <p:spPr>
          <a:ln/>
        </p:spPr>
        <p:txBody>
          <a:bodyPr/>
          <a:lstStyle/>
          <a:p>
            <a:r>
              <a:rPr lang="en-US" altLang="en-US"/>
              <a:t>Topics</a:t>
            </a:r>
          </a:p>
        </p:txBody>
      </p:sp>
      <p:sp>
        <p:nvSpPr>
          <p:cNvPr id="1085443" name="Rectangle 3"/>
          <p:cNvSpPr>
            <a:spLocks noGrp="1" noChangeArrowheads="1"/>
          </p:cNvSpPr>
          <p:nvPr>
            <p:ph type="body" idx="1"/>
          </p:nvPr>
        </p:nvSpPr>
        <p:spPr>
          <a:xfrm>
            <a:off x="457200" y="1219200"/>
            <a:ext cx="8229600" cy="4525963"/>
          </a:xfrm>
          <a:ln/>
        </p:spPr>
        <p:txBody>
          <a:bodyPr/>
          <a:lstStyle/>
          <a:p>
            <a:r>
              <a:rPr lang="en-US" altLang="en-US" sz="2800" dirty="0">
                <a:solidFill>
                  <a:schemeClr val="bg2"/>
                </a:solidFill>
              </a:rPr>
              <a:t>Introduction</a:t>
            </a:r>
          </a:p>
          <a:p>
            <a:r>
              <a:rPr lang="en-US" altLang="en-US" sz="2800" dirty="0">
                <a:solidFill>
                  <a:schemeClr val="bg2"/>
                </a:solidFill>
              </a:rPr>
              <a:t>Point Masses</a:t>
            </a:r>
          </a:p>
          <a:p>
            <a:r>
              <a:rPr lang="en-US" altLang="en-US" sz="2800" dirty="0"/>
              <a:t>Rigid Bodies</a:t>
            </a:r>
          </a:p>
          <a:p>
            <a:pPr lvl="1"/>
            <a:r>
              <a:rPr lang="en-US" altLang="en-US" sz="2400" dirty="0"/>
              <a:t>Numerical simulation</a:t>
            </a:r>
          </a:p>
          <a:p>
            <a:pPr lvl="1"/>
            <a:r>
              <a:rPr lang="en-US" altLang="en-US" sz="2400" dirty="0"/>
              <a:t>Controlling truncation error</a:t>
            </a:r>
          </a:p>
          <a:p>
            <a:pPr lvl="1"/>
            <a:r>
              <a:rPr lang="en-US" altLang="en-US" sz="2400" b="1" dirty="0"/>
              <a:t>Generalized rigid body forces</a:t>
            </a:r>
          </a:p>
          <a:p>
            <a:r>
              <a:rPr lang="en-US" altLang="en-US" sz="2800" dirty="0"/>
              <a:t>Soft Bodies</a:t>
            </a:r>
          </a:p>
          <a:p>
            <a:r>
              <a:rPr lang="en-US" altLang="en-US" sz="2800" dirty="0">
                <a:solidFill>
                  <a:schemeClr val="bg2"/>
                </a:solidFill>
              </a:rPr>
              <a:t>Collision Detection</a:t>
            </a:r>
          </a:p>
          <a:p>
            <a:r>
              <a:rPr lang="en-US" altLang="en-US" sz="2800" dirty="0">
                <a:solidFill>
                  <a:schemeClr val="bg2"/>
                </a:solidFill>
              </a:rPr>
              <a:t>Physics on the GPU</a:t>
            </a:r>
          </a:p>
        </p:txBody>
      </p:sp>
    </p:spTree>
    <p:extLst>
      <p:ext uri="{BB962C8B-B14F-4D97-AF65-F5344CB8AC3E}">
        <p14:creationId xmlns:p14="http://schemas.microsoft.com/office/powerpoint/2010/main" val="1688030360"/>
      </p:ext>
    </p:extLst>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F88B-4DBA-45E3-9A73-15F3F4AE5DCB}"/>
              </a:ext>
            </a:extLst>
          </p:cNvPr>
          <p:cNvSpPr>
            <a:spLocks noGrp="1"/>
          </p:cNvSpPr>
          <p:nvPr>
            <p:ph type="title"/>
          </p:nvPr>
        </p:nvSpPr>
        <p:spPr/>
        <p:txBody>
          <a:bodyPr/>
          <a:lstStyle/>
          <a:p>
            <a:r>
              <a:rPr lang="en-HK" dirty="0"/>
              <a:t>Motivational example</a:t>
            </a:r>
          </a:p>
        </p:txBody>
      </p:sp>
      <p:sp>
        <p:nvSpPr>
          <p:cNvPr id="3" name="Content Placeholder 2">
            <a:extLst>
              <a:ext uri="{FF2B5EF4-FFF2-40B4-BE49-F238E27FC236}">
                <a16:creationId xmlns:a16="http://schemas.microsoft.com/office/drawing/2014/main" id="{0E604497-6EDF-472A-B0D7-E3383C4535B8}"/>
              </a:ext>
            </a:extLst>
          </p:cNvPr>
          <p:cNvSpPr>
            <a:spLocks noGrp="1"/>
          </p:cNvSpPr>
          <p:nvPr>
            <p:ph idx="1"/>
          </p:nvPr>
        </p:nvSpPr>
        <p:spPr/>
        <p:txBody>
          <a:bodyPr/>
          <a:lstStyle/>
          <a:p>
            <a:endParaRPr lang="en-US" dirty="0">
              <a:hlinkClick r:id="rId2"/>
            </a:endParaRPr>
          </a:p>
          <a:p>
            <a:pPr marL="0" indent="0" algn="ctr">
              <a:buNone/>
            </a:pPr>
            <a:r>
              <a:rPr lang="en-US" dirty="0">
                <a:hlinkClick r:id="rId2"/>
              </a:rPr>
              <a:t>How Spherical Planets Bent the Rules</a:t>
            </a:r>
            <a:br>
              <a:rPr lang="en-US" dirty="0">
                <a:hlinkClick r:id="rId2"/>
              </a:rPr>
            </a:br>
            <a:r>
              <a:rPr lang="en-US" dirty="0">
                <a:hlinkClick r:id="rId2"/>
              </a:rPr>
              <a:t>in Super Mario Galaxy</a:t>
            </a:r>
            <a:endParaRPr lang="en-HK" dirty="0"/>
          </a:p>
        </p:txBody>
      </p:sp>
      <p:sp>
        <p:nvSpPr>
          <p:cNvPr id="4" name="Slide Number Placeholder 3">
            <a:extLst>
              <a:ext uri="{FF2B5EF4-FFF2-40B4-BE49-F238E27FC236}">
                <a16:creationId xmlns:a16="http://schemas.microsoft.com/office/drawing/2014/main" id="{5CD9AB62-C415-4245-8202-97DB7ABE13CC}"/>
              </a:ext>
            </a:extLst>
          </p:cNvPr>
          <p:cNvSpPr>
            <a:spLocks noGrp="1"/>
          </p:cNvSpPr>
          <p:nvPr>
            <p:ph type="sldNum" sz="quarter" idx="11"/>
          </p:nvPr>
        </p:nvSpPr>
        <p:spPr/>
        <p:txBody>
          <a:bodyPr/>
          <a:lstStyle/>
          <a:p>
            <a:fld id="{51E89504-E9A2-4960-B6E9-AA849F475C95}" type="slidenum">
              <a:rPr lang="en-US" smtClean="0"/>
              <a:pPr/>
              <a:t>2</a:t>
            </a:fld>
            <a:endParaRPr lang="en-US"/>
          </a:p>
        </p:txBody>
      </p:sp>
    </p:spTree>
    <p:extLst>
      <p:ext uri="{BB962C8B-B14F-4D97-AF65-F5344CB8AC3E}">
        <p14:creationId xmlns:p14="http://schemas.microsoft.com/office/powerpoint/2010/main" val="407021268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3EAC5E8-1068-4410-BC67-25B8061C56FE}" type="slidenum">
              <a:rPr lang="en-US" altLang="en-US"/>
              <a:pPr/>
              <a:t>20</a:t>
            </a:fld>
            <a:endParaRPr lang="en-US" altLang="en-US"/>
          </a:p>
        </p:txBody>
      </p:sp>
      <p:sp>
        <p:nvSpPr>
          <p:cNvPr id="1087493" name="Rectangle 5"/>
          <p:cNvSpPr>
            <a:spLocks noChangeArrowheads="1"/>
          </p:cNvSpPr>
          <p:nvPr/>
        </p:nvSpPr>
        <p:spPr bwMode="auto">
          <a:xfrm>
            <a:off x="1295400" y="3886200"/>
            <a:ext cx="5791200" cy="2590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490" name="Rectangle 2"/>
          <p:cNvSpPr>
            <a:spLocks noGrp="1" noChangeArrowheads="1"/>
          </p:cNvSpPr>
          <p:nvPr>
            <p:ph type="title"/>
          </p:nvPr>
        </p:nvSpPr>
        <p:spPr>
          <a:ln/>
        </p:spPr>
        <p:txBody>
          <a:bodyPr/>
          <a:lstStyle/>
          <a:p>
            <a:r>
              <a:rPr lang="en-US" altLang="en-US"/>
              <a:t>Generalized Rigid Body Forces</a:t>
            </a:r>
          </a:p>
        </p:txBody>
      </p:sp>
      <p:sp>
        <p:nvSpPr>
          <p:cNvPr id="1087491" name="Rectangle 3"/>
          <p:cNvSpPr>
            <a:spLocks noGrp="1" noChangeArrowheads="1"/>
          </p:cNvSpPr>
          <p:nvPr>
            <p:ph type="body" idx="1"/>
          </p:nvPr>
        </p:nvSpPr>
        <p:spPr>
          <a:xfrm>
            <a:off x="152400" y="1295400"/>
            <a:ext cx="8839200" cy="1925638"/>
          </a:xfrm>
          <a:ln/>
        </p:spPr>
        <p:txBody>
          <a:bodyPr/>
          <a:lstStyle/>
          <a:p>
            <a:pPr>
              <a:lnSpc>
                <a:spcPct val="90000"/>
              </a:lnSpc>
            </a:pPr>
            <a:r>
              <a:rPr lang="en-US" altLang="en-US" sz="2800" dirty="0"/>
              <a:t>So, far equations work for particles and rigid bodies</a:t>
            </a:r>
          </a:p>
          <a:p>
            <a:pPr lvl="1">
              <a:lnSpc>
                <a:spcPct val="90000"/>
              </a:lnSpc>
            </a:pPr>
            <a:r>
              <a:rPr lang="en-US" altLang="en-US" sz="2400" dirty="0"/>
              <a:t>But describe motion at a single point</a:t>
            </a:r>
          </a:p>
          <a:p>
            <a:pPr lvl="1">
              <a:lnSpc>
                <a:spcPct val="90000"/>
              </a:lnSpc>
            </a:pPr>
            <a:r>
              <a:rPr lang="en-US" altLang="en-US" sz="2400" dirty="0"/>
              <a:t>For rigid bodies, typically choose center of mass</a:t>
            </a:r>
          </a:p>
          <a:p>
            <a:pPr>
              <a:lnSpc>
                <a:spcPct val="90000"/>
              </a:lnSpc>
            </a:pPr>
            <a:r>
              <a:rPr lang="pt-BR" altLang="en-US" sz="2800" dirty="0"/>
              <a:t>Surfaces may not be smooth</a:t>
            </a:r>
          </a:p>
          <a:p>
            <a:pPr>
              <a:lnSpc>
                <a:spcPct val="90000"/>
              </a:lnSpc>
            </a:pPr>
            <a:r>
              <a:rPr lang="pt-BR" altLang="en-US" sz="2800" dirty="0"/>
              <a:t>Surfaces may experience rotational motion</a:t>
            </a:r>
            <a:endParaRPr lang="en-US" altLang="en-US" sz="2800" dirty="0"/>
          </a:p>
        </p:txBody>
      </p:sp>
      <p:graphicFrame>
        <p:nvGraphicFramePr>
          <p:cNvPr id="1087492" name="Object 4"/>
          <p:cNvGraphicFramePr>
            <a:graphicFrameLocks noGrp="1" noChangeAspect="1"/>
          </p:cNvGraphicFramePr>
          <p:nvPr>
            <p:ph idx="4294967295"/>
          </p:nvPr>
        </p:nvGraphicFramePr>
        <p:xfrm>
          <a:off x="1371600" y="3835400"/>
          <a:ext cx="5715000" cy="2565400"/>
        </p:xfrm>
        <a:graphic>
          <a:graphicData uri="http://schemas.openxmlformats.org/presentationml/2006/ole">
            <mc:AlternateContent xmlns:mc="http://schemas.openxmlformats.org/markup-compatibility/2006">
              <mc:Choice xmlns:v="urn:schemas-microsoft-com:vml" Requires="v">
                <p:oleObj spid="_x0000_s2051" name="SmartDraw" r:id="rId4" imgW="3052007" imgH="1369326" progId="SmartDraw.2">
                  <p:embed/>
                </p:oleObj>
              </mc:Choice>
              <mc:Fallback>
                <p:oleObj name="SmartDraw" r:id="rId4" imgW="3052007" imgH="1369326" progId="SmartDraw.2">
                  <p:embed/>
                  <p:pic>
                    <p:nvPicPr>
                      <p:cNvPr id="10874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835400"/>
                        <a:ext cx="57150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05072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180B6FC-E1A9-477B-ADF5-75CF22823BF3}" type="slidenum">
              <a:rPr lang="en-US" altLang="en-US"/>
              <a:pPr/>
              <a:t>21</a:t>
            </a:fld>
            <a:endParaRPr lang="en-US" altLang="en-US"/>
          </a:p>
        </p:txBody>
      </p:sp>
      <p:sp>
        <p:nvSpPr>
          <p:cNvPr id="1089538" name="Rectangle 2"/>
          <p:cNvSpPr>
            <a:spLocks noGrp="1" noChangeArrowheads="1"/>
          </p:cNvSpPr>
          <p:nvPr>
            <p:ph type="title"/>
          </p:nvPr>
        </p:nvSpPr>
        <p:spPr>
          <a:ln/>
        </p:spPr>
        <p:txBody>
          <a:bodyPr/>
          <a:lstStyle/>
          <a:p>
            <a:r>
              <a:rPr lang="en-US" altLang="en-US" sz="4000"/>
              <a:t>Generalized Rigid Body Forces</a:t>
            </a:r>
          </a:p>
        </p:txBody>
      </p:sp>
      <p:sp>
        <p:nvSpPr>
          <p:cNvPr id="1089539" name="Rectangle 3"/>
          <p:cNvSpPr>
            <a:spLocks noGrp="1" noChangeArrowheads="1"/>
          </p:cNvSpPr>
          <p:nvPr>
            <p:ph type="body" idx="1"/>
          </p:nvPr>
        </p:nvSpPr>
        <p:spPr>
          <a:ln/>
        </p:spPr>
        <p:txBody>
          <a:bodyPr/>
          <a:lstStyle/>
          <a:p>
            <a:r>
              <a:rPr lang="en-US" altLang="en-US" dirty="0"/>
              <a:t>Aerodynamic Drag</a:t>
            </a:r>
          </a:p>
          <a:p>
            <a:r>
              <a:rPr lang="en-US" altLang="en-US" dirty="0"/>
              <a:t>Friction</a:t>
            </a:r>
          </a:p>
          <a:p>
            <a:r>
              <a:rPr lang="pt-BR" altLang="en-US" dirty="0"/>
              <a:t>...</a:t>
            </a:r>
            <a:endParaRPr lang="en-US" altLang="en-US" dirty="0"/>
          </a:p>
        </p:txBody>
      </p:sp>
    </p:spTree>
    <p:extLst>
      <p:ext uri="{BB962C8B-B14F-4D97-AF65-F5344CB8AC3E}">
        <p14:creationId xmlns:p14="http://schemas.microsoft.com/office/powerpoint/2010/main" val="40189754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941BCFA7-A2BD-4B2E-A34D-8019F463A292}" type="slidenum">
              <a:rPr lang="en-US" altLang="en-US"/>
              <a:pPr/>
              <a:t>22</a:t>
            </a:fld>
            <a:endParaRPr lang="en-US" altLang="en-US"/>
          </a:p>
        </p:txBody>
      </p:sp>
      <p:sp>
        <p:nvSpPr>
          <p:cNvPr id="1095682" name="Rectangle 2"/>
          <p:cNvSpPr>
            <a:spLocks noGrp="1" noChangeArrowheads="1"/>
          </p:cNvSpPr>
          <p:nvPr>
            <p:ph type="title"/>
          </p:nvPr>
        </p:nvSpPr>
        <p:spPr>
          <a:xfrm>
            <a:off x="457200" y="533400"/>
            <a:ext cx="8229600" cy="1143000"/>
          </a:xfrm>
          <a:ln/>
        </p:spPr>
        <p:txBody>
          <a:bodyPr/>
          <a:lstStyle/>
          <a:p>
            <a:r>
              <a:rPr lang="en-US" altLang="zh-CN">
                <a:ea typeface="宋体" panose="02010600030101010101" pitchFamily="2" charset="-122"/>
              </a:rPr>
              <a:t>Aerodynamic Drag</a:t>
            </a:r>
          </a:p>
        </p:txBody>
      </p:sp>
      <p:pic>
        <p:nvPicPr>
          <p:cNvPr id="1095683" name="Picture 3" descr="greenpower_aerodrag_dia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52400" y="2444750"/>
            <a:ext cx="4332288" cy="2395538"/>
          </a:xfrm>
        </p:spPr>
      </p:pic>
      <p:pic>
        <p:nvPicPr>
          <p:cNvPr id="1095684" name="Picture 4" descr="greenpower_drag"/>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906963" y="3136900"/>
            <a:ext cx="2989262" cy="844550"/>
          </a:xfrm>
        </p:spPr>
      </p:pic>
      <p:sp>
        <p:nvSpPr>
          <p:cNvPr id="1095685" name="Text Box 5"/>
          <p:cNvSpPr txBox="1">
            <a:spLocks noChangeArrowheads="1"/>
          </p:cNvSpPr>
          <p:nvPr/>
        </p:nvSpPr>
        <p:spPr bwMode="auto">
          <a:xfrm>
            <a:off x="5257800" y="4267200"/>
            <a:ext cx="35052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S: projected front area</a:t>
            </a:r>
          </a:p>
          <a:p>
            <a:pPr>
              <a:spcBef>
                <a:spcPct val="50000"/>
              </a:spcBef>
            </a:pPr>
            <a:r>
              <a:rPr lang="en-US" altLang="zh-CN">
                <a:ea typeface="宋体" panose="02010600030101010101" pitchFamily="2" charset="-122"/>
              </a:rPr>
              <a:t>C</a:t>
            </a:r>
            <a:r>
              <a:rPr lang="en-US" altLang="zh-CN" baseline="-25000">
                <a:ea typeface="宋体" panose="02010600030101010101" pitchFamily="2" charset="-122"/>
              </a:rPr>
              <a:t>D</a:t>
            </a:r>
            <a:r>
              <a:rPr lang="en-US" altLang="zh-CN">
                <a:ea typeface="宋体" panose="02010600030101010101" pitchFamily="2" charset="-122"/>
              </a:rPr>
              <a:t>: drag coefficient</a:t>
            </a:r>
          </a:p>
          <a:p>
            <a:pPr>
              <a:spcBef>
                <a:spcPct val="50000"/>
              </a:spcBef>
            </a:pPr>
            <a:r>
              <a:rPr lang="el-GR" altLang="zh-CN">
                <a:latin typeface="Tahoma" panose="020B0604030504040204" pitchFamily="34" charset="0"/>
                <a:ea typeface="宋体" panose="02010600030101010101" pitchFamily="2" charset="-122"/>
                <a:cs typeface="Tahoma" panose="020B0604030504040204" pitchFamily="34" charset="0"/>
              </a:rPr>
              <a:t>ρ</a:t>
            </a:r>
            <a:r>
              <a:rPr lang="pt-BR" altLang="zh-CN">
                <a:ea typeface="宋体" panose="02010600030101010101" pitchFamily="2" charset="-122"/>
                <a:cs typeface="Arial" panose="020B0604020202020204" pitchFamily="34" charset="0"/>
              </a:rPr>
              <a:t>: density of fluid</a:t>
            </a:r>
            <a:endParaRPr lang="el-GR" altLang="zh-CN">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7297763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C66644A-249B-461E-9C86-E336E7D5FD6B}" type="slidenum">
              <a:rPr lang="en-US" altLang="en-US"/>
              <a:pPr/>
              <a:t>23</a:t>
            </a:fld>
            <a:endParaRPr lang="en-US" altLang="en-US"/>
          </a:p>
        </p:txBody>
      </p:sp>
      <p:sp>
        <p:nvSpPr>
          <p:cNvPr id="1097730" name="Rectangle 2"/>
          <p:cNvSpPr>
            <a:spLocks noGrp="1" noChangeArrowheads="1"/>
          </p:cNvSpPr>
          <p:nvPr>
            <p:ph type="title"/>
          </p:nvPr>
        </p:nvSpPr>
        <p:spPr>
          <a:xfrm>
            <a:off x="685800" y="152400"/>
            <a:ext cx="7772400" cy="1143000"/>
          </a:xfrm>
          <a:ln/>
        </p:spPr>
        <p:txBody>
          <a:bodyPr/>
          <a:lstStyle/>
          <a:p>
            <a:r>
              <a:rPr lang="en-US" altLang="en-US"/>
              <a:t>Surface Friction (1 of 2)</a:t>
            </a:r>
          </a:p>
        </p:txBody>
      </p:sp>
      <p:sp>
        <p:nvSpPr>
          <p:cNvPr id="1097731" name="Rectangle 3"/>
          <p:cNvSpPr>
            <a:spLocks noGrp="1" noChangeArrowheads="1"/>
          </p:cNvSpPr>
          <p:nvPr>
            <p:ph type="body" idx="1"/>
          </p:nvPr>
        </p:nvSpPr>
        <p:spPr>
          <a:xfrm>
            <a:off x="685800" y="1143000"/>
            <a:ext cx="7772400" cy="4724400"/>
          </a:xfrm>
          <a:ln/>
        </p:spPr>
        <p:txBody>
          <a:bodyPr/>
          <a:lstStyle/>
          <a:p>
            <a:pPr>
              <a:lnSpc>
                <a:spcPct val="80000"/>
              </a:lnSpc>
            </a:pPr>
            <a:r>
              <a:rPr lang="en-US" altLang="en-US" sz="2400" dirty="0"/>
              <a:t>Two objects collide or slide within contact plane </a:t>
            </a:r>
            <a:r>
              <a:rPr lang="en-US" altLang="en-US" sz="2400" dirty="0">
                <a:sym typeface="Wingdings" panose="05000000000000000000" pitchFamily="2" charset="2"/>
              </a:rPr>
              <a:t> </a:t>
            </a:r>
            <a:r>
              <a:rPr lang="en-US" altLang="en-US" sz="2400" i="1" dirty="0">
                <a:sym typeface="Wingdings" panose="05000000000000000000" pitchFamily="2" charset="2"/>
              </a:rPr>
              <a:t>friction</a:t>
            </a:r>
          </a:p>
          <a:p>
            <a:pPr>
              <a:lnSpc>
                <a:spcPct val="80000"/>
              </a:lnSpc>
            </a:pPr>
            <a:endParaRPr lang="en-US" altLang="en-US" sz="2400" i="1" dirty="0">
              <a:sym typeface="Wingdings" panose="05000000000000000000" pitchFamily="2" charset="2"/>
            </a:endParaRPr>
          </a:p>
          <a:p>
            <a:pPr>
              <a:lnSpc>
                <a:spcPct val="80000"/>
              </a:lnSpc>
            </a:pPr>
            <a:r>
              <a:rPr lang="en-US" altLang="en-US" sz="2400" dirty="0"/>
              <a:t>Two types:</a:t>
            </a:r>
          </a:p>
          <a:p>
            <a:pPr lvl="1">
              <a:lnSpc>
                <a:spcPct val="80000"/>
              </a:lnSpc>
            </a:pPr>
            <a:r>
              <a:rPr lang="en-US" altLang="en-US" sz="2000" dirty="0"/>
              <a:t>Starting (static) friction </a:t>
            </a:r>
          </a:p>
          <a:p>
            <a:pPr lvl="1">
              <a:lnSpc>
                <a:spcPct val="80000"/>
              </a:lnSpc>
            </a:pPr>
            <a:r>
              <a:rPr lang="pt-BR" altLang="en-US" sz="2000" dirty="0"/>
              <a:t>Dynamic (kinetic) friction</a:t>
            </a:r>
          </a:p>
          <a:p>
            <a:pPr lvl="1">
              <a:lnSpc>
                <a:spcPct val="80000"/>
              </a:lnSpc>
            </a:pPr>
            <a:endParaRPr lang="pt-BR" altLang="en-US" sz="2000" dirty="0"/>
          </a:p>
          <a:p>
            <a:pPr>
              <a:lnSpc>
                <a:spcPct val="80000"/>
              </a:lnSpc>
            </a:pPr>
            <a:r>
              <a:rPr lang="pt-BR" altLang="en-US" sz="2400" dirty="0"/>
              <a:t>Example:</a:t>
            </a:r>
          </a:p>
          <a:p>
            <a:pPr lvl="1">
              <a:lnSpc>
                <a:spcPct val="80000"/>
              </a:lnSpc>
            </a:pPr>
            <a:r>
              <a:rPr lang="pt-BR" altLang="en-US" sz="2000" dirty="0">
                <a:hlinkClick r:id="rId3"/>
              </a:rPr>
              <a:t>http://youtube.com/watch?v=UMCRxTi_xQ4</a:t>
            </a:r>
            <a:endParaRPr lang="pt-BR" altLang="en-US" sz="1600" dirty="0"/>
          </a:p>
          <a:p>
            <a:pPr lvl="1">
              <a:lnSpc>
                <a:spcPct val="80000"/>
              </a:lnSpc>
            </a:pPr>
            <a:endParaRPr lang="en-US" altLang="en-US" sz="2000" dirty="0"/>
          </a:p>
          <a:p>
            <a:pPr>
              <a:lnSpc>
                <a:spcPct val="80000"/>
              </a:lnSpc>
            </a:pPr>
            <a:r>
              <a:rPr lang="en-US" altLang="en-US" sz="2800" dirty="0"/>
              <a:t>Static friction: </a:t>
            </a:r>
            <a:r>
              <a:rPr lang="en-US" altLang="en-US" sz="2800" dirty="0" err="1"/>
              <a:t>F</a:t>
            </a:r>
            <a:r>
              <a:rPr lang="en-US" altLang="en-US" sz="2800" baseline="-25000" dirty="0" err="1"/>
              <a:t>friction</a:t>
            </a:r>
            <a:r>
              <a:rPr lang="en-US" altLang="en-US" sz="2800" dirty="0"/>
              <a:t> = </a:t>
            </a:r>
            <a:r>
              <a:rPr lang="el-GR" altLang="en-US" sz="2800" dirty="0"/>
              <a:t>μ</a:t>
            </a:r>
            <a:r>
              <a:rPr lang="en-US" altLang="en-US" sz="2800" baseline="-25000" dirty="0" err="1"/>
              <a:t>s</a:t>
            </a:r>
            <a:r>
              <a:rPr lang="en-US" altLang="en-US" sz="2800" dirty="0" err="1"/>
              <a:t>F</a:t>
            </a:r>
            <a:endParaRPr lang="en-US" altLang="en-US" sz="2800" dirty="0"/>
          </a:p>
          <a:p>
            <a:pPr lvl="1">
              <a:lnSpc>
                <a:spcPct val="80000"/>
              </a:lnSpc>
            </a:pPr>
            <a:r>
              <a:rPr lang="en-US" altLang="en-US" sz="2400" dirty="0"/>
              <a:t>F is force currently applied (e.g., weight due to gravity)</a:t>
            </a:r>
          </a:p>
          <a:p>
            <a:pPr lvl="1">
              <a:lnSpc>
                <a:spcPct val="80000"/>
              </a:lnSpc>
            </a:pPr>
            <a:r>
              <a:rPr lang="el-GR" altLang="en-US" sz="2400" dirty="0"/>
              <a:t>μ</a:t>
            </a:r>
            <a:r>
              <a:rPr lang="en-US" altLang="en-US" sz="2400" baseline="-25000" dirty="0"/>
              <a:t>s</a:t>
            </a:r>
            <a:r>
              <a:rPr lang="en-US" altLang="en-US" sz="2400" dirty="0"/>
              <a:t> static friction coefficient</a:t>
            </a:r>
          </a:p>
          <a:p>
            <a:pPr lvl="1">
              <a:lnSpc>
                <a:spcPct val="80000"/>
              </a:lnSpc>
            </a:pPr>
            <a:r>
              <a:rPr lang="en-US" altLang="en-US" sz="2400" dirty="0"/>
              <a:t>If new force applied &gt; </a:t>
            </a:r>
            <a:r>
              <a:rPr lang="en-US" altLang="en-US" sz="2400" dirty="0" err="1"/>
              <a:t>F</a:t>
            </a:r>
            <a:r>
              <a:rPr lang="en-US" altLang="en-US" sz="2400" baseline="-25000" dirty="0" err="1"/>
              <a:t>friction</a:t>
            </a:r>
            <a:r>
              <a:rPr lang="en-US" altLang="en-US" sz="2400" dirty="0"/>
              <a:t> o</a:t>
            </a:r>
            <a:r>
              <a:rPr lang="en-US" altLang="en-US" sz="2800" dirty="0"/>
              <a:t>bject starts moving</a:t>
            </a:r>
          </a:p>
          <a:p>
            <a:pPr>
              <a:lnSpc>
                <a:spcPct val="80000"/>
              </a:lnSpc>
            </a:pPr>
            <a:r>
              <a:rPr lang="en-US" altLang="en-US" sz="2800" dirty="0"/>
              <a:t>Then dynamic friction coefficient </a:t>
            </a:r>
            <a:r>
              <a:rPr lang="el-GR" altLang="en-US" sz="2800" dirty="0"/>
              <a:t>μ</a:t>
            </a:r>
            <a:r>
              <a:rPr lang="en-US" altLang="en-US" sz="2800" baseline="-25000" dirty="0"/>
              <a:t>d</a:t>
            </a:r>
            <a:r>
              <a:rPr lang="en-US" altLang="en-US" sz="2800" dirty="0"/>
              <a:t> is used to compute force: </a:t>
            </a:r>
            <a:r>
              <a:rPr lang="en-US" altLang="en-US" sz="2800" dirty="0" err="1"/>
              <a:t>F</a:t>
            </a:r>
            <a:r>
              <a:rPr lang="en-US" altLang="en-US" sz="2800" baseline="-25000" dirty="0" err="1"/>
              <a:t>friction</a:t>
            </a:r>
            <a:r>
              <a:rPr lang="en-US" altLang="en-US" sz="2800" dirty="0"/>
              <a:t> = </a:t>
            </a:r>
            <a:r>
              <a:rPr lang="el-GR" altLang="en-US" sz="2800" dirty="0"/>
              <a:t>μ</a:t>
            </a:r>
            <a:r>
              <a:rPr lang="en-US" altLang="en-US" sz="2800" baseline="-25000" dirty="0" err="1"/>
              <a:t>d</a:t>
            </a:r>
            <a:r>
              <a:rPr lang="en-US" altLang="en-US" sz="2800" dirty="0" err="1"/>
              <a:t>F</a:t>
            </a:r>
            <a:endParaRPr lang="en-US" altLang="en-US" sz="2800" dirty="0"/>
          </a:p>
        </p:txBody>
      </p:sp>
    </p:spTree>
    <p:extLst>
      <p:ext uri="{BB962C8B-B14F-4D97-AF65-F5344CB8AC3E}">
        <p14:creationId xmlns:p14="http://schemas.microsoft.com/office/powerpoint/2010/main" val="30987077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AA621F6-C40E-4AE9-968D-C02C6B4BC7E0}" type="slidenum">
              <a:rPr lang="en-US" altLang="en-US"/>
              <a:pPr/>
              <a:t>24</a:t>
            </a:fld>
            <a:endParaRPr lang="en-US" altLang="en-US"/>
          </a:p>
        </p:txBody>
      </p:sp>
      <p:sp>
        <p:nvSpPr>
          <p:cNvPr id="1099778" name="Rectangle 2"/>
          <p:cNvSpPr>
            <a:spLocks noGrp="1" noChangeArrowheads="1"/>
          </p:cNvSpPr>
          <p:nvPr>
            <p:ph type="title"/>
          </p:nvPr>
        </p:nvSpPr>
        <p:spPr>
          <a:xfrm>
            <a:off x="685800" y="152400"/>
            <a:ext cx="7772400" cy="1143000"/>
          </a:xfrm>
          <a:ln/>
        </p:spPr>
        <p:txBody>
          <a:bodyPr/>
          <a:lstStyle/>
          <a:p>
            <a:r>
              <a:rPr lang="en-US" altLang="en-US"/>
              <a:t>Surface Friction (2 of 2)</a:t>
            </a:r>
          </a:p>
        </p:txBody>
      </p:sp>
      <p:sp>
        <p:nvSpPr>
          <p:cNvPr id="1099779" name="Rectangle 3"/>
          <p:cNvSpPr>
            <a:spLocks noGrp="1" noChangeArrowheads="1"/>
          </p:cNvSpPr>
          <p:nvPr>
            <p:ph type="body" idx="1"/>
          </p:nvPr>
        </p:nvSpPr>
        <p:spPr>
          <a:xfrm>
            <a:off x="685800" y="1143000"/>
            <a:ext cx="7772400" cy="4953000"/>
          </a:xfrm>
          <a:ln/>
        </p:spPr>
        <p:txBody>
          <a:bodyPr/>
          <a:lstStyle/>
          <a:p>
            <a:pPr>
              <a:lnSpc>
                <a:spcPct val="80000"/>
              </a:lnSpc>
            </a:pPr>
            <a:endParaRPr lang="en-US" altLang="en-US" sz="2400" dirty="0"/>
          </a:p>
          <a:p>
            <a:pPr>
              <a:lnSpc>
                <a:spcPct val="80000"/>
              </a:lnSpc>
            </a:pPr>
            <a:r>
              <a:rPr lang="en-US" altLang="en-US" sz="2400" dirty="0"/>
              <a:t>Friction coefficients (</a:t>
            </a:r>
            <a:r>
              <a:rPr lang="el-GR" altLang="en-US" sz="2400" dirty="0">
                <a:latin typeface="Times New Roman" panose="02020603050405020304" pitchFamily="18" charset="0"/>
              </a:rPr>
              <a:t>μ</a:t>
            </a:r>
            <a:r>
              <a:rPr lang="en-US" altLang="en-US" sz="2400" baseline="-25000" dirty="0">
                <a:latin typeface="Times New Roman" panose="02020603050405020304" pitchFamily="18" charset="0"/>
              </a:rPr>
              <a:t>s</a:t>
            </a:r>
            <a:r>
              <a:rPr lang="en-US" altLang="en-US" sz="2400" dirty="0"/>
              <a:t> and </a:t>
            </a:r>
            <a:r>
              <a:rPr lang="el-GR" altLang="en-US" sz="2400" dirty="0">
                <a:latin typeface="Times New Roman" panose="02020603050405020304" pitchFamily="18" charset="0"/>
              </a:rPr>
              <a:t>μ</a:t>
            </a:r>
            <a:r>
              <a:rPr lang="en-US" altLang="en-US" sz="2400" baseline="-25000" dirty="0">
                <a:latin typeface="Times New Roman" panose="02020603050405020304" pitchFamily="18" charset="0"/>
              </a:rPr>
              <a:t>d</a:t>
            </a:r>
            <a:r>
              <a:rPr lang="en-US" altLang="en-US" sz="2400" dirty="0"/>
              <a:t>) depend upon material properties of two objects</a:t>
            </a:r>
          </a:p>
          <a:p>
            <a:pPr lvl="1">
              <a:lnSpc>
                <a:spcPct val="80000"/>
              </a:lnSpc>
            </a:pPr>
            <a:r>
              <a:rPr lang="en-US" altLang="en-US" sz="2400" dirty="0"/>
              <a:t>Examples:</a:t>
            </a:r>
          </a:p>
          <a:p>
            <a:pPr lvl="2">
              <a:lnSpc>
                <a:spcPct val="80000"/>
              </a:lnSpc>
            </a:pPr>
            <a:r>
              <a:rPr lang="en-US" altLang="en-US" sz="1800" dirty="0"/>
              <a:t>ice on steel has a low coefficient of friction </a:t>
            </a:r>
          </a:p>
          <a:p>
            <a:pPr lvl="2">
              <a:lnSpc>
                <a:spcPct val="80000"/>
              </a:lnSpc>
            </a:pPr>
            <a:r>
              <a:rPr lang="en-US" altLang="en-US" sz="1800" dirty="0"/>
              <a:t>rubber on pavement has a high coefficient of friction </a:t>
            </a:r>
          </a:p>
          <a:p>
            <a:pPr lvl="2">
              <a:lnSpc>
                <a:spcPct val="80000"/>
              </a:lnSpc>
            </a:pPr>
            <a:r>
              <a:rPr lang="en-US" altLang="en-US" sz="1800" dirty="0"/>
              <a:t>it can be measured (but many links to look up)</a:t>
            </a:r>
          </a:p>
          <a:p>
            <a:pPr lvl="1">
              <a:lnSpc>
                <a:spcPct val="80000"/>
              </a:lnSpc>
            </a:pPr>
            <a:r>
              <a:rPr lang="en-US" altLang="en-US" sz="2400" dirty="0"/>
              <a:t>Generally, </a:t>
            </a:r>
            <a:r>
              <a:rPr lang="el-GR" altLang="en-US" sz="2400" dirty="0">
                <a:latin typeface="Times New Roman" panose="02020603050405020304" pitchFamily="18" charset="0"/>
              </a:rPr>
              <a:t>μ</a:t>
            </a:r>
            <a:r>
              <a:rPr lang="en-US" altLang="en-US" sz="2400" baseline="-25000" dirty="0">
                <a:latin typeface="Times New Roman" panose="02020603050405020304" pitchFamily="18" charset="0"/>
              </a:rPr>
              <a:t>s</a:t>
            </a:r>
            <a:r>
              <a:rPr lang="en-US" altLang="en-US" sz="2400" dirty="0"/>
              <a:t> larger than </a:t>
            </a:r>
            <a:r>
              <a:rPr lang="el-GR" altLang="en-US" sz="2400" dirty="0">
                <a:latin typeface="Times New Roman" panose="02020603050405020304" pitchFamily="18" charset="0"/>
              </a:rPr>
              <a:t>μ</a:t>
            </a:r>
            <a:r>
              <a:rPr lang="en-US" altLang="en-US" sz="2400" baseline="-25000" dirty="0">
                <a:latin typeface="Times New Roman" panose="02020603050405020304" pitchFamily="18" charset="0"/>
              </a:rPr>
              <a:t>d</a:t>
            </a:r>
          </a:p>
          <a:p>
            <a:pPr marL="0" indent="0">
              <a:lnSpc>
                <a:spcPct val="80000"/>
              </a:lnSpc>
              <a:buNone/>
            </a:pPr>
            <a:endParaRPr lang="en-US" altLang="en-US" baseline="-25000" dirty="0">
              <a:latin typeface="Times New Roman" panose="02020603050405020304" pitchFamily="18" charset="0"/>
            </a:endParaRPr>
          </a:p>
          <a:p>
            <a:pPr lvl="1">
              <a:lnSpc>
                <a:spcPct val="80000"/>
              </a:lnSpc>
            </a:pPr>
            <a:endParaRPr lang="pt-BR" altLang="en-US" sz="2400" baseline="-25000" dirty="0">
              <a:latin typeface="Times New Roman" panose="02020603050405020304" pitchFamily="18" charset="0"/>
            </a:endParaRPr>
          </a:p>
        </p:txBody>
      </p:sp>
    </p:spTree>
    <p:extLst>
      <p:ext uri="{BB962C8B-B14F-4D97-AF65-F5344CB8AC3E}">
        <p14:creationId xmlns:p14="http://schemas.microsoft.com/office/powerpoint/2010/main" val="20815913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5F951E4-EB0E-4CCB-AA3E-9A0B29C792F0}" type="slidenum">
              <a:rPr lang="en-US" altLang="en-US"/>
              <a:pPr/>
              <a:t>25</a:t>
            </a:fld>
            <a:endParaRPr lang="en-US" altLang="en-US"/>
          </a:p>
        </p:txBody>
      </p:sp>
      <p:sp>
        <p:nvSpPr>
          <p:cNvPr id="1101826" name="Rectangle 2"/>
          <p:cNvSpPr>
            <a:spLocks noGrp="1" noChangeArrowheads="1"/>
          </p:cNvSpPr>
          <p:nvPr>
            <p:ph type="title"/>
          </p:nvPr>
        </p:nvSpPr>
        <p:spPr>
          <a:ln/>
        </p:spPr>
        <p:txBody>
          <a:bodyPr/>
          <a:lstStyle/>
          <a:p>
            <a:r>
              <a:rPr lang="en-US" altLang="en-US"/>
              <a:t>Topics</a:t>
            </a:r>
          </a:p>
        </p:txBody>
      </p:sp>
      <p:sp>
        <p:nvSpPr>
          <p:cNvPr id="1101827" name="Rectangle 3"/>
          <p:cNvSpPr>
            <a:spLocks noGrp="1" noChangeArrowheads="1"/>
          </p:cNvSpPr>
          <p:nvPr>
            <p:ph type="body" idx="1"/>
          </p:nvPr>
        </p:nvSpPr>
        <p:spPr>
          <a:xfrm>
            <a:off x="457200" y="1219200"/>
            <a:ext cx="8229600" cy="4525963"/>
          </a:xfrm>
          <a:ln/>
        </p:spPr>
        <p:txBody>
          <a:bodyPr/>
          <a:lstStyle/>
          <a:p>
            <a:r>
              <a:rPr lang="en-US" altLang="en-US" sz="2800" dirty="0">
                <a:solidFill>
                  <a:schemeClr val="bg2"/>
                </a:solidFill>
              </a:rPr>
              <a:t>Introduction</a:t>
            </a:r>
          </a:p>
          <a:p>
            <a:r>
              <a:rPr lang="en-US" altLang="en-US" sz="2800" dirty="0">
                <a:solidFill>
                  <a:schemeClr val="bg2"/>
                </a:solidFill>
              </a:rPr>
              <a:t>Point Masses</a:t>
            </a:r>
          </a:p>
          <a:p>
            <a:r>
              <a:rPr lang="en-US" altLang="en-US" sz="2800" dirty="0"/>
              <a:t>Rigid Bodies</a:t>
            </a:r>
          </a:p>
          <a:p>
            <a:pPr lvl="1"/>
            <a:r>
              <a:rPr lang="en-US" altLang="en-US" sz="2400" dirty="0"/>
              <a:t>Numerical simulation</a:t>
            </a:r>
          </a:p>
          <a:p>
            <a:pPr lvl="1"/>
            <a:r>
              <a:rPr lang="en-US" altLang="en-US" sz="2400" dirty="0"/>
              <a:t>Controlling truncation error</a:t>
            </a:r>
          </a:p>
          <a:p>
            <a:pPr lvl="1"/>
            <a:r>
              <a:rPr lang="en-US" altLang="en-US" sz="2400" dirty="0"/>
              <a:t>Generalized rigid body forces</a:t>
            </a:r>
          </a:p>
          <a:p>
            <a:r>
              <a:rPr lang="en-US" altLang="en-US" sz="2800" b="1" dirty="0"/>
              <a:t>Soft Bodies</a:t>
            </a:r>
          </a:p>
          <a:p>
            <a:r>
              <a:rPr lang="en-US" altLang="en-US" sz="2800" dirty="0">
                <a:solidFill>
                  <a:schemeClr val="bg2"/>
                </a:solidFill>
              </a:rPr>
              <a:t>Collision Detection</a:t>
            </a:r>
          </a:p>
          <a:p>
            <a:r>
              <a:rPr lang="en-US" altLang="en-US" sz="2800" dirty="0">
                <a:solidFill>
                  <a:schemeClr val="bg2"/>
                </a:solidFill>
              </a:rPr>
              <a:t>Physics on the GPU</a:t>
            </a:r>
          </a:p>
        </p:txBody>
      </p:sp>
    </p:spTree>
    <p:extLst>
      <p:ext uri="{BB962C8B-B14F-4D97-AF65-F5344CB8AC3E}">
        <p14:creationId xmlns:p14="http://schemas.microsoft.com/office/powerpoint/2010/main" val="525187710"/>
      </p:ext>
    </p:extLst>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ADE9AA7-F543-43A3-A2E6-77A745FB7D50}" type="slidenum">
              <a:rPr lang="en-US" altLang="en-US"/>
              <a:pPr/>
              <a:t>26</a:t>
            </a:fld>
            <a:endParaRPr lang="en-US" altLang="en-US"/>
          </a:p>
        </p:txBody>
      </p:sp>
      <p:sp>
        <p:nvSpPr>
          <p:cNvPr id="1091586" name="Rectangle 2"/>
          <p:cNvSpPr>
            <a:spLocks noGrp="1" noChangeArrowheads="1"/>
          </p:cNvSpPr>
          <p:nvPr>
            <p:ph type="title"/>
          </p:nvPr>
        </p:nvSpPr>
        <p:spPr>
          <a:ln/>
        </p:spPr>
        <p:txBody>
          <a:bodyPr/>
          <a:lstStyle/>
          <a:p>
            <a:r>
              <a:rPr lang="en-US" altLang="en-US"/>
              <a:t>Linear Springs</a:t>
            </a:r>
          </a:p>
        </p:txBody>
      </p:sp>
      <p:sp>
        <p:nvSpPr>
          <p:cNvPr id="1091587" name="Rectangle 3"/>
          <p:cNvSpPr>
            <a:spLocks noGrp="1" noChangeArrowheads="1"/>
          </p:cNvSpPr>
          <p:nvPr>
            <p:ph type="body" idx="1"/>
          </p:nvPr>
        </p:nvSpPr>
        <p:spPr>
          <a:xfrm>
            <a:off x="457200" y="1143000"/>
            <a:ext cx="8229600" cy="4525963"/>
          </a:xfrm>
          <a:ln/>
        </p:spPr>
        <p:txBody>
          <a:bodyPr/>
          <a:lstStyle/>
          <a:p>
            <a:pPr>
              <a:lnSpc>
                <a:spcPct val="90000"/>
              </a:lnSpc>
            </a:pPr>
            <a:r>
              <a:rPr lang="en-US" altLang="en-US" sz="2400" dirty="0"/>
              <a:t>Spring connects end-points, </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e1</a:t>
            </a:r>
            <a:r>
              <a:rPr lang="en-US" altLang="en-US" sz="2400" dirty="0"/>
              <a:t> and </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e2</a:t>
            </a:r>
          </a:p>
          <a:p>
            <a:pPr>
              <a:lnSpc>
                <a:spcPct val="90000"/>
              </a:lnSpc>
            </a:pPr>
            <a:r>
              <a:rPr lang="en-US" altLang="en-US" sz="2400" dirty="0"/>
              <a:t>Has rest length, </a:t>
            </a:r>
            <a:r>
              <a:rPr lang="en-US" altLang="en-US" sz="2400" dirty="0" err="1">
                <a:latin typeface="Times New Roman" panose="02020603050405020304" pitchFamily="18" charset="0"/>
              </a:rPr>
              <a:t>l</a:t>
            </a:r>
            <a:r>
              <a:rPr lang="en-US" altLang="en-US" sz="2400" baseline="-25000" dirty="0" err="1">
                <a:latin typeface="Times New Roman" panose="02020603050405020304" pitchFamily="18" charset="0"/>
              </a:rPr>
              <a:t>rest</a:t>
            </a:r>
            <a:endParaRPr lang="en-US" altLang="en-US" sz="2400" baseline="-25000" dirty="0">
              <a:latin typeface="Times New Roman" panose="02020603050405020304" pitchFamily="18" charset="0"/>
            </a:endParaRPr>
          </a:p>
          <a:p>
            <a:pPr lvl="1">
              <a:lnSpc>
                <a:spcPct val="90000"/>
              </a:lnSpc>
            </a:pPr>
            <a:r>
              <a:rPr lang="en-US" altLang="en-US" sz="2200" dirty="0"/>
              <a:t>Exerts zero force</a:t>
            </a:r>
          </a:p>
          <a:p>
            <a:pPr lvl="1">
              <a:lnSpc>
                <a:spcPct val="90000"/>
              </a:lnSpc>
            </a:pPr>
            <a:r>
              <a:rPr lang="en-US" altLang="en-US" sz="2200" dirty="0"/>
              <a:t>Stretched longer than </a:t>
            </a:r>
            <a:r>
              <a:rPr lang="en-US" altLang="en-US" sz="2200" dirty="0" err="1">
                <a:latin typeface="Times New Roman" panose="02020603050405020304" pitchFamily="18" charset="0"/>
              </a:rPr>
              <a:t>l</a:t>
            </a:r>
            <a:r>
              <a:rPr lang="en-US" altLang="en-US" sz="2200" baseline="-25000" dirty="0" err="1">
                <a:latin typeface="Times New Roman" panose="02020603050405020304" pitchFamily="18" charset="0"/>
              </a:rPr>
              <a:t>rest</a:t>
            </a:r>
            <a:r>
              <a:rPr lang="en-US" altLang="en-US" sz="2200" dirty="0"/>
              <a:t> </a:t>
            </a:r>
            <a:r>
              <a:rPr lang="en-US" altLang="en-US" sz="2200" dirty="0">
                <a:sym typeface="Wingdings" panose="05000000000000000000" pitchFamily="2" charset="2"/>
              </a:rPr>
              <a:t> </a:t>
            </a:r>
            <a:r>
              <a:rPr lang="en-US" altLang="en-US" sz="2200" dirty="0"/>
              <a:t>attraction</a:t>
            </a:r>
          </a:p>
          <a:p>
            <a:pPr lvl="1">
              <a:lnSpc>
                <a:spcPct val="90000"/>
              </a:lnSpc>
            </a:pPr>
            <a:r>
              <a:rPr lang="en-US" altLang="en-US" sz="2200" dirty="0"/>
              <a:t>Stretched shorter than </a:t>
            </a:r>
            <a:r>
              <a:rPr lang="en-US" altLang="en-US" sz="2200" dirty="0" err="1">
                <a:latin typeface="Times New Roman" panose="02020603050405020304" pitchFamily="18" charset="0"/>
              </a:rPr>
              <a:t>l</a:t>
            </a:r>
            <a:r>
              <a:rPr lang="en-US" altLang="en-US" sz="2200" baseline="-25000" dirty="0" err="1">
                <a:latin typeface="Times New Roman" panose="02020603050405020304" pitchFamily="18" charset="0"/>
              </a:rPr>
              <a:t>rest</a:t>
            </a:r>
            <a:r>
              <a:rPr lang="en-US" altLang="en-US" sz="2200" dirty="0"/>
              <a:t> </a:t>
            </a:r>
            <a:r>
              <a:rPr lang="en-US" altLang="en-US" sz="2200" dirty="0">
                <a:sym typeface="Wingdings" panose="05000000000000000000" pitchFamily="2" charset="2"/>
              </a:rPr>
              <a:t> repulsion</a:t>
            </a:r>
          </a:p>
          <a:p>
            <a:pPr>
              <a:lnSpc>
                <a:spcPct val="90000"/>
              </a:lnSpc>
            </a:pPr>
            <a:r>
              <a:rPr lang="en-US" altLang="en-US" sz="2400" i="1" dirty="0"/>
              <a:t>Hooke’s law</a:t>
            </a:r>
          </a:p>
          <a:p>
            <a:pPr lvl="1">
              <a:lnSpc>
                <a:spcPct val="90000"/>
              </a:lnSpc>
            </a:pPr>
            <a:r>
              <a:rPr lang="en-US" altLang="en-US" sz="2200" dirty="0" err="1">
                <a:latin typeface="Times New Roman" panose="02020603050405020304" pitchFamily="18" charset="0"/>
              </a:rPr>
              <a:t>F</a:t>
            </a:r>
            <a:r>
              <a:rPr lang="en-US" altLang="en-US" sz="2200" baseline="-25000" dirty="0" err="1">
                <a:latin typeface="Times New Roman" panose="02020603050405020304" pitchFamily="18" charset="0"/>
              </a:rPr>
              <a:t>spring</a:t>
            </a:r>
            <a:r>
              <a:rPr lang="en-US" altLang="en-US" sz="2200" dirty="0">
                <a:latin typeface="Times New Roman" panose="02020603050405020304" pitchFamily="18" charset="0"/>
              </a:rPr>
              <a:t>=k (l – </a:t>
            </a:r>
            <a:r>
              <a:rPr lang="en-US" altLang="en-US" sz="2200" dirty="0" err="1">
                <a:latin typeface="Times New Roman" panose="02020603050405020304" pitchFamily="18" charset="0"/>
              </a:rPr>
              <a:t>l</a:t>
            </a:r>
            <a:r>
              <a:rPr lang="en-US" altLang="en-US" sz="2200" baseline="-25000" dirty="0" err="1">
                <a:latin typeface="Times New Roman" panose="02020603050405020304" pitchFamily="18" charset="0"/>
              </a:rPr>
              <a:t>rest</a:t>
            </a:r>
            <a:r>
              <a:rPr lang="en-US" altLang="en-US" sz="2200" dirty="0">
                <a:latin typeface="Times New Roman" panose="02020603050405020304" pitchFamily="18" charset="0"/>
              </a:rPr>
              <a:t>) </a:t>
            </a:r>
            <a:r>
              <a:rPr lang="en-US" altLang="en-US" sz="2200" b="0" dirty="0">
                <a:latin typeface="Times New Roman" panose="02020603050405020304" pitchFamily="18" charset="0"/>
              </a:rPr>
              <a:t>d</a:t>
            </a:r>
          </a:p>
          <a:p>
            <a:pPr lvl="1">
              <a:lnSpc>
                <a:spcPct val="90000"/>
              </a:lnSpc>
            </a:pPr>
            <a:r>
              <a:rPr lang="en-US" altLang="en-US" sz="2200" dirty="0">
                <a:latin typeface="Times New Roman" panose="02020603050405020304" pitchFamily="18" charset="0"/>
              </a:rPr>
              <a:t>k</a:t>
            </a:r>
            <a:r>
              <a:rPr lang="en-US" altLang="en-US" sz="2200" dirty="0"/>
              <a:t> is spring stiffness (in </a:t>
            </a:r>
            <a:r>
              <a:rPr lang="en-US" altLang="en-US" sz="2200" dirty="0" err="1"/>
              <a:t>Newtons</a:t>
            </a:r>
            <a:r>
              <a:rPr lang="en-US" altLang="en-US" sz="2200" dirty="0"/>
              <a:t> per meter)</a:t>
            </a:r>
          </a:p>
          <a:p>
            <a:pPr lvl="1">
              <a:lnSpc>
                <a:spcPct val="90000"/>
              </a:lnSpc>
            </a:pPr>
            <a:r>
              <a:rPr lang="en-US" altLang="en-US" sz="2200" dirty="0">
                <a:latin typeface="Times New Roman" panose="02020603050405020304" pitchFamily="18" charset="0"/>
              </a:rPr>
              <a:t>l</a:t>
            </a:r>
            <a:r>
              <a:rPr lang="en-US" altLang="en-US" sz="2200" dirty="0"/>
              <a:t> is current spring length</a:t>
            </a:r>
          </a:p>
          <a:p>
            <a:pPr lvl="1">
              <a:lnSpc>
                <a:spcPct val="90000"/>
              </a:lnSpc>
            </a:pPr>
            <a:r>
              <a:rPr lang="en-US" altLang="en-US" sz="2200" b="0" dirty="0">
                <a:latin typeface="Times New Roman" panose="02020603050405020304" pitchFamily="18" charset="0"/>
              </a:rPr>
              <a:t>d</a:t>
            </a:r>
            <a:r>
              <a:rPr lang="en-US" altLang="en-US" sz="2200" dirty="0"/>
              <a:t> is unit length vector from </a:t>
            </a:r>
            <a:r>
              <a:rPr lang="en-US" altLang="en-US" sz="2200" dirty="0">
                <a:latin typeface="Times New Roman" panose="02020603050405020304" pitchFamily="18" charset="0"/>
              </a:rPr>
              <a:t>p</a:t>
            </a:r>
            <a:r>
              <a:rPr lang="en-US" altLang="en-US" sz="2200" baseline="-25000" dirty="0">
                <a:latin typeface="Times New Roman" panose="02020603050405020304" pitchFamily="18" charset="0"/>
              </a:rPr>
              <a:t>e1</a:t>
            </a:r>
            <a:r>
              <a:rPr lang="en-US" altLang="en-US" sz="2200" dirty="0"/>
              <a:t> to </a:t>
            </a:r>
            <a:r>
              <a:rPr lang="en-US" altLang="en-US" sz="2200" dirty="0">
                <a:latin typeface="Times New Roman" panose="02020603050405020304" pitchFamily="18" charset="0"/>
              </a:rPr>
              <a:t>p</a:t>
            </a:r>
            <a:r>
              <a:rPr lang="en-US" altLang="en-US" sz="2200" baseline="-25000" dirty="0">
                <a:latin typeface="Times New Roman" panose="02020603050405020304" pitchFamily="18" charset="0"/>
              </a:rPr>
              <a:t>e2</a:t>
            </a:r>
            <a:r>
              <a:rPr lang="en-US" altLang="en-US" sz="2200" dirty="0"/>
              <a:t> (provides direction)</a:t>
            </a:r>
          </a:p>
          <a:p>
            <a:pPr>
              <a:lnSpc>
                <a:spcPct val="90000"/>
              </a:lnSpc>
            </a:pPr>
            <a:r>
              <a:rPr lang="en-US" altLang="en-US" sz="2400" dirty="0" err="1">
                <a:latin typeface="Times New Roman" panose="02020603050405020304" pitchFamily="18" charset="0"/>
              </a:rPr>
              <a:t>F</a:t>
            </a:r>
            <a:r>
              <a:rPr lang="en-US" altLang="en-US" sz="2400" baseline="-25000" dirty="0" err="1">
                <a:latin typeface="Times New Roman" panose="02020603050405020304" pitchFamily="18" charset="0"/>
              </a:rPr>
              <a:t>spring</a:t>
            </a:r>
            <a:r>
              <a:rPr lang="en-US" altLang="en-US" sz="2400" dirty="0"/>
              <a:t> applied to object 1 at </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e1</a:t>
            </a:r>
          </a:p>
          <a:p>
            <a:pPr>
              <a:lnSpc>
                <a:spcPct val="90000"/>
              </a:lnSpc>
            </a:pPr>
            <a:r>
              <a:rPr lang="en-US" altLang="en-US" sz="2400" dirty="0">
                <a:latin typeface="Times New Roman" panose="02020603050405020304" pitchFamily="18" charset="0"/>
              </a:rPr>
              <a:t>-</a:t>
            </a:r>
            <a:r>
              <a:rPr lang="en-US" altLang="en-US" sz="2400" dirty="0" err="1">
                <a:latin typeface="Times New Roman" panose="02020603050405020304" pitchFamily="18" charset="0"/>
              </a:rPr>
              <a:t>F</a:t>
            </a:r>
            <a:r>
              <a:rPr lang="en-US" altLang="en-US" sz="2400" baseline="-25000" dirty="0" err="1">
                <a:latin typeface="Times New Roman" panose="02020603050405020304" pitchFamily="18" charset="0"/>
              </a:rPr>
              <a:t>spring</a:t>
            </a:r>
            <a:r>
              <a:rPr lang="en-US" altLang="en-US" sz="2400" dirty="0"/>
              <a:t> applied to object 2 at </a:t>
            </a:r>
            <a:r>
              <a:rPr lang="en-US" altLang="en-US" sz="2400" dirty="0">
                <a:latin typeface="Times New Roman" panose="02020603050405020304" pitchFamily="18" charset="0"/>
              </a:rPr>
              <a:t>p</a:t>
            </a:r>
            <a:r>
              <a:rPr lang="en-US" altLang="en-US" sz="2400" baseline="-25000" dirty="0">
                <a:latin typeface="Times New Roman" panose="02020603050405020304" pitchFamily="18" charset="0"/>
              </a:rPr>
              <a:t>e2</a:t>
            </a:r>
          </a:p>
        </p:txBody>
      </p:sp>
    </p:spTree>
    <p:extLst>
      <p:ext uri="{BB962C8B-B14F-4D97-AF65-F5344CB8AC3E}">
        <p14:creationId xmlns:p14="http://schemas.microsoft.com/office/powerpoint/2010/main" val="4202315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D9BAA049-E4B7-486C-B77D-610705DF3B1E}" type="slidenum">
              <a:rPr lang="en-US" altLang="en-US"/>
              <a:pPr/>
              <a:t>27</a:t>
            </a:fld>
            <a:endParaRPr lang="en-US" altLang="en-US"/>
          </a:p>
        </p:txBody>
      </p:sp>
      <p:sp>
        <p:nvSpPr>
          <p:cNvPr id="1093637" name="Rectangle 5"/>
          <p:cNvSpPr>
            <a:spLocks noChangeArrowheads="1"/>
          </p:cNvSpPr>
          <p:nvPr/>
        </p:nvSpPr>
        <p:spPr bwMode="auto">
          <a:xfrm>
            <a:off x="2895600" y="5029200"/>
            <a:ext cx="3505200" cy="838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93634" name="Picture 2" descr="Figure07"/>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68325" y="1752600"/>
            <a:ext cx="8083550" cy="3087688"/>
          </a:xfrm>
        </p:spPr>
      </p:pic>
      <p:sp>
        <p:nvSpPr>
          <p:cNvPr id="1093635" name="Rectangle 3"/>
          <p:cNvSpPr>
            <a:spLocks noGrp="1" noChangeArrowheads="1"/>
          </p:cNvSpPr>
          <p:nvPr>
            <p:ph type="title"/>
          </p:nvPr>
        </p:nvSpPr>
        <p:spPr>
          <a:ln/>
        </p:spPr>
        <p:txBody>
          <a:bodyPr/>
          <a:lstStyle/>
          <a:p>
            <a:r>
              <a:rPr lang="en-US" altLang="zh-CN">
                <a:ea typeface="宋体" panose="02010600030101010101" pitchFamily="2" charset="-122"/>
              </a:rPr>
              <a:t>Linear Springs</a:t>
            </a:r>
          </a:p>
        </p:txBody>
      </p:sp>
      <p:graphicFrame>
        <p:nvGraphicFramePr>
          <p:cNvPr id="1093636" name="Object 4"/>
          <p:cNvGraphicFramePr>
            <a:graphicFrameLocks noGrp="1" noChangeAspect="1"/>
          </p:cNvGraphicFramePr>
          <p:nvPr>
            <p:ph sz="quarter" idx="3"/>
          </p:nvPr>
        </p:nvGraphicFramePr>
        <p:xfrm>
          <a:off x="3438525" y="5099050"/>
          <a:ext cx="2408238" cy="590550"/>
        </p:xfrm>
        <a:graphic>
          <a:graphicData uri="http://schemas.openxmlformats.org/presentationml/2006/ole">
            <mc:AlternateContent xmlns:mc="http://schemas.openxmlformats.org/markup-compatibility/2006">
              <mc:Choice xmlns:v="urn:schemas-microsoft-com:vml" Requires="v">
                <p:oleObj spid="_x0000_s3075" name="Equation" r:id="rId5" imgW="1206360" imgH="279360" progId="Equation.3">
                  <p:embed/>
                </p:oleObj>
              </mc:Choice>
              <mc:Fallback>
                <p:oleObj name="Equation" r:id="rId5" imgW="1206360" imgH="279360" progId="Equation.3">
                  <p:embed/>
                  <p:pic>
                    <p:nvPicPr>
                      <p:cNvPr id="109363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525" y="5099050"/>
                        <a:ext cx="240823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406048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1"/>
          </p:nvPr>
        </p:nvSpPr>
        <p:spPr/>
        <p:txBody>
          <a:bodyPr/>
          <a:lstStyle/>
          <a:p>
            <a:fld id="{61A45787-308D-447F-8DA5-9A1B6F46B9A0}" type="slidenum">
              <a:rPr lang="en-US" altLang="en-US"/>
              <a:pPr/>
              <a:t>28</a:t>
            </a:fld>
            <a:endParaRPr lang="en-US" altLang="en-US"/>
          </a:p>
        </p:txBody>
      </p:sp>
      <p:sp>
        <p:nvSpPr>
          <p:cNvPr id="1103874" name="Rectangle 2"/>
          <p:cNvSpPr>
            <a:spLocks noGrp="1" noChangeArrowheads="1"/>
          </p:cNvSpPr>
          <p:nvPr>
            <p:ph type="title"/>
          </p:nvPr>
        </p:nvSpPr>
        <p:spPr>
          <a:xfrm>
            <a:off x="152400" y="0"/>
            <a:ext cx="8839200" cy="990600"/>
          </a:xfrm>
          <a:ln/>
        </p:spPr>
        <p:txBody>
          <a:bodyPr/>
          <a:lstStyle/>
          <a:p>
            <a:r>
              <a:rPr lang="en-US" altLang="en-US" sz="4000"/>
              <a:t>Simple Spring Soft Body Dynamics</a:t>
            </a:r>
          </a:p>
        </p:txBody>
      </p:sp>
      <p:sp>
        <p:nvSpPr>
          <p:cNvPr id="1103875" name="Rectangle 3"/>
          <p:cNvSpPr>
            <a:spLocks noGrp="1" noChangeArrowheads="1"/>
          </p:cNvSpPr>
          <p:nvPr>
            <p:ph type="body" sz="half" idx="1"/>
          </p:nvPr>
        </p:nvSpPr>
        <p:spPr>
          <a:xfrm>
            <a:off x="457200" y="990600"/>
            <a:ext cx="5334000" cy="4343400"/>
          </a:xfrm>
          <a:ln/>
        </p:spPr>
        <p:txBody>
          <a:bodyPr/>
          <a:lstStyle/>
          <a:p>
            <a:pPr>
              <a:lnSpc>
                <a:spcPct val="90000"/>
              </a:lnSpc>
            </a:pPr>
            <a:r>
              <a:rPr lang="pt-BR" altLang="en-US" sz="1800" dirty="0"/>
              <a:t>Some soft bodies</a:t>
            </a:r>
          </a:p>
          <a:p>
            <a:pPr lvl="1">
              <a:lnSpc>
                <a:spcPct val="90000"/>
              </a:lnSpc>
            </a:pPr>
            <a:r>
              <a:rPr lang="pt-BR" altLang="en-US" sz="1600" dirty="0"/>
              <a:t>Treated as collection of particles</a:t>
            </a:r>
            <a:endParaRPr lang="en-US" altLang="en-US" sz="1600" dirty="0"/>
          </a:p>
          <a:p>
            <a:pPr>
              <a:lnSpc>
                <a:spcPct val="90000"/>
              </a:lnSpc>
            </a:pPr>
            <a:endParaRPr lang="en-US" altLang="en-US" sz="1800" dirty="0"/>
          </a:p>
          <a:p>
            <a:pPr>
              <a:lnSpc>
                <a:spcPct val="90000"/>
              </a:lnSpc>
            </a:pPr>
            <a:r>
              <a:rPr lang="en-US" altLang="en-US" sz="1800" dirty="0"/>
              <a:t>Using results thus far, construct a simple soft-body dynamics simulator</a:t>
            </a:r>
          </a:p>
          <a:p>
            <a:pPr>
              <a:lnSpc>
                <a:spcPct val="90000"/>
              </a:lnSpc>
            </a:pPr>
            <a:endParaRPr lang="en-US" altLang="en-US" sz="1800" dirty="0"/>
          </a:p>
          <a:p>
            <a:pPr>
              <a:lnSpc>
                <a:spcPct val="90000"/>
              </a:lnSpc>
            </a:pPr>
            <a:r>
              <a:rPr lang="en-US" altLang="en-US" sz="1800" dirty="0"/>
              <a:t>Create polygon mesh with interesting shape</a:t>
            </a:r>
          </a:p>
          <a:p>
            <a:pPr>
              <a:lnSpc>
                <a:spcPct val="90000"/>
              </a:lnSpc>
            </a:pPr>
            <a:endParaRPr lang="en-US" altLang="en-US" sz="1800" dirty="0"/>
          </a:p>
          <a:p>
            <a:pPr>
              <a:lnSpc>
                <a:spcPct val="90000"/>
              </a:lnSpc>
            </a:pPr>
            <a:r>
              <a:rPr lang="en-US" altLang="en-US" sz="1800" dirty="0"/>
              <a:t>Use physics to update position of vertices</a:t>
            </a:r>
          </a:p>
          <a:p>
            <a:pPr lvl="1">
              <a:lnSpc>
                <a:spcPct val="90000"/>
              </a:lnSpc>
            </a:pPr>
            <a:r>
              <a:rPr lang="en-US" altLang="en-US" sz="1600" dirty="0"/>
              <a:t>Create particle at each vertex</a:t>
            </a:r>
          </a:p>
          <a:p>
            <a:pPr lvl="1">
              <a:lnSpc>
                <a:spcPct val="90000"/>
              </a:lnSpc>
            </a:pPr>
            <a:r>
              <a:rPr lang="en-US" altLang="en-US" sz="1600" dirty="0"/>
              <a:t>Assign mass</a:t>
            </a:r>
          </a:p>
          <a:p>
            <a:pPr lvl="1">
              <a:lnSpc>
                <a:spcPct val="90000"/>
              </a:lnSpc>
            </a:pPr>
            <a:r>
              <a:rPr lang="en-US" altLang="en-US" sz="1600" dirty="0"/>
              <a:t>Create a springs between pairs of particles</a:t>
            </a:r>
          </a:p>
          <a:p>
            <a:pPr marL="457200" lvl="1" indent="0">
              <a:lnSpc>
                <a:spcPct val="90000"/>
              </a:lnSpc>
              <a:buNone/>
            </a:pPr>
            <a:endParaRPr lang="en-US" altLang="en-US" sz="1600" dirty="0"/>
          </a:p>
          <a:p>
            <a:pPr>
              <a:lnSpc>
                <a:spcPct val="90000"/>
              </a:lnSpc>
            </a:pPr>
            <a:r>
              <a:rPr lang="pt-BR" altLang="en-US" sz="1800" dirty="0"/>
              <a:t>Examples: </a:t>
            </a:r>
          </a:p>
          <a:p>
            <a:pPr lvl="1">
              <a:lnSpc>
                <a:spcPct val="90000"/>
              </a:lnSpc>
            </a:pPr>
            <a:r>
              <a:rPr lang="en-US" sz="1600" dirty="0">
                <a:hlinkClick r:id="rId3"/>
              </a:rPr>
              <a:t>https://youtube.com/watch?v=ib1vmRDs8Vw</a:t>
            </a:r>
            <a:endParaRPr lang="en-US" sz="1600" dirty="0"/>
          </a:p>
          <a:p>
            <a:pPr lvl="1">
              <a:lnSpc>
                <a:spcPct val="90000"/>
              </a:lnSpc>
            </a:pPr>
            <a:r>
              <a:rPr lang="en-US" altLang="en-US" sz="1600" dirty="0">
                <a:hlinkClick r:id="rId4"/>
              </a:rPr>
              <a:t>http://youtube.com/watch?v=BBIc7ebwe3c</a:t>
            </a:r>
            <a:endParaRPr lang="en-US" altLang="en-US" sz="1600" dirty="0"/>
          </a:p>
          <a:p>
            <a:pPr lvl="1">
              <a:lnSpc>
                <a:spcPct val="90000"/>
              </a:lnSpc>
            </a:pPr>
            <a:endParaRPr lang="en-US" altLang="en-US" sz="1600" dirty="0"/>
          </a:p>
        </p:txBody>
      </p:sp>
      <p:grpSp>
        <p:nvGrpSpPr>
          <p:cNvPr id="1103876" name="Group 4"/>
          <p:cNvGrpSpPr>
            <a:grpSpLocks/>
          </p:cNvGrpSpPr>
          <p:nvPr/>
        </p:nvGrpSpPr>
        <p:grpSpPr bwMode="auto">
          <a:xfrm>
            <a:off x="6470650" y="2743200"/>
            <a:ext cx="1600200" cy="1600200"/>
            <a:chOff x="3792" y="1344"/>
            <a:chExt cx="1008" cy="1008"/>
          </a:xfrm>
        </p:grpSpPr>
        <p:sp>
          <p:nvSpPr>
            <p:cNvPr id="1103877" name="Line 5"/>
            <p:cNvSpPr>
              <a:spLocks noChangeShapeType="1"/>
            </p:cNvSpPr>
            <p:nvPr/>
          </p:nvSpPr>
          <p:spPr bwMode="auto">
            <a:xfrm>
              <a:off x="3792" y="1344"/>
              <a:ext cx="0" cy="1008"/>
            </a:xfrm>
            <a:prstGeom prst="line">
              <a:avLst/>
            </a:prstGeom>
            <a:noFill/>
            <a:ln w="28575">
              <a:solidFill>
                <a:schemeClr val="tx1"/>
              </a:solidFill>
              <a:prstDash val="sysDot"/>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3878" name="Line 6"/>
            <p:cNvSpPr>
              <a:spLocks noChangeShapeType="1"/>
            </p:cNvSpPr>
            <p:nvPr/>
          </p:nvSpPr>
          <p:spPr bwMode="auto">
            <a:xfrm>
              <a:off x="4800" y="1344"/>
              <a:ext cx="0" cy="1008"/>
            </a:xfrm>
            <a:prstGeom prst="line">
              <a:avLst/>
            </a:prstGeom>
            <a:noFill/>
            <a:ln w="28575">
              <a:solidFill>
                <a:schemeClr val="tx1"/>
              </a:solidFill>
              <a:prstDash val="sysDot"/>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3879" name="Line 7"/>
            <p:cNvSpPr>
              <a:spLocks noChangeShapeType="1"/>
            </p:cNvSpPr>
            <p:nvPr/>
          </p:nvSpPr>
          <p:spPr bwMode="auto">
            <a:xfrm rot="-5400000">
              <a:off x="4296" y="840"/>
              <a:ext cx="0" cy="1008"/>
            </a:xfrm>
            <a:prstGeom prst="line">
              <a:avLst/>
            </a:prstGeom>
            <a:noFill/>
            <a:ln w="28575">
              <a:solidFill>
                <a:schemeClr val="tx1"/>
              </a:solidFill>
              <a:prstDash val="sysDot"/>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3880" name="Line 8"/>
            <p:cNvSpPr>
              <a:spLocks noChangeShapeType="1"/>
            </p:cNvSpPr>
            <p:nvPr/>
          </p:nvSpPr>
          <p:spPr bwMode="auto">
            <a:xfrm rot="-5400000">
              <a:off x="4296" y="1848"/>
              <a:ext cx="0" cy="1008"/>
            </a:xfrm>
            <a:prstGeom prst="line">
              <a:avLst/>
            </a:prstGeom>
            <a:noFill/>
            <a:ln w="28575">
              <a:solidFill>
                <a:schemeClr val="tx1"/>
              </a:solidFill>
              <a:prstDash val="sysDot"/>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03881" name="Line 9"/>
          <p:cNvSpPr>
            <a:spLocks noChangeShapeType="1"/>
          </p:cNvSpPr>
          <p:nvPr/>
        </p:nvSpPr>
        <p:spPr bwMode="auto">
          <a:xfrm flipV="1">
            <a:off x="6470650" y="2743200"/>
            <a:ext cx="1600200" cy="1600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3882" name="Line 10"/>
          <p:cNvSpPr>
            <a:spLocks noChangeShapeType="1"/>
          </p:cNvSpPr>
          <p:nvPr/>
        </p:nvSpPr>
        <p:spPr bwMode="auto">
          <a:xfrm>
            <a:off x="6470650" y="2743200"/>
            <a:ext cx="1600200" cy="1600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697191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1B7DD279-56A9-47BA-8ADF-67FE47E1CC98}" type="slidenum">
              <a:rPr lang="en-US" altLang="en-US"/>
              <a:pPr/>
              <a:t>29</a:t>
            </a:fld>
            <a:endParaRPr lang="en-US" altLang="en-US"/>
          </a:p>
        </p:txBody>
      </p:sp>
      <p:sp>
        <p:nvSpPr>
          <p:cNvPr id="1105922" name="Rectangle 2"/>
          <p:cNvSpPr>
            <a:spLocks noGrp="1" noChangeArrowheads="1"/>
          </p:cNvSpPr>
          <p:nvPr>
            <p:ph type="title"/>
          </p:nvPr>
        </p:nvSpPr>
        <p:spPr>
          <a:xfrm>
            <a:off x="685800" y="228600"/>
            <a:ext cx="7772400" cy="1143000"/>
          </a:xfrm>
          <a:ln/>
        </p:spPr>
        <p:txBody>
          <a:bodyPr/>
          <a:lstStyle/>
          <a:p>
            <a:r>
              <a:rPr lang="en-US" altLang="en-US"/>
              <a:t>Final Comments</a:t>
            </a:r>
          </a:p>
        </p:txBody>
      </p:sp>
      <p:sp>
        <p:nvSpPr>
          <p:cNvPr id="1105923" name="Rectangle 3"/>
          <p:cNvSpPr>
            <a:spLocks noGrp="1" noChangeArrowheads="1"/>
          </p:cNvSpPr>
          <p:nvPr>
            <p:ph type="body" sz="half" idx="1"/>
          </p:nvPr>
        </p:nvSpPr>
        <p:spPr>
          <a:xfrm>
            <a:off x="685800" y="1447800"/>
            <a:ext cx="7769225" cy="4267200"/>
          </a:xfrm>
          <a:noFill/>
          <a:ln/>
        </p:spPr>
        <p:txBody>
          <a:bodyPr/>
          <a:lstStyle/>
          <a:p>
            <a:pPr>
              <a:lnSpc>
                <a:spcPct val="80000"/>
              </a:lnSpc>
            </a:pPr>
            <a:r>
              <a:rPr lang="en-US" altLang="en-US" sz="2400" dirty="0"/>
              <a:t>Simple Games</a:t>
            </a:r>
          </a:p>
          <a:p>
            <a:pPr lvl="1">
              <a:lnSpc>
                <a:spcPct val="80000"/>
              </a:lnSpc>
            </a:pPr>
            <a:r>
              <a:rPr lang="en-US" altLang="en-US" sz="2200" dirty="0"/>
              <a:t>Closed-form particle equations may be all you need</a:t>
            </a:r>
          </a:p>
          <a:p>
            <a:pPr lvl="1">
              <a:lnSpc>
                <a:spcPct val="80000"/>
              </a:lnSpc>
            </a:pPr>
            <a:r>
              <a:rPr lang="en-US" altLang="en-US" sz="2200" dirty="0"/>
              <a:t>Numerical particle simulation adds flexibility without much coding effort</a:t>
            </a:r>
          </a:p>
          <a:p>
            <a:pPr lvl="2">
              <a:lnSpc>
                <a:spcPct val="80000"/>
              </a:lnSpc>
            </a:pPr>
            <a:r>
              <a:rPr lang="en-US" altLang="en-US" sz="1800" dirty="0"/>
              <a:t>Works for non-constant forces</a:t>
            </a:r>
          </a:p>
          <a:p>
            <a:pPr lvl="2">
              <a:lnSpc>
                <a:spcPct val="80000"/>
              </a:lnSpc>
            </a:pPr>
            <a:endParaRPr lang="pt-BR" altLang="en-US" sz="1800" dirty="0"/>
          </a:p>
          <a:p>
            <a:pPr>
              <a:lnSpc>
                <a:spcPct val="80000"/>
              </a:lnSpc>
            </a:pPr>
            <a:r>
              <a:rPr lang="en-US" altLang="en-US" sz="2400" dirty="0"/>
              <a:t>Provided generalized rigid body simulation</a:t>
            </a:r>
          </a:p>
          <a:p>
            <a:pPr>
              <a:lnSpc>
                <a:spcPct val="80000"/>
              </a:lnSpc>
            </a:pPr>
            <a:endParaRPr lang="en-US" altLang="en-US" sz="2400" dirty="0"/>
          </a:p>
          <a:p>
            <a:pPr>
              <a:lnSpc>
                <a:spcPct val="80000"/>
              </a:lnSpc>
            </a:pPr>
            <a:r>
              <a:rPr lang="en-US" altLang="en-US" sz="2400" dirty="0"/>
              <a:t>Rotational motion </a:t>
            </a:r>
            <a:r>
              <a:rPr lang="en-US" altLang="en-US" sz="2400"/>
              <a:t>not covered</a:t>
            </a:r>
            <a:endParaRPr lang="pt-BR" altLang="en-US" sz="2400" dirty="0"/>
          </a:p>
          <a:p>
            <a:pPr lvl="2">
              <a:lnSpc>
                <a:spcPct val="80000"/>
              </a:lnSpc>
            </a:pPr>
            <a:endParaRPr lang="en-US" altLang="en-US" sz="1800" dirty="0"/>
          </a:p>
        </p:txBody>
      </p:sp>
      <p:sp>
        <p:nvSpPr>
          <p:cNvPr id="110592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029697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4069E1F-4E07-485A-8ED6-4CBFE6800E94}" type="slidenum">
              <a:rPr lang="en-US" altLang="en-US"/>
              <a:pPr/>
              <a:t>3</a:t>
            </a:fld>
            <a:endParaRPr lang="en-US" altLang="en-US"/>
          </a:p>
        </p:txBody>
      </p:sp>
      <p:sp>
        <p:nvSpPr>
          <p:cNvPr id="1048578" name="Rectangle 2"/>
          <p:cNvSpPr>
            <a:spLocks noGrp="1" noChangeArrowheads="1"/>
          </p:cNvSpPr>
          <p:nvPr>
            <p:ph type="title"/>
          </p:nvPr>
        </p:nvSpPr>
        <p:spPr>
          <a:ln/>
        </p:spPr>
        <p:txBody>
          <a:bodyPr/>
          <a:lstStyle/>
          <a:p>
            <a:r>
              <a:rPr lang="en-US" altLang="en-US"/>
              <a:t>Topics</a:t>
            </a:r>
          </a:p>
        </p:txBody>
      </p:sp>
      <p:sp>
        <p:nvSpPr>
          <p:cNvPr id="1048579" name="Rectangle 3"/>
          <p:cNvSpPr>
            <a:spLocks noGrp="1" noChangeArrowheads="1"/>
          </p:cNvSpPr>
          <p:nvPr>
            <p:ph type="body" idx="1"/>
          </p:nvPr>
        </p:nvSpPr>
        <p:spPr>
          <a:xfrm>
            <a:off x="457200" y="1219200"/>
            <a:ext cx="8229600" cy="4525963"/>
          </a:xfrm>
          <a:ln/>
        </p:spPr>
        <p:txBody>
          <a:bodyPr/>
          <a:lstStyle/>
          <a:p>
            <a:r>
              <a:rPr lang="en-US" altLang="en-US" sz="2800" dirty="0">
                <a:solidFill>
                  <a:schemeClr val="bg2"/>
                </a:solidFill>
              </a:rPr>
              <a:t>Introduction</a:t>
            </a:r>
          </a:p>
          <a:p>
            <a:r>
              <a:rPr lang="en-US" altLang="en-US" sz="2800" dirty="0">
                <a:solidFill>
                  <a:schemeClr val="bg2"/>
                </a:solidFill>
              </a:rPr>
              <a:t>Point Masses</a:t>
            </a:r>
          </a:p>
          <a:p>
            <a:r>
              <a:rPr lang="en-US" altLang="en-US" sz="2800" b="0" dirty="0"/>
              <a:t>Rigid Bodies</a:t>
            </a:r>
          </a:p>
          <a:p>
            <a:pPr lvl="1"/>
            <a:r>
              <a:rPr lang="en-US" altLang="en-US" sz="2400" dirty="0"/>
              <a:t>Numerical simulation</a:t>
            </a:r>
          </a:p>
          <a:p>
            <a:pPr lvl="1"/>
            <a:r>
              <a:rPr lang="en-US" altLang="en-US" sz="2400" dirty="0"/>
              <a:t>Controlling truncation error</a:t>
            </a:r>
          </a:p>
          <a:p>
            <a:pPr lvl="1"/>
            <a:r>
              <a:rPr lang="en-US" altLang="en-US" sz="2400" dirty="0"/>
              <a:t>Generalized rigid body forces</a:t>
            </a:r>
          </a:p>
          <a:p>
            <a:r>
              <a:rPr lang="en-US" altLang="en-US" sz="2800" dirty="0"/>
              <a:t>Soft Bodies</a:t>
            </a:r>
          </a:p>
          <a:p>
            <a:r>
              <a:rPr lang="en-US" altLang="en-US" sz="2800" dirty="0">
                <a:solidFill>
                  <a:schemeClr val="bg2"/>
                </a:solidFill>
              </a:rPr>
              <a:t>Collision Detection</a:t>
            </a:r>
          </a:p>
          <a:p>
            <a:r>
              <a:rPr lang="en-US" altLang="en-US" sz="2800" dirty="0">
                <a:solidFill>
                  <a:schemeClr val="bg2"/>
                </a:solidFill>
              </a:rPr>
              <a:t>Physics on the GPU</a:t>
            </a:r>
          </a:p>
        </p:txBody>
      </p:sp>
    </p:spTree>
    <p:extLst>
      <p:ext uri="{BB962C8B-B14F-4D97-AF65-F5344CB8AC3E}">
        <p14:creationId xmlns:p14="http://schemas.microsoft.com/office/powerpoint/2010/main" val="2839476774"/>
      </p:ext>
    </p:extLst>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568C659-B62F-4874-B16C-F7A194B7127B}" type="slidenum">
              <a:rPr lang="en-US" altLang="en-US"/>
              <a:pPr/>
              <a:t>4</a:t>
            </a:fld>
            <a:endParaRPr lang="en-US" altLang="en-US"/>
          </a:p>
        </p:txBody>
      </p:sp>
      <p:sp>
        <p:nvSpPr>
          <p:cNvPr id="1050626" name="Rectangle 2"/>
          <p:cNvSpPr>
            <a:spLocks noGrp="1" noChangeArrowheads="1"/>
          </p:cNvSpPr>
          <p:nvPr>
            <p:ph type="title"/>
          </p:nvPr>
        </p:nvSpPr>
        <p:spPr>
          <a:xfrm>
            <a:off x="561975" y="304800"/>
            <a:ext cx="7772400" cy="1143000"/>
          </a:xfrm>
          <a:ln/>
        </p:spPr>
        <p:txBody>
          <a:bodyPr/>
          <a:lstStyle/>
          <a:p>
            <a:r>
              <a:rPr lang="en-US" altLang="en-US"/>
              <a:t>Rigid-Body Simulation</a:t>
            </a:r>
          </a:p>
        </p:txBody>
      </p:sp>
      <p:sp>
        <p:nvSpPr>
          <p:cNvPr id="1050627" name="Rectangle 3"/>
          <p:cNvSpPr>
            <a:spLocks noGrp="1" noChangeArrowheads="1"/>
          </p:cNvSpPr>
          <p:nvPr>
            <p:ph type="body" idx="1"/>
          </p:nvPr>
        </p:nvSpPr>
        <p:spPr>
          <a:xfrm>
            <a:off x="685800" y="1371600"/>
            <a:ext cx="7772400" cy="3886200"/>
          </a:xfrm>
          <a:ln/>
        </p:spPr>
        <p:txBody>
          <a:bodyPr/>
          <a:lstStyle/>
          <a:p>
            <a:r>
              <a:rPr lang="en-US" altLang="en-US"/>
              <a:t>Use point mass system if ALL hold:</a:t>
            </a:r>
          </a:p>
          <a:p>
            <a:pPr lvl="1"/>
            <a:r>
              <a:rPr lang="en-US" altLang="en-US"/>
              <a:t>No rotation</a:t>
            </a:r>
          </a:p>
          <a:p>
            <a:pPr lvl="1"/>
            <a:r>
              <a:rPr lang="en-US" altLang="en-US"/>
              <a:t>Frictionless collision</a:t>
            </a:r>
          </a:p>
          <a:p>
            <a:pPr lvl="1"/>
            <a:r>
              <a:rPr lang="en-US" altLang="en-US"/>
              <a:t>Gravity and other constant forces</a:t>
            </a:r>
          </a:p>
          <a:p>
            <a:endParaRPr lang="en-US" altLang="en-US"/>
          </a:p>
          <a:p>
            <a:r>
              <a:rPr lang="en-US" altLang="en-US"/>
              <a:t>Real world: Non-constant forces</a:t>
            </a:r>
          </a:p>
          <a:p>
            <a:r>
              <a:rPr lang="en-US" altLang="en-US"/>
              <a:t>Often no closed form solutions</a:t>
            </a:r>
          </a:p>
          <a:p>
            <a:pPr lvl="1"/>
            <a:r>
              <a:rPr lang="en-US" altLang="en-US"/>
              <a:t>Use Numerical simulation</a:t>
            </a:r>
          </a:p>
        </p:txBody>
      </p:sp>
    </p:spTree>
    <p:extLst>
      <p:ext uri="{BB962C8B-B14F-4D97-AF65-F5344CB8AC3E}">
        <p14:creationId xmlns:p14="http://schemas.microsoft.com/office/powerpoint/2010/main" val="18617230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6ECC32D-8CFD-4D4B-A251-26D90EBA2D66}" type="slidenum">
              <a:rPr lang="en-US" altLang="en-US"/>
              <a:pPr/>
              <a:t>5</a:t>
            </a:fld>
            <a:endParaRPr lang="en-US" altLang="en-US"/>
          </a:p>
        </p:txBody>
      </p:sp>
      <p:sp>
        <p:nvSpPr>
          <p:cNvPr id="1052674" name="Rectangle 2"/>
          <p:cNvSpPr>
            <a:spLocks noGrp="1" noChangeArrowheads="1"/>
          </p:cNvSpPr>
          <p:nvPr>
            <p:ph type="title"/>
          </p:nvPr>
        </p:nvSpPr>
        <p:spPr>
          <a:xfrm>
            <a:off x="685800" y="304800"/>
            <a:ext cx="7772400" cy="1143000"/>
          </a:xfrm>
          <a:ln/>
        </p:spPr>
        <p:txBody>
          <a:bodyPr/>
          <a:lstStyle/>
          <a:p>
            <a:r>
              <a:rPr lang="en-US" altLang="en-US"/>
              <a:t>Numerical simulation</a:t>
            </a:r>
          </a:p>
        </p:txBody>
      </p:sp>
      <p:sp>
        <p:nvSpPr>
          <p:cNvPr id="1052675" name="Rectangle 3"/>
          <p:cNvSpPr>
            <a:spLocks noGrp="1" noChangeArrowheads="1"/>
          </p:cNvSpPr>
          <p:nvPr>
            <p:ph type="body" idx="1"/>
          </p:nvPr>
        </p:nvSpPr>
        <p:spPr>
          <a:xfrm>
            <a:off x="398463" y="1381125"/>
            <a:ext cx="8347075" cy="4410075"/>
          </a:xfrm>
          <a:ln/>
        </p:spPr>
        <p:txBody>
          <a:bodyPr/>
          <a:lstStyle/>
          <a:p>
            <a:r>
              <a:rPr lang="en-US" altLang="en-US"/>
              <a:t>Series of techniques for incrementally solving equations of motions:</a:t>
            </a:r>
          </a:p>
          <a:p>
            <a:pPr lvl="1"/>
            <a:r>
              <a:rPr lang="en-US" altLang="en-US"/>
              <a:t>Forces are not constant</a:t>
            </a:r>
          </a:p>
          <a:p>
            <a:pPr lvl="1"/>
            <a:r>
              <a:rPr lang="en-US" altLang="en-US"/>
              <a:t>No closed-form solution</a:t>
            </a:r>
          </a:p>
        </p:txBody>
      </p:sp>
    </p:spTree>
    <p:extLst>
      <p:ext uri="{BB962C8B-B14F-4D97-AF65-F5344CB8AC3E}">
        <p14:creationId xmlns:p14="http://schemas.microsoft.com/office/powerpoint/2010/main" val="32471389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4225511-9881-40D8-B34C-7AFBDCD2C84B}" type="slidenum">
              <a:rPr lang="en-US" altLang="en-US"/>
              <a:pPr/>
              <a:t>6</a:t>
            </a:fld>
            <a:endParaRPr lang="en-US" altLang="en-US"/>
          </a:p>
        </p:txBody>
      </p:sp>
      <p:sp>
        <p:nvSpPr>
          <p:cNvPr id="1054722" name="Rectangle 2"/>
          <p:cNvSpPr>
            <a:spLocks noGrp="1" noChangeArrowheads="1"/>
          </p:cNvSpPr>
          <p:nvPr>
            <p:ph type="title"/>
          </p:nvPr>
        </p:nvSpPr>
        <p:spPr>
          <a:ln/>
        </p:spPr>
        <p:txBody>
          <a:bodyPr/>
          <a:lstStyle/>
          <a:p>
            <a:r>
              <a:rPr lang="en-US" altLang="en-US" sz="4800" dirty="0"/>
              <a:t>Explicit Euler Integration (1 of 2)</a:t>
            </a:r>
          </a:p>
        </p:txBody>
      </p:sp>
      <p:sp>
        <p:nvSpPr>
          <p:cNvPr id="1054723" name="Rectangle 3"/>
          <p:cNvSpPr>
            <a:spLocks noGrp="1" noChangeArrowheads="1"/>
          </p:cNvSpPr>
          <p:nvPr>
            <p:ph type="body" idx="1"/>
          </p:nvPr>
        </p:nvSpPr>
        <p:spPr>
          <a:xfrm>
            <a:off x="457200" y="1371600"/>
            <a:ext cx="8229600" cy="4525963"/>
          </a:xfrm>
          <a:ln/>
        </p:spPr>
        <p:txBody>
          <a:bodyPr/>
          <a:lstStyle/>
          <a:p>
            <a:r>
              <a:rPr lang="en-US" altLang="en-US"/>
              <a:t>A “one-point” method since solve using properties at exactly one point in time, </a:t>
            </a:r>
            <a:r>
              <a:rPr lang="en-US" altLang="en-US">
                <a:latin typeface="Times New Roman" panose="02020603050405020304" pitchFamily="18" charset="0"/>
              </a:rPr>
              <a:t>t</a:t>
            </a:r>
            <a:r>
              <a:rPr lang="en-US" altLang="en-US"/>
              <a:t>, prior to update time, </a:t>
            </a:r>
            <a:r>
              <a:rPr lang="en-US" altLang="en-US">
                <a:latin typeface="Times New Roman" panose="02020603050405020304" pitchFamily="18" charset="0"/>
              </a:rPr>
              <a:t>t+</a:t>
            </a:r>
            <a:r>
              <a:rPr lang="el-GR" altLang="en-US">
                <a:latin typeface="Times New Roman" panose="02020603050405020304" pitchFamily="18" charset="0"/>
              </a:rPr>
              <a:t>Δ</a:t>
            </a:r>
            <a:r>
              <a:rPr lang="en-US" altLang="en-US">
                <a:latin typeface="Times New Roman" panose="02020603050405020304" pitchFamily="18" charset="0"/>
              </a:rPr>
              <a:t>t.</a:t>
            </a:r>
            <a:r>
              <a:rPr lang="en-US" altLang="en-US"/>
              <a:t> </a:t>
            </a:r>
          </a:p>
          <a:p>
            <a:pPr lvl="1"/>
            <a:r>
              <a:rPr lang="en-US" altLang="en-US">
                <a:latin typeface="Times New Roman" panose="02020603050405020304" pitchFamily="18" charset="0"/>
              </a:rPr>
              <a:t>S(t+</a:t>
            </a:r>
            <a:r>
              <a:rPr lang="el-GR" altLang="en-US">
                <a:latin typeface="Times New Roman" panose="02020603050405020304" pitchFamily="18" charset="0"/>
              </a:rPr>
              <a:t>Δ</a:t>
            </a:r>
            <a:r>
              <a:rPr lang="en-US" altLang="en-US">
                <a:latin typeface="Times New Roman" panose="02020603050405020304" pitchFamily="18" charset="0"/>
              </a:rPr>
              <a:t>t)</a:t>
            </a:r>
            <a:r>
              <a:rPr lang="en-US" altLang="en-US"/>
              <a:t> is the only unknown value so can solve without solving system of simultaneous equations</a:t>
            </a:r>
          </a:p>
          <a:p>
            <a:pPr lvl="1"/>
            <a:r>
              <a:rPr lang="en-US" altLang="en-US"/>
              <a:t>Important – every term on right side is evaluated at </a:t>
            </a:r>
            <a:r>
              <a:rPr lang="en-US" altLang="en-US">
                <a:latin typeface="Times New Roman" panose="02020603050405020304" pitchFamily="18" charset="0"/>
              </a:rPr>
              <a:t>t</a:t>
            </a:r>
            <a:r>
              <a:rPr lang="en-US" altLang="en-US"/>
              <a:t>, right before new time </a:t>
            </a:r>
            <a:r>
              <a:rPr lang="en-US" altLang="en-US">
                <a:latin typeface="Times New Roman" panose="02020603050405020304" pitchFamily="18" charset="0"/>
              </a:rPr>
              <a:t>t+</a:t>
            </a:r>
            <a:r>
              <a:rPr lang="el-GR" altLang="en-US">
                <a:latin typeface="Times New Roman" panose="02020603050405020304" pitchFamily="18" charset="0"/>
              </a:rPr>
              <a:t>Δ</a:t>
            </a:r>
            <a:r>
              <a:rPr lang="en-US" altLang="en-US">
                <a:latin typeface="Times New Roman" panose="02020603050405020304" pitchFamily="18" charset="0"/>
              </a:rPr>
              <a:t>t</a:t>
            </a:r>
          </a:p>
          <a:p>
            <a:r>
              <a:rPr lang="en-US" altLang="en-US"/>
              <a:t>View: </a:t>
            </a:r>
            <a:r>
              <a:rPr lang="en-US" altLang="en-US">
                <a:latin typeface="Times New Roman" panose="02020603050405020304" pitchFamily="18" charset="0"/>
              </a:rPr>
              <a:t>S(t+</a:t>
            </a:r>
            <a:r>
              <a:rPr lang="el-GR" altLang="en-US">
                <a:latin typeface="Times New Roman" panose="02020603050405020304" pitchFamily="18" charset="0"/>
              </a:rPr>
              <a:t>Δ</a:t>
            </a:r>
            <a:r>
              <a:rPr lang="en-US" altLang="en-US">
                <a:latin typeface="Times New Roman" panose="02020603050405020304" pitchFamily="18" charset="0"/>
              </a:rPr>
              <a:t>t) = S(t) + </a:t>
            </a:r>
            <a:r>
              <a:rPr lang="el-GR" altLang="en-US">
                <a:latin typeface="Times New Roman" panose="02020603050405020304" pitchFamily="18" charset="0"/>
              </a:rPr>
              <a:t>Δ</a:t>
            </a:r>
            <a:r>
              <a:rPr lang="en-US" altLang="en-US">
                <a:latin typeface="Times New Roman" panose="02020603050405020304" pitchFamily="18" charset="0"/>
              </a:rPr>
              <a:t>t d/dt S(t)</a:t>
            </a:r>
            <a:endParaRPr lang="en-US" altLang="en-US" baseline="30000">
              <a:latin typeface="Times New Roman" panose="02020603050405020304" pitchFamily="18" charset="0"/>
            </a:endParaRPr>
          </a:p>
        </p:txBody>
      </p:sp>
      <p:sp>
        <p:nvSpPr>
          <p:cNvPr id="1054724" name="Text Box 4"/>
          <p:cNvSpPr txBox="1">
            <a:spLocks noChangeArrowheads="1"/>
          </p:cNvSpPr>
          <p:nvPr/>
        </p:nvSpPr>
        <p:spPr bwMode="auto">
          <a:xfrm>
            <a:off x="2057400" y="5410200"/>
            <a:ext cx="877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ea typeface="新細明體" panose="02020500000000000000" pitchFamily="18" charset="-120"/>
              </a:rPr>
              <a:t>new state</a:t>
            </a:r>
          </a:p>
        </p:txBody>
      </p:sp>
      <p:sp>
        <p:nvSpPr>
          <p:cNvPr id="1054725" name="Text Box 5"/>
          <p:cNvSpPr txBox="1">
            <a:spLocks noChangeArrowheads="1"/>
          </p:cNvSpPr>
          <p:nvPr/>
        </p:nvSpPr>
        <p:spPr bwMode="auto">
          <a:xfrm>
            <a:off x="3276600" y="5410200"/>
            <a:ext cx="958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ea typeface="新細明體" panose="02020500000000000000" pitchFamily="18" charset="-120"/>
              </a:rPr>
              <a:t>prior state</a:t>
            </a:r>
          </a:p>
        </p:txBody>
      </p:sp>
      <p:sp>
        <p:nvSpPr>
          <p:cNvPr id="1054726" name="Text Box 6"/>
          <p:cNvSpPr txBox="1">
            <a:spLocks noChangeArrowheads="1"/>
          </p:cNvSpPr>
          <p:nvPr/>
        </p:nvSpPr>
        <p:spPr bwMode="auto">
          <a:xfrm>
            <a:off x="4572000" y="5410200"/>
            <a:ext cx="1323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ea typeface="新細明體" panose="02020500000000000000" pitchFamily="18" charset="-120"/>
              </a:rPr>
              <a:t>state derivative</a:t>
            </a:r>
          </a:p>
        </p:txBody>
      </p:sp>
    </p:spTree>
    <p:extLst>
      <p:ext uri="{BB962C8B-B14F-4D97-AF65-F5344CB8AC3E}">
        <p14:creationId xmlns:p14="http://schemas.microsoft.com/office/powerpoint/2010/main" val="5649687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2D3B3F6-2331-4274-AD37-905E69107D7A}" type="slidenum">
              <a:rPr lang="en-US" altLang="en-US"/>
              <a:pPr/>
              <a:t>7</a:t>
            </a:fld>
            <a:endParaRPr lang="en-US" altLang="en-US"/>
          </a:p>
        </p:txBody>
      </p:sp>
      <p:sp>
        <p:nvSpPr>
          <p:cNvPr id="1056770" name="Rectangle 2"/>
          <p:cNvSpPr>
            <a:spLocks noGrp="1" noChangeArrowheads="1"/>
          </p:cNvSpPr>
          <p:nvPr>
            <p:ph type="title"/>
          </p:nvPr>
        </p:nvSpPr>
        <p:spPr>
          <a:ln/>
        </p:spPr>
        <p:txBody>
          <a:bodyPr/>
          <a:lstStyle/>
          <a:p>
            <a:r>
              <a:rPr lang="en-US" altLang="en-US" sz="4800" dirty="0"/>
              <a:t>Explicit Euler Integration (2 of 2)</a:t>
            </a:r>
          </a:p>
        </p:txBody>
      </p:sp>
      <p:sp>
        <p:nvSpPr>
          <p:cNvPr id="1056771" name="Rectangle 3"/>
          <p:cNvSpPr>
            <a:spLocks noGrp="1" noChangeArrowheads="1"/>
          </p:cNvSpPr>
          <p:nvPr>
            <p:ph type="body" idx="1"/>
          </p:nvPr>
        </p:nvSpPr>
        <p:spPr>
          <a:xfrm>
            <a:off x="685800" y="1371600"/>
            <a:ext cx="8153400" cy="4267200"/>
          </a:xfrm>
          <a:ln/>
        </p:spPr>
        <p:txBody>
          <a:bodyPr/>
          <a:lstStyle/>
          <a:p>
            <a:pPr>
              <a:lnSpc>
                <a:spcPct val="90000"/>
              </a:lnSpc>
            </a:pPr>
            <a:r>
              <a:rPr lang="en-US" altLang="en-US" sz="2800"/>
              <a:t>Can write numerical integrator to integrate arbitrary properties as change over time</a:t>
            </a:r>
          </a:p>
          <a:p>
            <a:pPr>
              <a:lnSpc>
                <a:spcPct val="90000"/>
              </a:lnSpc>
            </a:pPr>
            <a:r>
              <a:rPr lang="en-US" altLang="en-US" sz="2800"/>
              <a:t>Integrate state vector of length </a:t>
            </a:r>
            <a:r>
              <a:rPr lang="en-US" altLang="en-US" sz="2800">
                <a:latin typeface="Courier New" panose="02070309020205020404" pitchFamily="49" charset="0"/>
              </a:rPr>
              <a:t>N</a:t>
            </a:r>
          </a:p>
          <a:p>
            <a:pPr>
              <a:lnSpc>
                <a:spcPct val="90000"/>
              </a:lnSpc>
              <a:buFontTx/>
              <a:buNone/>
            </a:pPr>
            <a:r>
              <a:rPr lang="en-US" altLang="en-US" sz="1800">
                <a:latin typeface="Courier New" panose="02070309020205020404" pitchFamily="49" charset="0"/>
              </a:rPr>
              <a:t>void ExplicitEuler(N, new_S, prior_S, s_deriv, delta_t) {</a:t>
            </a:r>
          </a:p>
          <a:p>
            <a:pPr>
              <a:lnSpc>
                <a:spcPct val="90000"/>
              </a:lnSpc>
              <a:buFontTx/>
              <a:buNone/>
            </a:pPr>
            <a:r>
              <a:rPr lang="en-US" altLang="en-US" sz="1800">
                <a:latin typeface="Courier New" panose="02070309020205020404" pitchFamily="49" charset="0"/>
              </a:rPr>
              <a:t>	for (i=0; i&lt;N; i++) {</a:t>
            </a:r>
          </a:p>
          <a:p>
            <a:pPr>
              <a:lnSpc>
                <a:spcPct val="90000"/>
              </a:lnSpc>
              <a:buFontTx/>
              <a:buNone/>
            </a:pPr>
            <a:r>
              <a:rPr lang="en-US" altLang="en-US" sz="1800">
                <a:latin typeface="Courier New" panose="02070309020205020404" pitchFamily="49" charset="0"/>
              </a:rPr>
              <a:t>		new_S[i] = prior_S[i] + delta_t * S_deriv[i];</a:t>
            </a:r>
          </a:p>
          <a:p>
            <a:pPr>
              <a:lnSpc>
                <a:spcPct val="90000"/>
              </a:lnSpc>
              <a:buFontTx/>
              <a:buNone/>
            </a:pPr>
            <a:r>
              <a:rPr lang="en-US" altLang="en-US" sz="1800">
                <a:latin typeface="Courier New" panose="02070309020205020404" pitchFamily="49" charset="0"/>
              </a:rPr>
              <a:t>	}</a:t>
            </a:r>
          </a:p>
          <a:p>
            <a:pPr>
              <a:lnSpc>
                <a:spcPct val="90000"/>
              </a:lnSpc>
              <a:buFontTx/>
              <a:buNone/>
            </a:pPr>
            <a:r>
              <a:rPr lang="en-US" altLang="en-US" sz="1800">
                <a:latin typeface="Courier New" panose="02070309020205020404" pitchFamily="49" charset="0"/>
              </a:rPr>
              <a:t>}</a:t>
            </a:r>
          </a:p>
          <a:p>
            <a:pPr>
              <a:lnSpc>
                <a:spcPct val="90000"/>
              </a:lnSpc>
            </a:pPr>
            <a:r>
              <a:rPr lang="en-US" altLang="en-US" sz="2800"/>
              <a:t>For single particle, </a:t>
            </a:r>
            <a:r>
              <a:rPr lang="en-US" altLang="en-US" sz="2800">
                <a:latin typeface="Times New Roman" panose="02020603050405020304" pitchFamily="18" charset="0"/>
              </a:rPr>
              <a:t>S=(mV,p)</a:t>
            </a:r>
            <a:r>
              <a:rPr lang="en-US" altLang="en-US" sz="2800"/>
              <a:t> and </a:t>
            </a:r>
            <a:r>
              <a:rPr lang="en-US" altLang="en-US" sz="2800">
                <a:latin typeface="Times New Roman" panose="02020603050405020304" pitchFamily="18" charset="0"/>
              </a:rPr>
              <a:t>d/dt S = (F,V)</a:t>
            </a:r>
          </a:p>
          <a:p>
            <a:pPr>
              <a:lnSpc>
                <a:spcPct val="90000"/>
              </a:lnSpc>
            </a:pPr>
            <a:r>
              <a:rPr lang="en-US" altLang="en-US" sz="2800"/>
              <a:t>Note, for 3D, </a:t>
            </a:r>
            <a:r>
              <a:rPr lang="en-US" altLang="en-US" sz="2800">
                <a:latin typeface="Times New Roman" panose="02020603050405020304" pitchFamily="18" charset="0"/>
              </a:rPr>
              <a:t>mV</a:t>
            </a:r>
            <a:r>
              <a:rPr lang="en-US" altLang="en-US" sz="2800"/>
              <a:t> and </a:t>
            </a:r>
            <a:r>
              <a:rPr lang="en-US" altLang="en-US" sz="2800">
                <a:latin typeface="Times New Roman" panose="02020603050405020304" pitchFamily="18" charset="0"/>
              </a:rPr>
              <a:t>p</a:t>
            </a:r>
            <a:r>
              <a:rPr lang="en-US" altLang="en-US" sz="2800"/>
              <a:t> have 3 values each:</a:t>
            </a:r>
          </a:p>
          <a:p>
            <a:pPr lvl="1">
              <a:lnSpc>
                <a:spcPct val="90000"/>
              </a:lnSpc>
            </a:pPr>
            <a:r>
              <a:rPr lang="en-US" altLang="en-US" sz="2400">
                <a:latin typeface="Times New Roman" panose="02020603050405020304" pitchFamily="18" charset="0"/>
              </a:rPr>
              <a:t>S(t) = (m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a:latin typeface="Times New Roman" panose="02020603050405020304" pitchFamily="18" charset="0"/>
              </a:rPr>
              <a:t>,p</a:t>
            </a:r>
            <a:r>
              <a:rPr lang="en-US" altLang="en-US" sz="2400" baseline="-25000">
                <a:latin typeface="Times New Roman" panose="02020603050405020304" pitchFamily="18" charset="0"/>
              </a:rPr>
              <a:t>1</a:t>
            </a:r>
            <a:r>
              <a:rPr lang="en-US" altLang="en-US" sz="2400">
                <a:latin typeface="Times New Roman" panose="02020603050405020304" pitchFamily="18" charset="0"/>
              </a:rPr>
              <a:t>,m</a:t>
            </a:r>
            <a:r>
              <a:rPr lang="en-US" altLang="en-US" sz="2400" baseline="-25000">
                <a:latin typeface="Times New Roman" panose="02020603050405020304" pitchFamily="18" charset="0"/>
              </a:rPr>
              <a:t>2</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a:latin typeface="Times New Roman" panose="02020603050405020304" pitchFamily="18" charset="0"/>
              </a:rPr>
              <a:t>,p</a:t>
            </a:r>
            <a:r>
              <a:rPr lang="en-US" altLang="en-US" sz="2400" baseline="-25000">
                <a:latin typeface="Times New Roman" panose="02020603050405020304" pitchFamily="18" charset="0"/>
              </a:rPr>
              <a:t>2</a:t>
            </a:r>
            <a:r>
              <a:rPr lang="en-US" altLang="en-US" sz="2400">
                <a:latin typeface="Times New Roman" panose="02020603050405020304" pitchFamily="18" charset="0"/>
              </a:rPr>
              <a:t>, …, m</a:t>
            </a:r>
            <a:r>
              <a:rPr lang="en-US" altLang="en-US" sz="2400" baseline="-25000">
                <a:latin typeface="Times New Roman" panose="02020603050405020304" pitchFamily="18" charset="0"/>
              </a:rPr>
              <a:t>N</a:t>
            </a:r>
            <a:r>
              <a:rPr lang="en-US" altLang="en-US" sz="2400">
                <a:latin typeface="Times New Roman" panose="02020603050405020304" pitchFamily="18" charset="0"/>
              </a:rPr>
              <a:t>V</a:t>
            </a:r>
            <a:r>
              <a:rPr lang="en-US" altLang="en-US" sz="2400" baseline="-25000">
                <a:latin typeface="Times New Roman" panose="02020603050405020304" pitchFamily="18" charset="0"/>
              </a:rPr>
              <a:t>N</a:t>
            </a:r>
            <a:r>
              <a:rPr lang="en-US" altLang="en-US" sz="2400">
                <a:latin typeface="Times New Roman" panose="02020603050405020304" pitchFamily="18" charset="0"/>
              </a:rPr>
              <a:t>,p</a:t>
            </a:r>
            <a:r>
              <a:rPr lang="en-US" altLang="en-US" sz="2400" baseline="-25000">
                <a:latin typeface="Times New Roman" panose="02020603050405020304" pitchFamily="18" charset="0"/>
              </a:rPr>
              <a:t>N</a:t>
            </a:r>
            <a:r>
              <a:rPr lang="en-US" altLang="en-US" sz="2400">
                <a:latin typeface="Times New Roman" panose="02020603050405020304" pitchFamily="18" charset="0"/>
              </a:rPr>
              <a:t>)</a:t>
            </a:r>
          </a:p>
          <a:p>
            <a:pPr lvl="1">
              <a:lnSpc>
                <a:spcPct val="90000"/>
              </a:lnSpc>
            </a:pPr>
            <a:r>
              <a:rPr lang="en-US" altLang="en-US" sz="2400">
                <a:latin typeface="Times New Roman" panose="02020603050405020304" pitchFamily="18" charset="0"/>
              </a:rPr>
              <a:t>d/dt S(t) = (F</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a:latin typeface="Times New Roman" panose="02020603050405020304" pitchFamily="18" charset="0"/>
              </a:rPr>
              <a:t>,F</a:t>
            </a:r>
            <a:r>
              <a:rPr lang="en-US" altLang="en-US" sz="2400" baseline="-25000">
                <a:latin typeface="Times New Roman" panose="02020603050405020304" pitchFamily="18" charset="0"/>
              </a:rPr>
              <a:t>2</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a:latin typeface="Times New Roman" panose="02020603050405020304" pitchFamily="18" charset="0"/>
              </a:rPr>
              <a:t>, …,F</a:t>
            </a:r>
            <a:r>
              <a:rPr lang="en-US" altLang="en-US" sz="2400" baseline="-25000">
                <a:latin typeface="Times New Roman" panose="02020603050405020304" pitchFamily="18" charset="0"/>
              </a:rPr>
              <a:t>N</a:t>
            </a:r>
            <a:r>
              <a:rPr lang="en-US" altLang="en-US" sz="2400">
                <a:latin typeface="Times New Roman" panose="02020603050405020304" pitchFamily="18" charset="0"/>
              </a:rPr>
              <a:t>,V</a:t>
            </a:r>
            <a:r>
              <a:rPr lang="en-US" altLang="en-US" sz="2400" baseline="-25000">
                <a:latin typeface="Times New Roman" panose="02020603050405020304" pitchFamily="18" charset="0"/>
              </a:rPr>
              <a:t>N</a:t>
            </a:r>
            <a:r>
              <a:rPr lang="en-US" altLang="en-US" sz="2400">
                <a:latin typeface="Times New Roman" panose="02020603050405020304" pitchFamily="18" charset="0"/>
              </a:rPr>
              <a:t>)</a:t>
            </a:r>
          </a:p>
          <a:p>
            <a:pPr>
              <a:lnSpc>
                <a:spcPct val="90000"/>
              </a:lnSpc>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7661323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67660F6-C9E7-4B8B-ACF3-DEA76221C89A}" type="slidenum">
              <a:rPr lang="en-US" altLang="en-US"/>
              <a:pPr/>
              <a:t>8</a:t>
            </a:fld>
            <a:endParaRPr lang="en-US" altLang="en-US"/>
          </a:p>
        </p:txBody>
      </p:sp>
      <p:sp>
        <p:nvSpPr>
          <p:cNvPr id="1062914" name="Rectangle 2"/>
          <p:cNvSpPr>
            <a:spLocks noGrp="1" noChangeArrowheads="1"/>
          </p:cNvSpPr>
          <p:nvPr>
            <p:ph type="title"/>
          </p:nvPr>
        </p:nvSpPr>
        <p:spPr>
          <a:xfrm>
            <a:off x="685800" y="228600"/>
            <a:ext cx="7772400" cy="838200"/>
          </a:xfrm>
          <a:ln/>
        </p:spPr>
        <p:txBody>
          <a:bodyPr/>
          <a:lstStyle/>
          <a:p>
            <a:r>
              <a:rPr lang="en-US" altLang="en-US" sz="2400"/>
              <a:t>Pseudo Code for Numerical Integration (1 of 2)</a:t>
            </a:r>
          </a:p>
        </p:txBody>
      </p:sp>
      <p:sp>
        <p:nvSpPr>
          <p:cNvPr id="1062915" name="Rectangle 3"/>
          <p:cNvSpPr>
            <a:spLocks noGrp="1" noChangeArrowheads="1"/>
          </p:cNvSpPr>
          <p:nvPr>
            <p:ph type="body" idx="1"/>
          </p:nvPr>
        </p:nvSpPr>
        <p:spPr>
          <a:xfrm>
            <a:off x="609600" y="1066800"/>
            <a:ext cx="7772400" cy="5638800"/>
          </a:xfrm>
          <a:ln/>
        </p:spPr>
        <p:txBody>
          <a:bodyPr/>
          <a:lstStyle/>
          <a:p>
            <a:pPr>
              <a:lnSpc>
                <a:spcPct val="80000"/>
              </a:lnSpc>
              <a:buFontTx/>
              <a:buNone/>
            </a:pPr>
            <a:r>
              <a:rPr lang="en-US" altLang="en-US" sz="1400" dirty="0">
                <a:latin typeface="Courier New" panose="02070309020205020404" pitchFamily="49" charset="0"/>
              </a:rPr>
              <a:t>Vector </a:t>
            </a:r>
            <a:r>
              <a:rPr lang="en-US" altLang="en-US" sz="1400" dirty="0" err="1">
                <a:latin typeface="Courier New" panose="02070309020205020404" pitchFamily="49" charset="0"/>
              </a:rPr>
              <a:t>cur_S</a:t>
            </a:r>
            <a:r>
              <a:rPr lang="en-US" altLang="en-US" sz="1400" dirty="0">
                <a:latin typeface="Courier New" panose="02070309020205020404" pitchFamily="49" charset="0"/>
              </a:rPr>
              <a:t>[2*N];    </a:t>
            </a:r>
            <a:r>
              <a:rPr lang="en-US" altLang="en-US" sz="1400" i="1" dirty="0">
                <a:latin typeface="Courier New" panose="02070309020205020404" pitchFamily="49" charset="0"/>
              </a:rPr>
              <a:t>// S(t+</a:t>
            </a:r>
            <a:r>
              <a:rPr lang="el-GR" altLang="en-US" sz="1400" i="1" dirty="0">
                <a:latin typeface="Courier New" panose="02070309020205020404" pitchFamily="49" charset="0"/>
              </a:rPr>
              <a:t>Δ</a:t>
            </a:r>
            <a:r>
              <a:rPr lang="en-US" altLang="en-US" sz="1400" i="1" dirty="0">
                <a:latin typeface="Courier New" panose="02070309020205020404" pitchFamily="49" charset="0"/>
              </a:rPr>
              <a:t>t)</a:t>
            </a:r>
          </a:p>
          <a:p>
            <a:pPr>
              <a:lnSpc>
                <a:spcPct val="80000"/>
              </a:lnSpc>
              <a:buFontTx/>
              <a:buNone/>
            </a:pPr>
            <a:r>
              <a:rPr lang="en-US" altLang="en-US" sz="1400" dirty="0">
                <a:latin typeface="Courier New" panose="02070309020205020404" pitchFamily="49" charset="0"/>
              </a:rPr>
              <a:t>Vector </a:t>
            </a:r>
            <a:r>
              <a:rPr lang="en-US" altLang="en-US" sz="1400" dirty="0" err="1">
                <a:latin typeface="Courier New" panose="02070309020205020404" pitchFamily="49" charset="0"/>
              </a:rPr>
              <a:t>prior_S</a:t>
            </a:r>
            <a:r>
              <a:rPr lang="en-US" altLang="en-US" sz="1400" dirty="0">
                <a:latin typeface="Courier New" panose="02070309020205020404" pitchFamily="49" charset="0"/>
              </a:rPr>
              <a:t>[2*N];  </a:t>
            </a:r>
            <a:r>
              <a:rPr lang="en-US" altLang="en-US" sz="1400" i="1" dirty="0">
                <a:latin typeface="Courier New" panose="02070309020205020404" pitchFamily="49" charset="0"/>
              </a:rPr>
              <a:t>// S(t)</a:t>
            </a:r>
          </a:p>
          <a:p>
            <a:pPr>
              <a:lnSpc>
                <a:spcPct val="80000"/>
              </a:lnSpc>
              <a:buFontTx/>
              <a:buNone/>
            </a:pPr>
            <a:r>
              <a:rPr lang="en-US" altLang="en-US" sz="1400" dirty="0">
                <a:latin typeface="Courier New" panose="02070309020205020404" pitchFamily="49" charset="0"/>
              </a:rPr>
              <a:t>Vector </a:t>
            </a:r>
            <a:r>
              <a:rPr lang="en-US" altLang="en-US" sz="1400" dirty="0" err="1">
                <a:latin typeface="Courier New" panose="02070309020205020404" pitchFamily="49" charset="0"/>
              </a:rPr>
              <a:t>S_deriv</a:t>
            </a:r>
            <a:r>
              <a:rPr lang="en-US" altLang="en-US" sz="1400" dirty="0">
                <a:latin typeface="Courier New" panose="02070309020205020404" pitchFamily="49" charset="0"/>
              </a:rPr>
              <a:t>[2*N];  </a:t>
            </a:r>
            <a:r>
              <a:rPr lang="en-US" altLang="en-US" sz="1400" i="1" dirty="0">
                <a:latin typeface="Courier New" panose="02070309020205020404" pitchFamily="49" charset="0"/>
              </a:rPr>
              <a:t>// d/</a:t>
            </a:r>
            <a:r>
              <a:rPr lang="en-US" altLang="en-US" sz="1400" i="1" dirty="0" err="1">
                <a:latin typeface="Courier New" panose="02070309020205020404" pitchFamily="49" charset="0"/>
              </a:rPr>
              <a:t>dt</a:t>
            </a:r>
            <a:r>
              <a:rPr lang="en-US" altLang="en-US" sz="1400" i="1" dirty="0">
                <a:latin typeface="Courier New" panose="02070309020205020404" pitchFamily="49" charset="0"/>
              </a:rPr>
              <a:t> S at time t</a:t>
            </a:r>
          </a:p>
          <a:p>
            <a:pPr>
              <a:lnSpc>
                <a:spcPct val="80000"/>
              </a:lnSpc>
              <a:buFontTx/>
              <a:buNone/>
            </a:pPr>
            <a:r>
              <a:rPr lang="en-US" altLang="en-US" sz="1400" dirty="0">
                <a:latin typeface="Courier New" panose="02070309020205020404" pitchFamily="49" charset="0"/>
              </a:rPr>
              <a:t>float mass[N];        </a:t>
            </a:r>
            <a:r>
              <a:rPr lang="en-US" altLang="en-US" sz="1400" i="1" dirty="0">
                <a:latin typeface="Courier New" panose="02070309020205020404" pitchFamily="49" charset="0"/>
              </a:rPr>
              <a:t>// mass of particles</a:t>
            </a:r>
          </a:p>
          <a:p>
            <a:pPr>
              <a:lnSpc>
                <a:spcPct val="80000"/>
              </a:lnSpc>
              <a:buFontTx/>
              <a:buNone/>
            </a:pPr>
            <a:r>
              <a:rPr lang="en-US" altLang="en-US" sz="1400" dirty="0">
                <a:latin typeface="Courier New" panose="02070309020205020404" pitchFamily="49" charset="0"/>
              </a:rPr>
              <a:t>float t;              </a:t>
            </a:r>
            <a:r>
              <a:rPr lang="en-US" altLang="en-US" sz="1400" i="1" dirty="0">
                <a:latin typeface="Courier New" panose="02070309020205020404" pitchFamily="49" charset="0"/>
              </a:rPr>
              <a:t>// simulation time t</a:t>
            </a:r>
          </a:p>
          <a:p>
            <a:pPr>
              <a:lnSpc>
                <a:spcPct val="80000"/>
              </a:lnSpc>
              <a:buFontTx/>
              <a:buNone/>
            </a:pPr>
            <a:endParaRPr lang="en-US" altLang="en-US" sz="1400" b="0" dirty="0">
              <a:latin typeface="Courier New" panose="02070309020205020404" pitchFamily="49" charset="0"/>
            </a:endParaRPr>
          </a:p>
          <a:p>
            <a:pPr>
              <a:lnSpc>
                <a:spcPct val="80000"/>
              </a:lnSpc>
              <a:buFontTx/>
              <a:buNone/>
            </a:pPr>
            <a:r>
              <a:rPr lang="en-US" altLang="en-US" sz="1400" b="0" dirty="0">
                <a:latin typeface="Courier New" panose="02070309020205020404" pitchFamily="49" charset="0"/>
              </a:rPr>
              <a:t>void</a:t>
            </a:r>
            <a:r>
              <a:rPr lang="en-US" altLang="en-US" sz="1400" dirty="0">
                <a:latin typeface="Courier New" panose="02070309020205020404" pitchFamily="49" charset="0"/>
              </a:rPr>
              <a:t> main() {</a:t>
            </a:r>
          </a:p>
          <a:p>
            <a:pPr>
              <a:lnSpc>
                <a:spcPct val="80000"/>
              </a:lnSpc>
              <a:buFontTx/>
              <a:buNone/>
            </a:pPr>
            <a:r>
              <a:rPr lang="en-US" altLang="en-US" sz="1400" dirty="0">
                <a:latin typeface="Courier New" panose="02070309020205020404" pitchFamily="49" charset="0"/>
              </a:rPr>
              <a:t>	float </a:t>
            </a:r>
            <a:r>
              <a:rPr lang="en-US" altLang="en-US" sz="1400" dirty="0" err="1">
                <a:latin typeface="Courier New" panose="02070309020205020404" pitchFamily="49" charset="0"/>
              </a:rPr>
              <a:t>delta_t</a:t>
            </a:r>
            <a:r>
              <a:rPr lang="en-US" altLang="en-US" sz="1400" dirty="0">
                <a:latin typeface="Courier New" panose="02070309020205020404" pitchFamily="49" charset="0"/>
              </a:rPr>
              <a:t>;     </a:t>
            </a:r>
            <a:r>
              <a:rPr lang="en-US" altLang="en-US" sz="1400" i="1" dirty="0">
                <a:latin typeface="Courier New" panose="02070309020205020404" pitchFamily="49" charset="0"/>
              </a:rPr>
              <a:t>// time step</a:t>
            </a:r>
          </a:p>
          <a:p>
            <a:pPr>
              <a:lnSpc>
                <a:spcPct val="80000"/>
              </a:lnSpc>
              <a:buFontTx/>
              <a:buNone/>
            </a:pPr>
            <a:endParaRPr lang="en-US" altLang="en-US" sz="1400" dirty="0">
              <a:latin typeface="Courier New" panose="02070309020205020404" pitchFamily="49" charset="0"/>
            </a:endParaRPr>
          </a:p>
          <a:p>
            <a:pPr>
              <a:lnSpc>
                <a:spcPct val="80000"/>
              </a:lnSpc>
              <a:buFontTx/>
              <a:buNone/>
            </a:pPr>
            <a:r>
              <a:rPr lang="en-US" altLang="en-US" sz="1400" i="1" dirty="0">
                <a:latin typeface="Courier New" panose="02070309020205020404" pitchFamily="49" charset="0"/>
              </a:rPr>
              <a:t>	// set current state to initial conditions</a:t>
            </a:r>
          </a:p>
          <a:p>
            <a:pPr>
              <a:lnSpc>
                <a:spcPct val="80000"/>
              </a:lnSpc>
              <a:buFontTx/>
              <a:buNone/>
            </a:pPr>
            <a:r>
              <a:rPr lang="en-US" altLang="en-US" sz="1400" dirty="0">
                <a:latin typeface="Courier New" panose="02070309020205020404" pitchFamily="49" charset="0"/>
              </a:rPr>
              <a:t>	</a:t>
            </a:r>
            <a:r>
              <a:rPr lang="en-US" altLang="en-US" sz="1400" b="0" dirty="0">
                <a:latin typeface="Courier New" panose="02070309020205020404" pitchFamily="49" charset="0"/>
              </a:rPr>
              <a:t>for</a:t>
            </a:r>
            <a:r>
              <a:rPr lang="en-US" altLang="en-US" sz="1400" dirty="0">
                <a:latin typeface="Courier New" panose="02070309020205020404" pitchFamily="49" charset="0"/>
              </a:rPr>
              <a:t> (</a:t>
            </a:r>
            <a:r>
              <a:rPr lang="en-US" altLang="en-US" sz="1400" dirty="0" err="1">
                <a:latin typeface="Courier New" panose="02070309020205020404" pitchFamily="49" charset="0"/>
              </a:rPr>
              <a:t>i</a:t>
            </a:r>
            <a:r>
              <a:rPr lang="en-US" altLang="en-US" sz="1400" dirty="0">
                <a:latin typeface="Courier New" panose="02070309020205020404" pitchFamily="49" charset="0"/>
              </a:rPr>
              <a:t>=0; </a:t>
            </a:r>
            <a:r>
              <a:rPr lang="en-US" altLang="en-US" sz="1400" dirty="0" err="1">
                <a:latin typeface="Courier New" panose="02070309020205020404" pitchFamily="49" charset="0"/>
              </a:rPr>
              <a:t>i</a:t>
            </a:r>
            <a:r>
              <a:rPr lang="en-US" altLang="en-US" sz="1400" dirty="0">
                <a:latin typeface="Courier New" panose="02070309020205020404" pitchFamily="49" charset="0"/>
              </a:rPr>
              <a:t>&lt;N; </a:t>
            </a:r>
            <a:r>
              <a:rPr lang="en-US" altLang="en-US" sz="1400" dirty="0" err="1">
                <a:latin typeface="Courier New" panose="02070309020205020404" pitchFamily="49" charset="0"/>
              </a:rPr>
              <a:t>i</a:t>
            </a:r>
            <a:r>
              <a:rPr lang="en-US" altLang="en-US" sz="1400" dirty="0">
                <a:latin typeface="Courier New" panose="02070309020205020404" pitchFamily="49" charset="0"/>
              </a:rPr>
              <a:t>++) {</a:t>
            </a:r>
          </a:p>
          <a:p>
            <a:pPr>
              <a:lnSpc>
                <a:spcPct val="80000"/>
              </a:lnSpc>
              <a:buFontTx/>
              <a:buNone/>
            </a:pPr>
            <a:r>
              <a:rPr lang="en-US" altLang="en-US" sz="1400" dirty="0">
                <a:latin typeface="Courier New" panose="02070309020205020404" pitchFamily="49" charset="0"/>
              </a:rPr>
              <a:t>		mass[</a:t>
            </a:r>
            <a:r>
              <a:rPr lang="en-US" altLang="en-US" sz="1400" dirty="0" err="1">
                <a:latin typeface="Courier New" panose="02070309020205020404" pitchFamily="49" charset="0"/>
              </a:rPr>
              <a:t>i</a:t>
            </a:r>
            <a:r>
              <a:rPr lang="en-US" altLang="en-US" sz="1400" dirty="0">
                <a:latin typeface="Courier New" panose="02070309020205020404" pitchFamily="49" charset="0"/>
              </a:rPr>
              <a:t>] = </a:t>
            </a:r>
            <a:r>
              <a:rPr lang="en-US" altLang="en-US" sz="1400" i="1" dirty="0">
                <a:latin typeface="Courier New" panose="02070309020205020404" pitchFamily="49" charset="0"/>
              </a:rPr>
              <a:t>mass of particle </a:t>
            </a:r>
            <a:r>
              <a:rPr lang="en-US" altLang="en-US" sz="1400" i="1" dirty="0" err="1">
                <a:latin typeface="Courier New" panose="02070309020205020404" pitchFamily="49" charset="0"/>
              </a:rPr>
              <a:t>i</a:t>
            </a:r>
            <a:r>
              <a:rPr lang="en-US" altLang="en-US" sz="1400" dirty="0">
                <a:latin typeface="Courier New" panose="02070309020205020404" pitchFamily="49" charset="0"/>
              </a:rPr>
              <a:t>;</a:t>
            </a:r>
          </a:p>
          <a:p>
            <a:pPr>
              <a:lnSpc>
                <a:spcPct val="8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cur_S</a:t>
            </a:r>
            <a:r>
              <a:rPr lang="en-US" altLang="en-US" sz="1400" dirty="0">
                <a:latin typeface="Courier New" panose="02070309020205020404" pitchFamily="49" charset="0"/>
              </a:rPr>
              <a:t>[2*</a:t>
            </a:r>
            <a:r>
              <a:rPr lang="en-US" altLang="en-US" sz="1400" dirty="0" err="1">
                <a:latin typeface="Courier New" panose="02070309020205020404" pitchFamily="49" charset="0"/>
              </a:rPr>
              <a:t>i</a:t>
            </a:r>
            <a:r>
              <a:rPr lang="en-US" altLang="en-US" sz="1400" dirty="0">
                <a:latin typeface="Courier New" panose="02070309020205020404" pitchFamily="49" charset="0"/>
              </a:rPr>
              <a:t>] = </a:t>
            </a:r>
            <a:r>
              <a:rPr lang="en-US" altLang="en-US" sz="1400" i="1" dirty="0">
                <a:latin typeface="Courier New" panose="02070309020205020404" pitchFamily="49" charset="0"/>
              </a:rPr>
              <a:t>particle </a:t>
            </a:r>
            <a:r>
              <a:rPr lang="en-US" altLang="en-US" sz="1400" i="1" dirty="0" err="1">
                <a:latin typeface="Courier New" panose="02070309020205020404" pitchFamily="49" charset="0"/>
              </a:rPr>
              <a:t>i</a:t>
            </a:r>
            <a:r>
              <a:rPr lang="en-US" altLang="en-US" sz="1400" i="1" dirty="0">
                <a:latin typeface="Courier New" panose="02070309020205020404" pitchFamily="49" charset="0"/>
              </a:rPr>
              <a:t> initial momentum</a:t>
            </a:r>
            <a:r>
              <a:rPr lang="en-US" altLang="en-US" sz="1400" dirty="0">
                <a:latin typeface="Courier New" panose="02070309020205020404" pitchFamily="49" charset="0"/>
              </a:rPr>
              <a:t>;</a:t>
            </a:r>
          </a:p>
          <a:p>
            <a:pPr>
              <a:lnSpc>
                <a:spcPct val="8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cur_S</a:t>
            </a:r>
            <a:r>
              <a:rPr lang="en-US" altLang="en-US" sz="1400" dirty="0">
                <a:latin typeface="Courier New" panose="02070309020205020404" pitchFamily="49" charset="0"/>
              </a:rPr>
              <a:t>[2*i+1] = </a:t>
            </a:r>
            <a:r>
              <a:rPr lang="en-US" altLang="en-US" sz="1400" i="1" dirty="0">
                <a:latin typeface="Courier New" panose="02070309020205020404" pitchFamily="49" charset="0"/>
              </a:rPr>
              <a:t>particle </a:t>
            </a:r>
            <a:r>
              <a:rPr lang="en-US" altLang="en-US" sz="1400" i="1" dirty="0" err="1">
                <a:latin typeface="Courier New" panose="02070309020205020404" pitchFamily="49" charset="0"/>
              </a:rPr>
              <a:t>i</a:t>
            </a:r>
            <a:r>
              <a:rPr lang="en-US" altLang="en-US" sz="1400" i="1" dirty="0">
                <a:latin typeface="Courier New" panose="02070309020205020404" pitchFamily="49" charset="0"/>
              </a:rPr>
              <a:t> initial position</a:t>
            </a:r>
            <a:r>
              <a:rPr lang="en-US" altLang="en-US" sz="1400" dirty="0">
                <a:latin typeface="Courier New" panose="02070309020205020404" pitchFamily="49" charset="0"/>
              </a:rPr>
              <a:t>;</a:t>
            </a:r>
          </a:p>
          <a:p>
            <a:pPr>
              <a:lnSpc>
                <a:spcPct val="80000"/>
              </a:lnSpc>
              <a:buFontTx/>
              <a:buNone/>
            </a:pPr>
            <a:r>
              <a:rPr lang="en-US" altLang="en-US" sz="1400" dirty="0">
                <a:latin typeface="Courier New" panose="02070309020205020404" pitchFamily="49" charset="0"/>
              </a:rPr>
              <a:t>	}</a:t>
            </a:r>
          </a:p>
          <a:p>
            <a:pPr>
              <a:lnSpc>
                <a:spcPct val="80000"/>
              </a:lnSpc>
              <a:buFontTx/>
              <a:buNone/>
            </a:pPr>
            <a:endParaRPr lang="en-US" altLang="en-US" sz="1400" dirty="0">
              <a:latin typeface="Courier New" panose="02070309020205020404" pitchFamily="49" charset="0"/>
            </a:endParaRPr>
          </a:p>
          <a:p>
            <a:pPr>
              <a:lnSpc>
                <a:spcPct val="80000"/>
              </a:lnSpc>
              <a:buFontTx/>
              <a:buNone/>
            </a:pPr>
            <a:r>
              <a:rPr lang="en-US" altLang="en-US" sz="1400" dirty="0">
                <a:latin typeface="Courier New" panose="02070309020205020404" pitchFamily="49" charset="0"/>
              </a:rPr>
              <a:t>	</a:t>
            </a:r>
            <a:r>
              <a:rPr lang="en-US" altLang="en-US" sz="1400" i="1" dirty="0">
                <a:latin typeface="Courier New" panose="02070309020205020404" pitchFamily="49" charset="0"/>
              </a:rPr>
              <a:t>// Game simulation/rendering loop</a:t>
            </a:r>
          </a:p>
          <a:p>
            <a:pPr>
              <a:lnSpc>
                <a:spcPct val="80000"/>
              </a:lnSpc>
              <a:buFontTx/>
              <a:buNone/>
            </a:pPr>
            <a:r>
              <a:rPr lang="en-US" altLang="en-US" sz="1400" dirty="0">
                <a:latin typeface="Courier New" panose="02070309020205020404" pitchFamily="49" charset="0"/>
              </a:rPr>
              <a:t>	</a:t>
            </a:r>
            <a:r>
              <a:rPr lang="en-US" altLang="en-US" sz="1400" b="0" dirty="0">
                <a:latin typeface="Courier New" panose="02070309020205020404" pitchFamily="49" charset="0"/>
              </a:rPr>
              <a:t>while</a:t>
            </a:r>
            <a:r>
              <a:rPr lang="en-US" altLang="en-US" sz="1400" dirty="0">
                <a:latin typeface="Courier New" panose="02070309020205020404" pitchFamily="49" charset="0"/>
              </a:rPr>
              <a:t> (1) {</a:t>
            </a:r>
          </a:p>
          <a:p>
            <a:pPr>
              <a:lnSpc>
                <a:spcPct val="8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doPhysicsSimulationStep</a:t>
            </a:r>
            <a:r>
              <a:rPr lang="en-US" altLang="en-US" sz="1400" dirty="0">
                <a:latin typeface="Courier New" panose="02070309020205020404" pitchFamily="49" charset="0"/>
              </a:rPr>
              <a:t>(</a:t>
            </a:r>
            <a:r>
              <a:rPr lang="en-US" altLang="en-US" sz="1400" dirty="0" err="1">
                <a:latin typeface="Courier New" panose="02070309020205020404" pitchFamily="49" charset="0"/>
              </a:rPr>
              <a:t>delta_t</a:t>
            </a:r>
            <a:r>
              <a:rPr lang="en-US" altLang="en-US" sz="1400" dirty="0">
                <a:latin typeface="Courier New" panose="02070309020205020404" pitchFamily="49" charset="0"/>
              </a:rPr>
              <a:t>);</a:t>
            </a:r>
          </a:p>
          <a:p>
            <a:pPr>
              <a:lnSpc>
                <a:spcPct val="80000"/>
              </a:lnSpc>
              <a:buFontTx/>
              <a:buNone/>
            </a:pPr>
            <a:r>
              <a:rPr lang="en-US" altLang="en-US" sz="1400" dirty="0">
                <a:latin typeface="Courier New" panose="02070309020205020404" pitchFamily="49" charset="0"/>
              </a:rPr>
              <a:t>		for (</a:t>
            </a:r>
            <a:r>
              <a:rPr lang="en-US" altLang="en-US" sz="1400" dirty="0" err="1">
                <a:latin typeface="Courier New" panose="02070309020205020404" pitchFamily="49" charset="0"/>
              </a:rPr>
              <a:t>i</a:t>
            </a:r>
            <a:r>
              <a:rPr lang="en-US" altLang="en-US" sz="1400" dirty="0">
                <a:latin typeface="Courier New" panose="02070309020205020404" pitchFamily="49" charset="0"/>
              </a:rPr>
              <a:t>=0; </a:t>
            </a:r>
            <a:r>
              <a:rPr lang="en-US" altLang="en-US" sz="1400" dirty="0" err="1">
                <a:latin typeface="Courier New" panose="02070309020205020404" pitchFamily="49" charset="0"/>
              </a:rPr>
              <a:t>i</a:t>
            </a:r>
            <a:r>
              <a:rPr lang="en-US" altLang="en-US" sz="1400" dirty="0">
                <a:latin typeface="Courier New" panose="02070309020205020404" pitchFamily="49" charset="0"/>
              </a:rPr>
              <a:t>&lt;N; </a:t>
            </a:r>
            <a:r>
              <a:rPr lang="en-US" altLang="en-US" sz="1400" dirty="0" err="1">
                <a:latin typeface="Courier New" panose="02070309020205020404" pitchFamily="49" charset="0"/>
              </a:rPr>
              <a:t>i</a:t>
            </a:r>
            <a:r>
              <a:rPr lang="en-US" altLang="en-US" sz="1400" dirty="0">
                <a:latin typeface="Courier New" panose="02070309020205020404" pitchFamily="49" charset="0"/>
              </a:rPr>
              <a:t>++) {</a:t>
            </a:r>
          </a:p>
          <a:p>
            <a:pPr>
              <a:lnSpc>
                <a:spcPct val="80000"/>
              </a:lnSpc>
              <a:buFontTx/>
              <a:buNone/>
            </a:pPr>
            <a:r>
              <a:rPr lang="en-US" altLang="en-US" sz="1400" dirty="0">
                <a:latin typeface="Courier New" panose="02070309020205020404" pitchFamily="49" charset="0"/>
              </a:rPr>
              <a:t>			</a:t>
            </a:r>
            <a:r>
              <a:rPr lang="en-US" altLang="en-US" sz="1400" i="1" dirty="0">
                <a:latin typeface="Courier New" panose="02070309020205020404" pitchFamily="49" charset="0"/>
              </a:rPr>
              <a:t>render particle </a:t>
            </a:r>
            <a:r>
              <a:rPr lang="en-US" altLang="en-US" sz="1400" i="1" dirty="0" err="1">
                <a:latin typeface="Courier New" panose="02070309020205020404" pitchFamily="49" charset="0"/>
              </a:rPr>
              <a:t>i</a:t>
            </a:r>
            <a:r>
              <a:rPr lang="en-US" altLang="en-US" sz="1400" i="1" dirty="0">
                <a:latin typeface="Courier New" panose="02070309020205020404" pitchFamily="49" charset="0"/>
              </a:rPr>
              <a:t> at position </a:t>
            </a:r>
            <a:r>
              <a:rPr lang="en-US" altLang="en-US" sz="1400" i="1" dirty="0" err="1">
                <a:latin typeface="Courier New" panose="02070309020205020404" pitchFamily="49" charset="0"/>
              </a:rPr>
              <a:t>cur_S</a:t>
            </a:r>
            <a:r>
              <a:rPr lang="en-US" altLang="en-US" sz="1400" i="1" dirty="0">
                <a:latin typeface="Courier New" panose="02070309020205020404" pitchFamily="49" charset="0"/>
              </a:rPr>
              <a:t>[2*i+1];</a:t>
            </a:r>
          </a:p>
          <a:p>
            <a:pPr>
              <a:lnSpc>
                <a:spcPct val="80000"/>
              </a:lnSpc>
              <a:buFontTx/>
              <a:buNone/>
            </a:pPr>
            <a:r>
              <a:rPr lang="en-US" altLang="en-US" sz="1400" dirty="0">
                <a:latin typeface="Courier New" panose="02070309020205020404" pitchFamily="49" charset="0"/>
              </a:rPr>
              <a:t>	}</a:t>
            </a:r>
          </a:p>
          <a:p>
            <a:pPr>
              <a:lnSpc>
                <a:spcPct val="80000"/>
              </a:lnSpc>
              <a:buFontTx/>
              <a:buNone/>
            </a:pPr>
            <a:r>
              <a:rPr lang="en-US" altLang="en-US" sz="1400" dirty="0">
                <a:latin typeface="Courier New" panose="02070309020205020404" pitchFamily="49" charset="0"/>
              </a:rPr>
              <a:t>}</a:t>
            </a:r>
          </a:p>
        </p:txBody>
      </p:sp>
    </p:spTree>
    <p:extLst>
      <p:ext uri="{BB962C8B-B14F-4D97-AF65-F5344CB8AC3E}">
        <p14:creationId xmlns:p14="http://schemas.microsoft.com/office/powerpoint/2010/main" val="31201694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66B22FF-F558-4996-8C18-FFDB97D0B727}" type="slidenum">
              <a:rPr lang="en-US" altLang="en-US"/>
              <a:pPr/>
              <a:t>9</a:t>
            </a:fld>
            <a:endParaRPr lang="en-US" altLang="en-US"/>
          </a:p>
        </p:txBody>
      </p:sp>
      <p:sp>
        <p:nvSpPr>
          <p:cNvPr id="1064962" name="Rectangle 2"/>
          <p:cNvSpPr>
            <a:spLocks noGrp="1" noChangeArrowheads="1"/>
          </p:cNvSpPr>
          <p:nvPr>
            <p:ph type="title"/>
          </p:nvPr>
        </p:nvSpPr>
        <p:spPr>
          <a:xfrm>
            <a:off x="685800" y="228600"/>
            <a:ext cx="7772400" cy="838200"/>
          </a:xfrm>
          <a:ln/>
        </p:spPr>
        <p:txBody>
          <a:bodyPr/>
          <a:lstStyle/>
          <a:p>
            <a:r>
              <a:rPr lang="en-US" altLang="en-US" sz="2400" dirty="0"/>
              <a:t>Pseudo Code for Numerical Integration (2 of 2)</a:t>
            </a:r>
          </a:p>
        </p:txBody>
      </p:sp>
      <p:sp>
        <p:nvSpPr>
          <p:cNvPr id="1064963" name="Rectangle 3"/>
          <p:cNvSpPr>
            <a:spLocks noGrp="1" noChangeArrowheads="1"/>
          </p:cNvSpPr>
          <p:nvPr>
            <p:ph type="body" idx="1"/>
          </p:nvPr>
        </p:nvSpPr>
        <p:spPr>
          <a:xfrm>
            <a:off x="609600" y="1066800"/>
            <a:ext cx="8305800" cy="4724400"/>
          </a:xfrm>
          <a:ln/>
        </p:spPr>
        <p:txBody>
          <a:bodyPr/>
          <a:lstStyle/>
          <a:p>
            <a:pPr>
              <a:lnSpc>
                <a:spcPct val="80000"/>
              </a:lnSpc>
              <a:buFontTx/>
              <a:buNone/>
            </a:pPr>
            <a:r>
              <a:rPr lang="en-US" altLang="en-US" sz="1600" i="1" dirty="0">
                <a:latin typeface="Courier New" panose="02070309020205020404" pitchFamily="49" charset="0"/>
              </a:rPr>
              <a:t>// update physics</a:t>
            </a:r>
          </a:p>
          <a:p>
            <a:pPr>
              <a:lnSpc>
                <a:spcPct val="80000"/>
              </a:lnSpc>
              <a:buFontTx/>
              <a:buNone/>
            </a:pPr>
            <a:r>
              <a:rPr lang="en-US" altLang="en-US" sz="1600" dirty="0">
                <a:latin typeface="Courier New" panose="02070309020205020404" pitchFamily="49" charset="0"/>
              </a:rPr>
              <a:t>void </a:t>
            </a:r>
            <a:r>
              <a:rPr lang="en-US" altLang="en-US" sz="1600" dirty="0" err="1">
                <a:latin typeface="Courier New" panose="02070309020205020404" pitchFamily="49" charset="0"/>
              </a:rPr>
              <a:t>doPhysicsSimulationStep</a:t>
            </a:r>
            <a:r>
              <a:rPr lang="en-US" altLang="en-US" sz="1600" dirty="0">
                <a:latin typeface="Courier New" panose="02070309020205020404" pitchFamily="49" charset="0"/>
              </a:rPr>
              <a:t>(</a:t>
            </a:r>
            <a:r>
              <a:rPr lang="en-US" altLang="en-US" sz="1600" dirty="0" err="1">
                <a:latin typeface="Courier New" panose="02070309020205020404" pitchFamily="49" charset="0"/>
              </a:rPr>
              <a:t>delta_t</a:t>
            </a: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i="1" dirty="0">
                <a:latin typeface="Courier New" panose="02070309020205020404" pitchFamily="49" charset="0"/>
              </a:rPr>
              <a:t>copy </a:t>
            </a:r>
            <a:r>
              <a:rPr lang="en-US" altLang="en-US" sz="1600" i="1" dirty="0" err="1">
                <a:latin typeface="Courier New" panose="02070309020205020404" pitchFamily="49" charset="0"/>
              </a:rPr>
              <a:t>cur_S</a:t>
            </a:r>
            <a:r>
              <a:rPr lang="en-US" altLang="en-US" sz="1600" i="1" dirty="0">
                <a:latin typeface="Courier New" panose="02070309020205020404" pitchFamily="49" charset="0"/>
              </a:rPr>
              <a:t> to </a:t>
            </a:r>
            <a:r>
              <a:rPr lang="en-US" altLang="en-US" sz="1600" i="1" dirty="0" err="1">
                <a:latin typeface="Courier New" panose="02070309020205020404" pitchFamily="49" charset="0"/>
              </a:rPr>
              <a:t>prior_S</a:t>
            </a:r>
            <a:r>
              <a:rPr lang="en-US" altLang="en-US" sz="1600" dirty="0">
                <a:latin typeface="Courier New" panose="02070309020205020404" pitchFamily="49" charset="0"/>
              </a:rPr>
              <a:t>;</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i="1" dirty="0">
                <a:latin typeface="Courier New" panose="02070309020205020404" pitchFamily="49" charset="0"/>
              </a:rPr>
              <a:t>	// calculate state derivative vector</a:t>
            </a:r>
          </a:p>
          <a:p>
            <a:pPr>
              <a:lnSpc>
                <a:spcPct val="80000"/>
              </a:lnSpc>
              <a:buFontTx/>
              <a:buNone/>
            </a:pPr>
            <a:r>
              <a:rPr lang="en-US" altLang="en-US" sz="1600" dirty="0">
                <a:latin typeface="Courier New" panose="02070309020205020404" pitchFamily="49" charset="0"/>
              </a:rPr>
              <a:t>	</a:t>
            </a:r>
            <a:r>
              <a:rPr lang="en-US" altLang="en-US" sz="1600" b="0" dirty="0">
                <a:latin typeface="Courier New" panose="02070309020205020404" pitchFamily="49" charset="0"/>
              </a:rPr>
              <a:t>for</a:t>
            </a:r>
            <a:r>
              <a:rPr lang="en-US" altLang="en-US" sz="1600" dirty="0">
                <a:latin typeface="Courier New" panose="02070309020205020404" pitchFamily="49" charset="0"/>
              </a:rPr>
              <a:t> (</a:t>
            </a:r>
            <a:r>
              <a:rPr lang="en-US" altLang="en-US" sz="1600" dirty="0" err="1">
                <a:latin typeface="Courier New" panose="02070309020205020404" pitchFamily="49" charset="0"/>
              </a:rPr>
              <a:t>i</a:t>
            </a:r>
            <a:r>
              <a:rPr lang="en-US" altLang="en-US" sz="1600" dirty="0">
                <a:latin typeface="Courier New" panose="02070309020205020404" pitchFamily="49" charset="0"/>
              </a:rPr>
              <a:t>=0; </a:t>
            </a:r>
            <a:r>
              <a:rPr lang="en-US" altLang="en-US" sz="1600" dirty="0" err="1">
                <a:latin typeface="Courier New" panose="02070309020205020404" pitchFamily="49" charset="0"/>
              </a:rPr>
              <a:t>i</a:t>
            </a:r>
            <a:r>
              <a:rPr lang="en-US" altLang="en-US" sz="1600" dirty="0">
                <a:latin typeface="Courier New" panose="02070309020205020404" pitchFamily="49" charset="0"/>
              </a:rPr>
              <a:t>&lt;N; </a:t>
            </a:r>
            <a:r>
              <a:rPr lang="en-US" altLang="en-US" sz="1600" dirty="0" err="1">
                <a:latin typeface="Courier New" panose="02070309020205020404" pitchFamily="49" charset="0"/>
              </a:rPr>
              <a:t>i</a:t>
            </a: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S_deriv</a:t>
            </a:r>
            <a:r>
              <a:rPr lang="en-US" altLang="en-US" sz="1600" dirty="0">
                <a:latin typeface="Courier New" panose="02070309020205020404" pitchFamily="49" charset="0"/>
              </a:rPr>
              <a:t>[2*</a:t>
            </a:r>
            <a:r>
              <a:rPr lang="en-US" altLang="en-US" sz="1600" dirty="0" err="1">
                <a:latin typeface="Courier New" panose="02070309020205020404" pitchFamily="49" charset="0"/>
              </a:rPr>
              <a:t>i</a:t>
            </a:r>
            <a:r>
              <a:rPr lang="en-US" altLang="en-US" sz="1600" dirty="0">
                <a:latin typeface="Courier New" panose="02070309020205020404" pitchFamily="49" charset="0"/>
              </a:rPr>
              <a:t>] = </a:t>
            </a:r>
            <a:r>
              <a:rPr lang="en-US" altLang="en-US" sz="1600" dirty="0" err="1">
                <a:latin typeface="Courier New" panose="02070309020205020404" pitchFamily="49" charset="0"/>
              </a:rPr>
              <a:t>CalcForce</a:t>
            </a:r>
            <a:r>
              <a:rPr lang="en-US" altLang="en-US" sz="1600" dirty="0">
                <a:latin typeface="Courier New" panose="02070309020205020404" pitchFamily="49" charset="0"/>
              </a:rPr>
              <a:t>(</a:t>
            </a:r>
            <a:r>
              <a:rPr lang="en-US" altLang="en-US" sz="1600" dirty="0" err="1">
                <a:latin typeface="Courier New" panose="02070309020205020404" pitchFamily="49" charset="0"/>
              </a:rPr>
              <a:t>i</a:t>
            </a:r>
            <a:r>
              <a:rPr lang="en-US" altLang="en-US" sz="1600" dirty="0">
                <a:latin typeface="Courier New" panose="02070309020205020404" pitchFamily="49" charset="0"/>
              </a:rPr>
              <a:t>);  </a:t>
            </a:r>
            <a:r>
              <a:rPr lang="en-US" altLang="en-US" sz="1600" i="1" dirty="0">
                <a:latin typeface="Courier New" panose="02070309020205020404" pitchFamily="49" charset="0"/>
              </a:rPr>
              <a:t>// could be just gravity</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S_deriv</a:t>
            </a:r>
            <a:r>
              <a:rPr lang="en-US" altLang="en-US" sz="1600" dirty="0">
                <a:latin typeface="Courier New" panose="02070309020205020404" pitchFamily="49" charset="0"/>
              </a:rPr>
              <a:t>[2*i+1] = </a:t>
            </a:r>
            <a:r>
              <a:rPr lang="en-US" altLang="en-US" sz="1600" dirty="0" err="1">
                <a:latin typeface="Courier New" panose="02070309020205020404" pitchFamily="49" charset="0"/>
              </a:rPr>
              <a:t>prior_S</a:t>
            </a:r>
            <a:r>
              <a:rPr lang="en-US" altLang="en-US" sz="1600" dirty="0">
                <a:latin typeface="Courier New" panose="02070309020205020404" pitchFamily="49" charset="0"/>
              </a:rPr>
              <a:t>[2*</a:t>
            </a:r>
            <a:r>
              <a:rPr lang="en-US" altLang="en-US" sz="1600" dirty="0" err="1">
                <a:latin typeface="Courier New" panose="02070309020205020404" pitchFamily="49" charset="0"/>
              </a:rPr>
              <a:t>i</a:t>
            </a:r>
            <a:r>
              <a:rPr lang="en-US" altLang="en-US" sz="1600" dirty="0">
                <a:latin typeface="Courier New" panose="02070309020205020404" pitchFamily="49" charset="0"/>
              </a:rPr>
              <a:t>]/mass[</a:t>
            </a:r>
            <a:r>
              <a:rPr lang="en-US" altLang="en-US" sz="1600" dirty="0" err="1">
                <a:latin typeface="Courier New" panose="02070309020205020404" pitchFamily="49" charset="0"/>
              </a:rPr>
              <a:t>i</a:t>
            </a:r>
            <a:r>
              <a:rPr lang="en-US" altLang="en-US" sz="1600" dirty="0">
                <a:latin typeface="Courier New" panose="02070309020205020404" pitchFamily="49" charset="0"/>
              </a:rPr>
              <a:t>]; </a:t>
            </a:r>
            <a:r>
              <a:rPr lang="en-US" altLang="en-US" sz="1600" i="1" dirty="0">
                <a:latin typeface="Courier New" panose="02070309020205020404" pitchFamily="49" charset="0"/>
              </a:rPr>
              <a:t>// since S[2*</a:t>
            </a:r>
            <a:r>
              <a:rPr lang="en-US" altLang="en-US" sz="1600" i="1" dirty="0" err="1">
                <a:latin typeface="Courier New" panose="02070309020205020404" pitchFamily="49" charset="0"/>
              </a:rPr>
              <a:t>i</a:t>
            </a:r>
            <a:r>
              <a:rPr lang="en-US" altLang="en-US" sz="1600" i="1" dirty="0">
                <a:latin typeface="Courier New" panose="02070309020205020404" pitchFamily="49" charset="0"/>
              </a:rPr>
              <a:t>] is</a:t>
            </a:r>
            <a:r>
              <a:rPr lang="en-US" altLang="en-US" sz="1600" dirty="0">
                <a:latin typeface="Courier New" panose="02070309020205020404" pitchFamily="49" charset="0"/>
              </a:rPr>
              <a:t> 					         </a:t>
            </a:r>
            <a:r>
              <a:rPr lang="en-US" altLang="en-US" sz="1600" i="1" dirty="0">
                <a:latin typeface="Courier New" panose="02070309020205020404" pitchFamily="49" charset="0"/>
              </a:rPr>
              <a:t>// mV </a:t>
            </a:r>
            <a:r>
              <a:rPr lang="en-US" altLang="en-US" sz="1600" i="1" dirty="0">
                <a:latin typeface="Courier New" panose="02070309020205020404" pitchFamily="49" charset="0"/>
                <a:sym typeface="Wingdings" panose="05000000000000000000" pitchFamily="2" charset="2"/>
              </a:rPr>
              <a:t> </a:t>
            </a:r>
            <a:r>
              <a:rPr lang="en-US" altLang="en-US" sz="1600" i="1" dirty="0">
                <a:latin typeface="Courier New" panose="02070309020205020404" pitchFamily="49" charset="0"/>
              </a:rPr>
              <a:t>divide by m</a:t>
            </a:r>
          </a:p>
          <a:p>
            <a:pPr>
              <a:lnSpc>
                <a:spcPct val="80000"/>
              </a:lnSpc>
              <a:buFontTx/>
              <a:buNone/>
            </a:pPr>
            <a:r>
              <a:rPr lang="en-US" altLang="en-US" sz="1600" dirty="0">
                <a:latin typeface="Courier New" panose="02070309020205020404" pitchFamily="49" charset="0"/>
              </a:rPr>
              <a:t>	}</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i="1" dirty="0">
                <a:latin typeface="Courier New" panose="02070309020205020404" pitchFamily="49" charset="0"/>
              </a:rPr>
              <a:t>	// integrate equations of motion</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ExplicitEuler</a:t>
            </a:r>
            <a:r>
              <a:rPr lang="en-US" altLang="en-US" sz="1600" dirty="0">
                <a:latin typeface="Courier New" panose="02070309020205020404" pitchFamily="49" charset="0"/>
              </a:rPr>
              <a:t>(2*N, </a:t>
            </a:r>
            <a:r>
              <a:rPr lang="en-US" altLang="en-US" sz="1600" dirty="0" err="1">
                <a:latin typeface="Courier New" panose="02070309020205020404" pitchFamily="49" charset="0"/>
              </a:rPr>
              <a:t>cur_S</a:t>
            </a:r>
            <a:r>
              <a:rPr lang="en-US" altLang="en-US" sz="1600" dirty="0">
                <a:latin typeface="Courier New" panose="02070309020205020404" pitchFamily="49" charset="0"/>
              </a:rPr>
              <a:t>, </a:t>
            </a:r>
            <a:r>
              <a:rPr lang="en-US" altLang="en-US" sz="1600" dirty="0" err="1">
                <a:latin typeface="Courier New" panose="02070309020205020404" pitchFamily="49" charset="0"/>
              </a:rPr>
              <a:t>prior_S</a:t>
            </a:r>
            <a:r>
              <a:rPr lang="en-US" altLang="en-US" sz="1600" dirty="0">
                <a:latin typeface="Courier New" panose="02070309020205020404" pitchFamily="49" charset="0"/>
              </a:rPr>
              <a:t>, </a:t>
            </a:r>
            <a:r>
              <a:rPr lang="en-US" altLang="en-US" sz="1600" dirty="0" err="1">
                <a:latin typeface="Courier New" panose="02070309020205020404" pitchFamily="49" charset="0"/>
              </a:rPr>
              <a:t>S_deriv</a:t>
            </a:r>
            <a:r>
              <a:rPr lang="en-US" altLang="en-US" sz="1600" dirty="0">
                <a:latin typeface="Courier New" panose="02070309020205020404" pitchFamily="49" charset="0"/>
              </a:rPr>
              <a:t>, </a:t>
            </a:r>
            <a:r>
              <a:rPr lang="en-US" altLang="en-US" sz="1600" dirty="0" err="1">
                <a:latin typeface="Courier New" panose="02070309020205020404" pitchFamily="49" charset="0"/>
              </a:rPr>
              <a:t>delta_t</a:t>
            </a:r>
            <a:r>
              <a:rPr lang="en-US" altLang="en-US" sz="1600" dirty="0">
                <a:latin typeface="Courier New" panose="02070309020205020404" pitchFamily="49" charset="0"/>
              </a:rPr>
              <a:t>);</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a:t>
            </a:r>
            <a:r>
              <a:rPr lang="en-US" altLang="en-US" sz="1600" i="1" dirty="0">
                <a:latin typeface="Courier New" panose="02070309020205020404" pitchFamily="49" charset="0"/>
              </a:rPr>
              <a:t>// by integrating, effectively moved </a:t>
            </a:r>
          </a:p>
          <a:p>
            <a:pPr>
              <a:lnSpc>
                <a:spcPct val="80000"/>
              </a:lnSpc>
              <a:buFontTx/>
              <a:buNone/>
            </a:pPr>
            <a:r>
              <a:rPr lang="en-US" altLang="en-US" sz="1600" i="1" dirty="0">
                <a:latin typeface="Courier New" panose="02070309020205020404" pitchFamily="49" charset="0"/>
              </a:rPr>
              <a:t>   // simulation time forward by </a:t>
            </a:r>
            <a:r>
              <a:rPr lang="en-US" altLang="en-US" sz="1600" i="1" dirty="0" err="1">
                <a:latin typeface="Courier New" panose="02070309020205020404" pitchFamily="49" charset="0"/>
              </a:rPr>
              <a:t>delta_t</a:t>
            </a:r>
            <a:endParaRPr lang="en-US" altLang="en-US" sz="1600" i="1"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t = t + </a:t>
            </a:r>
            <a:r>
              <a:rPr lang="en-US" altLang="en-US" sz="1600" dirty="0" err="1">
                <a:latin typeface="Courier New" panose="02070309020205020404" pitchFamily="49" charset="0"/>
              </a:rPr>
              <a:t>delta_t</a:t>
            </a:r>
            <a:r>
              <a:rPr lang="en-US" altLang="en-US" sz="1600" dirty="0">
                <a:latin typeface="Courier New" panose="02070309020205020404" pitchFamily="49" charset="0"/>
              </a:rPr>
              <a:t>;</a:t>
            </a:r>
          </a:p>
          <a:p>
            <a:pPr>
              <a:lnSpc>
                <a:spcPct val="80000"/>
              </a:lnSpc>
              <a:buFontTx/>
              <a:buNone/>
            </a:pPr>
            <a:r>
              <a:rPr lang="en-US" altLang="en-US" sz="1600" dirty="0">
                <a:latin typeface="Courier New" panose="02070309020205020404" pitchFamily="49" charset="0"/>
              </a:rPr>
              <a:t>}</a:t>
            </a:r>
          </a:p>
        </p:txBody>
      </p:sp>
    </p:spTree>
    <p:extLst>
      <p:ext uri="{BB962C8B-B14F-4D97-AF65-F5344CB8AC3E}">
        <p14:creationId xmlns:p14="http://schemas.microsoft.com/office/powerpoint/2010/main" val="233293918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310"/>
</p:tagLst>
</file>

<file path=ppt/theme/theme1.xml><?xml version="1.0" encoding="utf-8"?>
<a:theme xmlns:a="http://schemas.openxmlformats.org/drawingml/2006/main" name="Default Design">
  <a:themeElements>
    <a:clrScheme name="Custom 1">
      <a:dk1>
        <a:srgbClr val="808080"/>
      </a:dk1>
      <a:lt1>
        <a:srgbClr val="FFFFFF"/>
      </a:lt1>
      <a:dk2>
        <a:srgbClr val="003366"/>
      </a:dk2>
      <a:lt2>
        <a:srgbClr val="FFCC66"/>
      </a:lt2>
      <a:accent1>
        <a:srgbClr val="BBE0E3"/>
      </a:accent1>
      <a:accent2>
        <a:srgbClr val="333399"/>
      </a:accent2>
      <a:accent3>
        <a:srgbClr val="AAADB8"/>
      </a:accent3>
      <a:accent4>
        <a:srgbClr val="DADADA"/>
      </a:accent4>
      <a:accent5>
        <a:srgbClr val="DAEDEF"/>
      </a:accent5>
      <a:accent6>
        <a:srgbClr val="2D2D8A"/>
      </a:accent6>
      <a:hlink>
        <a:srgbClr val="0099CC"/>
      </a:hlink>
      <a:folHlink>
        <a:srgbClr val="0099CC"/>
      </a:folHlink>
    </a:clrScheme>
    <a:fontScheme name="Default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08080"/>
        </a:dk1>
        <a:lt1>
          <a:srgbClr val="EAEAEA"/>
        </a:lt1>
        <a:dk2>
          <a:srgbClr val="003366"/>
        </a:dk2>
        <a:lt2>
          <a:srgbClr val="FFFFFF"/>
        </a:lt2>
        <a:accent1>
          <a:srgbClr val="BBE0E3"/>
        </a:accent1>
        <a:accent2>
          <a:srgbClr val="333399"/>
        </a:accent2>
        <a:accent3>
          <a:srgbClr val="AAADB8"/>
        </a:accent3>
        <a:accent4>
          <a:srgbClr val="C8C8C8"/>
        </a:accent4>
        <a:accent5>
          <a:srgbClr val="DAEDEF"/>
        </a:accent5>
        <a:accent6>
          <a:srgbClr val="2D2D8A"/>
        </a:accent6>
        <a:hlink>
          <a:srgbClr val="0099CC"/>
        </a:hlink>
        <a:folHlink>
          <a:srgbClr val="FF9933"/>
        </a:folHlink>
      </a:clrScheme>
      <a:clrMap bg1="dk2" tx1="lt1" bg2="dk1" tx2="lt2" accent1="accent1" accent2="accent2" accent3="accent3" accent4="accent4" accent5="accent5" accent6="accent6" hlink="hlink" folHlink="folHlink"/>
    </a:extraClrScheme>
    <a:extraClrScheme>
      <a:clrScheme name="Default Design 14">
        <a:dk1>
          <a:srgbClr val="808080"/>
        </a:dk1>
        <a:lt1>
          <a:srgbClr val="FFFFFF"/>
        </a:lt1>
        <a:dk2>
          <a:srgbClr val="003366"/>
        </a:dk2>
        <a:lt2>
          <a:srgbClr val="FFCC66"/>
        </a:lt2>
        <a:accent1>
          <a:srgbClr val="BBE0E3"/>
        </a:accent1>
        <a:accent2>
          <a:srgbClr val="333399"/>
        </a:accent2>
        <a:accent3>
          <a:srgbClr val="AAADB8"/>
        </a:accent3>
        <a:accent4>
          <a:srgbClr val="DADADA"/>
        </a:accent4>
        <a:accent5>
          <a:srgbClr val="DAEDEF"/>
        </a:accent5>
        <a:accent6>
          <a:srgbClr val="2D2D8A"/>
        </a:accent6>
        <a:hlink>
          <a:srgbClr val="0099CC"/>
        </a:hlink>
        <a:folHlink>
          <a:srgbClr val="FF993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2116</Words>
  <Application>Microsoft Office PowerPoint</Application>
  <PresentationFormat>On-screen Show (4:3)</PresentationFormat>
  <Paragraphs>328</Paragraphs>
  <Slides>29</Slides>
  <Notes>28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40" baseType="lpstr">
      <vt:lpstr>Arial</vt:lpstr>
      <vt:lpstr>Arial Unicode MS</vt:lpstr>
      <vt:lpstr>Calibri</vt:lpstr>
      <vt:lpstr>Comic Sans MS</vt:lpstr>
      <vt:lpstr>Courier New</vt:lpstr>
      <vt:lpstr>Symbol</vt:lpstr>
      <vt:lpstr>Tahoma</vt:lpstr>
      <vt:lpstr>Times New Roman</vt:lpstr>
      <vt:lpstr>Default Design</vt:lpstr>
      <vt:lpstr>Equation</vt:lpstr>
      <vt:lpstr>SmartDraw</vt:lpstr>
      <vt:lpstr>Game Physics II</vt:lpstr>
      <vt:lpstr>Motivational example</vt:lpstr>
      <vt:lpstr>Topics</vt:lpstr>
      <vt:lpstr>Rigid-Body Simulation</vt:lpstr>
      <vt:lpstr>Numerical simulation</vt:lpstr>
      <vt:lpstr>Explicit Euler Integration (1 of 2)</vt:lpstr>
      <vt:lpstr>Explicit Euler Integration (2 of 2)</vt:lpstr>
      <vt:lpstr>Pseudo Code for Numerical Integration (1 of 2)</vt:lpstr>
      <vt:lpstr>Pseudo Code for Numerical Integration (2 of 2)</vt:lpstr>
      <vt:lpstr>Adding Collision Response</vt:lpstr>
      <vt:lpstr>Topics</vt:lpstr>
      <vt:lpstr>Explicit Euler Integration</vt:lpstr>
      <vt:lpstr>Truncation Error (1 of 2)</vt:lpstr>
      <vt:lpstr>Truncation Error (2 of 2)</vt:lpstr>
      <vt:lpstr>Truncation Error Example (1 of 2) </vt:lpstr>
      <vt:lpstr>Truncation Error Example (2 of 2)</vt:lpstr>
      <vt:lpstr>Frame Rate Independence</vt:lpstr>
      <vt:lpstr>Pseudo Code for Frame Rate Independence</vt:lpstr>
      <vt:lpstr>Topics</vt:lpstr>
      <vt:lpstr>Generalized Rigid Body Forces</vt:lpstr>
      <vt:lpstr>Generalized Rigid Body Forces</vt:lpstr>
      <vt:lpstr>Aerodynamic Drag</vt:lpstr>
      <vt:lpstr>Surface Friction (1 of 2)</vt:lpstr>
      <vt:lpstr>Surface Friction (2 of 2)</vt:lpstr>
      <vt:lpstr>Topics</vt:lpstr>
      <vt:lpstr>Linear Springs</vt:lpstr>
      <vt:lpstr>Linear Springs</vt:lpstr>
      <vt:lpstr>Simple Spring Soft Body Dynamics</vt:lpstr>
      <vt:lpstr>Final Comments</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Visual Introduction to Computer Graphics</dc:title>
  <dc:creator>Pedro Sander</dc:creator>
  <cp:lastModifiedBy>Pedro SANDER</cp:lastModifiedBy>
  <cp:revision>543</cp:revision>
  <dcterms:created xsi:type="dcterms:W3CDTF">2003-01-21T19:34:39Z</dcterms:created>
  <dcterms:modified xsi:type="dcterms:W3CDTF">2022-03-22T02:38:47Z</dcterms:modified>
</cp:coreProperties>
</file>