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83" r:id="rId2"/>
    <p:sldId id="589" r:id="rId3"/>
    <p:sldId id="708" r:id="rId4"/>
    <p:sldId id="593" r:id="rId5"/>
    <p:sldId id="594" r:id="rId6"/>
    <p:sldId id="595" r:id="rId7"/>
    <p:sldId id="603" r:id="rId8"/>
    <p:sldId id="596" r:id="rId9"/>
    <p:sldId id="599" r:id="rId10"/>
    <p:sldId id="683" r:id="rId11"/>
    <p:sldId id="709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713" r:id="rId21"/>
    <p:sldId id="646" r:id="rId22"/>
    <p:sldId id="647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706" r:id="rId31"/>
    <p:sldId id="655" r:id="rId32"/>
    <p:sldId id="656" r:id="rId33"/>
    <p:sldId id="657" r:id="rId34"/>
    <p:sldId id="681" r:id="rId35"/>
    <p:sldId id="658" r:id="rId36"/>
    <p:sldId id="659" r:id="rId37"/>
    <p:sldId id="660" r:id="rId38"/>
    <p:sldId id="661" r:id="rId39"/>
    <p:sldId id="662" r:id="rId40"/>
    <p:sldId id="663" r:id="rId41"/>
    <p:sldId id="666" r:id="rId42"/>
    <p:sldId id="667" r:id="rId43"/>
    <p:sldId id="668" r:id="rId44"/>
    <p:sldId id="670" r:id="rId45"/>
    <p:sldId id="671" r:id="rId46"/>
    <p:sldId id="672" r:id="rId47"/>
    <p:sldId id="673" r:id="rId48"/>
    <p:sldId id="674" r:id="rId49"/>
    <p:sldId id="675" r:id="rId50"/>
    <p:sldId id="676" r:id="rId51"/>
    <p:sldId id="677" r:id="rId52"/>
    <p:sldId id="678" r:id="rId53"/>
    <p:sldId id="679" r:id="rId54"/>
    <p:sldId id="680" r:id="rId55"/>
    <p:sldId id="710" r:id="rId56"/>
    <p:sldId id="697" r:id="rId57"/>
    <p:sldId id="699" r:id="rId58"/>
    <p:sldId id="711" r:id="rId59"/>
    <p:sldId id="712" r:id="rId60"/>
    <p:sldId id="703" r:id="rId61"/>
  </p:sldIdLst>
  <p:sldSz cx="9144000" cy="6858000" type="screen4x3"/>
  <p:notesSz cx="6858000" cy="91440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91383" autoAdjust="0"/>
  </p:normalViewPr>
  <p:slideViewPr>
    <p:cSldViewPr>
      <p:cViewPr varScale="1">
        <p:scale>
          <a:sx n="129" d="100"/>
          <a:sy n="129" d="100"/>
        </p:scale>
        <p:origin x="138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ER" userId="affd6e74-9f3a-4b29-89c7-35064ff47285" providerId="ADAL" clId="{21C14DAF-136D-422B-B2AF-D03E06FAE448}"/>
    <pc:docChg chg="custSel addSld modSld">
      <pc:chgData name="Pedro SANDER" userId="affd6e74-9f3a-4b29-89c7-35064ff47285" providerId="ADAL" clId="{21C14DAF-136D-422B-B2AF-D03E06FAE448}" dt="2021-03-30T08:09:32.136" v="284" actId="6549"/>
      <pc:docMkLst>
        <pc:docMk/>
      </pc:docMkLst>
      <pc:sldChg chg="modSp">
        <pc:chgData name="Pedro SANDER" userId="affd6e74-9f3a-4b29-89c7-35064ff47285" providerId="ADAL" clId="{21C14DAF-136D-422B-B2AF-D03E06FAE448}" dt="2021-03-30T07:47:04.185" v="282" actId="20577"/>
        <pc:sldMkLst>
          <pc:docMk/>
          <pc:sldMk cId="613282515" sldId="645"/>
        </pc:sldMkLst>
        <pc:spChg chg="mod">
          <ac:chgData name="Pedro SANDER" userId="affd6e74-9f3a-4b29-89c7-35064ff47285" providerId="ADAL" clId="{21C14DAF-136D-422B-B2AF-D03E06FAE448}" dt="2021-03-30T07:47:04.185" v="282" actId="20577"/>
          <ac:spMkLst>
            <pc:docMk/>
            <pc:sldMk cId="613282515" sldId="645"/>
            <ac:spMk id="404483" creationId="{00000000-0000-0000-0000-000000000000}"/>
          </ac:spMkLst>
        </pc:spChg>
      </pc:sldChg>
      <pc:sldChg chg="modSp">
        <pc:chgData name="Pedro SANDER" userId="affd6e74-9f3a-4b29-89c7-35064ff47285" providerId="ADAL" clId="{21C14DAF-136D-422B-B2AF-D03E06FAE448}" dt="2021-03-25T06:35:20.057" v="173" actId="20577"/>
        <pc:sldMkLst>
          <pc:docMk/>
          <pc:sldMk cId="1786059" sldId="656"/>
        </pc:sldMkLst>
        <pc:spChg chg="mod">
          <ac:chgData name="Pedro SANDER" userId="affd6e74-9f3a-4b29-89c7-35064ff47285" providerId="ADAL" clId="{21C14DAF-136D-422B-B2AF-D03E06FAE448}" dt="2021-03-25T06:35:20.057" v="173" actId="20577"/>
          <ac:spMkLst>
            <pc:docMk/>
            <pc:sldMk cId="1786059" sldId="656"/>
            <ac:spMk id="406531" creationId="{00000000-0000-0000-0000-000000000000}"/>
          </ac:spMkLst>
        </pc:spChg>
      </pc:sldChg>
      <pc:sldChg chg="modSp">
        <pc:chgData name="Pedro SANDER" userId="affd6e74-9f3a-4b29-89c7-35064ff47285" providerId="ADAL" clId="{21C14DAF-136D-422B-B2AF-D03E06FAE448}" dt="2021-03-25T06:35:57.241" v="180" actId="20577"/>
        <pc:sldMkLst>
          <pc:docMk/>
          <pc:sldMk cId="2909032054" sldId="657"/>
        </pc:sldMkLst>
        <pc:spChg chg="mod">
          <ac:chgData name="Pedro SANDER" userId="affd6e74-9f3a-4b29-89c7-35064ff47285" providerId="ADAL" clId="{21C14DAF-136D-422B-B2AF-D03E06FAE448}" dt="2021-03-25T06:35:57.241" v="180" actId="20577"/>
          <ac:spMkLst>
            <pc:docMk/>
            <pc:sldMk cId="2909032054" sldId="657"/>
            <ac:spMk id="350211" creationId="{00000000-0000-0000-0000-000000000000}"/>
          </ac:spMkLst>
        </pc:spChg>
      </pc:sldChg>
      <pc:sldChg chg="modSp">
        <pc:chgData name="Pedro SANDER" userId="affd6e74-9f3a-4b29-89c7-35064ff47285" providerId="ADAL" clId="{21C14DAF-136D-422B-B2AF-D03E06FAE448}" dt="2021-03-25T06:37:19.371" v="184" actId="313"/>
        <pc:sldMkLst>
          <pc:docMk/>
          <pc:sldMk cId="1959199653" sldId="661"/>
        </pc:sldMkLst>
        <pc:spChg chg="mod">
          <ac:chgData name="Pedro SANDER" userId="affd6e74-9f3a-4b29-89c7-35064ff47285" providerId="ADAL" clId="{21C14DAF-136D-422B-B2AF-D03E06FAE448}" dt="2021-03-25T06:37:19.371" v="184" actId="313"/>
          <ac:spMkLst>
            <pc:docMk/>
            <pc:sldMk cId="1959199653" sldId="661"/>
            <ac:spMk id="364547" creationId="{00000000-0000-0000-0000-000000000000}"/>
          </ac:spMkLst>
        </pc:spChg>
      </pc:sldChg>
      <pc:sldChg chg="modSp">
        <pc:chgData name="Pedro SANDER" userId="affd6e74-9f3a-4b29-89c7-35064ff47285" providerId="ADAL" clId="{21C14DAF-136D-422B-B2AF-D03E06FAE448}" dt="2021-03-25T06:38:43.225" v="221" actId="20577"/>
        <pc:sldMkLst>
          <pc:docMk/>
          <pc:sldMk cId="731428627" sldId="662"/>
        </pc:sldMkLst>
        <pc:spChg chg="mod">
          <ac:chgData name="Pedro SANDER" userId="affd6e74-9f3a-4b29-89c7-35064ff47285" providerId="ADAL" clId="{21C14DAF-136D-422B-B2AF-D03E06FAE448}" dt="2021-03-25T06:38:43.225" v="221" actId="20577"/>
          <ac:spMkLst>
            <pc:docMk/>
            <pc:sldMk cId="731428627" sldId="662"/>
            <ac:spMk id="365576" creationId="{00000000-0000-0000-0000-000000000000}"/>
          </ac:spMkLst>
        </pc:spChg>
      </pc:sldChg>
      <pc:sldChg chg="modSp">
        <pc:chgData name="Pedro SANDER" userId="affd6e74-9f3a-4b29-89c7-35064ff47285" providerId="ADAL" clId="{21C14DAF-136D-422B-B2AF-D03E06FAE448}" dt="2021-03-25T06:39:28.331" v="268" actId="20577"/>
        <pc:sldMkLst>
          <pc:docMk/>
          <pc:sldMk cId="2519532633" sldId="663"/>
        </pc:sldMkLst>
        <pc:spChg chg="mod">
          <ac:chgData name="Pedro SANDER" userId="affd6e74-9f3a-4b29-89c7-35064ff47285" providerId="ADAL" clId="{21C14DAF-136D-422B-B2AF-D03E06FAE448}" dt="2021-03-25T06:39:28.331" v="268" actId="20577"/>
          <ac:spMkLst>
            <pc:docMk/>
            <pc:sldMk cId="2519532633" sldId="663"/>
            <ac:spMk id="366597" creationId="{00000000-0000-0000-0000-000000000000}"/>
          </ac:spMkLst>
        </pc:spChg>
      </pc:sldChg>
      <pc:sldChg chg="modSp">
        <pc:chgData name="Pedro SANDER" userId="affd6e74-9f3a-4b29-89c7-35064ff47285" providerId="ADAL" clId="{21C14DAF-136D-422B-B2AF-D03E06FAE448}" dt="2021-03-25T06:39:38.680" v="273" actId="20577"/>
        <pc:sldMkLst>
          <pc:docMk/>
          <pc:sldMk cId="1225489789" sldId="666"/>
        </pc:sldMkLst>
        <pc:spChg chg="mod">
          <ac:chgData name="Pedro SANDER" userId="affd6e74-9f3a-4b29-89c7-35064ff47285" providerId="ADAL" clId="{21C14DAF-136D-422B-B2AF-D03E06FAE448}" dt="2021-03-25T06:39:38.680" v="273" actId="20577"/>
          <ac:spMkLst>
            <pc:docMk/>
            <pc:sldMk cId="1225489789" sldId="666"/>
            <ac:spMk id="369667" creationId="{00000000-0000-0000-0000-000000000000}"/>
          </ac:spMkLst>
        </pc:spChg>
      </pc:sldChg>
      <pc:sldChg chg="modSp">
        <pc:chgData name="Pedro SANDER" userId="affd6e74-9f3a-4b29-89c7-35064ff47285" providerId="ADAL" clId="{21C14DAF-136D-422B-B2AF-D03E06FAE448}" dt="2021-03-25T06:43:02.534" v="279" actId="20577"/>
        <pc:sldMkLst>
          <pc:docMk/>
          <pc:sldMk cId="235232034" sldId="674"/>
        </pc:sldMkLst>
        <pc:spChg chg="mod">
          <ac:chgData name="Pedro SANDER" userId="affd6e74-9f3a-4b29-89c7-35064ff47285" providerId="ADAL" clId="{21C14DAF-136D-422B-B2AF-D03E06FAE448}" dt="2021-03-25T06:43:02.534" v="279" actId="20577"/>
          <ac:spMkLst>
            <pc:docMk/>
            <pc:sldMk cId="235232034" sldId="674"/>
            <ac:spMk id="384003" creationId="{00000000-0000-0000-0000-000000000000}"/>
          </ac:spMkLst>
        </pc:spChg>
      </pc:sldChg>
      <pc:sldChg chg="modSp">
        <pc:chgData name="Pedro SANDER" userId="affd6e74-9f3a-4b29-89c7-35064ff47285" providerId="ADAL" clId="{21C14DAF-136D-422B-B2AF-D03E06FAE448}" dt="2021-03-30T08:09:32.136" v="284" actId="6549"/>
        <pc:sldMkLst>
          <pc:docMk/>
          <pc:sldMk cId="3275442638" sldId="676"/>
        </pc:sldMkLst>
        <pc:spChg chg="mod">
          <ac:chgData name="Pedro SANDER" userId="affd6e74-9f3a-4b29-89c7-35064ff47285" providerId="ADAL" clId="{21C14DAF-136D-422B-B2AF-D03E06FAE448}" dt="2021-03-30T08:09:32.136" v="284" actId="6549"/>
          <ac:spMkLst>
            <pc:docMk/>
            <pc:sldMk cId="3275442638" sldId="676"/>
            <ac:spMk id="386051" creationId="{00000000-0000-0000-0000-000000000000}"/>
          </ac:spMkLst>
        </pc:spChg>
      </pc:sldChg>
      <pc:sldChg chg="modSp">
        <pc:chgData name="Pedro SANDER" userId="affd6e74-9f3a-4b29-89c7-35064ff47285" providerId="ADAL" clId="{21C14DAF-136D-422B-B2AF-D03E06FAE448}" dt="2021-03-25T06:48:16.378" v="280" actId="6549"/>
        <pc:sldMkLst>
          <pc:docMk/>
          <pc:sldMk cId="3252093638" sldId="712"/>
        </pc:sldMkLst>
        <pc:spChg chg="mod">
          <ac:chgData name="Pedro SANDER" userId="affd6e74-9f3a-4b29-89c7-35064ff47285" providerId="ADAL" clId="{21C14DAF-136D-422B-B2AF-D03E06FAE448}" dt="2021-03-25T06:48:16.378" v="280" actId="6549"/>
          <ac:spMkLst>
            <pc:docMk/>
            <pc:sldMk cId="3252093638" sldId="712"/>
            <ac:spMk id="3" creationId="{00000000-0000-0000-0000-000000000000}"/>
          </ac:spMkLst>
        </pc:spChg>
      </pc:sldChg>
      <pc:sldChg chg="delSp modSp add">
        <pc:chgData name="Pedro SANDER" userId="affd6e74-9f3a-4b29-89c7-35064ff47285" providerId="ADAL" clId="{21C14DAF-136D-422B-B2AF-D03E06FAE448}" dt="2021-03-30T07:47:20.476" v="283" actId="478"/>
        <pc:sldMkLst>
          <pc:docMk/>
          <pc:sldMk cId="1422394870" sldId="713"/>
        </pc:sldMkLst>
        <pc:spChg chg="mod">
          <ac:chgData name="Pedro SANDER" userId="affd6e74-9f3a-4b29-89c7-35064ff47285" providerId="ADAL" clId="{21C14DAF-136D-422B-B2AF-D03E06FAE448}" dt="2021-03-25T06:22:39.568" v="9" actId="20577"/>
          <ac:spMkLst>
            <pc:docMk/>
            <pc:sldMk cId="1422394870" sldId="713"/>
            <ac:spMk id="2" creationId="{9E713E54-4008-4FCB-831E-79EFFAEED523}"/>
          </ac:spMkLst>
        </pc:spChg>
        <pc:spChg chg="mod">
          <ac:chgData name="Pedro SANDER" userId="affd6e74-9f3a-4b29-89c7-35064ff47285" providerId="ADAL" clId="{21C14DAF-136D-422B-B2AF-D03E06FAE448}" dt="2021-03-25T06:28:43.726" v="171" actId="20577"/>
          <ac:spMkLst>
            <pc:docMk/>
            <pc:sldMk cId="1422394870" sldId="713"/>
            <ac:spMk id="3" creationId="{5BC04126-D391-47D2-99BA-4FB2EB2829E6}"/>
          </ac:spMkLst>
        </pc:spChg>
        <pc:spChg chg="del">
          <ac:chgData name="Pedro SANDER" userId="affd6e74-9f3a-4b29-89c7-35064ff47285" providerId="ADAL" clId="{21C14DAF-136D-422B-B2AF-D03E06FAE448}" dt="2021-03-30T07:47:20.476" v="283" actId="478"/>
          <ac:spMkLst>
            <pc:docMk/>
            <pc:sldMk cId="1422394870" sldId="713"/>
            <ac:spMk id="4" creationId="{7112D2BD-6DA6-4687-9376-9D39636A8D1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8ABE7-646C-445B-9893-119F5B97B17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65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89F89-03A4-49C4-8A06-D2FC663B57F4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941FC-AFE5-423D-A26B-E3372671F21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96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B25DF-5A56-4B35-996B-5F86168FB1D6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96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A8CF9-7FC9-4D6D-988B-11B825677130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00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5F24E-2E53-46D8-B078-14D30D13BCB9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02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err="1"/>
              <a:t>Audo</a:t>
            </a:r>
            <a:r>
              <a:rPr lang="en-HK" baseline="0" dirty="0"/>
              <a:t> based on air pressure variations, voltage vs.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1C5BD-069E-4BC6-9783-122521701B97}" type="slidenum">
              <a:rPr lang="en-GB" altLang="en-US"/>
              <a:pPr/>
              <a:t>34</a:t>
            </a:fld>
            <a:endParaRPr lang="en-GB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95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5ooPGEiXk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psychology-iconic-video-game-sounds/" TargetMode="External"/><Relationship Id="rId2" Type="http://schemas.openxmlformats.org/officeDocument/2006/relationships/hyperlink" Target="https://www.buzzfeednews.com/article/josephbernstein/27-video-game-noises-that-you-will-never-be-able-to-forg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/>
              <a:t>Game Audio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/>
              <a:t>COMP4451 Game Programming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Game Audio achieves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r>
              <a:rPr lang="en-US" altLang="en-US" sz="3200" dirty="0"/>
              <a:t>Gameplay cues</a:t>
            </a:r>
          </a:p>
          <a:p>
            <a:pPr lvl="1">
              <a:buFontTx/>
              <a:buChar char="•"/>
            </a:pPr>
            <a:r>
              <a:rPr lang="en-US" altLang="en-US" sz="3200" dirty="0"/>
              <a:t>Immersion</a:t>
            </a:r>
          </a:p>
          <a:p>
            <a:pPr lvl="1">
              <a:buFontTx/>
              <a:buChar char="•"/>
            </a:pPr>
            <a:endParaRPr lang="en-US" altLang="en-US" sz="3200" dirty="0"/>
          </a:p>
          <a:p>
            <a:pPr lvl="1">
              <a:buFontTx/>
              <a:buChar char="•"/>
            </a:pPr>
            <a:r>
              <a:rPr lang="en-US" altLang="en-US" sz="3200" dirty="0"/>
              <a:t>Reinforce interface</a:t>
            </a:r>
          </a:p>
          <a:p>
            <a:pPr lvl="1">
              <a:buFontTx/>
              <a:buChar char="•"/>
            </a:pPr>
            <a:r>
              <a:rPr lang="en-US" altLang="en-US" sz="3200" dirty="0"/>
              <a:t>Convey physical/tactile sensation</a:t>
            </a:r>
          </a:p>
          <a:p>
            <a:pPr lvl="1">
              <a:buFontTx/>
              <a:buChar char="•"/>
            </a:pPr>
            <a:endParaRPr lang="en-US" altLang="en-US" sz="3200" dirty="0"/>
          </a:p>
          <a:p>
            <a:pPr lvl="1">
              <a:buFontTx/>
              <a:buChar char="•"/>
            </a:pPr>
            <a:r>
              <a:rPr lang="en-US" altLang="en-US" sz="3200" dirty="0"/>
              <a:t>Atmosphere and mood</a:t>
            </a:r>
          </a:p>
          <a:p>
            <a:pPr lvl="1">
              <a:buFontTx/>
              <a:buChar char="•"/>
            </a:pPr>
            <a:r>
              <a:rPr lang="en-US" altLang="en-US" sz="3200" dirty="0"/>
              <a:t>Player satisfaction</a:t>
            </a:r>
          </a:p>
          <a:p>
            <a:pPr lvl="1">
              <a:buFontTx/>
              <a:buChar char="•"/>
            </a:pPr>
            <a:r>
              <a:rPr lang="en-US" altLang="en-US" sz="3200" dirty="0"/>
              <a:t>Enhance quality of a game</a:t>
            </a:r>
          </a:p>
          <a:p>
            <a:pPr lvl="1">
              <a:buFontTx/>
              <a:buChar char="•"/>
            </a:pPr>
            <a:endParaRPr lang="en-US" altLang="en-US" sz="3200" dirty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3217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457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697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0833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Motivation</a:t>
            </a:r>
          </a:p>
          <a:p>
            <a:r>
              <a:rPr lang="en-HK" dirty="0"/>
              <a:t>Digital Audio background</a:t>
            </a:r>
          </a:p>
          <a:p>
            <a:r>
              <a:rPr lang="en-HK" dirty="0"/>
              <a:t>Game sound and music</a:t>
            </a:r>
          </a:p>
          <a:p>
            <a:r>
              <a:rPr lang="en-HK" dirty="0"/>
              <a:t>Audio teams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966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/>
              <a:t>Digital Sampling of Audio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371600"/>
          </a:xfrm>
        </p:spPr>
        <p:txBody>
          <a:bodyPr/>
          <a:lstStyle/>
          <a:p>
            <a:r>
              <a:rPr lang="en-HK" altLang="en-US" dirty="0"/>
              <a:t>Audio waveforms are </a:t>
            </a:r>
            <a:r>
              <a:rPr lang="en-HK" altLang="en-US" dirty="0" err="1"/>
              <a:t>analog</a:t>
            </a:r>
            <a:endParaRPr lang="en-US" altLang="en-US" dirty="0"/>
          </a:p>
          <a:p>
            <a:r>
              <a:rPr lang="en-US" altLang="en-US" i="1" dirty="0"/>
              <a:t>Sample rate</a:t>
            </a:r>
            <a:r>
              <a:rPr lang="en-US" altLang="en-US" dirty="0"/>
              <a:t> determines number of discrete values</a:t>
            </a:r>
          </a:p>
        </p:txBody>
      </p:sp>
      <p:pic>
        <p:nvPicPr>
          <p:cNvPr id="335876" name="Picture 4" descr="2-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3429000" cy="314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877" name="Picture 5" descr="2-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3321050" cy="31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371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Digital Sampling</a:t>
            </a:r>
          </a:p>
        </p:txBody>
      </p:sp>
      <p:pic>
        <p:nvPicPr>
          <p:cNvPr id="336899" name="Picture 3" descr="2-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3429000" cy="314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838200"/>
          </a:xfrm>
        </p:spPr>
        <p:txBody>
          <a:bodyPr/>
          <a:lstStyle/>
          <a:p>
            <a:r>
              <a:rPr lang="en-US" altLang="en-US"/>
              <a:t>Half the sample rate</a:t>
            </a:r>
          </a:p>
        </p:txBody>
      </p:sp>
      <p:pic>
        <p:nvPicPr>
          <p:cNvPr id="336901" name="Picture 5" descr="2-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43200"/>
            <a:ext cx="3332163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396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Digital Sampling</a:t>
            </a:r>
          </a:p>
        </p:txBody>
      </p:sp>
      <p:pic>
        <p:nvPicPr>
          <p:cNvPr id="337923" name="Picture 3" descr="2-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3429000" cy="314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772400" cy="838200"/>
          </a:xfrm>
        </p:spPr>
        <p:txBody>
          <a:bodyPr/>
          <a:lstStyle/>
          <a:p>
            <a:r>
              <a:rPr lang="en-US" altLang="en-US"/>
              <a:t>Quarter the sample rate</a:t>
            </a:r>
          </a:p>
        </p:txBody>
      </p:sp>
      <p:pic>
        <p:nvPicPr>
          <p:cNvPr id="337925" name="Picture 5" descr="2-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3376613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852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Rate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Why not always use high sampling rate?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Requires more storage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Human’s can’t always perceive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Ex: dog whistle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Typically want an </a:t>
            </a:r>
            <a:r>
              <a:rPr lang="en-US" altLang="en-US" i="1" dirty="0"/>
              <a:t>adequate</a:t>
            </a:r>
            <a:r>
              <a:rPr lang="en-US" altLang="en-US" dirty="0"/>
              <a:t> sampling rate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What is “adequate” depends upon use …</a:t>
            </a:r>
          </a:p>
        </p:txBody>
      </p:sp>
    </p:spTree>
    <p:extLst>
      <p:ext uri="{BB962C8B-B14F-4D97-AF65-F5344CB8AC3E}">
        <p14:creationId xmlns:p14="http://schemas.microsoft.com/office/powerpoint/2010/main" val="14190231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altLang="en-US"/>
              <a:t>Sample Size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7772400" cy="1219200"/>
          </a:xfrm>
        </p:spPr>
        <p:txBody>
          <a:bodyPr/>
          <a:lstStyle/>
          <a:p>
            <a:r>
              <a:rPr lang="en-US" altLang="en-US" dirty="0"/>
              <a:t>Samples have discrete values</a:t>
            </a:r>
          </a:p>
        </p:txBody>
      </p:sp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3124200" y="1524000"/>
          <a:ext cx="36004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 Document" r:id="rId3" imgW="3219480" imgH="2905200" progId="Imaging.Document">
                  <p:embed/>
                </p:oleObj>
              </mc:Choice>
              <mc:Fallback>
                <p:oleObj name="Image Document" r:id="rId3" imgW="3219480" imgH="2905200" progId="Imaging.Document">
                  <p:embed/>
                  <p:pic>
                    <p:nvPicPr>
                      <p:cNvPr id="339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3600450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1143000" y="4892449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en-US" sz="3200" dirty="0">
                <a:latin typeface="+mn-lt"/>
              </a:rPr>
              <a:t>How many possible values? 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en-US" sz="2800" dirty="0">
                <a:latin typeface="+mn-lt"/>
              </a:rPr>
              <a:t>Sample Size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en-US" sz="2800" dirty="0">
                <a:latin typeface="+mn-lt"/>
              </a:rPr>
              <a:t>Common is 256 values from 8 bits</a:t>
            </a:r>
          </a:p>
        </p:txBody>
      </p:sp>
    </p:spTree>
    <p:extLst>
      <p:ext uri="{BB962C8B-B14F-4D97-AF65-F5344CB8AC3E}">
        <p14:creationId xmlns:p14="http://schemas.microsoft.com/office/powerpoint/2010/main" val="31364177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Size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Quantization error</a:t>
            </a:r>
            <a:r>
              <a:rPr lang="en-US" altLang="en-US"/>
              <a:t> from rounding</a:t>
            </a:r>
          </a:p>
          <a:p>
            <a:pPr lvl="1"/>
            <a:r>
              <a:rPr lang="en-US" altLang="en-US"/>
              <a:t>Ex: 28.3 rounded to 28</a:t>
            </a:r>
          </a:p>
          <a:p>
            <a:r>
              <a:rPr lang="en-US" altLang="en-US"/>
              <a:t>Why not always have large sample size?</a:t>
            </a:r>
          </a:p>
          <a:p>
            <a:pPr lvl="1"/>
            <a:r>
              <a:rPr lang="en-US" altLang="en-US"/>
              <a:t>Storage increases per sample</a:t>
            </a:r>
          </a:p>
          <a:p>
            <a:pPr lvl="1"/>
            <a:r>
              <a:rPr lang="en-US" altLang="en-US"/>
              <a:t>Analog to digital hardware becomes more expensive</a:t>
            </a:r>
          </a:p>
        </p:txBody>
      </p:sp>
    </p:spTree>
    <p:extLst>
      <p:ext uri="{BB962C8B-B14F-4D97-AF65-F5344CB8AC3E}">
        <p14:creationId xmlns:p14="http://schemas.microsoft.com/office/powerpoint/2010/main" val="413235517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altLang="en-US"/>
              <a:t>Audio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7724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Encode/decode devices are called </a:t>
            </a:r>
            <a:r>
              <a:rPr lang="en-US" altLang="en-US" i="1" dirty="0"/>
              <a:t>codecs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Compression is the complicated part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Ex: for voice compression, can take advantage of speech:</a:t>
            </a:r>
          </a:p>
        </p:txBody>
      </p:sp>
      <p:grpSp>
        <p:nvGrpSpPr>
          <p:cNvPr id="343044" name="Group 4"/>
          <p:cNvGrpSpPr>
            <a:grpSpLocks/>
          </p:cNvGrpSpPr>
          <p:nvPr/>
        </p:nvGrpSpPr>
        <p:grpSpPr bwMode="auto">
          <a:xfrm>
            <a:off x="1295400" y="3124200"/>
            <a:ext cx="6977063" cy="1066800"/>
            <a:chOff x="864" y="1776"/>
            <a:chExt cx="4395" cy="672"/>
          </a:xfrm>
        </p:grpSpPr>
        <p:pic>
          <p:nvPicPr>
            <p:cNvPr id="343045" name="Picture 5" descr="img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016"/>
              <a:ext cx="4395" cy="432"/>
            </a:xfrm>
            <a:prstGeom prst="rect">
              <a:avLst/>
            </a:prstGeom>
            <a:noFill/>
            <a:effectLst>
              <a:glow rad="127000">
                <a:schemeClr val="tx1"/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496" y="1776"/>
              <a:ext cx="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“Smith”</a:t>
              </a:r>
            </a:p>
          </p:txBody>
        </p:sp>
      </p:grp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1066800" y="4343400"/>
            <a:ext cx="7924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lang="en-US" altLang="en-US" sz="3200" dirty="0">
                <a:latin typeface="+mn-lt"/>
              </a:rPr>
              <a:t>Many similarities between adjacent samples</a:t>
            </a:r>
          </a:p>
          <a:p>
            <a:pPr lvl="1"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lang="en-US" altLang="en-US" sz="3200" dirty="0">
                <a:latin typeface="+mn-lt"/>
              </a:rPr>
              <a:t>Send differences (ADPCM)</a:t>
            </a:r>
          </a:p>
          <a:p>
            <a:pPr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lang="en-US" altLang="en-US" sz="3200" dirty="0">
                <a:latin typeface="+mn-lt"/>
              </a:rPr>
              <a:t>Use understanding of speech</a:t>
            </a:r>
          </a:p>
          <a:p>
            <a:pPr lvl="1"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lang="en-US" altLang="en-US" sz="3200" dirty="0">
                <a:latin typeface="+mn-lt"/>
              </a:rPr>
              <a:t>Can ‘predict’ (CELP)</a:t>
            </a:r>
          </a:p>
        </p:txBody>
      </p:sp>
    </p:spTree>
    <p:extLst>
      <p:ext uri="{BB962C8B-B14F-4D97-AF65-F5344CB8AC3E}">
        <p14:creationId xmlns:p14="http://schemas.microsoft.com/office/powerpoint/2010/main" val="6077567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Spatialized Audio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Making audio provide physical location clues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Mono – one channel, no chance for </a:t>
            </a:r>
            <a:r>
              <a:rPr lang="en-US" altLang="en-US" sz="2400" dirty="0" err="1"/>
              <a:t>spatialization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Stereo – two channels, left and right, like the ear works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Different volumes create illusion of sounds in space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Gradual changes give illusion of “moving”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Surround sound - 5.1 – 5 main, 1 subwoofer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Usually, dialog center, music left and right and specialized sound effects behind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Environment can often effect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Bounce off walls, objects – door open and in next room?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Material matters (wood, metal, plastic)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Climate matters (temp, humidity)</a:t>
            </a:r>
          </a:p>
        </p:txBody>
      </p:sp>
    </p:spTree>
    <p:extLst>
      <p:ext uri="{BB962C8B-B14F-4D97-AF65-F5344CB8AC3E}">
        <p14:creationId xmlns:p14="http://schemas.microsoft.com/office/powerpoint/2010/main" val="6132825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Importance of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GB" altLang="en-US" sz="2400" dirty="0">
                <a:latin typeface="Microsoft Sans Serif" panose="020B0604020202020204" pitchFamily="34" charset="0"/>
              </a:rPr>
              <a:t>Hitchcock in his 1944 film 'Lifeboat' was not keen on having music, where would the music come from in the middle of an ocean?</a:t>
            </a:r>
          </a:p>
          <a:p>
            <a:pPr>
              <a:buClrTx/>
              <a:buFontTx/>
              <a:buNone/>
            </a:pPr>
            <a:endParaRPr lang="en-GB" altLang="en-US" sz="2400" dirty="0">
              <a:latin typeface="Microsoft Sans Serif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GB" altLang="en-US" sz="2400" dirty="0">
                <a:latin typeface="Microsoft Sans Serif" panose="020B0604020202020204" pitchFamily="34" charset="0"/>
              </a:rPr>
              <a:t>The composer David </a:t>
            </a:r>
            <a:r>
              <a:rPr lang="en-GB" altLang="en-US" sz="2400" dirty="0" err="1">
                <a:latin typeface="Microsoft Sans Serif" panose="020B0604020202020204" pitchFamily="34" charset="0"/>
              </a:rPr>
              <a:t>Raksin's</a:t>
            </a:r>
            <a:r>
              <a:rPr lang="en-GB" altLang="en-US" sz="2400" dirty="0">
                <a:latin typeface="Microsoft Sans Serif" panose="020B0604020202020204" pitchFamily="34" charset="0"/>
              </a:rPr>
              <a:t> response was "Go back and ask him where the camera comes from and I'll tell him where the music comes from!"*</a:t>
            </a:r>
          </a:p>
          <a:p>
            <a:pPr>
              <a:buClrTx/>
              <a:buFontTx/>
              <a:buNone/>
            </a:pPr>
            <a:endParaRPr lang="en-GB" altLang="en-US" sz="2400" dirty="0">
              <a:latin typeface="Microsoft Sans Serif" panose="020B0604020202020204" pitchFamily="34" charset="0"/>
            </a:endParaRPr>
          </a:p>
          <a:p>
            <a:pPr>
              <a:buClrTx/>
              <a:buFontTx/>
              <a:buNone/>
            </a:pPr>
            <a:endParaRPr lang="en-GB" altLang="en-US" sz="1400" dirty="0">
              <a:latin typeface="Microsoft Sans Serif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GB" altLang="en-US" sz="1800" dirty="0">
                <a:latin typeface="Microsoft Sans Serif" panose="020B0604020202020204" pitchFamily="34" charset="0"/>
              </a:rPr>
              <a:t>*http://filmsound.org/articles/horrorsound/horrorsound.htm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677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3E54-4008-4FCB-831E-79EFFAEE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8D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4126-D391-47D2-99BA-4FB2EB28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Postprocess</a:t>
            </a:r>
          </a:p>
          <a:p>
            <a:pPr lvl="1"/>
            <a:r>
              <a:rPr lang="en-HK" dirty="0"/>
              <a:t>Impression of a moving sound source</a:t>
            </a:r>
          </a:p>
          <a:p>
            <a:pPr lvl="1"/>
            <a:endParaRPr lang="en-HK" dirty="0"/>
          </a:p>
          <a:p>
            <a:r>
              <a:rPr lang="en-HK" sz="2800" dirty="0">
                <a:hlinkClick r:id="rId2"/>
              </a:rPr>
              <a:t>https://www.youtube.com/watch?v=O5ooPGEiXkg</a:t>
            </a:r>
            <a:endParaRPr lang="en-HK" sz="2800" dirty="0"/>
          </a:p>
          <a:p>
            <a:endParaRPr lang="en-HK" dirty="0"/>
          </a:p>
          <a:p>
            <a:r>
              <a:rPr lang="en-HK" dirty="0"/>
              <a:t>Where did you hear the sound from?</a:t>
            </a:r>
          </a:p>
        </p:txBody>
      </p:sp>
    </p:spTree>
    <p:extLst>
      <p:ext uri="{BB962C8B-B14F-4D97-AF65-F5344CB8AC3E}">
        <p14:creationId xmlns:p14="http://schemas.microsoft.com/office/powerpoint/2010/main" val="142239487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Sound File Formats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Raw data has samples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Need way to ‘parse’ raw audio file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Typically a header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Sample rate, sample size, number of channels, coding format…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Uncompressed examples: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cs typeface="Arial" panose="020B0604020202020204" pitchFamily="34" charset="0"/>
              </a:rPr>
              <a:t>.wav for IBM/Microsoft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cs typeface="Arial" panose="020B0604020202020204" pitchFamily="34" charset="0"/>
              </a:rPr>
              <a:t>.</a:t>
            </a:r>
            <a:r>
              <a:rPr lang="en-US" altLang="en-US" sz="2200" dirty="0" err="1">
                <a:cs typeface="Arial" panose="020B0604020202020204" pitchFamily="34" charset="0"/>
              </a:rPr>
              <a:t>aiff</a:t>
            </a:r>
            <a:r>
              <a:rPr lang="en-US" altLang="en-US" sz="2200" dirty="0">
                <a:cs typeface="Arial" panose="020B0604020202020204" pitchFamily="34" charset="0"/>
              </a:rPr>
              <a:t> for MAC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Compressed examples: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cs typeface="Arial" panose="020B0604020202020204" pitchFamily="34" charset="0"/>
              </a:rPr>
              <a:t>.mp3 for MPEG-3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cs typeface="Arial" panose="020B0604020202020204" pitchFamily="34" charset="0"/>
              </a:rPr>
              <a:t>.</a:t>
            </a:r>
            <a:r>
              <a:rPr lang="en-US" altLang="en-US" sz="2200" dirty="0" err="1">
                <a:cs typeface="Arial" panose="020B0604020202020204" pitchFamily="34" charset="0"/>
              </a:rPr>
              <a:t>ra</a:t>
            </a:r>
            <a:r>
              <a:rPr lang="en-US" altLang="en-US" sz="2200" dirty="0">
                <a:cs typeface="Arial" panose="020B0604020202020204" pitchFamily="34" charset="0"/>
              </a:rPr>
              <a:t> for Real Audio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.au for Sun </a:t>
            </a:r>
            <a:r>
              <a:rPr lang="en-US" altLang="en-US" sz="2200" dirty="0">
                <a:cs typeface="Arial" panose="020B0604020202020204" pitchFamily="34" charset="0"/>
              </a:rPr>
              <a:t>µ-law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.midi has instrument commands</a:t>
            </a:r>
          </a:p>
        </p:txBody>
      </p:sp>
    </p:spTree>
    <p:extLst>
      <p:ext uri="{BB962C8B-B14F-4D97-AF65-F5344CB8AC3E}">
        <p14:creationId xmlns:p14="http://schemas.microsoft.com/office/powerpoint/2010/main" val="404198832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HK" altLang="en-US" dirty="0"/>
              <a:t>MP3</a:t>
            </a:r>
            <a:endParaRPr lang="en-US" alt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‘MP3' abbreviation of MPEG 1 audio layer 3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'MPEG' abbrev of 'Moving Picture Experts Group‘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MP3 differs in that it does not try to accurately reproduce PCM (waveform)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Instead, uses theory of 'perceptual coding‘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PCM attempts to capture a waveform 'as it is‘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MP3 attempts to capture it 'as it sounds'. </a:t>
            </a:r>
          </a:p>
        </p:txBody>
      </p:sp>
    </p:spTree>
    <p:extLst>
      <p:ext uri="{BB962C8B-B14F-4D97-AF65-F5344CB8AC3E}">
        <p14:creationId xmlns:p14="http://schemas.microsoft.com/office/powerpoint/2010/main" val="73512884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MP3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Ears and brains imperfect and biased measuring devices, </a:t>
            </a:r>
            <a:r>
              <a:rPr lang="en-US" altLang="en-US" sz="2400" i="1" dirty="0"/>
              <a:t>interpret</a:t>
            </a:r>
            <a:r>
              <a:rPr lang="en-US" altLang="en-US" sz="2400" dirty="0"/>
              <a:t> external phenomena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Ex: doubling amplitude does not always mean double perceived loudness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Factors affect (frequency content, presence of background noise…) 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Set of judgments as to what is/not meaningful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/>
              <a:t>Psychoacoustic model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Relies upon 'redundancy' and 'irrelevance‘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Ex: frequencies beyond 22 KHz redundant (some audiophiles think it </a:t>
            </a:r>
            <a:r>
              <a:rPr lang="en-US" altLang="en-US" sz="2200" i="1" dirty="0"/>
              <a:t>does</a:t>
            </a:r>
            <a:r>
              <a:rPr lang="en-US" altLang="en-US" sz="2200" dirty="0"/>
              <a:t> matter, gives “color”!)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Discard part of signal because will not be noticed</a:t>
            </a:r>
          </a:p>
        </p:txBody>
      </p:sp>
    </p:spTree>
    <p:extLst>
      <p:ext uri="{BB962C8B-B14F-4D97-AF65-F5344CB8AC3E}">
        <p14:creationId xmlns:p14="http://schemas.microsoft.com/office/powerpoint/2010/main" val="9659928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MP3 - Masking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Listener prioritizes sounds ahead of others according to context (hearing is adaptive)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Ex: a sudden hand-clap in a quiet room seems loud. Same hand-clap after a gunshot, less loud (</a:t>
            </a:r>
            <a:r>
              <a:rPr lang="en-US" altLang="en-US" sz="2200" i="1" dirty="0"/>
              <a:t>time domain</a:t>
            </a:r>
            <a:r>
              <a:rPr lang="en-US" alt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Ex: guitar may dominate until cymbal, when guitar briefly drowned (</a:t>
            </a:r>
            <a:r>
              <a:rPr lang="en-US" altLang="en-US" sz="2200" i="1" dirty="0"/>
              <a:t>frequency domain</a:t>
            </a:r>
            <a:r>
              <a:rPr lang="en-US" altLang="en-US" sz="2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Above examples of </a:t>
            </a:r>
            <a:r>
              <a:rPr lang="en-US" altLang="en-US" sz="2400" i="1" dirty="0"/>
              <a:t>time-domain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frequency-domain</a:t>
            </a:r>
            <a:r>
              <a:rPr lang="en-US" altLang="en-US" sz="2400" dirty="0"/>
              <a:t> masking respectively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Two sounds occur (near) simultaneously, one may be partially masked by the other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Depending relative volumes and frequency content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MP3 doesn’t just toss masked sound (would sound weird) but </a:t>
            </a:r>
            <a:r>
              <a:rPr lang="en-US" altLang="en-US" sz="2400" i="1" dirty="0"/>
              <a:t>uses fewer bits for masked sounds</a:t>
            </a:r>
          </a:p>
        </p:txBody>
      </p:sp>
    </p:spTree>
    <p:extLst>
      <p:ext uri="{BB962C8B-B14F-4D97-AF65-F5344CB8AC3E}">
        <p14:creationId xmlns:p14="http://schemas.microsoft.com/office/powerpoint/2010/main" val="36889661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MP3 – Sub-Bands (1 of 2)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MP3 not method of digital recording</a:t>
            </a:r>
          </a:p>
          <a:p>
            <a:pPr lvl="1">
              <a:lnSpc>
                <a:spcPct val="90000"/>
              </a:lnSpc>
            </a:pPr>
            <a:r>
              <a:rPr lang="en-HK" altLang="en-US" sz="2000" dirty="0"/>
              <a:t>It simply encodes the result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Removes irrelevant data from existing recording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First, short sections of waveform filtered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How, not specified by standard. 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Typically </a:t>
            </a:r>
            <a:r>
              <a:rPr lang="en-US" altLang="en-US" sz="2200" i="1" dirty="0"/>
              <a:t>Fast Fourier Transformation</a:t>
            </a:r>
            <a:r>
              <a:rPr lang="en-US" altLang="en-US" sz="2200" dirty="0"/>
              <a:t> or </a:t>
            </a:r>
            <a:r>
              <a:rPr lang="en-US" altLang="en-US" sz="2200" i="1" dirty="0"/>
              <a:t>Discrete Cosine Transformation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Method of reformatting signal data into spectral sub-bands of differing importance</a:t>
            </a:r>
            <a:r>
              <a:rPr lang="en-US" altLang="en-US" dirty="0"/>
              <a:t> </a:t>
            </a: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610035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MP3 – Sub-Bands (2 of 2)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Divide into 32 'sub-bands‘, represent different parts of frequency spectrum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Why frequency bands? So MP3 can prioritize bits for each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Ex: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Low-frequency bass drum, a high-frequency ride cymbal, and a vocal in-between, all at once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bass drum irrelevant, use fewer bits and more for cymbal or vocals</a:t>
            </a:r>
          </a:p>
        </p:txBody>
      </p:sp>
    </p:spTree>
    <p:extLst>
      <p:ext uri="{BB962C8B-B14F-4D97-AF65-F5344CB8AC3E}">
        <p14:creationId xmlns:p14="http://schemas.microsoft.com/office/powerpoint/2010/main" val="45124500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MP3 – Frames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Sub-band sections are grouped into 'frames‘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Determine where there is masking in </a:t>
            </a:r>
            <a:r>
              <a:rPr lang="en-US" altLang="en-US" dirty="0">
                <a:solidFill>
                  <a:srgbClr val="009900"/>
                </a:solidFill>
              </a:rPr>
              <a:t>frequency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9900"/>
                </a:solidFill>
              </a:rPr>
              <a:t>time</a:t>
            </a:r>
            <a:r>
              <a:rPr lang="en-US" altLang="en-US" dirty="0"/>
              <a:t> domains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Which frames can safely be allowed to distort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Calculate </a:t>
            </a:r>
            <a:r>
              <a:rPr lang="en-US" altLang="en-US" i="1" dirty="0"/>
              <a:t>mask-to-noise</a:t>
            </a:r>
            <a:r>
              <a:rPr lang="en-US" altLang="en-US" dirty="0"/>
              <a:t> ratio for each frame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in the final stage of the process: bit allocation.</a:t>
            </a:r>
          </a:p>
        </p:txBody>
      </p:sp>
    </p:spTree>
    <p:extLst>
      <p:ext uri="{BB962C8B-B14F-4D97-AF65-F5344CB8AC3E}">
        <p14:creationId xmlns:p14="http://schemas.microsoft.com/office/powerpoint/2010/main" val="210442427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MP3 – Bit Allocation 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Decides how many bits to use for each frame</a:t>
            </a:r>
          </a:p>
          <a:p>
            <a:pPr lvl="1"/>
            <a:r>
              <a:rPr lang="en-US" altLang="en-US" sz="2200" dirty="0"/>
              <a:t>More bits where little masking (low ratio)</a:t>
            </a:r>
          </a:p>
          <a:p>
            <a:pPr lvl="1"/>
            <a:r>
              <a:rPr lang="en-US" altLang="en-US" sz="2200" dirty="0"/>
              <a:t>Fewer bits where more masking (high ratio)</a:t>
            </a:r>
          </a:p>
          <a:p>
            <a:r>
              <a:rPr lang="en-US" altLang="en-US" sz="2400" dirty="0"/>
              <a:t>Total number of bits depends upon desired bit rate </a:t>
            </a:r>
          </a:p>
          <a:p>
            <a:pPr lvl="1"/>
            <a:r>
              <a:rPr lang="en-US" altLang="en-US" sz="2200" dirty="0"/>
              <a:t>Chosen before encoding by user</a:t>
            </a:r>
          </a:p>
          <a:p>
            <a:r>
              <a:rPr lang="en-US" altLang="en-US" sz="2400" dirty="0"/>
              <a:t>For quality, a high priority (music) 128 kbps common</a:t>
            </a:r>
          </a:p>
          <a:p>
            <a:pPr lvl="1"/>
            <a:r>
              <a:rPr lang="en-US" altLang="en-US" sz="2200" dirty="0"/>
              <a:t>Note, CD was about 1400 kbps, so </a:t>
            </a:r>
            <a:r>
              <a:rPr lang="en-US" altLang="en-US" sz="2200" i="1" dirty="0"/>
              <a:t>10x</a:t>
            </a:r>
            <a:r>
              <a:rPr lang="en-US" altLang="en-US" sz="2200" dirty="0"/>
              <a:t> less!</a:t>
            </a:r>
          </a:p>
        </p:txBody>
      </p:sp>
    </p:spTree>
    <p:extLst>
      <p:ext uri="{BB962C8B-B14F-4D97-AF65-F5344CB8AC3E}">
        <p14:creationId xmlns:p14="http://schemas.microsoft.com/office/powerpoint/2010/main" val="218574428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MP3 – Playout and Beyond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Save frames (header data for each frame).  Can then play with MP3 decoder.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MP3 decoder performs reverse, but simpler since bit-allocation decisions are given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MP3 decoders cheap, fast (old </a:t>
            </a:r>
            <a:r>
              <a:rPr lang="en-US" altLang="en-US" dirty="0" err="1"/>
              <a:t>ipod</a:t>
            </a:r>
            <a:r>
              <a:rPr lang="en-US" altLang="en-US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7986510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Motivation</a:t>
            </a:r>
          </a:p>
          <a:p>
            <a:r>
              <a:rPr lang="en-HK" dirty="0"/>
              <a:t>Digital Audio background</a:t>
            </a:r>
          </a:p>
          <a:p>
            <a:r>
              <a:rPr lang="en-HK" dirty="0"/>
              <a:t>Game sound and music</a:t>
            </a:r>
          </a:p>
          <a:p>
            <a:r>
              <a:rPr lang="en-HK" dirty="0"/>
              <a:t>Audio teams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3481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Motivation</a:t>
            </a:r>
          </a:p>
          <a:p>
            <a:r>
              <a:rPr lang="en-HK" dirty="0"/>
              <a:t>Digital Audio background</a:t>
            </a:r>
          </a:p>
          <a:p>
            <a:r>
              <a:rPr lang="en-HK" dirty="0"/>
              <a:t>Game sound and music</a:t>
            </a:r>
          </a:p>
          <a:p>
            <a:r>
              <a:rPr lang="en-HK" dirty="0"/>
              <a:t>Audio teams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02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Sound Design (1 of 2)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Critical is </a:t>
            </a:r>
            <a:r>
              <a:rPr lang="en-US" altLang="en-US" i="1" dirty="0"/>
              <a:t>interactive</a:t>
            </a:r>
            <a:r>
              <a:rPr lang="en-US" altLang="en-US" dirty="0"/>
              <a:t> audio component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Sound when event occurs (gunshot when trigger pulled, dialog when character spoken to, …)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Well done, sounds great.  Poorly done, ruin all.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Need to avoid repetition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One footstep for 20+ hours of play annoying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Need 6-20 (depending upon budget)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Dynamics can help (pitch, volume, stereo…)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Mix pre-existing sounds with own sounds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Provides “custom” identity for game</a:t>
            </a:r>
          </a:p>
        </p:txBody>
      </p:sp>
    </p:spTree>
    <p:extLst>
      <p:ext uri="{BB962C8B-B14F-4D97-AF65-F5344CB8AC3E}">
        <p14:creationId xmlns:p14="http://schemas.microsoft.com/office/powerpoint/2010/main" val="105929606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Sound Design (2 of 2)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Example – Street Basketball soundscape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Need individual sounds, but want footsteps primarily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Sounds from different courts: wood, dirt, asphalt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Vary volumes depending upon location of player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Stereo or surround depending upon location of 10 players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Random scuffs, scrapes, squeaks in addition to steps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Need others: jumps, dribble, ball on backboard, swishes …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Need to mix all these together in realistic fashion</a:t>
            </a:r>
          </a:p>
        </p:txBody>
      </p:sp>
    </p:spTree>
    <p:extLst>
      <p:ext uri="{BB962C8B-B14F-4D97-AF65-F5344CB8AC3E}">
        <p14:creationId xmlns:p14="http://schemas.microsoft.com/office/powerpoint/2010/main" val="178605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Music in Games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Despite technology improvements, emotional intensity in computer games not that of films</a:t>
            </a:r>
          </a:p>
          <a:p>
            <a:pPr lvl="1"/>
            <a:r>
              <a:rPr lang="en-US" altLang="en-US" dirty="0"/>
              <a:t>How often do you cry when you play games?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Many reasons, but one facet that</a:t>
            </a:r>
            <a:r>
              <a:rPr lang="en-US" altLang="en-US" i="1" dirty="0"/>
              <a:t> could</a:t>
            </a:r>
            <a:r>
              <a:rPr lang="en-US" altLang="en-US" dirty="0"/>
              <a:t> contribute has been consistently underutilized: </a:t>
            </a:r>
            <a:r>
              <a:rPr lang="en-US" altLang="en-US" i="1" dirty="0"/>
              <a:t>music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903205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Can just give control to user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Since Xbox 360, some consoles allow players to add their own music into a game</a:t>
            </a:r>
          </a:p>
          <a:p>
            <a:r>
              <a:rPr lang="en-US" altLang="en-US" dirty="0"/>
              <a:t>Grand Theft Auto allows player to change in-game radio stations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Golden rule: never let the player become annoyed or bored by the repetitiveness of the sound</a:t>
            </a:r>
          </a:p>
          <a:p>
            <a:r>
              <a:rPr lang="en-US" altLang="en-US" dirty="0"/>
              <a:t>Can be achieved by allowing player to be in charge, may avoid player turning off the music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338981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Games are not Film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Game designers "</a:t>
            </a:r>
            <a:r>
              <a:rPr lang="en-US" altLang="en-US" sz="2400" dirty="0" err="1"/>
              <a:t>filmize</a:t>
            </a:r>
            <a:r>
              <a:rPr lang="en-US" altLang="en-US" sz="2400" dirty="0"/>
              <a:t>" games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Set up cut scenes with orchestral cues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Add drama to in-game fights with battle music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Add music to areas and levels to give identity and  emotional backdrop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It would seem this approach makes sense, but </a:t>
            </a:r>
            <a:r>
              <a:rPr lang="en-US" altLang="en-US" sz="2400" i="1" dirty="0"/>
              <a:t>games are not film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Film is linear, so composer knows exactly what’s coming, sets up the perfect emotional "hook“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Games relativity can't be foreseen, calculated, or controlled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However... some concepts you can take away from film  soundtracks apply to games</a:t>
            </a:r>
          </a:p>
        </p:txBody>
      </p:sp>
    </p:spTree>
    <p:extLst>
      <p:ext uri="{BB962C8B-B14F-4D97-AF65-F5344CB8AC3E}">
        <p14:creationId xmlns:p14="http://schemas.microsoft.com/office/powerpoint/2010/main" val="10308287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Mini-Outline 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First, dispel some myths</a:t>
            </a:r>
          </a:p>
          <a:p>
            <a:pPr lvl="1"/>
            <a:r>
              <a:rPr lang="en-US" altLang="en-US"/>
              <a:t>Music Mistakes (4)</a:t>
            </a:r>
          </a:p>
          <a:p>
            <a:r>
              <a:rPr lang="en-US" altLang="en-US"/>
              <a:t>Second, briefly describe some techniques</a:t>
            </a:r>
          </a:p>
          <a:p>
            <a:pPr lvl="1"/>
            <a:r>
              <a:rPr lang="en-US" altLang="en-US"/>
              <a:t>Good Music Rules (4)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6400800"/>
            <a:ext cx="7162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dirty="0">
                <a:latin typeface="Comic Sans MS" panose="030F0702030302020204" pitchFamily="66" charset="0"/>
              </a:rPr>
              <a:t>Based on </a:t>
            </a:r>
            <a:r>
              <a:rPr lang="en-US" altLang="en-US" sz="1200" i="1" dirty="0">
                <a:latin typeface="Comic Sans MS" panose="030F0702030302020204" pitchFamily="66" charset="0"/>
              </a:rPr>
              <a:t>Enhancing the Impact of Music in Drama Oriented-Games</a:t>
            </a:r>
            <a:r>
              <a:rPr lang="en-US" altLang="en-US" sz="1200" dirty="0">
                <a:latin typeface="Comic Sans MS" panose="030F0702030302020204" pitchFamily="66" charset="0"/>
              </a:rPr>
              <a:t>, by Scott Morton </a:t>
            </a:r>
            <a:r>
              <a:rPr kumimoji="1" lang="en-US" altLang="en-US" sz="1000" dirty="0">
                <a:latin typeface="Comic Sans MS" panose="030F0702030302020204" pitchFamily="66" charset="0"/>
              </a:rPr>
              <a:t>http://www.gamasutra.com/features/20050124/morton_01.shtml</a:t>
            </a:r>
          </a:p>
        </p:txBody>
      </p:sp>
    </p:spTree>
    <p:extLst>
      <p:ext uri="{BB962C8B-B14F-4D97-AF65-F5344CB8AC3E}">
        <p14:creationId xmlns:p14="http://schemas.microsoft.com/office/powerpoint/2010/main" val="32594565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Music Mistake #1 (1 of 2)</a:t>
            </a:r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dirty="0"/>
              <a:t>"Watering down my music and making it 'subtle' will help it to fit in and work in multiple situations.“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Ambient in nature, play straight through and repeat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Ex: common in an RPG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Enter a dark dungeon?  Music doesn't change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Finished a battle and am inches from death? Music doesn't reflect the critical nature of the situation at all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Why is the music even playing!? Doesn’t make immersive.  Just white noise.  </a:t>
            </a:r>
            <a:r>
              <a:rPr lang="en-US" altLang="en-US" sz="2200" i="1" dirty="0"/>
              <a:t>Detracts</a:t>
            </a:r>
            <a:r>
              <a:rPr lang="en-US" altLang="en-US" sz="2200" dirty="0"/>
              <a:t> from immersive feeling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Better to have soundscape (wildlife or city bustling noise) since draw into reality</a:t>
            </a:r>
          </a:p>
        </p:txBody>
      </p:sp>
    </p:spTree>
    <p:extLst>
      <p:ext uri="{BB962C8B-B14F-4D97-AF65-F5344CB8AC3E}">
        <p14:creationId xmlns:p14="http://schemas.microsoft.com/office/powerpoint/2010/main" val="8241668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Music Mistake #1 (2 of 2)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 why do game makers make this mistake?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1) It's the norm. There has always been “level music”.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Ex: something to hum to while jumping from pipe to pipe, squashing mushroom people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Not comfortable with musical silences in games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But irony is that film doesn’t always have music!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Need to understand "less is more" factor in music for games...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2) Don’t trust player to form own emotional picture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Ex: entering dark forest just as immersive and spooky with only audio backdrop, as it is with music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Try turning off the music next time you play!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Use music to </a:t>
            </a:r>
            <a:r>
              <a:rPr lang="en-US" altLang="en-US" sz="2200" i="1" dirty="0"/>
              <a:t>augment</a:t>
            </a:r>
            <a:r>
              <a:rPr lang="en-US" altLang="en-US" sz="2200" dirty="0"/>
              <a:t> emotions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Don’t have that opportunity when ambient music always on</a:t>
            </a:r>
          </a:p>
        </p:txBody>
      </p:sp>
    </p:spTree>
    <p:extLst>
      <p:ext uri="{BB962C8B-B14F-4D97-AF65-F5344CB8AC3E}">
        <p14:creationId xmlns:p14="http://schemas.microsoft.com/office/powerpoint/2010/main" val="195919965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altLang="en-US"/>
              <a:t>Music Mistake #2</a:t>
            </a:r>
          </a:p>
        </p:txBody>
      </p:sp>
      <p:sp>
        <p:nvSpPr>
          <p:cNvPr id="3655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305800" cy="45720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dirty="0"/>
              <a:t>“Adaptive music will solve emotional detachment issues and tie players into my game because it will follow what is actually happening”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Opposite problem: adaptive music can be </a:t>
            </a:r>
            <a:r>
              <a:rPr lang="en-US" altLang="en-US" sz="2400" i="1" dirty="0"/>
              <a:t>too</a:t>
            </a:r>
            <a:r>
              <a:rPr lang="en-US" altLang="en-US" sz="2400" dirty="0"/>
              <a:t> reactive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great power of film is that can choose different types of music in single scene to change emotion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Ex: humorous music to a physically violent scene, versus agitated music (or no music)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Let music keep emotional independence, not solely dependent  upon literal events in game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adaptive music follows gameplay all the time and triggers "appropriate" music, can’t speak independently</a:t>
            </a:r>
          </a:p>
        </p:txBody>
      </p:sp>
    </p:spTree>
    <p:extLst>
      <p:ext uri="{BB962C8B-B14F-4D97-AF65-F5344CB8AC3E}">
        <p14:creationId xmlns:p14="http://schemas.microsoft.com/office/powerpoint/2010/main" val="7314286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Experiment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Experiment: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Play a game 15-20 minutes normally with sound.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Then without warning 15-20 minutes with sound turned off.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2 games: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Warcraft III (real time strategy)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Hitman Contracts (avatar, tactical, assassin)</a:t>
            </a:r>
          </a:p>
        </p:txBody>
      </p:sp>
    </p:spTree>
    <p:extLst>
      <p:ext uri="{BB962C8B-B14F-4D97-AF65-F5344CB8AC3E}">
        <p14:creationId xmlns:p14="http://schemas.microsoft.com/office/powerpoint/2010/main" val="38744537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Music Mistake #3</a:t>
            </a:r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dirty="0"/>
              <a:t>“Cut scenes with live orchestral music will get players more emotionally involved in my game.“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Cut-scenes before and after game are brilliant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Ones in middle don’t have "full movie splendor“</a:t>
            </a:r>
          </a:p>
          <a:p>
            <a:r>
              <a:rPr lang="en-US" altLang="en-US" sz="2400" dirty="0"/>
              <a:t>Watching film is a passive experience.</a:t>
            </a:r>
          </a:p>
          <a:p>
            <a:pPr lvl="1"/>
            <a:r>
              <a:rPr lang="en-US" altLang="en-US" sz="2200" dirty="0"/>
              <a:t>Watching Matrix. “Cool when Neo kung-</a:t>
            </a:r>
            <a:r>
              <a:rPr lang="en-US" altLang="en-US" sz="2200" dirty="0" err="1"/>
              <a:t>fu’d</a:t>
            </a:r>
            <a:r>
              <a:rPr lang="en-US" altLang="en-US" sz="2200" dirty="0"/>
              <a:t> Mr. Smith”</a:t>
            </a:r>
          </a:p>
          <a:p>
            <a:r>
              <a:rPr lang="en-US" altLang="en-US" sz="2400" dirty="0"/>
              <a:t>Games are active. </a:t>
            </a:r>
          </a:p>
          <a:p>
            <a:pPr lvl="1"/>
            <a:r>
              <a:rPr lang="en-US" altLang="en-US" sz="2000" dirty="0"/>
              <a:t>Don’t say “cool when </a:t>
            </a:r>
            <a:r>
              <a:rPr lang="en-US" altLang="en-US" sz="2000" i="1" dirty="0"/>
              <a:t>Joe</a:t>
            </a:r>
            <a:r>
              <a:rPr lang="en-US" altLang="en-US" sz="2000" dirty="0"/>
              <a:t> lobbed the grenade” but “cool when </a:t>
            </a:r>
            <a:r>
              <a:rPr lang="en-US" altLang="en-US" sz="2000" i="1" dirty="0"/>
              <a:t>I</a:t>
            </a:r>
            <a:r>
              <a:rPr lang="en-US" altLang="en-US" sz="2000" dirty="0"/>
              <a:t> lobbed the grenade”</a:t>
            </a:r>
          </a:p>
          <a:p>
            <a:pPr lvl="1"/>
            <a:r>
              <a:rPr lang="en-US" altLang="en-US" sz="2200" dirty="0"/>
              <a:t>Player “is” the avatar</a:t>
            </a:r>
          </a:p>
          <a:p>
            <a:r>
              <a:rPr lang="en-US" altLang="en-US" sz="2400" dirty="0"/>
              <a:t>During cut-scenes, lose direct emotional involvement.  </a:t>
            </a:r>
          </a:p>
          <a:p>
            <a:pPr lvl="1"/>
            <a:r>
              <a:rPr lang="en-US" altLang="en-US" sz="2200" dirty="0"/>
              <a:t>Making it more grandiose can potentially take it away</a:t>
            </a:r>
          </a:p>
        </p:txBody>
      </p:sp>
    </p:spTree>
    <p:extLst>
      <p:ext uri="{BB962C8B-B14F-4D97-AF65-F5344CB8AC3E}">
        <p14:creationId xmlns:p14="http://schemas.microsoft.com/office/powerpoint/2010/main" val="251953263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Music Mistake #4 (1 of 2)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 dirty="0"/>
              <a:t>"Let's just loop the music once it reaches the end.“</a:t>
            </a:r>
          </a:p>
          <a:p>
            <a:pPr algn="ctr">
              <a:buFontTx/>
              <a:buNone/>
            </a:pPr>
            <a:endParaRPr lang="en-US" altLang="en-US" sz="2400" dirty="0"/>
          </a:p>
          <a:p>
            <a:r>
              <a:rPr lang="en-US" altLang="en-US" sz="2400" dirty="0"/>
              <a:t>Very prevalent from </a:t>
            </a:r>
            <a:r>
              <a:rPr lang="en-US" altLang="en-US" sz="2400" i="1" dirty="0"/>
              <a:t>Final Fantasy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Zelda</a:t>
            </a:r>
            <a:endParaRPr lang="en-US" altLang="en-US" sz="2400" dirty="0"/>
          </a:p>
          <a:p>
            <a:r>
              <a:rPr lang="en-US" altLang="en-US" sz="2400" dirty="0"/>
              <a:t>Many reasons why bad idea </a:t>
            </a:r>
          </a:p>
          <a:p>
            <a:pPr lvl="1"/>
            <a:r>
              <a:rPr lang="en-US" altLang="en-US" sz="2200" dirty="0"/>
              <a:t>Looping hand-in-hand with "watered-down, ambient music" approach (no emotional connection)</a:t>
            </a:r>
          </a:p>
          <a:p>
            <a:pPr lvl="1"/>
            <a:r>
              <a:rPr lang="en-US" altLang="en-US" sz="2200" dirty="0"/>
              <a:t>Worse, detached the player from even registering it</a:t>
            </a:r>
          </a:p>
          <a:p>
            <a:pPr lvl="1"/>
            <a:r>
              <a:rPr lang="en-US" altLang="en-US" sz="2200" dirty="0"/>
              <a:t>And becomes annoying</a:t>
            </a:r>
          </a:p>
          <a:p>
            <a:r>
              <a:rPr lang="en-US" altLang="en-US" sz="2400" dirty="0"/>
              <a:t>Moved from "why should we even have music playing here" to "why shouldn't we turn off the music altogether and listen to MP3s?" </a:t>
            </a:r>
          </a:p>
        </p:txBody>
      </p:sp>
    </p:spTree>
    <p:extLst>
      <p:ext uri="{BB962C8B-B14F-4D97-AF65-F5344CB8AC3E}">
        <p14:creationId xmlns:p14="http://schemas.microsoft.com/office/powerpoint/2010/main" val="122548978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Music Mistake #4 (2 of 2)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Why do we fall into this trap?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It's familiar, done in most games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small music budget might "want to make the best of what we have."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Maybe Mr. Programmer said “I don't know what else to do besides looping” and “Mr. Producer told me to stick Music A into Level B."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Above reasons not for AAA titles</a:t>
            </a:r>
          </a:p>
        </p:txBody>
      </p:sp>
    </p:spTree>
    <p:extLst>
      <p:ext uri="{BB962C8B-B14F-4D97-AF65-F5344CB8AC3E}">
        <p14:creationId xmlns:p14="http://schemas.microsoft.com/office/powerpoint/2010/main" val="188062714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sz="4800" dirty="0"/>
              <a:t>Good Music Rule #1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6019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dirty="0"/>
              <a:t>“Follow the dramatic arc with the game's soundtrack”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Create a </a:t>
            </a:r>
            <a:r>
              <a:rPr lang="en-US" altLang="en-US" sz="2400" i="1" dirty="0"/>
              <a:t>musical climax</a:t>
            </a:r>
            <a:r>
              <a:rPr lang="en-US" altLang="en-US" sz="2400" dirty="0"/>
              <a:t> in your game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Don't use most intense music until critical points in dramatic arc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Is final boss battle more important than </a:t>
            </a:r>
            <a:r>
              <a:rPr lang="en-US" altLang="en-US" sz="2200" dirty="0" err="1"/>
              <a:t>miniboss</a:t>
            </a:r>
            <a:r>
              <a:rPr lang="en-US" altLang="en-US" sz="2200" dirty="0"/>
              <a:t> battle? </a:t>
            </a:r>
            <a:r>
              <a:rPr lang="en-US" altLang="en-US" sz="2200" dirty="0">
                <a:sym typeface="Wingdings" panose="05000000000000000000" pitchFamily="2" charset="2"/>
              </a:rPr>
              <a:t> </a:t>
            </a:r>
            <a:r>
              <a:rPr lang="en-US" altLang="en-US" sz="2200" dirty="0"/>
              <a:t>Show it in the music.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Let player (subconsciously) interpret importance of events based on accompanying music</a:t>
            </a:r>
          </a:p>
        </p:txBody>
      </p:sp>
    </p:spTree>
    <p:extLst>
      <p:ext uri="{BB962C8B-B14F-4D97-AF65-F5344CB8AC3E}">
        <p14:creationId xmlns:p14="http://schemas.microsoft.com/office/powerpoint/2010/main" val="305762287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Good Music Rule #2</a:t>
            </a:r>
          </a:p>
        </p:txBody>
      </p:sp>
      <p:sp>
        <p:nvSpPr>
          <p:cNvPr id="374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dirty="0"/>
              <a:t>“Never use music unless it is making a specific emotional statement to the player.”</a:t>
            </a:r>
          </a:p>
          <a:p>
            <a:pPr algn="ctr">
              <a:lnSpc>
                <a:spcPct val="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Music playing should mean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In a film, music never plays just to play. 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Good guideline to remember “The less you use something, the more effective it is when you do use it."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Don’t be afraid of musical silences in games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Use the sounds of forests or dripping caves or crowded streets to immerse a player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Trigger music to bring to next level of emotion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Keep music more sparse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Will retain its special element of influence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Will not simply be "tuned out”</a:t>
            </a:r>
          </a:p>
        </p:txBody>
      </p:sp>
    </p:spTree>
    <p:extLst>
      <p:ext uri="{BB962C8B-B14F-4D97-AF65-F5344CB8AC3E}">
        <p14:creationId xmlns:p14="http://schemas.microsoft.com/office/powerpoint/2010/main" val="355951615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4800" dirty="0"/>
              <a:t>Good Music Rule #3 (1 of 2)</a:t>
            </a: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267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dirty="0"/>
              <a:t>“Get the composer involved early in the process!”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Film composers can more easily be given fixed and final product, since it is a fixed linear sequence.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Games are more intricate. Composer needs: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Designer's motivations from dramatic and story perspective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How story is presented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/>
              <a:t>What kind of influence player has on story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Bottom line: “hiring the composer when we're done with the game" is not a good idea </a:t>
            </a:r>
          </a:p>
        </p:txBody>
      </p:sp>
    </p:spTree>
    <p:extLst>
      <p:ext uri="{BB962C8B-B14F-4D97-AF65-F5344CB8AC3E}">
        <p14:creationId xmlns:p14="http://schemas.microsoft.com/office/powerpoint/2010/main" val="389125430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 Music Rule #3 (2 of 2)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Also, important that composer do at least some (if not all) of the music implementation.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Needs the ability to experiment and find what works best to match vision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Could be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Team-up with an audio programmer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Tools for inserting music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09395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Good Music Rule #4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dirty="0"/>
              <a:t>“The more content, the better”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 piece of music more impactful if played in one place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Identifies single, critical moment or event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more musical content </a:t>
            </a:r>
            <a:r>
              <a:rPr lang="en-US" altLang="en-US" sz="2400" b="1" dirty="0"/>
              <a:t>created</a:t>
            </a:r>
            <a:r>
              <a:rPr lang="en-US" altLang="en-US" sz="2400" dirty="0"/>
              <a:t>, the more room for dedicating unique cues to certain places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Reality of music budget and cost-per-minute of composer can get in way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Get composer involved early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Dedicate more budget to music and sound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Awareness of how much influence a well-written and well-implemented musical score can have in a game, hopefully, will raise the priority of a game's soundtrack in the budget</a:t>
            </a:r>
          </a:p>
        </p:txBody>
      </p:sp>
    </p:spTree>
    <p:extLst>
      <p:ext uri="{BB962C8B-B14F-4D97-AF65-F5344CB8AC3E}">
        <p14:creationId xmlns:p14="http://schemas.microsoft.com/office/powerpoint/2010/main" val="251739389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r>
              <a:rPr lang="en-US" altLang="en-US"/>
              <a:t>Guidelines for All Videogames (1 of 2)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79637"/>
            <a:ext cx="8839200" cy="5135563"/>
          </a:xfrm>
        </p:spPr>
        <p:txBody>
          <a:bodyPr/>
          <a:lstStyle/>
          <a:p>
            <a:r>
              <a:rPr lang="en-US" altLang="en-US" sz="2400" dirty="0"/>
              <a:t>Address audio early, in pre-production</a:t>
            </a:r>
          </a:p>
          <a:p>
            <a:r>
              <a:rPr lang="en-US" altLang="en-US" sz="2400" dirty="0"/>
              <a:t>Publisher or developer hire audio director to oversee audio production</a:t>
            </a:r>
          </a:p>
          <a:p>
            <a:pPr lvl="1"/>
            <a:r>
              <a:rPr lang="en-US" altLang="en-US" sz="2200" dirty="0"/>
              <a:t>Create budget and schedule</a:t>
            </a:r>
          </a:p>
          <a:p>
            <a:r>
              <a:rPr lang="en-US" altLang="en-US" sz="2400" dirty="0"/>
              <a:t>Game audio tasks specialized</a:t>
            </a:r>
          </a:p>
          <a:p>
            <a:pPr lvl="1"/>
            <a:r>
              <a:rPr lang="en-US" altLang="en-US" sz="2200" dirty="0"/>
              <a:t>Ex: composers do not do sound effects</a:t>
            </a:r>
          </a:p>
          <a:p>
            <a:pPr lvl="1"/>
            <a:r>
              <a:rPr lang="en-US" altLang="en-US" sz="2200" dirty="0"/>
              <a:t>Ex: producers do not direct voice actors</a:t>
            </a:r>
          </a:p>
        </p:txBody>
      </p:sp>
    </p:spTree>
    <p:extLst>
      <p:ext uri="{BB962C8B-B14F-4D97-AF65-F5344CB8AC3E}">
        <p14:creationId xmlns:p14="http://schemas.microsoft.com/office/powerpoint/2010/main" val="23523203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305800" cy="1143000"/>
          </a:xfrm>
        </p:spPr>
        <p:txBody>
          <a:bodyPr/>
          <a:lstStyle/>
          <a:p>
            <a:r>
              <a:rPr lang="en-US" altLang="en-US"/>
              <a:t>Guidelines for All Videogames (2 of 2)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Don’t repeat audio unless musical theme re-instated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 that case, variation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Pace conversations properly, with voice acting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Game soundtracks adaptive to player actions (makes games different than film)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Appropriate soundtracks (consider player choice for driving, fighting, puzzle games)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85922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Results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Players felt they had lost control when the sound was turned off.  </a:t>
            </a:r>
          </a:p>
          <a:p>
            <a:r>
              <a:rPr lang="en-US" altLang="en-US"/>
              <a:t>“Like playing in the dark.”  </a:t>
            </a:r>
          </a:p>
          <a:p>
            <a:r>
              <a:rPr lang="en-US" altLang="en-US"/>
              <a:t>“Like losing a leg.”  </a:t>
            </a:r>
          </a:p>
          <a:p>
            <a:r>
              <a:rPr lang="en-US" altLang="en-US"/>
              <a:t>“I never thought playing without sound would affect a game so much.”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454536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Fighting Games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 repetition</a:t>
            </a:r>
          </a:p>
          <a:p>
            <a:r>
              <a:rPr lang="en-US" altLang="en-US" dirty="0"/>
              <a:t>Dozens, hundreds of injury sounds</a:t>
            </a:r>
          </a:p>
          <a:p>
            <a:r>
              <a:rPr lang="en-US" altLang="en-US" dirty="0"/>
              <a:t>It is ok to have lyrics for music here</a:t>
            </a:r>
          </a:p>
          <a:p>
            <a:r>
              <a:rPr lang="en-US" altLang="en-US" dirty="0"/>
              <a:t>Music adaptive to players moves, fight situation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544263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Driving Games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267200"/>
          </a:xfrm>
        </p:spPr>
        <p:txBody>
          <a:bodyPr/>
          <a:lstStyle/>
          <a:p>
            <a:r>
              <a:rPr lang="en-US" altLang="en-US" dirty="0"/>
              <a:t>Adaptive sound tracks already used for some</a:t>
            </a:r>
          </a:p>
          <a:p>
            <a:pPr lvl="1"/>
            <a:r>
              <a:rPr lang="en-US" altLang="en-US" dirty="0"/>
              <a:t>Ex: </a:t>
            </a:r>
            <a:r>
              <a:rPr lang="en-US" altLang="en-US" i="1" dirty="0"/>
              <a:t>Need for Speed 3: Hot Pursuit</a:t>
            </a:r>
            <a:r>
              <a:rPr lang="en-US" altLang="en-US" dirty="0"/>
              <a:t> when cop approaches, tension filled</a:t>
            </a:r>
          </a:p>
          <a:p>
            <a:pPr lvl="1"/>
            <a:r>
              <a:rPr lang="en-US" altLang="en-US" dirty="0"/>
              <a:t>Trick: can activate a music track (bass, guitar drums) at checkpoint</a:t>
            </a:r>
          </a:p>
          <a:p>
            <a:r>
              <a:rPr lang="en-US" altLang="en-US" dirty="0"/>
              <a:t>Player could choose sound like radio in car</a:t>
            </a:r>
          </a:p>
          <a:p>
            <a:pPr lvl="1"/>
            <a:r>
              <a:rPr lang="en-US" altLang="en-US" dirty="0"/>
              <a:t>Ex: Sega’s </a:t>
            </a:r>
            <a:r>
              <a:rPr lang="en-US" altLang="en-US" i="1" dirty="0"/>
              <a:t>Out Run</a:t>
            </a:r>
            <a:r>
              <a:rPr lang="en-US" altLang="en-US" dirty="0"/>
              <a:t> and </a:t>
            </a:r>
            <a:r>
              <a:rPr lang="en-US" altLang="en-US" i="1" dirty="0"/>
              <a:t>Out Run 2</a:t>
            </a:r>
            <a:endParaRPr lang="en-US" altLang="en-US" dirty="0"/>
          </a:p>
          <a:p>
            <a:r>
              <a:rPr lang="en-US" altLang="en-US" dirty="0"/>
              <a:t>Real sounds merged with music</a:t>
            </a:r>
          </a:p>
        </p:txBody>
      </p:sp>
    </p:spTree>
    <p:extLst>
      <p:ext uri="{BB962C8B-B14F-4D97-AF65-F5344CB8AC3E}">
        <p14:creationId xmlns:p14="http://schemas.microsoft.com/office/powerpoint/2010/main" val="143500483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Puzzle Games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Adaptive soundtracks based on difficulty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Avoid repetition, even for sound effects that designate puzzle moves</a:t>
            </a:r>
          </a:p>
          <a:p>
            <a:pPr lvl="1"/>
            <a:r>
              <a:rPr lang="en-US" altLang="en-US" dirty="0"/>
              <a:t>Vary slightly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503099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Sports Games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Music transitions based on game conditions (penalty, score)</a:t>
            </a:r>
          </a:p>
          <a:p>
            <a:r>
              <a:rPr lang="en-US" altLang="en-US"/>
              <a:t>Music from PA of system (like at real game)</a:t>
            </a:r>
          </a:p>
          <a:p>
            <a:pPr lvl="1"/>
            <a:r>
              <a:rPr lang="en-US" altLang="en-US"/>
              <a:t>Ex: </a:t>
            </a:r>
            <a:r>
              <a:rPr lang="en-US" altLang="en-US" i="1"/>
              <a:t>Madden NFL</a:t>
            </a:r>
          </a:p>
          <a:p>
            <a:r>
              <a:rPr lang="en-US" altLang="en-US"/>
              <a:t>Crowd sound effects, reactions to action</a:t>
            </a:r>
          </a:p>
          <a:p>
            <a:r>
              <a:rPr lang="en-US" altLang="en-US"/>
              <a:t>Audio commentary if depicted as broadcast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3262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r>
              <a:rPr lang="en-US" altLang="en-US"/>
              <a:t>Guidelines for Action/Adventure Games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839200" cy="4297363"/>
          </a:xfrm>
        </p:spPr>
        <p:txBody>
          <a:bodyPr/>
          <a:lstStyle/>
          <a:p>
            <a:r>
              <a:rPr lang="en-US" altLang="en-US" dirty="0"/>
              <a:t>Use ambient (background) sounds</a:t>
            </a:r>
          </a:p>
          <a:p>
            <a:r>
              <a:rPr lang="en-US" altLang="en-US" dirty="0"/>
              <a:t>Sounds should paint “sonic landscape”</a:t>
            </a:r>
          </a:p>
          <a:p>
            <a:r>
              <a:rPr lang="en-US" altLang="en-US" dirty="0"/>
              <a:t>Surround sound to aid </a:t>
            </a:r>
            <a:r>
              <a:rPr lang="en-US" altLang="en-US" dirty="0" err="1"/>
              <a:t>immersiveness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726818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Motivation</a:t>
            </a:r>
          </a:p>
          <a:p>
            <a:r>
              <a:rPr lang="en-HK" dirty="0"/>
              <a:t>Digital Audio background</a:t>
            </a:r>
          </a:p>
          <a:p>
            <a:r>
              <a:rPr lang="en-HK" dirty="0"/>
              <a:t>Game sound and music</a:t>
            </a:r>
          </a:p>
          <a:p>
            <a:r>
              <a:rPr lang="en-HK" dirty="0"/>
              <a:t>Audio teams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5213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Music Team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HK" altLang="en-US" sz="2400" dirty="0"/>
              <a:t>(Only most common roles)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Composer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/>
              <a:t>Write custom music (writing, recording, mixing)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Recording Engineer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 dirty="0"/>
              <a:t>Enables production of sound through mechanical means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Gets best sounds out of each component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May often be a sound designer (coming next)</a:t>
            </a:r>
          </a:p>
          <a:p>
            <a:r>
              <a:rPr lang="en-US" altLang="en-US" sz="2400" dirty="0"/>
              <a:t>Mix Engineer</a:t>
            </a:r>
          </a:p>
          <a:p>
            <a:pPr lvl="1"/>
            <a:r>
              <a:rPr lang="en-US" altLang="en-US" sz="2200" i="1" dirty="0"/>
              <a:t>Takes completed tracks and balances sound characteristics (volumes)</a:t>
            </a:r>
          </a:p>
          <a:p>
            <a:pPr lvl="1"/>
            <a:r>
              <a:rPr lang="en-US" altLang="en-US" sz="2200" dirty="0"/>
              <a:t>Tempting to combine with recording engineer, but good mix engineer provides “new level”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3490447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Sound Team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Audio Director/Manager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Manage sound design teams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Keep track of resources and schedules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Execute vision of game producer on sound and dialog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Sound Designer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Bring life-like (and beyond life) sound to game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Critical member, as audio has more importance</a:t>
            </a:r>
          </a:p>
          <a:p>
            <a:r>
              <a:rPr lang="en-US" altLang="en-US" sz="2800" dirty="0"/>
              <a:t>Implementer</a:t>
            </a:r>
          </a:p>
          <a:p>
            <a:pPr lvl="1"/>
            <a:r>
              <a:rPr lang="en-US" altLang="en-US" sz="2400" dirty="0"/>
              <a:t>Work with production tools to attach sounds to events, characters, etc.</a:t>
            </a:r>
          </a:p>
          <a:p>
            <a:pPr lvl="1"/>
            <a:r>
              <a:rPr lang="en-US" altLang="en-US" sz="2400" dirty="0"/>
              <a:t>“Level designers” of the audio department</a:t>
            </a:r>
          </a:p>
          <a:p>
            <a:pPr lvl="1"/>
            <a:r>
              <a:rPr lang="en-US" altLang="en-US" sz="2400" dirty="0"/>
              <a:t>Not too common (may often be “just” a programmer with no audio training), but increasingly more common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912481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Motivation</a:t>
            </a:r>
          </a:p>
          <a:p>
            <a:r>
              <a:rPr lang="en-HK" dirty="0"/>
              <a:t>Digital Audio background</a:t>
            </a:r>
          </a:p>
          <a:p>
            <a:r>
              <a:rPr lang="en-HK" dirty="0"/>
              <a:t>Game sound and music</a:t>
            </a:r>
          </a:p>
          <a:p>
            <a:r>
              <a:rPr lang="en-HK" dirty="0"/>
              <a:t>Audio teams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3950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 Game noises</a:t>
            </a:r>
          </a:p>
          <a:p>
            <a:pPr lvl="1"/>
            <a:r>
              <a:rPr lang="en-US" dirty="0">
                <a:hlinkClick r:id="rId2"/>
              </a:rPr>
              <a:t>https://www.buzzfeednews.com/article/josephbernstein/27-video-game-noises-that-you-will-never-be-able-to-forget</a:t>
            </a:r>
            <a:endParaRPr lang="en-US" dirty="0"/>
          </a:p>
          <a:p>
            <a:r>
              <a:rPr lang="en-US" dirty="0"/>
              <a:t>History of gaming’s iconic sounds</a:t>
            </a:r>
          </a:p>
          <a:p>
            <a:pPr lvl="1"/>
            <a:r>
              <a:rPr lang="en-US" dirty="0">
                <a:hlinkClick r:id="rId3"/>
              </a:rPr>
              <a:t>https://www.wired.com/story/psychology-iconic-video-game-sounds/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36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Immersiveness</a:t>
            </a:r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Sound effects give information on events out of line of sight (and behind you).  </a:t>
            </a:r>
          </a:p>
          <a:p>
            <a:r>
              <a:rPr lang="en-US" altLang="en-US" dirty="0"/>
              <a:t>Lose ability to locate enemies.  </a:t>
            </a:r>
          </a:p>
          <a:p>
            <a:r>
              <a:rPr lang="en-US" altLang="en-US" dirty="0"/>
              <a:t>Sound of a door opening behind the avatar may contain crucial information.</a:t>
            </a:r>
          </a:p>
          <a:p>
            <a:r>
              <a:rPr lang="en-US" altLang="en-US" dirty="0"/>
              <a:t>Sense of position disappears.</a:t>
            </a:r>
          </a:p>
        </p:txBody>
      </p:sp>
    </p:spTree>
    <p:extLst>
      <p:ext uri="{BB962C8B-B14F-4D97-AF65-F5344CB8AC3E}">
        <p14:creationId xmlns:p14="http://schemas.microsoft.com/office/powerpoint/2010/main" val="3009500926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WPI “The Game Development Process” course</a:t>
            </a:r>
          </a:p>
          <a:p>
            <a:r>
              <a:rPr lang="en-US" altLang="en-US" sz="2400" dirty="0"/>
              <a:t>BEHIND THE MASK - Perceptual Coding: How Mp3 Compression Works, by Paul Sellers</a:t>
            </a:r>
            <a:endParaRPr lang="en-HK" altLang="en-US" sz="2400" dirty="0"/>
          </a:p>
          <a:p>
            <a:r>
              <a:rPr lang="en-US" altLang="en-US" sz="2400" dirty="0"/>
              <a:t>Enhancing the Impact of Music in Drama Oriented-Games, by Scott Morton</a:t>
            </a:r>
            <a:endParaRPr lang="en-HK" altLang="en-US" sz="2400" dirty="0"/>
          </a:p>
          <a:p>
            <a:r>
              <a:rPr lang="en-US" altLang="en-US" sz="2400" dirty="0"/>
              <a:t>Audio for Games, by Alexander Brandon</a:t>
            </a:r>
          </a:p>
          <a:p>
            <a:r>
              <a:rPr lang="en-HK" sz="2400" dirty="0"/>
              <a:t>Introduction to Game Development, by Steve Rabin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312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Being lost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player reported feeling more scared and even a little paranoid when the sound was removed.  </a:t>
            </a:r>
          </a:p>
          <a:p>
            <a:r>
              <a:rPr lang="en-US" altLang="en-US"/>
              <a:t>Could not receive auditory warnings about the dangers around</a:t>
            </a:r>
          </a:p>
          <a:p>
            <a:r>
              <a:rPr lang="en-US" altLang="en-US"/>
              <a:t>Felt that dangers might be lurking in the shadows all around.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0705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Channel redundancy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Sound gives extra information.</a:t>
            </a:r>
            <a:endParaRPr lang="en-GB" altLang="en-US" sz="2800" dirty="0"/>
          </a:p>
          <a:p>
            <a:r>
              <a:rPr lang="en-US" altLang="en-US" sz="2800" dirty="0"/>
              <a:t>“In chaotic situations, it is not easy to see what is going on.”  </a:t>
            </a:r>
          </a:p>
          <a:p>
            <a:r>
              <a:rPr lang="en-US" altLang="en-US" sz="2800" dirty="0"/>
              <a:t>“I repeatedly clicked a unit because the game gave no feedback that an object had been selected.”  </a:t>
            </a:r>
          </a:p>
          <a:p>
            <a:r>
              <a:rPr lang="en-US" altLang="en-US" sz="2800" dirty="0"/>
              <a:t>Player noticed an increased reaction time, because he was dependent on seeing what was going on before he was certain that the system has accepted his order.  </a:t>
            </a:r>
          </a:p>
          <a:p>
            <a:r>
              <a:rPr lang="en-US" altLang="en-US" sz="2800" dirty="0"/>
              <a:t>Channel redundancy increases the likelihood that the information will be received.</a:t>
            </a:r>
            <a:endParaRPr lang="en-GB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37719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Results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sound was turned off the usability of the system decreased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Players experienced problems receiving important information</a:t>
            </a:r>
          </a:p>
          <a:p>
            <a:pPr>
              <a:lnSpc>
                <a:spcPct val="90000"/>
              </a:lnSpc>
            </a:pPr>
            <a:r>
              <a:rPr lang="en-HK" altLang="en-US" dirty="0"/>
              <a:t>Players didn’t have the same sense of </a:t>
            </a:r>
            <a:r>
              <a:rPr lang="en-HK" altLang="en-US" dirty="0" err="1"/>
              <a:t>immersiveness</a:t>
            </a:r>
            <a:r>
              <a:rPr lang="en-HK" altLang="en-US" dirty="0"/>
              <a:t>, position, and presence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Specific sound objects can aurally identify and define specific areas in the game environment.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Music is often connected to specific locations.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52471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12073</TotalTime>
  <Words>3348</Words>
  <Application>Microsoft Office PowerPoint</Application>
  <PresentationFormat>On-screen Show (4:3)</PresentationFormat>
  <Paragraphs>442</Paragraphs>
  <Slides>60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Unicode MS</vt:lpstr>
      <vt:lpstr>Calibri</vt:lpstr>
      <vt:lpstr>Comic Sans MS</vt:lpstr>
      <vt:lpstr>Microsoft Sans Serif</vt:lpstr>
      <vt:lpstr>Wingdings</vt:lpstr>
      <vt:lpstr>Default Design</vt:lpstr>
      <vt:lpstr>Image Document</vt:lpstr>
      <vt:lpstr>Game Audio</vt:lpstr>
      <vt:lpstr>Importance of sound</vt:lpstr>
      <vt:lpstr>Outline</vt:lpstr>
      <vt:lpstr>Experiment</vt:lpstr>
      <vt:lpstr>Results</vt:lpstr>
      <vt:lpstr>Immersiveness</vt:lpstr>
      <vt:lpstr>Being lost</vt:lpstr>
      <vt:lpstr>Channel redundancy</vt:lpstr>
      <vt:lpstr>Results</vt:lpstr>
      <vt:lpstr>What Game Audio achieves</vt:lpstr>
      <vt:lpstr>Outline</vt:lpstr>
      <vt:lpstr>Digital Sampling of Audio</vt:lpstr>
      <vt:lpstr>Digital Sampling</vt:lpstr>
      <vt:lpstr>Digital Sampling</vt:lpstr>
      <vt:lpstr>Sample Rate</vt:lpstr>
      <vt:lpstr>Sample Size</vt:lpstr>
      <vt:lpstr>Sample Size</vt:lpstr>
      <vt:lpstr>Audio</vt:lpstr>
      <vt:lpstr>Spatialized Audio</vt:lpstr>
      <vt:lpstr>8D Audio</vt:lpstr>
      <vt:lpstr>Sound File Formats</vt:lpstr>
      <vt:lpstr>MP3</vt:lpstr>
      <vt:lpstr>MP3</vt:lpstr>
      <vt:lpstr>MP3 - Masking</vt:lpstr>
      <vt:lpstr>MP3 – Sub-Bands (1 of 2)</vt:lpstr>
      <vt:lpstr>MP3 – Sub-Bands (2 of 2)</vt:lpstr>
      <vt:lpstr>MP3 – Frames</vt:lpstr>
      <vt:lpstr>MP3 – Bit Allocation </vt:lpstr>
      <vt:lpstr>MP3 – Playout and Beyond</vt:lpstr>
      <vt:lpstr>Outline</vt:lpstr>
      <vt:lpstr>Sound Design (1 of 2)</vt:lpstr>
      <vt:lpstr>Sound Design (2 of 2)</vt:lpstr>
      <vt:lpstr>Music in Games</vt:lpstr>
      <vt:lpstr>Can just give control to user</vt:lpstr>
      <vt:lpstr>Games are not Film</vt:lpstr>
      <vt:lpstr>Mini-Outline </vt:lpstr>
      <vt:lpstr>Music Mistake #1 (1 of 2)</vt:lpstr>
      <vt:lpstr>Music Mistake #1 (2 of 2)</vt:lpstr>
      <vt:lpstr>Music Mistake #2</vt:lpstr>
      <vt:lpstr>Music Mistake #3</vt:lpstr>
      <vt:lpstr>Music Mistake #4 (1 of 2)</vt:lpstr>
      <vt:lpstr>Music Mistake #4 (2 of 2)</vt:lpstr>
      <vt:lpstr>Good Music Rule #1</vt:lpstr>
      <vt:lpstr>Good Music Rule #2</vt:lpstr>
      <vt:lpstr>Good Music Rule #3 (1 of 2)</vt:lpstr>
      <vt:lpstr>Good Music Rule #3 (2 of 2)</vt:lpstr>
      <vt:lpstr>Good Music Rule #4</vt:lpstr>
      <vt:lpstr>Guidelines for All Videogames (1 of 2)</vt:lpstr>
      <vt:lpstr>Guidelines for All Videogames (2 of 2)</vt:lpstr>
      <vt:lpstr>Guidelines for Fighting Games</vt:lpstr>
      <vt:lpstr>Guidelines for Driving Games</vt:lpstr>
      <vt:lpstr>Guidelines for Puzzle Games</vt:lpstr>
      <vt:lpstr>Guidelines for Sports Games</vt:lpstr>
      <vt:lpstr>Guidelines for Action/Adventure Games</vt:lpstr>
      <vt:lpstr>Outline</vt:lpstr>
      <vt:lpstr>Music Team</vt:lpstr>
      <vt:lpstr>Sound Team</vt:lpstr>
      <vt:lpstr>Summary</vt:lpstr>
      <vt:lpstr>Videos</vt:lpstr>
      <vt:lpstr>Sources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552</cp:revision>
  <dcterms:created xsi:type="dcterms:W3CDTF">2003-01-21T19:34:39Z</dcterms:created>
  <dcterms:modified xsi:type="dcterms:W3CDTF">2021-04-01T06:53:09Z</dcterms:modified>
</cp:coreProperties>
</file>