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9" r:id="rId3"/>
    <p:sldId id="340" r:id="rId4"/>
    <p:sldId id="341" r:id="rId5"/>
    <p:sldId id="342" r:id="rId6"/>
    <p:sldId id="343" r:id="rId7"/>
    <p:sldId id="335" r:id="rId8"/>
    <p:sldId id="336" r:id="rId9"/>
    <p:sldId id="337" r:id="rId10"/>
    <p:sldId id="338" r:id="rId11"/>
  </p:sldIdLst>
  <p:sldSz cx="9144000" cy="6858000" type="screen4x3"/>
  <p:notesSz cx="67691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99"/>
    <a:srgbClr val="FF3300"/>
    <a:srgbClr val="66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14"/>
      </p:cViewPr>
      <p:guideLst>
        <p:guide orient="horz" pos="3120"/>
        <p:guide pos="21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4288" y="0"/>
            <a:ext cx="29067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06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4288" y="9372600"/>
            <a:ext cx="29067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F1493AB3-279E-4F3A-8D18-5B3F81B8C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19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05350"/>
            <a:ext cx="49657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61B0E587-B518-4044-905D-B13485EE60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6658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2CB6AC84-E1B9-4506-B9BF-5DA0C43B25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105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A3DA4DEC-67EE-4272-B8EA-2375518C94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069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8A529328-2B76-4552-AF05-A1CC817B3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168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D58F902A-D54D-4482-B877-333FCCEEF5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214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EE599691-EB8C-489C-90F0-489AFCD335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369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329F078A-4489-4562-90CB-B44A35AD8D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118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F99E59D8-F17D-4BF9-8C05-6252CF9FFE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839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CE4BE6E9-4982-44EA-A044-944BCD7CC9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861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E0568A57-45A3-44FB-B745-812432B425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646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2FD28D2A-80C5-4027-AC5E-DE293EBE34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406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42D79D9C-336A-49D9-8538-6CFACD2628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839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solidFill>
                  <a:schemeClr val="accent2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D6864B1B-5323-4DA0-B6A1-DD4C677FF0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D809C33D-812E-408C-8989-AD978179378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35003" dir="2928844" algn="ctr" rotWithShape="0">
              <a:schemeClr val="accent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TW" sz="3200"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2. Entity Relationship (ER) Model </a:t>
            </a:r>
          </a:p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Exercises</a:t>
            </a:r>
          </a:p>
          <a:p>
            <a:pPr algn="ctr">
              <a:spcBef>
                <a:spcPct val="20000"/>
              </a:spcBef>
            </a:pPr>
            <a:endParaRPr lang="en-US" altLang="zh-TW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7B82D39-E114-4915-A3BC-0B7B91BF997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384175" y="2062163"/>
          <a:ext cx="8277225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Microsoft Drawing 1.01" r:id="rId3" imgW="11792437" imgH="3252704" progId="MSDraw.1.01">
                  <p:embed/>
                </p:oleObj>
              </mc:Choice>
              <mc:Fallback>
                <p:oleObj name="Microsoft Drawing 1.01" r:id="rId3" imgW="11792437" imgH="3252704" progId="MSDraw.1.0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2062163"/>
                        <a:ext cx="8277225" cy="232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1402" r="22781" b="53848"/>
          <a:stretch>
            <a:fillRect/>
          </a:stretch>
        </p:blipFill>
        <p:spPr bwMode="auto">
          <a:xfrm>
            <a:off x="1016000" y="1493838"/>
            <a:ext cx="6935788" cy="42211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677863" y="450850"/>
            <a:ext cx="7772400" cy="7540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27000" dir="221219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1pPr>
            <a:lvl2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2pPr>
            <a:lvl3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3pPr>
            <a:lvl4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4pPr>
            <a:lvl5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HK" sz="2800"/>
              <a:t>Summary of Symbols Used in E-R Notation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0084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46487" r="22781" b="6075"/>
          <a:stretch>
            <a:fillRect/>
          </a:stretch>
        </p:blipFill>
        <p:spPr bwMode="auto">
          <a:xfrm>
            <a:off x="1155700" y="1449388"/>
            <a:ext cx="6896100" cy="44497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660400" y="468313"/>
            <a:ext cx="7772400" cy="75406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27000" dir="221219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1pPr>
            <a:lvl2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2pPr>
            <a:lvl3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3pPr>
            <a:lvl4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4pPr>
            <a:lvl5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HK" sz="2800"/>
              <a:t>Summary of Symbols Used in E-R Notation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3417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7" t="894" r="14095" b="1343"/>
          <a:stretch>
            <a:fillRect/>
          </a:stretch>
        </p:blipFill>
        <p:spPr bwMode="auto">
          <a:xfrm>
            <a:off x="2057400" y="723900"/>
            <a:ext cx="5448300" cy="5549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660400" y="123825"/>
            <a:ext cx="7772400" cy="454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27000" dir="221219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1pPr>
            <a:lvl2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2pPr>
            <a:lvl3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3pPr>
            <a:lvl4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4pPr>
            <a:lvl5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HK" sz="2800"/>
              <a:t>E-R Diagram for a Banking Enterprise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3209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E-R Diagram for Exercise 2.12</a:t>
            </a:r>
          </a:p>
        </p:txBody>
      </p:sp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3" t="1422" r="10309" b="1186"/>
          <a:stretch>
            <a:fillRect/>
          </a:stretch>
        </p:blipFill>
        <p:spPr bwMode="auto">
          <a:xfrm>
            <a:off x="1816100" y="787400"/>
            <a:ext cx="5697538" cy="5219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660400" y="123825"/>
            <a:ext cx="7772400" cy="454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27000" dir="221219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1pPr>
            <a:lvl2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2pPr>
            <a:lvl3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3pPr>
            <a:lvl4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4pPr>
            <a:lvl5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HK" sz="2800"/>
              <a:t>E-R Diagram for a Publisher Enterprise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2551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6781800" y="2209800"/>
            <a:ext cx="1524000" cy="2286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  <a:solidFill>
            <a:schemeClr val="accent1"/>
          </a:solidFill>
          <a:effectLst>
            <a:outerShdw dist="99190" dir="2388334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zh-TW" sz="2400">
                <a:solidFill>
                  <a:schemeClr val="tx1"/>
                </a:solidFill>
              </a:rPr>
              <a:t>E-R Diagram for Company Database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2209800" y="2563813"/>
            <a:ext cx="1066800" cy="2286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400">
                <a:latin typeface="Arial Narrow" pitchFamily="34" charset="0"/>
              </a:rPr>
              <a:t>EMPLOYEE</a:t>
            </a:r>
            <a:endParaRPr lang="en-US" altLang="zh-HK" sz="1400">
              <a:latin typeface="Arial Narrow" pitchFamily="34" charset="0"/>
            </a:endParaRPr>
          </a:p>
        </p:txBody>
      </p:sp>
      <p:sp>
        <p:nvSpPr>
          <p:cNvPr id="160773" name="AutoShape 5"/>
          <p:cNvSpPr>
            <a:spLocks noChangeArrowheads="1"/>
          </p:cNvSpPr>
          <p:nvPr/>
        </p:nvSpPr>
        <p:spPr bwMode="auto">
          <a:xfrm>
            <a:off x="4572000" y="1801813"/>
            <a:ext cx="1219200" cy="533400"/>
          </a:xfrm>
          <a:prstGeom prst="flowChartDecision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400">
                <a:latin typeface="Arial Narrow" pitchFamily="34" charset="0"/>
              </a:rPr>
              <a:t>WORKS_FOR</a:t>
            </a:r>
            <a:endParaRPr lang="en-US" altLang="zh-HK" sz="1400">
              <a:latin typeface="Arial Narrow" pitchFamily="34" charset="0"/>
            </a:endParaRPr>
          </a:p>
        </p:txBody>
      </p:sp>
      <p:sp>
        <p:nvSpPr>
          <p:cNvPr id="160774" name="AutoShape 6"/>
          <p:cNvSpPr>
            <a:spLocks noChangeArrowheads="1"/>
          </p:cNvSpPr>
          <p:nvPr/>
        </p:nvSpPr>
        <p:spPr bwMode="auto">
          <a:xfrm>
            <a:off x="4724400" y="2944813"/>
            <a:ext cx="1219200" cy="533400"/>
          </a:xfrm>
          <a:prstGeom prst="flowChartDecision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400">
                <a:latin typeface="Arial Narrow" pitchFamily="34" charset="0"/>
              </a:rPr>
              <a:t>MANAGES</a:t>
            </a:r>
            <a:endParaRPr lang="en-US" altLang="zh-HK" sz="1400">
              <a:latin typeface="Arial Narrow" pitchFamily="34" charset="0"/>
            </a:endParaRPr>
          </a:p>
        </p:txBody>
      </p:sp>
      <p:sp>
        <p:nvSpPr>
          <p:cNvPr id="160775" name="Oval 7"/>
          <p:cNvSpPr>
            <a:spLocks noChangeArrowheads="1"/>
          </p:cNvSpPr>
          <p:nvPr/>
        </p:nvSpPr>
        <p:spPr bwMode="auto">
          <a:xfrm>
            <a:off x="4267200" y="2563813"/>
            <a:ext cx="6858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776" name="AutoShape 8"/>
          <p:cNvSpPr>
            <a:spLocks noChangeArrowheads="1"/>
          </p:cNvSpPr>
          <p:nvPr/>
        </p:nvSpPr>
        <p:spPr bwMode="auto">
          <a:xfrm>
            <a:off x="7086600" y="3021013"/>
            <a:ext cx="990600" cy="609600"/>
          </a:xfrm>
          <a:prstGeom prst="flowChartDecision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400">
                <a:latin typeface="Arial Narrow" pitchFamily="34" charset="0"/>
              </a:rPr>
              <a:t>CONTROLS</a:t>
            </a:r>
            <a:endParaRPr lang="en-US" altLang="zh-HK" sz="1400">
              <a:latin typeface="Arial Narrow" pitchFamily="34" charset="0"/>
            </a:endParaRPr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 flipV="1">
            <a:off x="3276600" y="2106613"/>
            <a:ext cx="1295400" cy="533400"/>
          </a:xfrm>
          <a:prstGeom prst="line">
            <a:avLst/>
          </a:prstGeom>
          <a:noFill/>
          <a:ln w="6985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4194175" y="2514600"/>
            <a:ext cx="777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 Narrow" pitchFamily="34" charset="0"/>
              </a:rPr>
              <a:t>Startdate</a:t>
            </a:r>
          </a:p>
        </p:txBody>
      </p:sp>
      <p:sp>
        <p:nvSpPr>
          <p:cNvPr id="160779" name="Line 11"/>
          <p:cNvSpPr>
            <a:spLocks noChangeShapeType="1"/>
          </p:cNvSpPr>
          <p:nvPr/>
        </p:nvSpPr>
        <p:spPr bwMode="auto">
          <a:xfrm>
            <a:off x="4800600" y="2792413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 flipV="1">
            <a:off x="5867400" y="2563813"/>
            <a:ext cx="990600" cy="685800"/>
          </a:xfrm>
          <a:prstGeom prst="line">
            <a:avLst/>
          </a:prstGeom>
          <a:noFill/>
          <a:ln w="69850" cmpd="dbl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>
            <a:off x="3429000" y="2667000"/>
            <a:ext cx="1295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>
            <a:off x="5715000" y="2030413"/>
            <a:ext cx="1143000" cy="381000"/>
          </a:xfrm>
          <a:prstGeom prst="line">
            <a:avLst/>
          </a:prstGeom>
          <a:noFill/>
          <a:ln w="63500" cmpd="dbl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6858000" y="2335213"/>
            <a:ext cx="1371600" cy="2286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400">
                <a:latin typeface="Arial Narrow" pitchFamily="34" charset="0"/>
              </a:rPr>
              <a:t>DEPARTMENT</a:t>
            </a:r>
            <a:endParaRPr lang="en-US" altLang="zh-HK"/>
          </a:p>
        </p:txBody>
      </p:sp>
      <p:sp>
        <p:nvSpPr>
          <p:cNvPr id="160784" name="Line 16"/>
          <p:cNvSpPr>
            <a:spLocks noChangeShapeType="1"/>
          </p:cNvSpPr>
          <p:nvPr/>
        </p:nvSpPr>
        <p:spPr bwMode="auto">
          <a:xfrm>
            <a:off x="7543800" y="256381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785" name="AutoShape 17"/>
          <p:cNvSpPr>
            <a:spLocks noChangeArrowheads="1"/>
          </p:cNvSpPr>
          <p:nvPr/>
        </p:nvSpPr>
        <p:spPr bwMode="auto">
          <a:xfrm>
            <a:off x="4724400" y="4011613"/>
            <a:ext cx="1219200" cy="533400"/>
          </a:xfrm>
          <a:prstGeom prst="flowChartDecision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400">
                <a:latin typeface="Arial Narrow" pitchFamily="34" charset="0"/>
              </a:rPr>
              <a:t>WORKS_ON</a:t>
            </a:r>
            <a:endParaRPr lang="en-US" altLang="zh-HK"/>
          </a:p>
        </p:txBody>
      </p:sp>
      <p:sp>
        <p:nvSpPr>
          <p:cNvPr id="160786" name="Rectangle 18"/>
          <p:cNvSpPr>
            <a:spLocks noChangeArrowheads="1"/>
          </p:cNvSpPr>
          <p:nvPr/>
        </p:nvSpPr>
        <p:spPr bwMode="auto">
          <a:xfrm>
            <a:off x="7086600" y="4164013"/>
            <a:ext cx="1143000" cy="2286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400">
                <a:latin typeface="Arial Narrow" pitchFamily="34" charset="0"/>
              </a:rPr>
              <a:t>PROJECT</a:t>
            </a:r>
            <a:endParaRPr lang="en-US" altLang="zh-HK" sz="1400">
              <a:latin typeface="Arial Narrow" pitchFamily="34" charset="0"/>
            </a:endParaRPr>
          </a:p>
        </p:txBody>
      </p:sp>
      <p:sp>
        <p:nvSpPr>
          <p:cNvPr id="160787" name="Oval 19"/>
          <p:cNvSpPr>
            <a:spLocks noChangeArrowheads="1"/>
          </p:cNvSpPr>
          <p:nvPr/>
        </p:nvSpPr>
        <p:spPr bwMode="auto">
          <a:xfrm>
            <a:off x="4572000" y="3706813"/>
            <a:ext cx="6096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788" name="Line 20"/>
          <p:cNvSpPr>
            <a:spLocks noChangeShapeType="1"/>
          </p:cNvSpPr>
          <p:nvPr/>
        </p:nvSpPr>
        <p:spPr bwMode="auto">
          <a:xfrm>
            <a:off x="3276600" y="2640013"/>
            <a:ext cx="1524000" cy="1676400"/>
          </a:xfrm>
          <a:prstGeom prst="line">
            <a:avLst/>
          </a:prstGeom>
          <a:noFill/>
          <a:ln w="889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789" name="Line 21"/>
          <p:cNvSpPr>
            <a:spLocks noChangeShapeType="1"/>
          </p:cNvSpPr>
          <p:nvPr/>
        </p:nvSpPr>
        <p:spPr bwMode="auto">
          <a:xfrm>
            <a:off x="5867400" y="4316413"/>
            <a:ext cx="1219200" cy="0"/>
          </a:xfrm>
          <a:prstGeom prst="line">
            <a:avLst/>
          </a:prstGeom>
          <a:noFill/>
          <a:ln w="6985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790" name="Text Box 22"/>
          <p:cNvSpPr txBox="1">
            <a:spLocks noChangeArrowheads="1"/>
          </p:cNvSpPr>
          <p:nvPr/>
        </p:nvSpPr>
        <p:spPr bwMode="auto">
          <a:xfrm>
            <a:off x="4603750" y="3657600"/>
            <a:ext cx="573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 Narrow" pitchFamily="34" charset="0"/>
              </a:rPr>
              <a:t>Hours</a:t>
            </a:r>
          </a:p>
        </p:txBody>
      </p:sp>
      <p:sp>
        <p:nvSpPr>
          <p:cNvPr id="160791" name="Line 23"/>
          <p:cNvSpPr>
            <a:spLocks noChangeShapeType="1"/>
          </p:cNvSpPr>
          <p:nvPr/>
        </p:nvSpPr>
        <p:spPr bwMode="auto">
          <a:xfrm>
            <a:off x="4953000" y="3935413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792" name="Line 24"/>
          <p:cNvSpPr>
            <a:spLocks noChangeShapeType="1"/>
          </p:cNvSpPr>
          <p:nvPr/>
        </p:nvSpPr>
        <p:spPr bwMode="auto">
          <a:xfrm flipV="1">
            <a:off x="7543800" y="3554413"/>
            <a:ext cx="0" cy="609600"/>
          </a:xfrm>
          <a:prstGeom prst="line">
            <a:avLst/>
          </a:prstGeom>
          <a:noFill/>
          <a:ln w="6985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793" name="AutoShape 25"/>
          <p:cNvSpPr>
            <a:spLocks noChangeArrowheads="1"/>
          </p:cNvSpPr>
          <p:nvPr/>
        </p:nvSpPr>
        <p:spPr bwMode="auto">
          <a:xfrm>
            <a:off x="3581400" y="4392613"/>
            <a:ext cx="1752600" cy="838200"/>
          </a:xfrm>
          <a:prstGeom prst="flowChartDecision">
            <a:avLst/>
          </a:prstGeom>
          <a:solidFill>
            <a:srgbClr val="CCFFFF"/>
          </a:solidFill>
          <a:ln w="635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400">
                <a:latin typeface="Arial Narrow" pitchFamily="34" charset="0"/>
              </a:rPr>
              <a:t>DEPENDENTS_OF</a:t>
            </a:r>
            <a:endParaRPr lang="en-US" altLang="zh-HK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>
            <a:off x="3276600" y="2792413"/>
            <a:ext cx="1219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795" name="Line 27"/>
          <p:cNvSpPr>
            <a:spLocks noChangeShapeType="1"/>
          </p:cNvSpPr>
          <p:nvPr/>
        </p:nvSpPr>
        <p:spPr bwMode="auto">
          <a:xfrm flipV="1">
            <a:off x="3124200" y="5029200"/>
            <a:ext cx="914400" cy="228600"/>
          </a:xfrm>
          <a:prstGeom prst="line">
            <a:avLst/>
          </a:prstGeom>
          <a:noFill/>
          <a:ln w="6985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796" name="Rectangle 28"/>
          <p:cNvSpPr>
            <a:spLocks noChangeArrowheads="1"/>
          </p:cNvSpPr>
          <p:nvPr/>
        </p:nvSpPr>
        <p:spPr bwMode="auto">
          <a:xfrm>
            <a:off x="1905000" y="5105400"/>
            <a:ext cx="1219200" cy="381000"/>
          </a:xfrm>
          <a:prstGeom prst="rect">
            <a:avLst/>
          </a:prstGeom>
          <a:solidFill>
            <a:srgbClr val="FFCC99"/>
          </a:solidFill>
          <a:ln w="635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400">
                <a:latin typeface="Arial Narrow" pitchFamily="34" charset="0"/>
              </a:rPr>
              <a:t>DEPENDENT</a:t>
            </a:r>
            <a:endParaRPr lang="en-US" altLang="zh-HK" sz="1400">
              <a:latin typeface="Arial Narrow" pitchFamily="34" charset="0"/>
            </a:endParaRPr>
          </a:p>
        </p:txBody>
      </p:sp>
      <p:sp>
        <p:nvSpPr>
          <p:cNvPr id="160797" name="AutoShape 29"/>
          <p:cNvSpPr>
            <a:spLocks noChangeArrowheads="1"/>
          </p:cNvSpPr>
          <p:nvPr/>
        </p:nvSpPr>
        <p:spPr bwMode="auto">
          <a:xfrm>
            <a:off x="2057400" y="3706813"/>
            <a:ext cx="1219200" cy="609600"/>
          </a:xfrm>
          <a:prstGeom prst="flowChartDecision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400">
                <a:latin typeface="Arial Narrow" pitchFamily="34" charset="0"/>
              </a:rPr>
              <a:t>SUPERVISION</a:t>
            </a:r>
            <a:endParaRPr lang="en-US" altLang="zh-HK" sz="1400">
              <a:latin typeface="Arial Narrow" pitchFamily="34" charset="0"/>
            </a:endParaRPr>
          </a:p>
        </p:txBody>
      </p:sp>
      <p:sp>
        <p:nvSpPr>
          <p:cNvPr id="160798" name="Line 30"/>
          <p:cNvSpPr>
            <a:spLocks noChangeShapeType="1"/>
          </p:cNvSpPr>
          <p:nvPr/>
        </p:nvSpPr>
        <p:spPr bwMode="auto">
          <a:xfrm flipH="1">
            <a:off x="2057400" y="2792413"/>
            <a:ext cx="304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799" name="Line 31"/>
          <p:cNvSpPr>
            <a:spLocks noChangeShapeType="1"/>
          </p:cNvSpPr>
          <p:nvPr/>
        </p:nvSpPr>
        <p:spPr bwMode="auto">
          <a:xfrm>
            <a:off x="2895600" y="2792413"/>
            <a:ext cx="381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00" name="Text Box 32"/>
          <p:cNvSpPr txBox="1">
            <a:spLocks noChangeArrowheads="1"/>
          </p:cNvSpPr>
          <p:nvPr/>
        </p:nvSpPr>
        <p:spPr bwMode="auto">
          <a:xfrm>
            <a:off x="3041650" y="335280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 Narrow" pitchFamily="34" charset="0"/>
              </a:rPr>
              <a:t>supervisee</a:t>
            </a:r>
          </a:p>
        </p:txBody>
      </p:sp>
      <p:sp>
        <p:nvSpPr>
          <p:cNvPr id="160801" name="Text Box 33"/>
          <p:cNvSpPr txBox="1">
            <a:spLocks noChangeArrowheads="1"/>
          </p:cNvSpPr>
          <p:nvPr/>
        </p:nvSpPr>
        <p:spPr bwMode="auto">
          <a:xfrm>
            <a:off x="1331913" y="3276600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 Narrow" pitchFamily="34" charset="0"/>
              </a:rPr>
              <a:t>supervisor</a:t>
            </a:r>
          </a:p>
        </p:txBody>
      </p:sp>
      <p:sp>
        <p:nvSpPr>
          <p:cNvPr id="160802" name="Line 34"/>
          <p:cNvSpPr>
            <a:spLocks noChangeShapeType="1"/>
          </p:cNvSpPr>
          <p:nvPr/>
        </p:nvSpPr>
        <p:spPr bwMode="auto">
          <a:xfrm>
            <a:off x="2133600" y="2259013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03" name="Line 35"/>
          <p:cNvSpPr>
            <a:spLocks noChangeShapeType="1"/>
          </p:cNvSpPr>
          <p:nvPr/>
        </p:nvSpPr>
        <p:spPr bwMode="auto">
          <a:xfrm>
            <a:off x="2590800" y="23352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04" name="Line 36"/>
          <p:cNvSpPr>
            <a:spLocks noChangeShapeType="1"/>
          </p:cNvSpPr>
          <p:nvPr/>
        </p:nvSpPr>
        <p:spPr bwMode="auto">
          <a:xfrm flipH="1">
            <a:off x="3048000" y="21066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05" name="Line 37"/>
          <p:cNvSpPr>
            <a:spLocks noChangeShapeType="1"/>
          </p:cNvSpPr>
          <p:nvPr/>
        </p:nvSpPr>
        <p:spPr bwMode="auto">
          <a:xfrm flipV="1">
            <a:off x="3124200" y="2411413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06" name="Oval 38"/>
          <p:cNvSpPr>
            <a:spLocks noChangeArrowheads="1"/>
          </p:cNvSpPr>
          <p:nvPr/>
        </p:nvSpPr>
        <p:spPr bwMode="auto">
          <a:xfrm>
            <a:off x="838200" y="1573213"/>
            <a:ext cx="6858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07" name="Oval 39"/>
          <p:cNvSpPr>
            <a:spLocks noChangeArrowheads="1"/>
          </p:cNvSpPr>
          <p:nvPr/>
        </p:nvSpPr>
        <p:spPr bwMode="auto">
          <a:xfrm>
            <a:off x="1676400" y="2030413"/>
            <a:ext cx="6858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08" name="Oval 40"/>
          <p:cNvSpPr>
            <a:spLocks noChangeArrowheads="1"/>
          </p:cNvSpPr>
          <p:nvPr/>
        </p:nvSpPr>
        <p:spPr bwMode="auto">
          <a:xfrm>
            <a:off x="2514600" y="1573213"/>
            <a:ext cx="6858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09" name="Oval 41"/>
          <p:cNvSpPr>
            <a:spLocks noChangeArrowheads="1"/>
          </p:cNvSpPr>
          <p:nvPr/>
        </p:nvSpPr>
        <p:spPr bwMode="auto">
          <a:xfrm>
            <a:off x="1676400" y="1573213"/>
            <a:ext cx="6858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10" name="Line 42"/>
          <p:cNvSpPr>
            <a:spLocks noChangeShapeType="1"/>
          </p:cNvSpPr>
          <p:nvPr/>
        </p:nvSpPr>
        <p:spPr bwMode="auto">
          <a:xfrm>
            <a:off x="1371600" y="1801813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11" name="Line 43"/>
          <p:cNvSpPr>
            <a:spLocks noChangeShapeType="1"/>
          </p:cNvSpPr>
          <p:nvPr/>
        </p:nvSpPr>
        <p:spPr bwMode="auto">
          <a:xfrm flipH="1">
            <a:off x="2286000" y="1801813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12" name="Line 44"/>
          <p:cNvSpPr>
            <a:spLocks noChangeShapeType="1"/>
          </p:cNvSpPr>
          <p:nvPr/>
        </p:nvSpPr>
        <p:spPr bwMode="auto">
          <a:xfrm>
            <a:off x="2057400" y="18018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13" name="Oval 45"/>
          <p:cNvSpPr>
            <a:spLocks noChangeArrowheads="1"/>
          </p:cNvSpPr>
          <p:nvPr/>
        </p:nvSpPr>
        <p:spPr bwMode="auto">
          <a:xfrm>
            <a:off x="2438400" y="2106613"/>
            <a:ext cx="3810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14" name="Oval 46"/>
          <p:cNvSpPr>
            <a:spLocks noChangeArrowheads="1"/>
          </p:cNvSpPr>
          <p:nvPr/>
        </p:nvSpPr>
        <p:spPr bwMode="auto">
          <a:xfrm>
            <a:off x="2819400" y="1878013"/>
            <a:ext cx="5334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15" name="Oval 47"/>
          <p:cNvSpPr>
            <a:spLocks noChangeArrowheads="1"/>
          </p:cNvSpPr>
          <p:nvPr/>
        </p:nvSpPr>
        <p:spPr bwMode="auto">
          <a:xfrm>
            <a:off x="3200400" y="2182813"/>
            <a:ext cx="5334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16" name="Oval 48"/>
          <p:cNvSpPr>
            <a:spLocks noChangeArrowheads="1"/>
          </p:cNvSpPr>
          <p:nvPr/>
        </p:nvSpPr>
        <p:spPr bwMode="auto">
          <a:xfrm>
            <a:off x="1295400" y="2335213"/>
            <a:ext cx="3810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17" name="Oval 49"/>
          <p:cNvSpPr>
            <a:spLocks noChangeArrowheads="1"/>
          </p:cNvSpPr>
          <p:nvPr/>
        </p:nvSpPr>
        <p:spPr bwMode="auto">
          <a:xfrm>
            <a:off x="1143000" y="2792413"/>
            <a:ext cx="5334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18" name="Line 50"/>
          <p:cNvSpPr>
            <a:spLocks noChangeShapeType="1"/>
          </p:cNvSpPr>
          <p:nvPr/>
        </p:nvSpPr>
        <p:spPr bwMode="auto">
          <a:xfrm>
            <a:off x="1676400" y="2487613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19" name="Line 51"/>
          <p:cNvSpPr>
            <a:spLocks noChangeShapeType="1"/>
          </p:cNvSpPr>
          <p:nvPr/>
        </p:nvSpPr>
        <p:spPr bwMode="auto">
          <a:xfrm flipV="1">
            <a:off x="1676400" y="2716213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20" name="Oval 52"/>
          <p:cNvSpPr>
            <a:spLocks noChangeArrowheads="1"/>
          </p:cNvSpPr>
          <p:nvPr/>
        </p:nvSpPr>
        <p:spPr bwMode="auto">
          <a:xfrm>
            <a:off x="5105400" y="2335213"/>
            <a:ext cx="1371600" cy="381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21" name="Text Box 53"/>
          <p:cNvSpPr txBox="1">
            <a:spLocks noChangeArrowheads="1"/>
          </p:cNvSpPr>
          <p:nvPr/>
        </p:nvSpPr>
        <p:spPr bwMode="auto">
          <a:xfrm>
            <a:off x="854075" y="1524000"/>
            <a:ext cx="63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  <a:latin typeface="Arial Narrow" pitchFamily="34" charset="0"/>
              </a:rPr>
              <a:t>Fname</a:t>
            </a:r>
          </a:p>
        </p:txBody>
      </p:sp>
      <p:sp>
        <p:nvSpPr>
          <p:cNvPr id="160822" name="Text Box 54"/>
          <p:cNvSpPr txBox="1">
            <a:spLocks noChangeArrowheads="1"/>
          </p:cNvSpPr>
          <p:nvPr/>
        </p:nvSpPr>
        <p:spPr bwMode="auto">
          <a:xfrm>
            <a:off x="1795463" y="1524000"/>
            <a:ext cx="492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  <a:latin typeface="Arial Narrow" pitchFamily="34" charset="0"/>
              </a:rPr>
              <a:t>Minit</a:t>
            </a:r>
          </a:p>
        </p:txBody>
      </p:sp>
      <p:sp>
        <p:nvSpPr>
          <p:cNvPr id="160823" name="Text Box 55"/>
          <p:cNvSpPr txBox="1">
            <a:spLocks noChangeArrowheads="1"/>
          </p:cNvSpPr>
          <p:nvPr/>
        </p:nvSpPr>
        <p:spPr bwMode="auto">
          <a:xfrm>
            <a:off x="2533650" y="1524000"/>
            <a:ext cx="630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  <a:latin typeface="Arial Narrow" pitchFamily="34" charset="0"/>
              </a:rPr>
              <a:t>Lname</a:t>
            </a:r>
          </a:p>
        </p:txBody>
      </p:sp>
      <p:sp>
        <p:nvSpPr>
          <p:cNvPr id="160824" name="Text Box 56"/>
          <p:cNvSpPr txBox="1">
            <a:spLocks noChangeArrowheads="1"/>
          </p:cNvSpPr>
          <p:nvPr/>
        </p:nvSpPr>
        <p:spPr bwMode="auto">
          <a:xfrm>
            <a:off x="1736725" y="1981200"/>
            <a:ext cx="573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  <a:latin typeface="Arial Narrow" pitchFamily="34" charset="0"/>
              </a:rPr>
              <a:t>Name</a:t>
            </a:r>
          </a:p>
        </p:txBody>
      </p:sp>
      <p:sp>
        <p:nvSpPr>
          <p:cNvPr id="160825" name="Text Box 57"/>
          <p:cNvSpPr txBox="1">
            <a:spLocks noChangeArrowheads="1"/>
          </p:cNvSpPr>
          <p:nvPr/>
        </p:nvSpPr>
        <p:spPr bwMode="auto">
          <a:xfrm>
            <a:off x="2405063" y="2057400"/>
            <a:ext cx="434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  <a:latin typeface="Arial Narrow" pitchFamily="34" charset="0"/>
              </a:rPr>
              <a:t>Sex</a:t>
            </a:r>
          </a:p>
        </p:txBody>
      </p:sp>
      <p:sp>
        <p:nvSpPr>
          <p:cNvPr id="160826" name="Text Box 58"/>
          <p:cNvSpPr txBox="1">
            <a:spLocks noChangeArrowheads="1"/>
          </p:cNvSpPr>
          <p:nvPr/>
        </p:nvSpPr>
        <p:spPr bwMode="auto">
          <a:xfrm>
            <a:off x="2770188" y="1828800"/>
            <a:ext cx="719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160827" name="Text Box 59"/>
          <p:cNvSpPr txBox="1">
            <a:spLocks noChangeArrowheads="1"/>
          </p:cNvSpPr>
          <p:nvPr/>
        </p:nvSpPr>
        <p:spPr bwMode="auto">
          <a:xfrm>
            <a:off x="3187700" y="2133600"/>
            <a:ext cx="59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  <a:latin typeface="Arial Narrow" pitchFamily="34" charset="0"/>
              </a:rPr>
              <a:t>Salary</a:t>
            </a:r>
          </a:p>
        </p:txBody>
      </p:sp>
      <p:sp>
        <p:nvSpPr>
          <p:cNvPr id="160828" name="Text Box 60"/>
          <p:cNvSpPr txBox="1">
            <a:spLocks noChangeArrowheads="1"/>
          </p:cNvSpPr>
          <p:nvPr/>
        </p:nvSpPr>
        <p:spPr bwMode="auto">
          <a:xfrm>
            <a:off x="1265238" y="2286000"/>
            <a:ext cx="434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  <a:latin typeface="Arial Narrow" pitchFamily="34" charset="0"/>
              </a:rPr>
              <a:t>Ssn</a:t>
            </a:r>
          </a:p>
        </p:txBody>
      </p:sp>
      <p:sp>
        <p:nvSpPr>
          <p:cNvPr id="160829" name="Text Box 61"/>
          <p:cNvSpPr txBox="1">
            <a:spLocks noChangeArrowheads="1"/>
          </p:cNvSpPr>
          <p:nvPr/>
        </p:nvSpPr>
        <p:spPr bwMode="auto">
          <a:xfrm>
            <a:off x="1095375" y="2743200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  <a:latin typeface="Arial Narrow" pitchFamily="34" charset="0"/>
              </a:rPr>
              <a:t>Bdate</a:t>
            </a:r>
          </a:p>
        </p:txBody>
      </p:sp>
      <p:sp>
        <p:nvSpPr>
          <p:cNvPr id="160830" name="Text Box 62"/>
          <p:cNvSpPr txBox="1">
            <a:spLocks noChangeArrowheads="1"/>
          </p:cNvSpPr>
          <p:nvPr/>
        </p:nvSpPr>
        <p:spPr bwMode="auto">
          <a:xfrm>
            <a:off x="4922838" y="2362200"/>
            <a:ext cx="166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  <a:latin typeface="Arial Narrow" pitchFamily="34" charset="0"/>
              </a:rPr>
              <a:t>Number Of Employees</a:t>
            </a:r>
          </a:p>
        </p:txBody>
      </p:sp>
      <p:sp>
        <p:nvSpPr>
          <p:cNvPr id="160831" name="Line 63"/>
          <p:cNvSpPr>
            <a:spLocks noChangeShapeType="1"/>
          </p:cNvSpPr>
          <p:nvPr/>
        </p:nvSpPr>
        <p:spPr bwMode="auto">
          <a:xfrm>
            <a:off x="6477000" y="2487613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160832" name="Group 64"/>
          <p:cNvGrpSpPr>
            <a:grpSpLocks/>
          </p:cNvGrpSpPr>
          <p:nvPr/>
        </p:nvGrpSpPr>
        <p:grpSpPr bwMode="auto">
          <a:xfrm>
            <a:off x="6324600" y="1676400"/>
            <a:ext cx="587375" cy="304800"/>
            <a:chOff x="4176" y="977"/>
            <a:chExt cx="370" cy="192"/>
          </a:xfrm>
        </p:grpSpPr>
        <p:sp>
          <p:nvSpPr>
            <p:cNvPr id="160833" name="Oval 65"/>
            <p:cNvSpPr>
              <a:spLocks noChangeArrowheads="1"/>
            </p:cNvSpPr>
            <p:nvPr/>
          </p:nvSpPr>
          <p:spPr bwMode="auto">
            <a:xfrm>
              <a:off x="4176" y="1008"/>
              <a:ext cx="336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60834" name="Text Box 66"/>
            <p:cNvSpPr txBox="1">
              <a:spLocks noChangeArrowheads="1"/>
            </p:cNvSpPr>
            <p:nvPr/>
          </p:nvSpPr>
          <p:spPr bwMode="auto">
            <a:xfrm>
              <a:off x="4185" y="977"/>
              <a:ext cx="3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  <a:latin typeface="Arial Narrow" pitchFamily="34" charset="0"/>
                </a:rPr>
                <a:t>Name</a:t>
              </a:r>
              <a:endParaRPr lang="en-US" altLang="zh-TW" sz="1400" u="sng">
                <a:solidFill>
                  <a:schemeClr val="accent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60835" name="Group 67"/>
          <p:cNvGrpSpPr>
            <a:grpSpLocks/>
          </p:cNvGrpSpPr>
          <p:nvPr/>
        </p:nvGrpSpPr>
        <p:grpSpPr bwMode="auto">
          <a:xfrm>
            <a:off x="6569075" y="1295400"/>
            <a:ext cx="703263" cy="354013"/>
            <a:chOff x="4472" y="737"/>
            <a:chExt cx="443" cy="223"/>
          </a:xfrm>
        </p:grpSpPr>
        <p:sp>
          <p:nvSpPr>
            <p:cNvPr id="160836" name="Oval 68"/>
            <p:cNvSpPr>
              <a:spLocks noChangeArrowheads="1"/>
            </p:cNvSpPr>
            <p:nvPr/>
          </p:nvSpPr>
          <p:spPr bwMode="auto">
            <a:xfrm>
              <a:off x="4512" y="768"/>
              <a:ext cx="389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60837" name="Text Box 69"/>
            <p:cNvSpPr txBox="1">
              <a:spLocks noChangeArrowheads="1"/>
            </p:cNvSpPr>
            <p:nvPr/>
          </p:nvSpPr>
          <p:spPr bwMode="auto">
            <a:xfrm>
              <a:off x="4472" y="737"/>
              <a:ext cx="4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 u="sng">
                  <a:solidFill>
                    <a:schemeClr val="accent2"/>
                  </a:solidFill>
                  <a:latin typeface="Arial Narrow" pitchFamily="34" charset="0"/>
                </a:rPr>
                <a:t>Number</a:t>
              </a:r>
            </a:p>
          </p:txBody>
        </p:sp>
      </p:grpSp>
      <p:sp>
        <p:nvSpPr>
          <p:cNvPr id="160838" name="Oval 70"/>
          <p:cNvSpPr>
            <a:spLocks noChangeArrowheads="1"/>
          </p:cNvSpPr>
          <p:nvPr/>
        </p:nvSpPr>
        <p:spPr bwMode="auto">
          <a:xfrm>
            <a:off x="7239000" y="1524000"/>
            <a:ext cx="990600" cy="381000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400">
                <a:solidFill>
                  <a:schemeClr val="accent2"/>
                </a:solidFill>
                <a:latin typeface="Arial Narrow" pitchFamily="34" charset="0"/>
              </a:rPr>
              <a:t>Locations</a:t>
            </a:r>
            <a:endParaRPr lang="en-US" altLang="zh-HK" sz="1400">
              <a:solidFill>
                <a:schemeClr val="accent2"/>
              </a:solidFill>
              <a:latin typeface="Arial Narrow" pitchFamily="34" charset="0"/>
            </a:endParaRPr>
          </a:p>
        </p:txBody>
      </p:sp>
      <p:sp>
        <p:nvSpPr>
          <p:cNvPr id="160839" name="Line 71"/>
          <p:cNvSpPr>
            <a:spLocks noChangeShapeType="1"/>
          </p:cNvSpPr>
          <p:nvPr/>
        </p:nvSpPr>
        <p:spPr bwMode="auto">
          <a:xfrm>
            <a:off x="6629400" y="1954213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40" name="Line 72"/>
          <p:cNvSpPr>
            <a:spLocks noChangeShapeType="1"/>
          </p:cNvSpPr>
          <p:nvPr/>
        </p:nvSpPr>
        <p:spPr bwMode="auto">
          <a:xfrm>
            <a:off x="7010400" y="167640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41" name="Line 73"/>
          <p:cNvSpPr>
            <a:spLocks noChangeShapeType="1"/>
          </p:cNvSpPr>
          <p:nvPr/>
        </p:nvSpPr>
        <p:spPr bwMode="auto">
          <a:xfrm>
            <a:off x="7696200" y="18780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160842" name="Group 74"/>
          <p:cNvGrpSpPr>
            <a:grpSpLocks/>
          </p:cNvGrpSpPr>
          <p:nvPr/>
        </p:nvGrpSpPr>
        <p:grpSpPr bwMode="auto">
          <a:xfrm>
            <a:off x="6415088" y="4419600"/>
            <a:ext cx="573087" cy="354013"/>
            <a:chOff x="4190" y="2801"/>
            <a:chExt cx="361" cy="223"/>
          </a:xfrm>
        </p:grpSpPr>
        <p:sp>
          <p:nvSpPr>
            <p:cNvPr id="160843" name="Oval 75"/>
            <p:cNvSpPr>
              <a:spLocks noChangeArrowheads="1"/>
            </p:cNvSpPr>
            <p:nvPr/>
          </p:nvSpPr>
          <p:spPr bwMode="auto">
            <a:xfrm>
              <a:off x="4224" y="2832"/>
              <a:ext cx="288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60844" name="Text Box 76"/>
            <p:cNvSpPr txBox="1">
              <a:spLocks noChangeArrowheads="1"/>
            </p:cNvSpPr>
            <p:nvPr/>
          </p:nvSpPr>
          <p:spPr bwMode="auto">
            <a:xfrm>
              <a:off x="4190" y="2801"/>
              <a:ext cx="3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  <a:latin typeface="Arial Narrow" pitchFamily="34" charset="0"/>
                </a:rPr>
                <a:t>Name</a:t>
              </a:r>
            </a:p>
          </p:txBody>
        </p:sp>
      </p:grpSp>
      <p:grpSp>
        <p:nvGrpSpPr>
          <p:cNvPr id="160845" name="Group 77"/>
          <p:cNvGrpSpPr>
            <a:grpSpLocks/>
          </p:cNvGrpSpPr>
          <p:nvPr/>
        </p:nvGrpSpPr>
        <p:grpSpPr bwMode="auto">
          <a:xfrm>
            <a:off x="6565900" y="4876800"/>
            <a:ext cx="703263" cy="354013"/>
            <a:chOff x="4328" y="3137"/>
            <a:chExt cx="443" cy="223"/>
          </a:xfrm>
        </p:grpSpPr>
        <p:sp>
          <p:nvSpPr>
            <p:cNvPr id="160846" name="Oval 78"/>
            <p:cNvSpPr>
              <a:spLocks noChangeArrowheads="1"/>
            </p:cNvSpPr>
            <p:nvPr/>
          </p:nvSpPr>
          <p:spPr bwMode="auto">
            <a:xfrm>
              <a:off x="4368" y="3168"/>
              <a:ext cx="384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60847" name="Text Box 79"/>
            <p:cNvSpPr txBox="1">
              <a:spLocks noChangeArrowheads="1"/>
            </p:cNvSpPr>
            <p:nvPr/>
          </p:nvSpPr>
          <p:spPr bwMode="auto">
            <a:xfrm>
              <a:off x="4328" y="3137"/>
              <a:ext cx="4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 u="sng">
                  <a:solidFill>
                    <a:schemeClr val="accent2"/>
                  </a:solidFill>
                  <a:latin typeface="Arial Narrow" pitchFamily="34" charset="0"/>
                </a:rPr>
                <a:t>Number</a:t>
              </a:r>
            </a:p>
          </p:txBody>
        </p:sp>
      </p:grpSp>
      <p:grpSp>
        <p:nvGrpSpPr>
          <p:cNvPr id="160848" name="Group 80"/>
          <p:cNvGrpSpPr>
            <a:grpSpLocks/>
          </p:cNvGrpSpPr>
          <p:nvPr/>
        </p:nvGrpSpPr>
        <p:grpSpPr bwMode="auto">
          <a:xfrm>
            <a:off x="7239000" y="4648200"/>
            <a:ext cx="762000" cy="304800"/>
            <a:chOff x="4848" y="2849"/>
            <a:chExt cx="480" cy="192"/>
          </a:xfrm>
        </p:grpSpPr>
        <p:sp>
          <p:nvSpPr>
            <p:cNvPr id="160849" name="Oval 81"/>
            <p:cNvSpPr>
              <a:spLocks noChangeArrowheads="1"/>
            </p:cNvSpPr>
            <p:nvPr/>
          </p:nvSpPr>
          <p:spPr bwMode="auto">
            <a:xfrm>
              <a:off x="4848" y="2880"/>
              <a:ext cx="480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60850" name="Text Box 82"/>
            <p:cNvSpPr txBox="1">
              <a:spLocks noChangeArrowheads="1"/>
            </p:cNvSpPr>
            <p:nvPr/>
          </p:nvSpPr>
          <p:spPr bwMode="auto">
            <a:xfrm>
              <a:off x="4858" y="2849"/>
              <a:ext cx="46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  <a:latin typeface="Arial Narrow" pitchFamily="34" charset="0"/>
                </a:rPr>
                <a:t>Location</a:t>
              </a:r>
            </a:p>
          </p:txBody>
        </p:sp>
      </p:grpSp>
      <p:sp>
        <p:nvSpPr>
          <p:cNvPr id="160851" name="Line 83"/>
          <p:cNvSpPr>
            <a:spLocks noChangeShapeType="1"/>
          </p:cNvSpPr>
          <p:nvPr/>
        </p:nvSpPr>
        <p:spPr bwMode="auto">
          <a:xfrm flipH="1">
            <a:off x="6858000" y="4392613"/>
            <a:ext cx="304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52" name="Line 84"/>
          <p:cNvSpPr>
            <a:spLocks noChangeShapeType="1"/>
          </p:cNvSpPr>
          <p:nvPr/>
        </p:nvSpPr>
        <p:spPr bwMode="auto">
          <a:xfrm flipH="1">
            <a:off x="7010400" y="439261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53" name="Line 85"/>
          <p:cNvSpPr>
            <a:spLocks noChangeShapeType="1"/>
          </p:cNvSpPr>
          <p:nvPr/>
        </p:nvSpPr>
        <p:spPr bwMode="auto">
          <a:xfrm flipH="1">
            <a:off x="7620000" y="43926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160854" name="Group 86"/>
          <p:cNvGrpSpPr>
            <a:grpSpLocks/>
          </p:cNvGrpSpPr>
          <p:nvPr/>
        </p:nvGrpSpPr>
        <p:grpSpPr bwMode="auto">
          <a:xfrm>
            <a:off x="1241425" y="5665788"/>
            <a:ext cx="2852738" cy="304800"/>
            <a:chOff x="2222" y="3761"/>
            <a:chExt cx="1797" cy="192"/>
          </a:xfrm>
        </p:grpSpPr>
        <p:grpSp>
          <p:nvGrpSpPr>
            <p:cNvPr id="160855" name="Group 87"/>
            <p:cNvGrpSpPr>
              <a:grpSpLocks/>
            </p:cNvGrpSpPr>
            <p:nvPr/>
          </p:nvGrpSpPr>
          <p:grpSpPr bwMode="auto">
            <a:xfrm>
              <a:off x="3399" y="3761"/>
              <a:ext cx="620" cy="192"/>
              <a:chOff x="807" y="3569"/>
              <a:chExt cx="620" cy="192"/>
            </a:xfrm>
          </p:grpSpPr>
          <p:sp>
            <p:nvSpPr>
              <p:cNvPr id="160856" name="Oval 88"/>
              <p:cNvSpPr>
                <a:spLocks noChangeArrowheads="1"/>
              </p:cNvSpPr>
              <p:nvPr/>
            </p:nvSpPr>
            <p:spPr bwMode="auto">
              <a:xfrm>
                <a:off x="816" y="3600"/>
                <a:ext cx="593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60857" name="Text Box 89"/>
              <p:cNvSpPr txBox="1">
                <a:spLocks noChangeArrowheads="1"/>
              </p:cNvSpPr>
              <p:nvPr/>
            </p:nvSpPr>
            <p:spPr bwMode="auto">
              <a:xfrm>
                <a:off x="807" y="3569"/>
                <a:ext cx="6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400">
                    <a:solidFill>
                      <a:schemeClr val="accent2"/>
                    </a:solidFill>
                    <a:latin typeface="Arial Narrow" pitchFamily="34" charset="0"/>
                  </a:rPr>
                  <a:t>Relationship</a:t>
                </a:r>
              </a:p>
            </p:txBody>
          </p:sp>
        </p:grpSp>
        <p:grpSp>
          <p:nvGrpSpPr>
            <p:cNvPr id="160858" name="Group 90"/>
            <p:cNvGrpSpPr>
              <a:grpSpLocks/>
            </p:cNvGrpSpPr>
            <p:nvPr/>
          </p:nvGrpSpPr>
          <p:grpSpPr bwMode="auto">
            <a:xfrm>
              <a:off x="2936" y="3761"/>
              <a:ext cx="484" cy="192"/>
              <a:chOff x="4308" y="3127"/>
              <a:chExt cx="484" cy="256"/>
            </a:xfrm>
          </p:grpSpPr>
          <p:sp>
            <p:nvSpPr>
              <p:cNvPr id="160859" name="Oval 91"/>
              <p:cNvSpPr>
                <a:spLocks noChangeArrowheads="1"/>
              </p:cNvSpPr>
              <p:nvPr/>
            </p:nvSpPr>
            <p:spPr bwMode="auto">
              <a:xfrm>
                <a:off x="4368" y="3168"/>
                <a:ext cx="384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60860" name="Text Box 92"/>
              <p:cNvSpPr txBox="1">
                <a:spLocks noChangeArrowheads="1"/>
              </p:cNvSpPr>
              <p:nvPr/>
            </p:nvSpPr>
            <p:spPr bwMode="auto">
              <a:xfrm>
                <a:off x="4308" y="3127"/>
                <a:ext cx="484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400">
                    <a:solidFill>
                      <a:schemeClr val="accent2"/>
                    </a:solidFill>
                    <a:latin typeface="Arial Narrow" pitchFamily="34" charset="0"/>
                  </a:rPr>
                  <a:t>Birthdate</a:t>
                </a:r>
                <a:endParaRPr lang="en-US" altLang="zh-TW" sz="1400" u="sng">
                  <a:solidFill>
                    <a:schemeClr val="accent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160861" name="Group 93"/>
            <p:cNvGrpSpPr>
              <a:grpSpLocks/>
            </p:cNvGrpSpPr>
            <p:nvPr/>
          </p:nvGrpSpPr>
          <p:grpSpPr bwMode="auto">
            <a:xfrm>
              <a:off x="2640" y="3761"/>
              <a:ext cx="288" cy="192"/>
              <a:chOff x="4368" y="3124"/>
              <a:chExt cx="384" cy="273"/>
            </a:xfrm>
          </p:grpSpPr>
          <p:sp>
            <p:nvSpPr>
              <p:cNvPr id="160862" name="Oval 94"/>
              <p:cNvSpPr>
                <a:spLocks noChangeArrowheads="1"/>
              </p:cNvSpPr>
              <p:nvPr/>
            </p:nvSpPr>
            <p:spPr bwMode="auto">
              <a:xfrm>
                <a:off x="4368" y="3168"/>
                <a:ext cx="384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60863" name="Text Box 95"/>
              <p:cNvSpPr txBox="1">
                <a:spLocks noChangeArrowheads="1"/>
              </p:cNvSpPr>
              <p:nvPr/>
            </p:nvSpPr>
            <p:spPr bwMode="auto">
              <a:xfrm>
                <a:off x="4368" y="3124"/>
                <a:ext cx="365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400">
                    <a:solidFill>
                      <a:schemeClr val="accent2"/>
                    </a:solidFill>
                    <a:latin typeface="Arial Narrow" pitchFamily="34" charset="0"/>
                  </a:rPr>
                  <a:t>Sex</a:t>
                </a:r>
              </a:p>
            </p:txBody>
          </p:sp>
        </p:grpSp>
        <p:grpSp>
          <p:nvGrpSpPr>
            <p:cNvPr id="160864" name="Group 96"/>
            <p:cNvGrpSpPr>
              <a:grpSpLocks/>
            </p:cNvGrpSpPr>
            <p:nvPr/>
          </p:nvGrpSpPr>
          <p:grpSpPr bwMode="auto">
            <a:xfrm>
              <a:off x="2222" y="3761"/>
              <a:ext cx="370" cy="192"/>
              <a:chOff x="1310" y="2945"/>
              <a:chExt cx="370" cy="192"/>
            </a:xfrm>
          </p:grpSpPr>
          <p:sp>
            <p:nvSpPr>
              <p:cNvPr id="160865" name="Oval 97"/>
              <p:cNvSpPr>
                <a:spLocks noChangeArrowheads="1"/>
              </p:cNvSpPr>
              <p:nvPr/>
            </p:nvSpPr>
            <p:spPr bwMode="auto">
              <a:xfrm>
                <a:off x="1344" y="2976"/>
                <a:ext cx="336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60866" name="Text Box 98"/>
              <p:cNvSpPr txBox="1">
                <a:spLocks noChangeArrowheads="1"/>
              </p:cNvSpPr>
              <p:nvPr/>
            </p:nvSpPr>
            <p:spPr bwMode="auto">
              <a:xfrm>
                <a:off x="1310" y="2945"/>
                <a:ext cx="36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400">
                    <a:solidFill>
                      <a:schemeClr val="accent2"/>
                    </a:solidFill>
                    <a:latin typeface="Arial Narrow" pitchFamily="34" charset="0"/>
                  </a:rPr>
                  <a:t>Name</a:t>
                </a:r>
                <a:endParaRPr lang="en-US" altLang="zh-TW" sz="1400" u="sng">
                  <a:solidFill>
                    <a:schemeClr val="accent2"/>
                  </a:solidFill>
                  <a:latin typeface="Arial Narrow" pitchFamily="34" charset="0"/>
                </a:endParaRPr>
              </a:p>
            </p:txBody>
          </p:sp>
        </p:grpSp>
      </p:grpSp>
      <p:sp>
        <p:nvSpPr>
          <p:cNvPr id="160867" name="Line 99"/>
          <p:cNvSpPr>
            <a:spLocks noChangeShapeType="1"/>
          </p:cNvSpPr>
          <p:nvPr/>
        </p:nvSpPr>
        <p:spPr bwMode="auto">
          <a:xfrm flipH="1">
            <a:off x="1676400" y="54864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68" name="Line 100"/>
          <p:cNvSpPr>
            <a:spLocks noChangeShapeType="1"/>
          </p:cNvSpPr>
          <p:nvPr/>
        </p:nvSpPr>
        <p:spPr bwMode="auto">
          <a:xfrm flipH="1">
            <a:off x="2133600" y="5486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69" name="Line 101"/>
          <p:cNvSpPr>
            <a:spLocks noChangeShapeType="1"/>
          </p:cNvSpPr>
          <p:nvPr/>
        </p:nvSpPr>
        <p:spPr bwMode="auto">
          <a:xfrm flipH="1">
            <a:off x="2667000" y="5486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70" name="Line 102"/>
          <p:cNvSpPr>
            <a:spLocks noChangeShapeType="1"/>
          </p:cNvSpPr>
          <p:nvPr/>
        </p:nvSpPr>
        <p:spPr bwMode="auto">
          <a:xfrm flipH="1" flipV="1">
            <a:off x="2895600" y="5486400"/>
            <a:ext cx="457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71" name="Line 103"/>
          <p:cNvSpPr>
            <a:spLocks noChangeShapeType="1"/>
          </p:cNvSpPr>
          <p:nvPr/>
        </p:nvSpPr>
        <p:spPr bwMode="auto">
          <a:xfrm>
            <a:off x="1371600" y="5943600"/>
            <a:ext cx="304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72" name="Text Box 104"/>
          <p:cNvSpPr txBox="1">
            <a:spLocks noChangeArrowheads="1"/>
          </p:cNvSpPr>
          <p:nvPr/>
        </p:nvSpPr>
        <p:spPr bwMode="auto">
          <a:xfrm>
            <a:off x="5257800" y="5486400"/>
            <a:ext cx="3287713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HK" sz="2000">
                <a:latin typeface="Tahoma" pitchFamily="34" charset="0"/>
              </a:rPr>
              <a:t>Can you translate it back into English?</a:t>
            </a:r>
          </a:p>
        </p:txBody>
      </p:sp>
      <p:sp>
        <p:nvSpPr>
          <p:cNvPr id="160873" name="Rectangle 105"/>
          <p:cNvSpPr>
            <a:spLocks noChangeArrowheads="1"/>
          </p:cNvSpPr>
          <p:nvPr/>
        </p:nvSpPr>
        <p:spPr bwMode="auto">
          <a:xfrm>
            <a:off x="1371600" y="3276600"/>
            <a:ext cx="2514600" cy="1143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74" name="Rectangle 106"/>
          <p:cNvSpPr>
            <a:spLocks noChangeArrowheads="1"/>
          </p:cNvSpPr>
          <p:nvPr/>
        </p:nvSpPr>
        <p:spPr bwMode="auto">
          <a:xfrm>
            <a:off x="4419600" y="1676400"/>
            <a:ext cx="1600200" cy="1905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0875" name="Rectangle 107"/>
          <p:cNvSpPr>
            <a:spLocks noChangeArrowheads="1"/>
          </p:cNvSpPr>
          <p:nvPr/>
        </p:nvSpPr>
        <p:spPr bwMode="auto">
          <a:xfrm>
            <a:off x="1828800" y="4343400"/>
            <a:ext cx="3581400" cy="129540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126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60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8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608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8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6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nimBg="1"/>
      <p:bldP spid="160872" grpId="0" animBg="1" autoUpdateAnimBg="0"/>
      <p:bldP spid="160873" grpId="0" animBg="1"/>
      <p:bldP spid="160874" grpId="0" animBg="1"/>
      <p:bldP spid="1608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9590724B-6FE0-4FE0-A6C4-56C682D43296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555625" y="1589088"/>
            <a:ext cx="8139113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ahoma" pitchFamily="34" charset="0"/>
              </a:rPr>
              <a:t>We want to create a very simple database for HKUST to record information about professors, students and classes.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Tahoma" pitchFamily="34" charset="0"/>
              </a:rPr>
              <a:t>For each professor we need to store the HK-id, name and office number.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Tahoma" pitchFamily="34" charset="0"/>
              </a:rPr>
              <a:t>For each student we need to store the student-id and name.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Tahoma" pitchFamily="34" charset="0"/>
              </a:rPr>
              <a:t>For each class a unique cid and the name.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Tahoma" pitchFamily="34" charset="0"/>
              </a:rPr>
              <a:t>Each class is taught by exactly one professor.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Tahoma" pitchFamily="34" charset="0"/>
              </a:rPr>
              <a:t>Each student must take at least one class.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Tahoma" pitchFamily="34" charset="0"/>
              </a:rPr>
              <a:t>For each class that a student took we need to store the grade.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A207FE69-56DC-42B8-9D10-4EAFACB0BFB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896938" y="1539875"/>
          <a:ext cx="5588000" cy="373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Microsoft Drawing 1.01" r:id="rId3" imgW="7112000" imgH="4749800" progId="MSDraw.1.01">
                  <p:embed/>
                </p:oleObj>
              </mc:Choice>
              <mc:Fallback>
                <p:oleObj name="Microsoft Drawing 1.01" r:id="rId3" imgW="7112000" imgH="4749800" progId="MSDraw.1.0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1539875"/>
                        <a:ext cx="5588000" cy="373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942975" y="5457825"/>
            <a:ext cx="72771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lang="en-US" sz="1800">
                <a:latin typeface="Helvetica" pitchFamily="34" charset="0"/>
              </a:rPr>
              <a:t>Is there any additional assumption in the diagram?</a:t>
            </a:r>
          </a:p>
          <a:p>
            <a:pPr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lang="en-US" sz="1800">
                <a:latin typeface="Helvetica" pitchFamily="34" charset="0"/>
              </a:rPr>
              <a:t>Does a professor have to teach a class? </a:t>
            </a:r>
          </a:p>
          <a:p>
            <a:pPr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</a:pPr>
            <a:endParaRPr lang="en-US" sz="180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A8ABCD3F-AB34-4353-BE69-EDA8459A192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533400" y="1568450"/>
            <a:ext cx="8139113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>
                <a:latin typeface="Tahoma" pitchFamily="34" charset="0"/>
              </a:rPr>
              <a:t>A bus company wants to keep track of its bus routes and schedules. Design an ER diagram for the database according to the following description. Identify all constraints and keys: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latin typeface="Tahoma" pitchFamily="34" charset="0"/>
              </a:rPr>
              <a:t>Each bus route has a unique route number, a departure station and a destination station.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latin typeface="Tahoma" pitchFamily="34" charset="0"/>
              </a:rPr>
              <a:t>For each bus route, there is a schedule, which records the departure times of buses.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latin typeface="Tahoma" pitchFamily="34" charset="0"/>
              </a:rPr>
              <a:t>For each departure time of each route, a driver and a bus can be assigned (however information about the driver or the bus may sometimes be missing)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latin typeface="Tahoma" pitchFamily="34" charset="0"/>
              </a:rPr>
              <a:t>A driver has a unique employee Id, a name and a phone number.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latin typeface="Tahoma" pitchFamily="34" charset="0"/>
              </a:rPr>
              <a:t>A bus is identified by its license number. The database also records the seating capacity of each bus.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PMingLiU"/>
        <a:cs typeface=""/>
      </a:majorFont>
      <a:minorFont>
        <a:latin typeface="Tahoma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PMingLiU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343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Default Design</vt:lpstr>
      <vt:lpstr>Microsoft Drawing 1.01</vt:lpstr>
      <vt:lpstr>PowerPoint Presentation</vt:lpstr>
      <vt:lpstr>PowerPoint Presentation</vt:lpstr>
      <vt:lpstr>PowerPoint Presentation</vt:lpstr>
      <vt:lpstr>PowerPoint Presentation</vt:lpstr>
      <vt:lpstr>E-R Diagram for Exercise 2.12</vt:lpstr>
      <vt:lpstr>E-R Diagram for Company Database</vt:lpstr>
      <vt:lpstr>Example</vt:lpstr>
      <vt:lpstr>Solution</vt:lpstr>
      <vt:lpstr>Example</vt:lpstr>
      <vt:lpstr>Solution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dimitris</dc:creator>
  <cp:lastModifiedBy>Wilfred</cp:lastModifiedBy>
  <cp:revision>110</cp:revision>
  <cp:lastPrinted>1999-09-02T03:31:05Z</cp:lastPrinted>
  <dcterms:created xsi:type="dcterms:W3CDTF">1999-09-01T05:51:25Z</dcterms:created>
  <dcterms:modified xsi:type="dcterms:W3CDTF">2015-02-03T14:38:41Z</dcterms:modified>
</cp:coreProperties>
</file>