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3" r:id="rId2"/>
    <p:sldId id="340" r:id="rId3"/>
    <p:sldId id="324" r:id="rId4"/>
    <p:sldId id="327" r:id="rId5"/>
    <p:sldId id="330" r:id="rId6"/>
    <p:sldId id="331" r:id="rId7"/>
    <p:sldId id="332" r:id="rId8"/>
    <p:sldId id="333" r:id="rId9"/>
    <p:sldId id="334" r:id="rId10"/>
    <p:sldId id="338" r:id="rId11"/>
    <p:sldId id="339" r:id="rId12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9" autoAdjust="0"/>
    <p:restoredTop sz="94660"/>
  </p:normalViewPr>
  <p:slideViewPr>
    <p:cSldViewPr>
      <p:cViewPr varScale="1">
        <p:scale>
          <a:sx n="109" d="100"/>
          <a:sy n="109" d="100"/>
        </p:scale>
        <p:origin x="-3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EE7C18-DAA8-4501-8875-26E838BA44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4C5A125-E894-49FC-8EC4-49CD651D885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1BB1EDC-240F-4CBC-9E14-5FA1D08C7E0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DE645D2-0E70-47AC-94E5-28DB6F733D9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71D040D-C82F-4225-820B-D7DFDA494CD3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74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D29E880-9805-402F-B161-9D85050E41BA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BB1D26F-DD83-45EA-853B-18BBF379F830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C72EA00-4B91-4B33-A1CD-0E33B7A474BC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A03048F-1A42-49C2-A12D-0B54455E222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59F2356-EE53-4309-911F-48C2F4B49FF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3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BEC0796-4B03-40EC-AEFA-48E293450AE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8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23144B1-C6A9-4AFC-A203-A1241454421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179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28A7732-F270-46D2-8C3D-EF00070DA73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58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30E1600-605E-49C1-9BA9-BB8C7963859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159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A952B09-E847-4AC2-B08F-245BB6EEFE0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48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18450C1-13E8-4770-A738-47104A0AA19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058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2662B69-AFD1-4288-9B83-B545C5F5029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23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E86CC85-FBF5-47FD-A281-96B1404885E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606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5336ACC-DE39-4B66-AB73-11E4CF57982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81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DC5AE45-C511-44E8-8837-76BF43842F8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003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2A84BAF-2DBC-4ED6-90E5-08C3C1A7184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462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09436E22-69DC-4924-B49B-B7AD35B9F96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111331B-A2BB-4E1F-805A-D2358C4DB51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5. Structured Query Language 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9C50C5E-0E3C-4575-939E-C825540EE78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381000" y="1752600"/>
            <a:ext cx="822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kumimoji="0" lang="en-US"/>
              <a:t>SELECT  *</a:t>
            </a:r>
          </a:p>
          <a:p>
            <a:r>
              <a:rPr kumimoji="0" lang="en-US"/>
              <a:t>FROM  Sailors as S</a:t>
            </a:r>
          </a:p>
          <a:p>
            <a:r>
              <a:rPr kumimoji="0" lang="en-US"/>
              <a:t>WHERE  S.rating </a:t>
            </a:r>
            <a:r>
              <a:rPr kumimoji="0" lang="en-US">
                <a:solidFill>
                  <a:schemeClr val="tx2"/>
                </a:solidFill>
                <a:sym typeface="Symbol" pitchFamily="18" charset="2"/>
              </a:rPr>
              <a:t></a:t>
            </a:r>
            <a:r>
              <a:rPr kumimoji="0" lang="en-US">
                <a:solidFill>
                  <a:schemeClr val="accent2"/>
                </a:solidFill>
              </a:rPr>
              <a:t> </a:t>
            </a:r>
            <a:r>
              <a:rPr kumimoji="0" lang="en-US">
                <a:solidFill>
                  <a:srgbClr val="FF0000"/>
                </a:solidFill>
              </a:rPr>
              <a:t>ALL</a:t>
            </a:r>
            <a:r>
              <a:rPr kumimoji="0" lang="en-US">
                <a:solidFill>
                  <a:schemeClr val="accent2"/>
                </a:solidFill>
              </a:rPr>
              <a:t>  </a:t>
            </a:r>
            <a:r>
              <a:rPr kumimoji="0" lang="en-US"/>
              <a:t>(SELECT  S2.rating</a:t>
            </a:r>
          </a:p>
          <a:p>
            <a:r>
              <a:rPr kumimoji="0" lang="en-US"/>
              <a:t>                                           FROM  Sailors as S2)</a:t>
            </a:r>
            <a:endParaRPr kumimoji="0" lang="en-US">
              <a:latin typeface="Book Antiqua" pitchFamily="18" charset="0"/>
            </a:endParaRPr>
          </a:p>
          <a:p>
            <a:endParaRPr lang="en-US"/>
          </a:p>
          <a:p>
            <a:r>
              <a:rPr lang="en-US"/>
              <a:t>What if we replace </a:t>
            </a:r>
            <a:r>
              <a:rPr lang="en-US">
                <a:solidFill>
                  <a:srgbClr val="FF0000"/>
                </a:solidFill>
              </a:rPr>
              <a:t>ALL</a:t>
            </a:r>
            <a:r>
              <a:rPr lang="en-US"/>
              <a:t> with </a:t>
            </a:r>
            <a:r>
              <a:rPr lang="en-US">
                <a:solidFill>
                  <a:srgbClr val="FF0000"/>
                </a:solidFill>
              </a:rPr>
              <a:t>SOME</a:t>
            </a:r>
            <a:r>
              <a:rPr lang="en-US"/>
              <a:t>?</a:t>
            </a:r>
          </a:p>
          <a:p>
            <a:pPr eaLnBrk="0" hangingPunct="0"/>
            <a:endParaRPr kumimoji="0" lang="en-US">
              <a:latin typeface="Book Antiqua" pitchFamily="18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sz="2000" smtClean="0"/>
              <a:t>Find the record of the sailor with the highest rating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1B30175-4D49-4375-9002-214E403B2EA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381000" y="1752600"/>
            <a:ext cx="82296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kumimoji="0" lang="en-US"/>
              <a:t>SELECT  S.sname</a:t>
            </a:r>
          </a:p>
          <a:p>
            <a:r>
              <a:rPr kumimoji="0" lang="en-US"/>
              <a:t>FROM  Sailors as S</a:t>
            </a:r>
          </a:p>
          <a:p>
            <a:r>
              <a:rPr kumimoji="0" lang="en-US"/>
              <a:t>WHERE  NOT EXISTS </a:t>
            </a:r>
          </a:p>
          <a:p>
            <a:r>
              <a:rPr kumimoji="0" lang="en-US"/>
              <a:t>              ((SELECT  B.bid</a:t>
            </a:r>
          </a:p>
          <a:p>
            <a:r>
              <a:rPr kumimoji="0" lang="en-US"/>
              <a:t>                 FROM  Boats as B)</a:t>
            </a:r>
          </a:p>
          <a:p>
            <a:r>
              <a:rPr kumimoji="0" lang="en-US"/>
              <a:t>                EXCEPT</a:t>
            </a:r>
          </a:p>
          <a:p>
            <a:r>
              <a:rPr kumimoji="0" lang="en-US"/>
              <a:t>                 (SELECT  R.bid</a:t>
            </a:r>
          </a:p>
          <a:p>
            <a:r>
              <a:rPr kumimoji="0" lang="en-US"/>
              <a:t>                  FROM  Reserves as R</a:t>
            </a:r>
          </a:p>
          <a:p>
            <a:r>
              <a:rPr kumimoji="0" lang="en-US"/>
              <a:t>                  WHERE  R.sid=S.sid))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sz="2000" smtClean="0"/>
              <a:t>Find the names of sailors who’ve reserved all boats.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4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4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4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4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4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AF9058D-DBCC-44F0-B9A2-AA9F7B772C3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2390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Algebra to SQL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066800"/>
            <a:ext cx="7924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Let R(A,B,C) and S(D,E,F) be two union compatible relation schemas. Convert the following algebra expressions to SQL (for simplicity, you can omit </a:t>
            </a:r>
            <a:r>
              <a:rPr lang="en-US" sz="1600" dirty="0" smtClean="0">
                <a:solidFill>
                  <a:srgbClr val="FF0000"/>
                </a:solidFill>
              </a:rPr>
              <a:t>DISTINCT</a:t>
            </a:r>
            <a:r>
              <a:rPr lang="en-US" sz="1600" dirty="0" smtClean="0"/>
              <a:t>):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AU" sz="1600" dirty="0" smtClean="0">
                <a:sym typeface="Symbol" pitchFamily="18" charset="2"/>
              </a:rPr>
              <a:t>1] 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R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SELECT A FROM R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2] </a:t>
            </a:r>
            <a:r>
              <a:rPr lang="en-AU" sz="1600" dirty="0" smtClean="0">
                <a:sym typeface="Symbol" pitchFamily="18" charset="2"/>
              </a:rPr>
              <a:t></a:t>
            </a:r>
            <a:r>
              <a:rPr lang="en-US" sz="1600" baseline="-25000" dirty="0" smtClean="0"/>
              <a:t>C=12</a:t>
            </a:r>
            <a:r>
              <a:rPr lang="en-US" sz="1600" dirty="0" smtClean="0"/>
              <a:t>R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SELECT *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/>
              <a:t> </a:t>
            </a:r>
            <a:r>
              <a:rPr lang="en-US" sz="1600" dirty="0" smtClean="0"/>
              <a:t>    FROM R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WHERE C=12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3] </a:t>
            </a:r>
            <a:r>
              <a:rPr lang="en-AU" sz="1600" dirty="0" smtClean="0">
                <a:sym typeface="Symbol" pitchFamily="18" charset="2"/>
              </a:rPr>
              <a:t></a:t>
            </a:r>
            <a:r>
              <a:rPr lang="en-US" sz="1600" baseline="-25000" dirty="0" smtClean="0"/>
              <a:t>A,F</a:t>
            </a:r>
            <a:r>
              <a:rPr lang="en-US" sz="1600" dirty="0" smtClean="0"/>
              <a:t>(R JOIN </a:t>
            </a:r>
            <a:r>
              <a:rPr lang="en-US" sz="1600" baseline="-25000" dirty="0" smtClean="0"/>
              <a:t>C=D </a:t>
            </a:r>
            <a:r>
              <a:rPr lang="en-US" sz="1600" dirty="0" smtClean="0"/>
              <a:t>S)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SELECT A,F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FROM R, 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WHERE C=D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4] </a:t>
            </a:r>
            <a:r>
              <a:rPr lang="en-AU" sz="1600" dirty="0" smtClean="0">
                <a:sym typeface="Symbol" pitchFamily="18" charset="2"/>
              </a:rPr>
              <a:t></a:t>
            </a:r>
            <a:r>
              <a:rPr lang="en-US" sz="1600" baseline="-25000" dirty="0" smtClean="0"/>
              <a:t>A</a:t>
            </a:r>
            <a:r>
              <a:rPr lang="en-US" sz="1600" dirty="0" smtClean="0"/>
              <a:t>R - </a:t>
            </a:r>
            <a:r>
              <a:rPr lang="en-AU" sz="1600" dirty="0" smtClean="0">
                <a:sym typeface="Symbol" pitchFamily="18" charset="2"/>
              </a:rPr>
              <a:t></a:t>
            </a:r>
            <a:r>
              <a:rPr lang="en-US" sz="1600" baseline="-25000" dirty="0" smtClean="0"/>
              <a:t>D</a:t>
            </a:r>
            <a:r>
              <a:rPr lang="en-US" sz="1600" dirty="0" smtClean="0"/>
              <a:t>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SELECT A FROM R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EXCEPT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dirty="0" smtClean="0"/>
              <a:t>	SELECT D FROM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67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1EF1A784-5147-45F8-886F-6F2D9975C1D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535738" cy="609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000" smtClean="0"/>
              <a:t>Example Database</a:t>
            </a: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3563938"/>
          <a:ext cx="4622800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4620960" imgH="2384280" progId="Word.Document.8">
                  <p:embed/>
                </p:oleObj>
              </mc:Choice>
              <mc:Fallback>
                <p:oleObj name="Document" r:id="rId4" imgW="4620960" imgH="238428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3938"/>
                        <a:ext cx="4622800" cy="238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5034643" y="2441575"/>
            <a:ext cx="13652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b="1" i="1" dirty="0">
                <a:latin typeface="Book Antiqua" pitchFamily="18" charset="0"/>
              </a:rPr>
              <a:t>Reserves</a:t>
            </a: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333375" y="3038475"/>
            <a:ext cx="11477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b="1" i="1">
                <a:latin typeface="Book Antiqua" pitchFamily="18" charset="0"/>
              </a:rPr>
              <a:t>Sailors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153400" cy="1052513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kumimoji="0" lang="en-US" smtClean="0">
                <a:solidFill>
                  <a:schemeClr val="accent2"/>
                </a:solidFill>
                <a:latin typeface="Times New Roman" pitchFamily="18" charset="0"/>
              </a:rPr>
              <a:t>Sailors </a:t>
            </a:r>
            <a:r>
              <a:rPr kumimoji="0" lang="en-US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u="sng" smtClean="0">
                <a:solidFill>
                  <a:schemeClr val="tx2"/>
                </a:solidFill>
                <a:latin typeface="Times New Roman" pitchFamily="18" charset="0"/>
              </a:rPr>
              <a:t>sid</a:t>
            </a:r>
            <a:r>
              <a:rPr kumimoji="0" lang="en-US" smtClean="0">
                <a:solidFill>
                  <a:schemeClr val="tx2"/>
                </a:solidFill>
                <a:latin typeface="Times New Roman" pitchFamily="18" charset="0"/>
              </a:rPr>
              <a:t>, sname), </a:t>
            </a:r>
          </a:p>
          <a:p>
            <a:pPr eaLnBrk="1" hangingPunct="1">
              <a:buFontTx/>
              <a:buNone/>
            </a:pPr>
            <a:r>
              <a:rPr kumimoji="0" lang="en-US" smtClean="0">
                <a:solidFill>
                  <a:schemeClr val="accent2"/>
                </a:solidFill>
                <a:latin typeface="Times New Roman" pitchFamily="18" charset="0"/>
              </a:rPr>
              <a:t>Reserves </a:t>
            </a:r>
            <a:r>
              <a:rPr kumimoji="0" lang="en-US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u="sng" smtClean="0">
                <a:solidFill>
                  <a:schemeClr val="tx2"/>
                </a:solidFill>
                <a:latin typeface="Times New Roman" pitchFamily="18" charset="0"/>
              </a:rPr>
              <a:t>sid, bid, date</a:t>
            </a:r>
            <a:r>
              <a:rPr kumimoji="0" lang="en-US" smtClean="0">
                <a:solidFill>
                  <a:schemeClr val="tx2"/>
                </a:solidFill>
                <a:latin typeface="Times New Roman" pitchFamily="18" charset="0"/>
              </a:rPr>
              <a:t>), </a:t>
            </a:r>
          </a:p>
          <a:p>
            <a:pPr eaLnBrk="1" hangingPunct="1">
              <a:buFontTx/>
              <a:buNone/>
            </a:pPr>
            <a:r>
              <a:rPr kumimoji="0" lang="en-US" smtClean="0">
                <a:solidFill>
                  <a:schemeClr val="accent2"/>
                </a:solidFill>
                <a:latin typeface="Times New Roman" pitchFamily="18" charset="0"/>
              </a:rPr>
              <a:t>Boats </a:t>
            </a:r>
            <a:r>
              <a:rPr kumimoji="0" lang="en-US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u="sng" smtClean="0">
                <a:solidFill>
                  <a:schemeClr val="tx2"/>
                </a:solidFill>
                <a:latin typeface="Times New Roman" pitchFamily="18" charset="0"/>
              </a:rPr>
              <a:t>bid</a:t>
            </a:r>
            <a:r>
              <a:rPr kumimoji="0" lang="en-US" smtClean="0">
                <a:solidFill>
                  <a:schemeClr val="tx2"/>
                </a:solidFill>
                <a:latin typeface="Times New Roman" pitchFamily="18" charset="0"/>
              </a:rPr>
              <a:t>,bname,color)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82644"/>
              </p:ext>
            </p:extLst>
          </p:nvPr>
        </p:nvGraphicFramePr>
        <p:xfrm>
          <a:off x="5181600" y="3048000"/>
          <a:ext cx="3581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1377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26481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26481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26481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26481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26481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26481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522A666-31C1-4DC7-84C4-6EEEB9135C5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kumimoji="0" lang="en-US" sz="2000" smtClean="0">
                <a:solidFill>
                  <a:schemeClr val="tx1"/>
                </a:solidFill>
              </a:rPr>
              <a:t>Find the names of sailors who reserved bid=103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1219200" y="1219200"/>
            <a:ext cx="58959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endParaRPr kumimoji="0" lang="en-US" sz="2000">
              <a:latin typeface="Book Antiqua" pitchFamily="18" charset="0"/>
            </a:endParaRP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SELECT</a:t>
            </a:r>
            <a:r>
              <a:rPr kumimoji="0" lang="en-US">
                <a:latin typeface="Book Antiqua" pitchFamily="18" charset="0"/>
              </a:rPr>
              <a:t>  S.sname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FROM     </a:t>
            </a:r>
            <a:r>
              <a:rPr kumimoji="0" lang="en-US">
                <a:latin typeface="Book Antiqua" pitchFamily="18" charset="0"/>
              </a:rPr>
              <a:t>Sailors as S, Reserves as R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WHERE</a:t>
            </a:r>
            <a:r>
              <a:rPr kumimoji="0" lang="en-US">
                <a:latin typeface="Book Antiqua" pitchFamily="18" charset="0"/>
              </a:rPr>
              <a:t>  S.sid=R.sid </a:t>
            </a:r>
            <a:r>
              <a:rPr kumimoji="0" lang="en-US" sz="2000">
                <a:latin typeface="Book Antiqua" pitchFamily="18" charset="0"/>
              </a:rPr>
              <a:t>AND</a:t>
            </a:r>
            <a:r>
              <a:rPr kumimoji="0" lang="en-US">
                <a:latin typeface="Book Antiqua" pitchFamily="18" charset="0"/>
              </a:rPr>
              <a:t> R.bid=103</a:t>
            </a:r>
          </a:p>
        </p:txBody>
      </p:sp>
      <p:graphicFrame>
        <p:nvGraphicFramePr>
          <p:cNvPr id="33894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474738"/>
              </p:ext>
            </p:extLst>
          </p:nvPr>
        </p:nvGraphicFramePr>
        <p:xfrm>
          <a:off x="914400" y="2819400"/>
          <a:ext cx="8001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8024760" imgH="3584520" progId="Word.Document.8">
                  <p:embed/>
                </p:oleObj>
              </mc:Choice>
              <mc:Fallback>
                <p:oleObj name="Document" r:id="rId4" imgW="8024760" imgH="358452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80010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1219200" y="3429000"/>
            <a:ext cx="6858000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219200" y="4267200"/>
            <a:ext cx="6858000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219200" y="5181600"/>
            <a:ext cx="6858000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6492C8B-2AD4-45E2-85FF-049A5AA4A9A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8800" y="1600200"/>
            <a:ext cx="3048000" cy="3657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>
                <a:latin typeface="Times New Roman" pitchFamily="18" charset="0"/>
              </a:rPr>
              <a:t>If we replace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OR</a:t>
            </a:r>
            <a:r>
              <a:rPr lang="en-US" sz="2000" smtClean="0">
                <a:latin typeface="Times New Roman" pitchFamily="18" charset="0"/>
              </a:rPr>
              <a:t> by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AND</a:t>
            </a:r>
            <a:r>
              <a:rPr lang="en-US" sz="2000" smtClean="0">
                <a:latin typeface="Times New Roman" pitchFamily="18" charset="0"/>
              </a:rPr>
              <a:t> in the first version, what do we get?</a:t>
            </a:r>
          </a:p>
          <a:p>
            <a:pPr eaLnBrk="1" hangingPunct="1"/>
            <a:endParaRPr lang="en-US" sz="2000" smtClean="0">
              <a:latin typeface="Times New Roman" pitchFamily="18" charset="0"/>
            </a:endParaRPr>
          </a:p>
          <a:p>
            <a:pPr eaLnBrk="1" hangingPunct="1"/>
            <a:r>
              <a:rPr lang="en-US" sz="2000" smtClean="0">
                <a:latin typeface="Times New Roman" pitchFamily="18" charset="0"/>
              </a:rPr>
              <a:t>What do we get if we replace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UNION</a:t>
            </a:r>
            <a:r>
              <a:rPr lang="en-US" sz="2000" smtClean="0">
                <a:latin typeface="Times New Roman" pitchFamily="18" charset="0"/>
              </a:rPr>
              <a:t> by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EXCEPT in the second version</a:t>
            </a:r>
            <a:r>
              <a:rPr lang="en-US" sz="2000" smtClean="0">
                <a:latin typeface="Times New Roman" pitchFamily="18" charset="0"/>
              </a:rPr>
              <a:t>?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457200" y="1143000"/>
            <a:ext cx="48768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sz="2000"/>
              <a:t>SELECT  R.sid</a:t>
            </a:r>
          </a:p>
          <a:p>
            <a:pPr eaLnBrk="0" hangingPunct="0"/>
            <a:r>
              <a:rPr kumimoji="0" lang="en-US" sz="2000"/>
              <a:t>FROM  Boats as B, Reserves as R</a:t>
            </a:r>
          </a:p>
          <a:p>
            <a:pPr eaLnBrk="0" hangingPunct="0"/>
            <a:r>
              <a:rPr kumimoji="0" lang="en-US" sz="2000"/>
              <a:t>WHERE  R.bid=B.bid</a:t>
            </a:r>
          </a:p>
          <a:p>
            <a:pPr eaLnBrk="0" hangingPunct="0"/>
            <a:r>
              <a:rPr kumimoji="0" lang="en-US" sz="2000"/>
              <a:t>  AND (B.color=‘red’ </a:t>
            </a:r>
            <a:r>
              <a:rPr kumimoji="0" lang="en-US" sz="2000">
                <a:solidFill>
                  <a:srgbClr val="FF0000"/>
                </a:solidFill>
              </a:rPr>
              <a:t>OR</a:t>
            </a:r>
            <a:r>
              <a:rPr kumimoji="0" lang="en-US" sz="2000"/>
              <a:t> B.color=‘green’)</a:t>
            </a:r>
          </a:p>
          <a:p>
            <a:pPr eaLnBrk="0" hangingPunct="0"/>
            <a:endParaRPr kumimoji="0" lang="en-US" sz="2000"/>
          </a:p>
          <a:p>
            <a:pPr eaLnBrk="0" hangingPunct="0"/>
            <a:r>
              <a:rPr kumimoji="0" lang="en-US" sz="2000"/>
              <a:t>Alternative</a:t>
            </a:r>
          </a:p>
          <a:p>
            <a:pPr eaLnBrk="0" hangingPunct="0"/>
            <a:endParaRPr kumimoji="0" lang="en-US" sz="2000"/>
          </a:p>
          <a:p>
            <a:r>
              <a:rPr kumimoji="0" lang="en-US" sz="2000"/>
              <a:t>SELECT  R.sid</a:t>
            </a:r>
          </a:p>
          <a:p>
            <a:r>
              <a:rPr kumimoji="0" lang="en-US" sz="2000"/>
              <a:t>FROM  Boats as B, Reserves as R</a:t>
            </a:r>
          </a:p>
          <a:p>
            <a:r>
              <a:rPr kumimoji="0" lang="en-US" sz="2000"/>
              <a:t>WHERE  R.bid=B.bid</a:t>
            </a:r>
          </a:p>
          <a:p>
            <a:r>
              <a:rPr kumimoji="0" lang="en-US" sz="2000"/>
              <a:t>                AND B.color=‘red’</a:t>
            </a:r>
          </a:p>
          <a:p>
            <a:r>
              <a:rPr kumimoji="0" lang="en-US" sz="2000">
                <a:solidFill>
                  <a:srgbClr val="FF0000"/>
                </a:solidFill>
              </a:rPr>
              <a:t>UNION</a:t>
            </a:r>
          </a:p>
          <a:p>
            <a:r>
              <a:rPr kumimoji="0" lang="en-US" sz="2000"/>
              <a:t>SELECT  R.sid</a:t>
            </a:r>
          </a:p>
          <a:p>
            <a:r>
              <a:rPr kumimoji="0" lang="en-US" sz="2000"/>
              <a:t>FROM  Boats as B, Reserves as R</a:t>
            </a:r>
          </a:p>
          <a:p>
            <a:r>
              <a:rPr kumimoji="0" lang="en-US" sz="2000"/>
              <a:t>WHERE  R.bid=B.bid</a:t>
            </a:r>
          </a:p>
          <a:p>
            <a:r>
              <a:rPr kumimoji="0" lang="en-US" sz="2000"/>
              <a:t>                AND B.color=‘green’</a:t>
            </a:r>
          </a:p>
          <a:p>
            <a:pPr eaLnBrk="0" hangingPunct="0"/>
            <a:endParaRPr kumimoji="0" lang="en-US" sz="2000">
              <a:latin typeface="Book Antiqua" pitchFamily="18" charset="0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552450" y="66675"/>
            <a:ext cx="8077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Find sid’s of sailors who’ve reserved a red </a:t>
            </a:r>
            <a:r>
              <a:rPr lang="en-US" sz="2000" u="sng">
                <a:solidFill>
                  <a:schemeClr val="tx2"/>
                </a:solidFill>
                <a:latin typeface="Tahoma" pitchFamily="34" charset="0"/>
              </a:rPr>
              <a:t>or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 a green boat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5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5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5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5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5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5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50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50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450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450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79240DD-95F2-4B3B-9978-84BC3EC52A5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15200" cy="647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000" smtClean="0"/>
              <a:t>Find sid’s of sailors who’ve reserved a red </a:t>
            </a:r>
            <a:r>
              <a:rPr lang="en-US" sz="2000" u="sng" smtClean="0"/>
              <a:t>and</a:t>
            </a:r>
            <a:r>
              <a:rPr lang="en-US" sz="2000" smtClean="0"/>
              <a:t> a green boat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9800" y="1371600"/>
            <a:ext cx="2895600" cy="3048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>
                <a:solidFill>
                  <a:schemeClr val="tx2"/>
                </a:solidFill>
              </a:rPr>
              <a:t>What if instead of the sid we want the sname? Would the queries be correct if we replace SELECT S.sid with S.sname?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381000" y="1219200"/>
            <a:ext cx="499903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800" dirty="0">
                <a:latin typeface="Book Antiqua" pitchFamily="18" charset="0"/>
              </a:rPr>
              <a:t>SELECT  </a:t>
            </a:r>
            <a:r>
              <a:rPr kumimoji="0" lang="en-US" sz="1800" dirty="0" err="1">
                <a:latin typeface="Book Antiqua" pitchFamily="18" charset="0"/>
              </a:rPr>
              <a:t>S.sid</a:t>
            </a:r>
            <a:endParaRPr kumimoji="0" lang="en-US" sz="1800" dirty="0">
              <a:latin typeface="Book Antiqua" pitchFamily="18" charset="0"/>
            </a:endParaRPr>
          </a:p>
          <a:p>
            <a:pPr eaLnBrk="0" hangingPunct="0"/>
            <a:r>
              <a:rPr kumimoji="0" lang="en-US" sz="1800" dirty="0">
                <a:latin typeface="Book Antiqua" pitchFamily="18" charset="0"/>
              </a:rPr>
              <a:t>FROM  Sailors as S, Boats as B1, Reserves as R1,</a:t>
            </a:r>
          </a:p>
          <a:p>
            <a:pPr eaLnBrk="0" hangingPunct="0"/>
            <a:r>
              <a:rPr kumimoji="0" lang="en-US" sz="1800" dirty="0">
                <a:latin typeface="Book Antiqua" pitchFamily="18" charset="0"/>
              </a:rPr>
              <a:t>             Boats as B2, Reserves as R2</a:t>
            </a:r>
          </a:p>
          <a:p>
            <a:pPr eaLnBrk="0" hangingPunct="0"/>
            <a:r>
              <a:rPr kumimoji="0" lang="en-US" sz="1800" dirty="0">
                <a:solidFill>
                  <a:schemeClr val="tx2"/>
                </a:solidFill>
                <a:latin typeface="Book Antiqua" pitchFamily="18" charset="0"/>
              </a:rPr>
              <a:t>WHERE  </a:t>
            </a:r>
            <a:r>
              <a:rPr kumimoji="0" lang="en-US" sz="1800" dirty="0" err="1">
                <a:solidFill>
                  <a:schemeClr val="tx2"/>
                </a:solidFill>
                <a:latin typeface="Book Antiqua" pitchFamily="18" charset="0"/>
              </a:rPr>
              <a:t>S.sid</a:t>
            </a:r>
            <a:r>
              <a:rPr kumimoji="0" lang="en-US" sz="1800" dirty="0">
                <a:solidFill>
                  <a:schemeClr val="tx2"/>
                </a:solidFill>
                <a:latin typeface="Book Antiqua" pitchFamily="18" charset="0"/>
              </a:rPr>
              <a:t>=R1.sid AND R1.bid=B1.bid</a:t>
            </a:r>
          </a:p>
          <a:p>
            <a:pPr eaLnBrk="0" hangingPunct="0"/>
            <a:r>
              <a:rPr kumimoji="0" lang="en-US" sz="1800" dirty="0">
                <a:solidFill>
                  <a:schemeClr val="tx2"/>
                </a:solidFill>
                <a:latin typeface="Book Antiqua" pitchFamily="18" charset="0"/>
              </a:rPr>
              <a:t> AND B1.color=‘red’ </a:t>
            </a:r>
            <a:r>
              <a:rPr kumimoji="0" lang="en-US" sz="1800" dirty="0">
                <a:solidFill>
                  <a:schemeClr val="accent2"/>
                </a:solidFill>
                <a:latin typeface="Book Antiqua" pitchFamily="18" charset="0"/>
              </a:rPr>
              <a:t>AND  </a:t>
            </a:r>
            <a:r>
              <a:rPr kumimoji="0" lang="en-US" sz="1800" dirty="0" err="1">
                <a:solidFill>
                  <a:schemeClr val="accent2"/>
                </a:solidFill>
                <a:latin typeface="Book Antiqua" pitchFamily="18" charset="0"/>
              </a:rPr>
              <a:t>S.sid</a:t>
            </a:r>
            <a:r>
              <a:rPr kumimoji="0" lang="en-US" sz="1800" dirty="0">
                <a:solidFill>
                  <a:schemeClr val="accent2"/>
                </a:solidFill>
                <a:latin typeface="Book Antiqua" pitchFamily="18" charset="0"/>
              </a:rPr>
              <a:t>=R2.sid </a:t>
            </a:r>
          </a:p>
          <a:p>
            <a:pPr eaLnBrk="0" hangingPunct="0"/>
            <a:r>
              <a:rPr kumimoji="0" lang="en-US" sz="1800" dirty="0">
                <a:solidFill>
                  <a:schemeClr val="accent2"/>
                </a:solidFill>
                <a:latin typeface="Book Antiqua" pitchFamily="18" charset="0"/>
              </a:rPr>
              <a:t>AND R2.bid=B2.bid AND B2.color=‘green’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381000" y="3429000"/>
            <a:ext cx="5334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sz="18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kumimoji="0" lang="en-US" sz="2000">
                <a:solidFill>
                  <a:schemeClr val="tx2"/>
                </a:solidFill>
                <a:latin typeface="Book Antiqua" pitchFamily="18" charset="0"/>
              </a:rPr>
              <a:t>  S.sid</a:t>
            </a:r>
          </a:p>
          <a:p>
            <a:pPr eaLnBrk="0" hangingPunct="0"/>
            <a:r>
              <a:rPr kumimoji="0" lang="en-US" sz="1800">
                <a:solidFill>
                  <a:schemeClr val="tx2"/>
                </a:solidFill>
                <a:latin typeface="Book Antiqua" pitchFamily="18" charset="0"/>
              </a:rPr>
              <a:t>FROM  </a:t>
            </a:r>
            <a:r>
              <a:rPr kumimoji="0" lang="en-US" sz="2000">
                <a:solidFill>
                  <a:schemeClr val="tx2"/>
                </a:solidFill>
                <a:latin typeface="Book Antiqua" pitchFamily="18" charset="0"/>
              </a:rPr>
              <a:t>Sailors as S, Boats as B, Reserves as R</a:t>
            </a:r>
          </a:p>
          <a:p>
            <a:pPr eaLnBrk="0" hangingPunct="0"/>
            <a:r>
              <a:rPr kumimoji="0" lang="en-US" sz="18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kumimoji="0" lang="en-US" sz="2000">
                <a:solidFill>
                  <a:schemeClr val="tx2"/>
                </a:solidFill>
                <a:latin typeface="Book Antiqua" pitchFamily="18" charset="0"/>
              </a:rPr>
              <a:t>  S.sid=R.sid </a:t>
            </a:r>
            <a:r>
              <a:rPr kumimoji="0" lang="en-US" sz="180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kumimoji="0" lang="en-US" sz="2000">
                <a:solidFill>
                  <a:schemeClr val="tx2"/>
                </a:solidFill>
                <a:latin typeface="Book Antiqua" pitchFamily="18" charset="0"/>
              </a:rPr>
              <a:t> R.bid=B.bid</a:t>
            </a:r>
          </a:p>
          <a:p>
            <a:pPr eaLnBrk="0" hangingPunct="0"/>
            <a:r>
              <a:rPr kumimoji="0" lang="en-US" sz="2000">
                <a:solidFill>
                  <a:schemeClr val="tx2"/>
                </a:solidFill>
                <a:latin typeface="Book Antiqua" pitchFamily="18" charset="0"/>
              </a:rPr>
              <a:t>                </a:t>
            </a:r>
            <a:r>
              <a:rPr kumimoji="0" lang="en-US" sz="180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kumimoji="0" lang="en-US" sz="2000">
                <a:solidFill>
                  <a:schemeClr val="tx2"/>
                </a:solidFill>
                <a:latin typeface="Book Antiqua" pitchFamily="18" charset="0"/>
              </a:rPr>
              <a:t> B.color=‘red’</a:t>
            </a:r>
          </a:p>
          <a:p>
            <a:pPr eaLnBrk="0" hangingPunct="0"/>
            <a:r>
              <a:rPr kumimoji="0" lang="en-US" sz="1800">
                <a:solidFill>
                  <a:srgbClr val="FF0000"/>
                </a:solidFill>
                <a:latin typeface="Book Antiqua" pitchFamily="18" charset="0"/>
              </a:rPr>
              <a:t>INTERSECT</a:t>
            </a:r>
            <a:endParaRPr kumimoji="0" lang="en-US" sz="2000">
              <a:solidFill>
                <a:srgbClr val="FF0000"/>
              </a:solidFill>
              <a:latin typeface="Book Antiqua" pitchFamily="18" charset="0"/>
            </a:endParaRPr>
          </a:p>
          <a:p>
            <a:pPr eaLnBrk="0" hangingPunct="0"/>
            <a:r>
              <a:rPr kumimoji="0" lang="en-US" sz="1800">
                <a:solidFill>
                  <a:schemeClr val="accent2"/>
                </a:solidFill>
                <a:latin typeface="Book Antiqua" pitchFamily="18" charset="0"/>
              </a:rPr>
              <a:t>SELECT</a:t>
            </a:r>
            <a:r>
              <a:rPr kumimoji="0" lang="en-US" sz="2000">
                <a:solidFill>
                  <a:schemeClr val="accent2"/>
                </a:solidFill>
                <a:latin typeface="Book Antiqua" pitchFamily="18" charset="0"/>
              </a:rPr>
              <a:t>  S.sid</a:t>
            </a:r>
          </a:p>
          <a:p>
            <a:pPr eaLnBrk="0" hangingPunct="0"/>
            <a:r>
              <a:rPr kumimoji="0" lang="en-US" sz="1800">
                <a:solidFill>
                  <a:schemeClr val="accent2"/>
                </a:solidFill>
                <a:latin typeface="Book Antiqua" pitchFamily="18" charset="0"/>
              </a:rPr>
              <a:t>FROM  </a:t>
            </a:r>
            <a:r>
              <a:rPr kumimoji="0" lang="en-US" sz="2000">
                <a:solidFill>
                  <a:schemeClr val="accent2"/>
                </a:solidFill>
                <a:latin typeface="Book Antiqua" pitchFamily="18" charset="0"/>
              </a:rPr>
              <a:t>Sailors as S, Boats as B, Reserves as R</a:t>
            </a:r>
          </a:p>
          <a:p>
            <a:pPr eaLnBrk="0" hangingPunct="0"/>
            <a:r>
              <a:rPr kumimoji="0" lang="en-US" sz="1800">
                <a:solidFill>
                  <a:schemeClr val="accent2"/>
                </a:solidFill>
                <a:latin typeface="Book Antiqua" pitchFamily="18" charset="0"/>
              </a:rPr>
              <a:t>WHERE</a:t>
            </a:r>
            <a:r>
              <a:rPr kumimoji="0" lang="en-US" sz="2000">
                <a:solidFill>
                  <a:schemeClr val="accent2"/>
                </a:solidFill>
                <a:latin typeface="Book Antiqua" pitchFamily="18" charset="0"/>
              </a:rPr>
              <a:t>  S.sid=R.sid </a:t>
            </a:r>
            <a:r>
              <a:rPr kumimoji="0" lang="en-US" sz="1800">
                <a:solidFill>
                  <a:schemeClr val="accent2"/>
                </a:solidFill>
                <a:latin typeface="Book Antiqua" pitchFamily="18" charset="0"/>
              </a:rPr>
              <a:t>AND</a:t>
            </a:r>
            <a:r>
              <a:rPr kumimoji="0" lang="en-US" sz="2000">
                <a:solidFill>
                  <a:schemeClr val="accent2"/>
                </a:solidFill>
                <a:latin typeface="Book Antiqua" pitchFamily="18" charset="0"/>
              </a:rPr>
              <a:t> R.bid=B.bid</a:t>
            </a:r>
          </a:p>
          <a:p>
            <a:pPr eaLnBrk="0" hangingPunct="0"/>
            <a:r>
              <a:rPr kumimoji="0" lang="en-US" sz="2000">
                <a:solidFill>
                  <a:schemeClr val="accent2"/>
                </a:solidFill>
                <a:latin typeface="Book Antiqua" pitchFamily="18" charset="0"/>
              </a:rPr>
              <a:t>                </a:t>
            </a:r>
            <a:r>
              <a:rPr kumimoji="0" lang="en-US" sz="1800">
                <a:solidFill>
                  <a:schemeClr val="accent2"/>
                </a:solidFill>
                <a:latin typeface="Book Antiqua" pitchFamily="18" charset="0"/>
              </a:rPr>
              <a:t>AND</a:t>
            </a:r>
            <a:r>
              <a:rPr kumimoji="0" lang="en-US" sz="2000">
                <a:solidFill>
                  <a:schemeClr val="accent2"/>
                </a:solidFill>
                <a:latin typeface="Book Antiqua" pitchFamily="18" charset="0"/>
              </a:rPr>
              <a:t> B.color=‘green’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28800" y="3124200"/>
            <a:ext cx="2022475" cy="454025"/>
            <a:chOff x="1828800" y="3124200"/>
            <a:chExt cx="2022475" cy="454025"/>
          </a:xfrm>
        </p:grpSpPr>
        <p:sp>
          <p:nvSpPr>
            <p:cNvPr id="347142" name="Rectangle 6"/>
            <p:cNvSpPr>
              <a:spLocks noChangeArrowheads="1"/>
            </p:cNvSpPr>
            <p:nvPr/>
          </p:nvSpPr>
          <p:spPr bwMode="auto">
            <a:xfrm>
              <a:off x="2362200" y="3124200"/>
              <a:ext cx="14890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dirty="0">
                  <a:latin typeface="Book Antiqua" pitchFamily="18" charset="0"/>
                </a:rPr>
                <a:t>Key field!</a:t>
              </a:r>
            </a:p>
          </p:txBody>
        </p:sp>
        <p:sp>
          <p:nvSpPr>
            <p:cNvPr id="347143" name="Arc 7"/>
            <p:cNvSpPr>
              <a:spLocks/>
            </p:cNvSpPr>
            <p:nvPr/>
          </p:nvSpPr>
          <p:spPr bwMode="auto">
            <a:xfrm>
              <a:off x="1828800" y="3200400"/>
              <a:ext cx="533400" cy="304800"/>
            </a:xfrm>
            <a:custGeom>
              <a:avLst/>
              <a:gdLst>
                <a:gd name="T0" fmla="*/ 0 w 21595"/>
                <a:gd name="T1" fmla="*/ 298450 h 21600"/>
                <a:gd name="T2" fmla="*/ 531819 w 21595"/>
                <a:gd name="T3" fmla="*/ 0 h 21600"/>
                <a:gd name="T4" fmla="*/ 533400 w 21595"/>
                <a:gd name="T5" fmla="*/ 304800 h 21600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600"/>
                <a:gd name="T11" fmla="*/ 21595 w 215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600" fill="none" extrusionOk="0">
                  <a:moveTo>
                    <a:pt x="-1" y="21149"/>
                  </a:moveTo>
                  <a:cubicBezTo>
                    <a:pt x="244" y="9423"/>
                    <a:pt x="9801" y="34"/>
                    <a:pt x="21531" y="0"/>
                  </a:cubicBezTo>
                </a:path>
                <a:path w="21595" h="21600" stroke="0" extrusionOk="0">
                  <a:moveTo>
                    <a:pt x="-1" y="21149"/>
                  </a:moveTo>
                  <a:cubicBezTo>
                    <a:pt x="244" y="9423"/>
                    <a:pt x="9801" y="34"/>
                    <a:pt x="21531" y="0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  <p:bldP spid="347140" grpId="0"/>
      <p:bldP spid="347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3C8E4C-22CA-41BE-844E-85AD75C4D51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85800" y="1828800"/>
            <a:ext cx="65532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>
                <a:latin typeface="Book Antiqua" pitchFamily="18" charset="0"/>
              </a:rPr>
              <a:t>SELECT  S.sname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FROM  Sailors S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WHERE  S.sid </a:t>
            </a:r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NOT IN</a:t>
            </a:r>
            <a:r>
              <a:rPr kumimoji="0" lang="en-US">
                <a:latin typeface="Book Antiqua" pitchFamily="18" charset="0"/>
              </a:rPr>
              <a:t>  (SELECT  R.sid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                               FROM  Reserves R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                               WHERE  R.bid=103)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838200"/>
          </a:xfrm>
        </p:spPr>
        <p:txBody>
          <a:bodyPr/>
          <a:lstStyle/>
          <a:p>
            <a:pPr eaLnBrk="1" hangingPunct="1"/>
            <a:r>
              <a:rPr kumimoji="0" lang="en-US" sz="2000" smtClean="0"/>
              <a:t>Find the names of sailors who have not reserved bid=103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694B4F-C95F-4D07-93EF-EA4BABA55BD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Find the names of sailors who have reserved a red boat</a:t>
            </a:r>
            <a:br>
              <a:rPr lang="en-US" sz="2000" smtClean="0"/>
            </a:br>
            <a:r>
              <a:rPr lang="en-US" sz="2000" smtClean="0"/>
              <a:t>(with </a:t>
            </a:r>
            <a:r>
              <a:rPr lang="en-US" sz="2000" smtClean="0">
                <a:solidFill>
                  <a:srgbClr val="FF0000"/>
                </a:solidFill>
              </a:rPr>
              <a:t>IN</a:t>
            </a:r>
            <a:r>
              <a:rPr lang="en-US" sz="2000" smtClean="0"/>
              <a:t>)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609600" y="1676400"/>
            <a:ext cx="7837488" cy="452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sz="2000" dirty="0">
                <a:latin typeface="Book Antiqua" pitchFamily="18" charset="0"/>
              </a:rPr>
              <a:t>SELECT </a:t>
            </a:r>
            <a:r>
              <a:rPr kumimoji="0" lang="en-US" dirty="0">
                <a:latin typeface="Book Antiqua" pitchFamily="18" charset="0"/>
              </a:rPr>
              <a:t> </a:t>
            </a:r>
            <a:r>
              <a:rPr kumimoji="0" lang="en-US" dirty="0" err="1">
                <a:latin typeface="Book Antiqua" pitchFamily="18" charset="0"/>
              </a:rPr>
              <a:t>S.sname</a:t>
            </a:r>
            <a:endParaRPr kumimoji="0" lang="en-US" dirty="0">
              <a:latin typeface="Book Antiqua" pitchFamily="18" charset="0"/>
            </a:endParaRPr>
          </a:p>
          <a:p>
            <a:pPr eaLnBrk="0" hangingPunct="0"/>
            <a:r>
              <a:rPr kumimoji="0" lang="en-US" sz="2000" dirty="0">
                <a:latin typeface="Book Antiqua" pitchFamily="18" charset="0"/>
              </a:rPr>
              <a:t>FROM</a:t>
            </a:r>
            <a:r>
              <a:rPr kumimoji="0" lang="en-US" dirty="0">
                <a:latin typeface="Book Antiqua" pitchFamily="18" charset="0"/>
              </a:rPr>
              <a:t>  Sailors S</a:t>
            </a:r>
          </a:p>
          <a:p>
            <a:pPr eaLnBrk="0" hangingPunct="0"/>
            <a:r>
              <a:rPr kumimoji="0" lang="en-US" sz="2000" dirty="0">
                <a:latin typeface="Book Antiqua" pitchFamily="18" charset="0"/>
              </a:rPr>
              <a:t>WHERE </a:t>
            </a:r>
            <a:r>
              <a:rPr kumimoji="0" lang="en-US" dirty="0">
                <a:latin typeface="Book Antiqua" pitchFamily="18" charset="0"/>
              </a:rPr>
              <a:t> </a:t>
            </a:r>
            <a:r>
              <a:rPr kumimoji="0" lang="en-US" dirty="0" err="1">
                <a:latin typeface="Book Antiqua" pitchFamily="18" charset="0"/>
              </a:rPr>
              <a:t>S.sid</a:t>
            </a:r>
            <a:r>
              <a:rPr kumimoji="0" lang="en-US" dirty="0">
                <a:latin typeface="Book Antiqua" pitchFamily="18" charset="0"/>
              </a:rPr>
              <a:t> </a:t>
            </a:r>
            <a:r>
              <a:rPr kumimoji="0" lang="en-US" sz="2000" dirty="0">
                <a:solidFill>
                  <a:srgbClr val="FF0000"/>
                </a:solidFill>
                <a:latin typeface="Book Antiqua" pitchFamily="18" charset="0"/>
              </a:rPr>
              <a:t>IN</a:t>
            </a:r>
            <a:r>
              <a:rPr kumimoji="0" lang="en-US" dirty="0">
                <a:latin typeface="Book Antiqua" pitchFamily="18" charset="0"/>
              </a:rPr>
              <a:t>  (</a:t>
            </a:r>
            <a:r>
              <a:rPr kumimoji="0" lang="en-US" sz="2000" dirty="0">
                <a:latin typeface="Book Antiqua" pitchFamily="18" charset="0"/>
              </a:rPr>
              <a:t>SELECT</a:t>
            </a:r>
            <a:r>
              <a:rPr kumimoji="0" lang="en-US" dirty="0">
                <a:latin typeface="Book Antiqua" pitchFamily="18" charset="0"/>
              </a:rPr>
              <a:t>  </a:t>
            </a:r>
            <a:r>
              <a:rPr kumimoji="0" lang="en-US" dirty="0" err="1">
                <a:latin typeface="Book Antiqua" pitchFamily="18" charset="0"/>
              </a:rPr>
              <a:t>R.sid</a:t>
            </a:r>
            <a:endParaRPr kumimoji="0" lang="en-US" dirty="0">
              <a:latin typeface="Book Antiqua" pitchFamily="18" charset="0"/>
            </a:endParaRP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                          </a:t>
            </a:r>
            <a:r>
              <a:rPr kumimoji="0" lang="en-US" sz="2000" dirty="0">
                <a:latin typeface="Book Antiqua" pitchFamily="18" charset="0"/>
              </a:rPr>
              <a:t>FROM</a:t>
            </a:r>
            <a:r>
              <a:rPr kumimoji="0" lang="en-US" dirty="0">
                <a:latin typeface="Book Antiqua" pitchFamily="18" charset="0"/>
              </a:rPr>
              <a:t>  Reserves R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                               </a:t>
            </a:r>
            <a:r>
              <a:rPr kumimoji="0" lang="en-US" sz="2000" dirty="0">
                <a:latin typeface="Book Antiqua" pitchFamily="18" charset="0"/>
              </a:rPr>
              <a:t>WHERE</a:t>
            </a:r>
            <a:r>
              <a:rPr kumimoji="0" lang="en-US" dirty="0">
                <a:latin typeface="Book Antiqua" pitchFamily="18" charset="0"/>
              </a:rPr>
              <a:t>  </a:t>
            </a:r>
            <a:r>
              <a:rPr kumimoji="0" lang="en-US" dirty="0" err="1">
                <a:latin typeface="Book Antiqua" pitchFamily="18" charset="0"/>
              </a:rPr>
              <a:t>R.bid</a:t>
            </a:r>
            <a:r>
              <a:rPr kumimoji="0" lang="en-US" dirty="0">
                <a:latin typeface="Book Antiqua" pitchFamily="18" charset="0"/>
              </a:rPr>
              <a:t> </a:t>
            </a:r>
            <a:r>
              <a:rPr kumimoji="0" lang="en-US" dirty="0">
                <a:solidFill>
                  <a:schemeClr val="accent2"/>
                </a:solidFill>
                <a:latin typeface="Book Antiqua" pitchFamily="18" charset="0"/>
              </a:rPr>
              <a:t>IN</a:t>
            </a:r>
            <a:r>
              <a:rPr kumimoji="0" lang="en-US" dirty="0">
                <a:latin typeface="Book Antiqua" pitchFamily="18" charset="0"/>
              </a:rPr>
              <a:t> (SELECT </a:t>
            </a:r>
            <a:r>
              <a:rPr kumimoji="0" lang="en-US" dirty="0" err="1">
                <a:latin typeface="Book Antiqua" pitchFamily="18" charset="0"/>
              </a:rPr>
              <a:t>B.bid</a:t>
            </a:r>
            <a:endParaRPr kumimoji="0" lang="en-US" dirty="0">
              <a:latin typeface="Book Antiqua" pitchFamily="18" charset="0"/>
            </a:endParaRP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		               		FROM Boats B</a:t>
            </a:r>
          </a:p>
          <a:p>
            <a:pPr eaLnBrk="0" hangingPunct="0"/>
            <a:r>
              <a:rPr kumimoji="0" lang="en-US" dirty="0">
                <a:latin typeface="Book Antiqua" pitchFamily="18" charset="0"/>
              </a:rPr>
              <a:t>					WHERE </a:t>
            </a:r>
            <a:r>
              <a:rPr kumimoji="0" lang="en-US" dirty="0" err="1">
                <a:latin typeface="Book Antiqua" pitchFamily="18" charset="0"/>
              </a:rPr>
              <a:t>B.color</a:t>
            </a:r>
            <a:r>
              <a:rPr kumimoji="0" lang="en-US" dirty="0">
                <a:latin typeface="Book Antiqua" pitchFamily="18" charset="0"/>
              </a:rPr>
              <a:t>=red)</a:t>
            </a:r>
          </a:p>
          <a:p>
            <a:pPr eaLnBrk="0" hangingPunct="0"/>
            <a:endParaRPr kumimoji="0" lang="en-US" dirty="0"/>
          </a:p>
          <a:p>
            <a:pPr eaLnBrk="0" hangingPunct="0"/>
            <a:endParaRPr kumimoji="0" lang="en-US" dirty="0"/>
          </a:p>
          <a:p>
            <a:pPr eaLnBrk="0" hangingPunct="0"/>
            <a:r>
              <a:rPr kumimoji="0" lang="en-US" dirty="0"/>
              <a:t>What if we replace the first </a:t>
            </a:r>
            <a:r>
              <a:rPr kumimoji="0" lang="en-US" dirty="0">
                <a:solidFill>
                  <a:srgbClr val="FF0000"/>
                </a:solidFill>
              </a:rPr>
              <a:t>IN</a:t>
            </a:r>
            <a:r>
              <a:rPr kumimoji="0" lang="en-US" dirty="0"/>
              <a:t> with </a:t>
            </a:r>
            <a:r>
              <a:rPr kumimoji="0" lang="en-US" dirty="0">
                <a:solidFill>
                  <a:srgbClr val="FF0000"/>
                </a:solidFill>
              </a:rPr>
              <a:t>NOT IN</a:t>
            </a:r>
            <a:r>
              <a:rPr kumimoji="0" lang="en-US" dirty="0"/>
              <a:t>? </a:t>
            </a:r>
          </a:p>
          <a:p>
            <a:pPr eaLnBrk="0" hangingPunct="0"/>
            <a:r>
              <a:rPr kumimoji="0" lang="en-US" dirty="0"/>
              <a:t>What if we replace the second </a:t>
            </a:r>
            <a:r>
              <a:rPr kumimoji="0" lang="en-US" dirty="0">
                <a:solidFill>
                  <a:schemeClr val="accent2"/>
                </a:solidFill>
              </a:rPr>
              <a:t>IN</a:t>
            </a:r>
            <a:r>
              <a:rPr kumimoji="0" lang="en-US" dirty="0"/>
              <a:t> with </a:t>
            </a:r>
            <a:r>
              <a:rPr kumimoji="0" lang="en-US" dirty="0">
                <a:solidFill>
                  <a:schemeClr val="accent2"/>
                </a:solidFill>
              </a:rPr>
              <a:t>NOT IN</a:t>
            </a:r>
            <a:r>
              <a:rPr kumimoji="0" lang="en-US" dirty="0"/>
              <a:t>?</a:t>
            </a:r>
          </a:p>
          <a:p>
            <a:pPr eaLnBrk="0" hangingPunct="0"/>
            <a:r>
              <a:rPr kumimoji="0" lang="en-US" dirty="0"/>
              <a:t>What if we replace both </a:t>
            </a:r>
            <a:r>
              <a:rPr kumimoji="0" lang="en-US" dirty="0" smtClean="0">
                <a:solidFill>
                  <a:schemeClr val="tx2"/>
                </a:solidFill>
              </a:rPr>
              <a:t>INs</a:t>
            </a:r>
            <a:r>
              <a:rPr kumimoji="0" lang="en-US" dirty="0" smtClean="0"/>
              <a:t> </a:t>
            </a:r>
            <a:r>
              <a:rPr kumimoji="0" lang="en-US" dirty="0"/>
              <a:t>with </a:t>
            </a:r>
            <a:r>
              <a:rPr kumimoji="0" lang="en-US" dirty="0">
                <a:solidFill>
                  <a:schemeClr val="tx2"/>
                </a:solidFill>
              </a:rPr>
              <a:t>NOT IN</a:t>
            </a:r>
            <a:r>
              <a:rPr kumimoji="0"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5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51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51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9EDB5BB-92CD-4574-8355-AEA729C22CC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381000" y="1752600"/>
            <a:ext cx="82296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sz="2000">
                <a:latin typeface="Book Antiqua" pitchFamily="18" charset="0"/>
              </a:rPr>
              <a:t>SELECT </a:t>
            </a:r>
            <a:r>
              <a:rPr kumimoji="0" lang="en-US">
                <a:latin typeface="Book Antiqua" pitchFamily="18" charset="0"/>
              </a:rPr>
              <a:t> S.sname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FROM</a:t>
            </a:r>
            <a:r>
              <a:rPr kumimoji="0" lang="en-US">
                <a:latin typeface="Book Antiqua" pitchFamily="18" charset="0"/>
              </a:rPr>
              <a:t>  Sailors as S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WHERE   </a:t>
            </a:r>
            <a:r>
              <a:rPr kumimoji="0" lang="en-US" sz="2000">
                <a:solidFill>
                  <a:srgbClr val="FF0000"/>
                </a:solidFill>
                <a:latin typeface="Book Antiqua" pitchFamily="18" charset="0"/>
              </a:rPr>
              <a:t>EXISTS</a:t>
            </a:r>
            <a:r>
              <a:rPr kumimoji="0" lang="en-US">
                <a:latin typeface="Book Antiqua" pitchFamily="18" charset="0"/>
              </a:rPr>
              <a:t>  (</a:t>
            </a:r>
            <a:r>
              <a:rPr kumimoji="0" lang="en-US" sz="2000">
                <a:latin typeface="Book Antiqua" pitchFamily="18" charset="0"/>
              </a:rPr>
              <a:t>SELECT</a:t>
            </a:r>
            <a:r>
              <a:rPr kumimoji="0" lang="en-US">
                <a:latin typeface="Book Antiqua" pitchFamily="18" charset="0"/>
              </a:rPr>
              <a:t>  </a:t>
            </a:r>
            <a:r>
              <a:rPr kumimoji="0" lang="en-US">
                <a:solidFill>
                  <a:schemeClr val="tx2"/>
                </a:solidFill>
                <a:latin typeface="Book Antiqua" pitchFamily="18" charset="0"/>
              </a:rPr>
              <a:t>*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                             </a:t>
            </a:r>
            <a:r>
              <a:rPr kumimoji="0" lang="en-US" sz="2000">
                <a:latin typeface="Book Antiqua" pitchFamily="18" charset="0"/>
              </a:rPr>
              <a:t>FROM</a:t>
            </a:r>
            <a:r>
              <a:rPr kumimoji="0" lang="en-US">
                <a:latin typeface="Book Antiqua" pitchFamily="18" charset="0"/>
              </a:rPr>
              <a:t>  Reserves as R</a:t>
            </a:r>
          </a:p>
          <a:p>
            <a:pPr eaLnBrk="0" hangingPunct="0"/>
            <a:r>
              <a:rPr kumimoji="0" lang="en-US">
                <a:latin typeface="Book Antiqua" pitchFamily="18" charset="0"/>
              </a:rPr>
              <a:t>                             </a:t>
            </a:r>
            <a:r>
              <a:rPr kumimoji="0" lang="en-US" sz="2000">
                <a:latin typeface="Book Antiqua" pitchFamily="18" charset="0"/>
              </a:rPr>
              <a:t>WHERE</a:t>
            </a:r>
            <a:r>
              <a:rPr kumimoji="0" lang="en-US">
                <a:latin typeface="Book Antiqua" pitchFamily="18" charset="0"/>
              </a:rPr>
              <a:t>  R.bid=103 </a:t>
            </a:r>
            <a:r>
              <a:rPr kumimoji="0" lang="en-US" sz="2000">
                <a:latin typeface="Book Antiqua" pitchFamily="18" charset="0"/>
              </a:rPr>
              <a:t>AND</a:t>
            </a:r>
            <a:r>
              <a:rPr kumimoji="0" lang="en-US">
                <a:latin typeface="Book Antiqua" pitchFamily="18" charset="0"/>
              </a:rPr>
              <a:t> </a:t>
            </a:r>
            <a:r>
              <a:rPr kumimoji="0" lang="en-US" u="sng">
                <a:latin typeface="Book Antiqua" pitchFamily="18" charset="0"/>
              </a:rPr>
              <a:t>S.sid</a:t>
            </a:r>
            <a:r>
              <a:rPr kumimoji="0" lang="en-US">
                <a:latin typeface="Book Antiqua" pitchFamily="18" charset="0"/>
              </a:rPr>
              <a:t>=R.sid)</a:t>
            </a:r>
          </a:p>
          <a:p>
            <a:endParaRPr lang="en-US"/>
          </a:p>
          <a:p>
            <a:r>
              <a:rPr lang="en-US"/>
              <a:t>What if we replace EXISTS with NOT EXISTS?</a:t>
            </a:r>
          </a:p>
          <a:p>
            <a:r>
              <a:rPr lang="en-US"/>
              <a:t>What if we replace EXISTS with </a:t>
            </a:r>
            <a:r>
              <a:rPr lang="en-US">
                <a:solidFill>
                  <a:schemeClr val="tx2"/>
                </a:solidFill>
              </a:rPr>
              <a:t>UNIQUE?</a:t>
            </a:r>
            <a:endParaRPr lang="en-US" i="1"/>
          </a:p>
          <a:p>
            <a:pPr eaLnBrk="0" hangingPunct="0"/>
            <a:endParaRPr kumimoji="0" lang="en-US">
              <a:latin typeface="Book Antiqua" pitchFamily="18" charset="0"/>
            </a:endParaRPr>
          </a:p>
        </p:txBody>
      </p:sp>
      <p:sp>
        <p:nvSpPr>
          <p:cNvPr id="102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sz="2000" smtClean="0"/>
              <a:t>Find the names of sailors who have reserved bid=103</a:t>
            </a:r>
            <a:br>
              <a:rPr kumimoji="0" lang="en-US" sz="2000" smtClean="0"/>
            </a:br>
            <a:r>
              <a:rPr kumimoji="0" lang="en-US" sz="2000" smtClean="0"/>
              <a:t>(with EXISTS)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2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2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560</Words>
  <Application>Microsoft Office PowerPoint</Application>
  <PresentationFormat>On-screen Show (4:3)</PresentationFormat>
  <Paragraphs>153</Paragraphs>
  <Slides>11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Document</vt:lpstr>
      <vt:lpstr>PowerPoint Presentation</vt:lpstr>
      <vt:lpstr>Algebra to SQL</vt:lpstr>
      <vt:lpstr>Example Database</vt:lpstr>
      <vt:lpstr>Find the names of sailors who reserved bid=103</vt:lpstr>
      <vt:lpstr>PowerPoint Presentation</vt:lpstr>
      <vt:lpstr>Find sid’s of sailors who’ve reserved a red and a green boat</vt:lpstr>
      <vt:lpstr>Find the names of sailors who have not reserved bid=103</vt:lpstr>
      <vt:lpstr>Find the names of sailors who have reserved a red boat (with IN)</vt:lpstr>
      <vt:lpstr>Find the names of sailors who have reserved bid=103 (with EXISTS)</vt:lpstr>
      <vt:lpstr>Find the record of the sailor with the highest rating</vt:lpstr>
      <vt:lpstr>Find the names of sailors who’ve reserved all boats.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60</cp:revision>
  <dcterms:modified xsi:type="dcterms:W3CDTF">2013-02-23T02:02:44Z</dcterms:modified>
</cp:coreProperties>
</file>