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3" r:id="rId2"/>
    <p:sldId id="337" r:id="rId3"/>
    <p:sldId id="338" r:id="rId4"/>
    <p:sldId id="339" r:id="rId5"/>
    <p:sldId id="341" r:id="rId6"/>
    <p:sldId id="340" r:id="rId7"/>
    <p:sldId id="342" r:id="rId8"/>
    <p:sldId id="343" r:id="rId9"/>
    <p:sldId id="344" r:id="rId10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5" autoAdjust="0"/>
    <p:restoredTop sz="94660"/>
  </p:normalViewPr>
  <p:slideViewPr>
    <p:cSldViewPr>
      <p:cViewPr varScale="1">
        <p:scale>
          <a:sx n="105" d="100"/>
          <a:sy n="105" d="100"/>
        </p:scale>
        <p:origin x="-9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18A4EE-CC22-4C12-88CF-49F2CBA492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86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37C8DFC-9E1E-405A-972B-43A6A96440C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261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1F8811E-985C-46F7-AD77-86E7A12CE434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126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549DCC6-87DC-4B43-9BCE-696E640801F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776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53F7D50-C815-4628-9E56-F81944052017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616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B54E395-3DB1-448E-AC64-5E3BE8CCAA0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430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E41E370-FEC5-4CB7-9E03-A9504D25D32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137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E9D496B8-F8A8-4E03-A3EE-53E2BA674302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341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DB11FC8-8688-4D8D-8B47-F94D0FA4D35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744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D3482A7-2891-4D15-BF1F-602D49D8FEB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23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00488F57-9DFD-4E72-BA4A-85FFA05D3B5B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065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47DEC2DA-95FF-450B-8B87-A0E6A33477F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867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838D84F-585C-4806-9276-00E0ADEA6C3B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308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04AABFEC-7181-43DF-BED6-73A9FCB4E11E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98CB904-F1CE-430D-B0A8-22405B365A0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</a:t>
            </a:r>
            <a:r>
              <a:rPr lang="en-US" altLang="zh-TW" sz="2800" dirty="0" smtClean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3311 </a:t>
            </a:r>
            <a:r>
              <a:rPr lang="en-US" altLang="zh-TW" sz="2800" dirty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Database Management Systems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7. Structured Query Language</a:t>
            </a:r>
          </a:p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Exercises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2264117-F65A-42BD-AE88-8BF304D98DD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SQL-Algebra Review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Suppose a bookstore has the following five relational </a:t>
            </a:r>
            <a:r>
              <a:rPr lang="en-US" sz="2000" dirty="0"/>
              <a:t>tables </a:t>
            </a:r>
            <a:r>
              <a:rPr lang="en-US" sz="2000" dirty="0" smtClean="0"/>
              <a:t>(Keys </a:t>
            </a:r>
            <a:r>
              <a:rPr lang="en-US" sz="2000" dirty="0"/>
              <a:t>are </a:t>
            </a:r>
            <a:r>
              <a:rPr lang="en-US" sz="2000" u="sng" dirty="0"/>
              <a:t>underlined</a:t>
            </a:r>
            <a:r>
              <a:rPr lang="en-US" sz="2000" dirty="0"/>
              <a:t> and foreign keys are in </a:t>
            </a:r>
            <a:r>
              <a:rPr lang="en-US" sz="2000" i="1" dirty="0" smtClean="0"/>
              <a:t>italics</a:t>
            </a:r>
            <a:r>
              <a:rPr lang="en-US" sz="2000" dirty="0" smtClean="0"/>
              <a:t>) </a:t>
            </a:r>
            <a:r>
              <a:rPr lang="en-US" sz="2000" dirty="0"/>
              <a:t>: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BOOK (</a:t>
            </a:r>
            <a:r>
              <a:rPr lang="en-US" sz="1800" u="sng" dirty="0" smtClean="0"/>
              <a:t>BID</a:t>
            </a:r>
            <a:r>
              <a:rPr lang="en-US" sz="1800" dirty="0" smtClean="0"/>
              <a:t>, TITLE, </a:t>
            </a:r>
            <a:r>
              <a:rPr lang="en-US" sz="1800" i="1" dirty="0" smtClean="0">
                <a:solidFill>
                  <a:srgbClr val="FF0000"/>
                </a:solidFill>
              </a:rPr>
              <a:t>AID</a:t>
            </a:r>
            <a:r>
              <a:rPr lang="en-US" sz="1800" dirty="0" smtClean="0"/>
              <a:t>, SUBJECT, QUANTITY-IN-STOCK)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AUTHOR (</a:t>
            </a:r>
            <a:r>
              <a:rPr lang="en-US" sz="1800" u="sng" dirty="0" smtClean="0"/>
              <a:t>AID</a:t>
            </a:r>
            <a:r>
              <a:rPr lang="en-US" sz="1800" dirty="0" smtClean="0"/>
              <a:t>, FIRST-NAME, LAST-NAME)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CUSTOMER (</a:t>
            </a:r>
            <a:r>
              <a:rPr lang="en-US" sz="1800" u="sng" dirty="0" smtClean="0"/>
              <a:t>CID</a:t>
            </a:r>
            <a:r>
              <a:rPr lang="en-US" sz="1800" dirty="0" smtClean="0"/>
              <a:t>, FIRST-NAME, LAST-NAME)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ORDER-DETAILS (</a:t>
            </a:r>
            <a:r>
              <a:rPr lang="en-US" sz="1800" i="1" u="sng" dirty="0" smtClean="0">
                <a:solidFill>
                  <a:srgbClr val="FF0000"/>
                </a:solidFill>
              </a:rPr>
              <a:t>OID, BID</a:t>
            </a:r>
            <a:r>
              <a:rPr lang="en-US" sz="1800" dirty="0" smtClean="0"/>
              <a:t>, QUANTITY)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ORDER (</a:t>
            </a:r>
            <a:r>
              <a:rPr lang="en-US" sz="1800" u="sng" dirty="0" smtClean="0"/>
              <a:t>OID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FF0000"/>
                </a:solidFill>
              </a:rPr>
              <a:t>CID</a:t>
            </a:r>
            <a:r>
              <a:rPr lang="en-US" sz="1800" dirty="0" smtClean="0"/>
              <a:t>, ORDER-YEAR)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ASSUMPTIONS: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Each </a:t>
            </a:r>
            <a:r>
              <a:rPr lang="en-US" sz="2000" dirty="0" smtClean="0"/>
              <a:t>author has authored at least one book in the store. 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/>
              <a:t>Each </a:t>
            </a:r>
            <a:r>
              <a:rPr lang="en-US" sz="2000" dirty="0" smtClean="0"/>
              <a:t>book has exactly one author. 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/>
              <a:t>Each </a:t>
            </a:r>
            <a:r>
              <a:rPr lang="en-US" sz="2000" dirty="0" smtClean="0"/>
              <a:t>order is made by exactly one customer and has one or more associated record in ORDER-DETAILS (e.g., an order may contain different books).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367972D-6D39-4206-8205-358D7007CF9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371600"/>
          </a:xfrm>
        </p:spPr>
        <p:txBody>
          <a:bodyPr anchor="b"/>
          <a:lstStyle/>
          <a:p>
            <a:pPr eaLnBrk="1" hangingPunct="1"/>
            <a:r>
              <a:rPr lang="en-US" sz="2000" b="1" dirty="0" smtClean="0">
                <a:solidFill>
                  <a:schemeClr val="tx1"/>
                </a:solidFill>
              </a:rPr>
              <a:t>BOOK</a:t>
            </a:r>
            <a:r>
              <a:rPr lang="en-US" sz="2000" dirty="0" smtClean="0">
                <a:solidFill>
                  <a:schemeClr val="tx1"/>
                </a:solidFill>
              </a:rPr>
              <a:t> (BID, </a:t>
            </a:r>
            <a:r>
              <a:rPr lang="en-US" sz="2000" dirty="0" smtClean="0">
                <a:solidFill>
                  <a:srgbClr val="FF0000"/>
                </a:solidFill>
              </a:rPr>
              <a:t>TITLE</a:t>
            </a:r>
            <a:r>
              <a:rPr lang="en-US" sz="2000" dirty="0" smtClean="0">
                <a:solidFill>
                  <a:schemeClr val="tx1"/>
                </a:solidFill>
              </a:rPr>
              <a:t>, AID, SUBJECT, QUANTITY-IN-STOCK),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AUTHOR</a:t>
            </a:r>
            <a:r>
              <a:rPr lang="en-US" sz="2000" dirty="0" smtClean="0">
                <a:solidFill>
                  <a:schemeClr val="tx1"/>
                </a:solidFill>
              </a:rPr>
              <a:t> (AID, FIRST-NAME, </a:t>
            </a:r>
            <a:r>
              <a:rPr lang="en-US" sz="2000" dirty="0" smtClean="0">
                <a:solidFill>
                  <a:srgbClr val="FF0000"/>
                </a:solidFill>
              </a:rPr>
              <a:t>LAST-NAME</a:t>
            </a:r>
            <a:r>
              <a:rPr lang="en-US" sz="2000" dirty="0" smtClean="0">
                <a:solidFill>
                  <a:schemeClr val="tx1"/>
                </a:solidFill>
              </a:rPr>
              <a:t>),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CUSTOMER</a:t>
            </a:r>
            <a:r>
              <a:rPr lang="en-US" sz="2000" dirty="0" smtClean="0">
                <a:solidFill>
                  <a:schemeClr val="tx1"/>
                </a:solidFill>
              </a:rPr>
              <a:t> (CID, FIRST-NAME, LAST-NAME), </a:t>
            </a:r>
            <a:r>
              <a:rPr lang="en-US" sz="2000" b="1" dirty="0" smtClean="0">
                <a:solidFill>
                  <a:schemeClr val="tx1"/>
                </a:solidFill>
              </a:rPr>
              <a:t>ORDER-DETAILS</a:t>
            </a:r>
            <a:r>
              <a:rPr lang="en-US" sz="2000" dirty="0" smtClean="0">
                <a:solidFill>
                  <a:schemeClr val="tx1"/>
                </a:solidFill>
              </a:rPr>
              <a:t> (OID, BID, QUANTITY), </a:t>
            </a:r>
            <a:r>
              <a:rPr lang="en-US" sz="2000" b="1" dirty="0" smtClean="0">
                <a:solidFill>
                  <a:schemeClr val="tx1"/>
                </a:solidFill>
              </a:rPr>
              <a:t>ORDER</a:t>
            </a:r>
            <a:r>
              <a:rPr lang="en-US" sz="2000" dirty="0" smtClean="0">
                <a:solidFill>
                  <a:schemeClr val="tx1"/>
                </a:solidFill>
              </a:rPr>
              <a:t> (OID, CID, ORDER-YEAR)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00200"/>
            <a:ext cx="8763000" cy="4648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Write the following queries in relational algebra and SQL.</a:t>
            </a:r>
            <a:endParaRPr lang="en-US" sz="2000" b="1" dirty="0" smtClean="0"/>
          </a:p>
          <a:p>
            <a:pPr eaLnBrk="1" hangingPunct="1">
              <a:buFontTx/>
              <a:buNone/>
            </a:pPr>
            <a:r>
              <a:rPr lang="en-US" sz="2000" b="1" dirty="0" smtClean="0"/>
              <a:t>	Query 1: </a:t>
            </a:r>
            <a:r>
              <a:rPr lang="en-US" sz="2000" dirty="0" smtClean="0"/>
              <a:t>Find all distinct book titles of the author whose last name is “</a:t>
            </a:r>
            <a:r>
              <a:rPr lang="en-US" sz="2000" dirty="0" err="1" smtClean="0"/>
              <a:t>Luo</a:t>
            </a:r>
            <a:r>
              <a:rPr lang="en-US" sz="2000" dirty="0" smtClean="0"/>
              <a:t>”.</a:t>
            </a:r>
            <a:endParaRPr lang="en-US" sz="2000" b="1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b="1" dirty="0" smtClean="0"/>
              <a:t>algebra: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ym typeface="Symbol" pitchFamily="18" charset="2"/>
              </a:rPr>
              <a:t>	</a:t>
            </a:r>
            <a:r>
              <a:rPr lang="en-US" sz="2000" baseline="-25000" dirty="0" smtClean="0"/>
              <a:t>TITLE</a:t>
            </a:r>
            <a:r>
              <a:rPr lang="en-US" sz="2000" dirty="0" smtClean="0"/>
              <a:t> (</a:t>
            </a:r>
            <a:r>
              <a:rPr lang="en-US" sz="2000" dirty="0" smtClean="0">
                <a:sym typeface="Symbol" pitchFamily="18" charset="2"/>
              </a:rPr>
              <a:t></a:t>
            </a:r>
            <a:r>
              <a:rPr lang="en-US" sz="2000" baseline="-25000" dirty="0" smtClean="0"/>
              <a:t>LAST-NAME = ‘</a:t>
            </a:r>
            <a:r>
              <a:rPr lang="en-US" sz="2000" baseline="-25000" dirty="0" err="1" smtClean="0"/>
              <a:t>Luo</a:t>
            </a:r>
            <a:r>
              <a:rPr lang="en-US" sz="2000" baseline="-25000" dirty="0" smtClean="0"/>
              <a:t>’</a:t>
            </a:r>
            <a:r>
              <a:rPr lang="en-US" sz="2000" dirty="0" smtClean="0"/>
              <a:t> (BOOK JOIN </a:t>
            </a:r>
            <a:r>
              <a:rPr lang="en-US" sz="2000" baseline="-25000" dirty="0" smtClean="0"/>
              <a:t>AUTHOR.AID = BOOK.AID</a:t>
            </a:r>
            <a:r>
              <a:rPr lang="en-US" sz="2000" dirty="0" smtClean="0"/>
              <a:t> AUTHOR))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b="1" dirty="0" smtClean="0"/>
              <a:t>SQL:</a:t>
            </a:r>
          </a:p>
          <a:p>
            <a:pPr lvl="1" eaLnBrk="1" hangingPunct="1">
              <a:buFontTx/>
              <a:buNone/>
            </a:pPr>
            <a:r>
              <a:rPr lang="en-US" sz="1800" dirty="0" smtClean="0"/>
              <a:t>SELECT DISTINCT B.TITLE </a:t>
            </a:r>
          </a:p>
          <a:p>
            <a:pPr lvl="1" eaLnBrk="1" hangingPunct="1">
              <a:buFontTx/>
              <a:buNone/>
            </a:pPr>
            <a:r>
              <a:rPr lang="en-US" sz="1800" dirty="0" smtClean="0"/>
              <a:t>FROM BOOK AS B, AUTHOR AS A</a:t>
            </a:r>
          </a:p>
          <a:p>
            <a:pPr lvl="1" eaLnBrk="1" hangingPunct="1">
              <a:buFontTx/>
              <a:buNone/>
            </a:pPr>
            <a:r>
              <a:rPr lang="en-US" sz="1800" dirty="0" smtClean="0"/>
              <a:t>WHERE A.LAST-NAME = ‘</a:t>
            </a:r>
            <a:r>
              <a:rPr lang="en-US" sz="1800" dirty="0" err="1" smtClean="0"/>
              <a:t>Luo</a:t>
            </a:r>
            <a:r>
              <a:rPr lang="en-US" sz="1800" dirty="0" smtClean="0"/>
              <a:t>’ AND A.AID = B.AID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6146800"/>
            <a:ext cx="896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70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600E919-9D4B-4A9D-A138-367F388E83D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524000"/>
            <a:ext cx="8639175" cy="4697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b="1" smtClean="0"/>
              <a:t>Query 2: </a:t>
            </a:r>
            <a:r>
              <a:rPr lang="en-US" sz="1800" smtClean="0"/>
              <a:t>Find the last name and first name of all authors who wrote books in both the subjects of “ART” and “BUSINESS”.</a:t>
            </a:r>
            <a:endParaRPr lang="en-US" sz="1800" b="1" smtClean="0"/>
          </a:p>
          <a:p>
            <a:pPr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b="1" smtClean="0"/>
              <a:t>algebra:</a:t>
            </a:r>
          </a:p>
          <a:p>
            <a:pPr lvl="1" eaLnBrk="1" hangingPunct="1">
              <a:lnSpc>
                <a:spcPct val="90000"/>
              </a:lnSpc>
              <a:spcAft>
                <a:spcPct val="35000"/>
              </a:spcAft>
              <a:buFontTx/>
              <a:buNone/>
            </a:pPr>
            <a:r>
              <a:rPr lang="en-US" sz="1600" smtClean="0">
                <a:sym typeface="Symbol" pitchFamily="18" charset="2"/>
              </a:rPr>
              <a:t></a:t>
            </a:r>
            <a:r>
              <a:rPr lang="en-US" sz="1600" baseline="-25000" smtClean="0"/>
              <a:t>LAST-NAME,FIRST-NAME</a:t>
            </a:r>
            <a:r>
              <a:rPr lang="en-US" sz="1600" smtClean="0"/>
              <a:t>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1600" smtClean="0"/>
              <a:t>( (</a:t>
            </a:r>
            <a:r>
              <a:rPr lang="en-US" sz="1600" smtClean="0">
                <a:sym typeface="Symbol" pitchFamily="18" charset="2"/>
              </a:rPr>
              <a:t></a:t>
            </a:r>
            <a:r>
              <a:rPr lang="en-US" sz="1600" baseline="-25000" smtClean="0"/>
              <a:t>AID, LAST-NAME, FIRST-NAME</a:t>
            </a:r>
            <a:r>
              <a:rPr lang="en-US" sz="1600" smtClean="0"/>
              <a:t> (</a:t>
            </a:r>
            <a:r>
              <a:rPr lang="en-US" sz="1600" smtClean="0">
                <a:sym typeface="Symbol" pitchFamily="18" charset="2"/>
              </a:rPr>
              <a:t></a:t>
            </a:r>
            <a:r>
              <a:rPr lang="en-US" sz="1600" baseline="-25000" smtClean="0"/>
              <a:t>BOOK.SUBJECT = ‘ART’</a:t>
            </a:r>
            <a:r>
              <a:rPr lang="en-US" sz="1600" smtClean="0"/>
              <a:t> (BOOK JOIN</a:t>
            </a:r>
            <a:r>
              <a:rPr lang="en-US" sz="1600" baseline="-25000" smtClean="0"/>
              <a:t> AUTHOR.AID = BOOK.AID</a:t>
            </a:r>
            <a:r>
              <a:rPr lang="en-US" sz="1600" smtClean="0"/>
              <a:t> AUTHOR)))	∩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1600" smtClean="0"/>
              <a:t>(</a:t>
            </a:r>
            <a:r>
              <a:rPr lang="en-US" sz="1600" smtClean="0">
                <a:sym typeface="Symbol" pitchFamily="18" charset="2"/>
              </a:rPr>
              <a:t></a:t>
            </a:r>
            <a:r>
              <a:rPr lang="en-US" sz="1600" baseline="-25000" smtClean="0"/>
              <a:t>AID, LAST-NAME, FIRST-NAME</a:t>
            </a:r>
            <a:r>
              <a:rPr lang="en-US" sz="1600" smtClean="0"/>
              <a:t> (</a:t>
            </a:r>
            <a:r>
              <a:rPr lang="en-US" sz="1600" smtClean="0">
                <a:sym typeface="Symbol" pitchFamily="18" charset="2"/>
              </a:rPr>
              <a:t></a:t>
            </a:r>
            <a:r>
              <a:rPr lang="en-US" sz="1600" baseline="-25000" smtClean="0"/>
              <a:t>BOOK.SUBJECT =‘BUSINESS’</a:t>
            </a:r>
            <a:r>
              <a:rPr lang="en-US" sz="1600" smtClean="0"/>
              <a:t> (BOOK JOIN </a:t>
            </a:r>
            <a:r>
              <a:rPr lang="en-US" sz="1600" baseline="-25000" smtClean="0"/>
              <a:t>AUTHOR.AID = BOOK.AID</a:t>
            </a:r>
            <a:r>
              <a:rPr lang="en-US" sz="1600" smtClean="0"/>
              <a:t> AUTHOR))))</a:t>
            </a:r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b="1" smtClean="0"/>
              <a:t>SQL: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SELECT A1.LASTNAME, A1.FIRSTNAME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FROM AUTHOR AS A1, BOOK AS B1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WHERE A1.AID = B1.AID AND  B1.SUBJECT = ‘ART’ AND A1.AID IN		(SELECT A2.AID 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		FROM AUTHOR AS A2, BOOK AS B2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		WHERE A2.AID = B2.AID AND B2.SUBJECT = ‘BUSINESS’)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2000" b="1">
                <a:latin typeface="Tahoma" pitchFamily="34" charset="0"/>
              </a:rPr>
              <a:t>BOOK</a:t>
            </a:r>
            <a:r>
              <a:rPr lang="en-US" sz="2000">
                <a:latin typeface="Tahoma" pitchFamily="34" charset="0"/>
              </a:rPr>
              <a:t> (BID, TITLE, AID,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SUBJECT</a:t>
            </a:r>
            <a:r>
              <a:rPr lang="en-US" sz="2000">
                <a:latin typeface="Tahoma" pitchFamily="34" charset="0"/>
              </a:rPr>
              <a:t>, QUANTITY-IN-STOCK), </a:t>
            </a:r>
            <a:br>
              <a:rPr lang="en-US" sz="2000">
                <a:latin typeface="Tahoma" pitchFamily="34" charset="0"/>
              </a:rPr>
            </a:br>
            <a:r>
              <a:rPr lang="en-US" sz="2000" b="1">
                <a:latin typeface="Tahoma" pitchFamily="34" charset="0"/>
              </a:rPr>
              <a:t>AUTHOR</a:t>
            </a:r>
            <a:r>
              <a:rPr lang="en-US" sz="2000">
                <a:latin typeface="Tahoma" pitchFamily="34" charset="0"/>
              </a:rPr>
              <a:t> (AID,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FIRST-NAME, LAST-NAME</a:t>
            </a:r>
            <a:r>
              <a:rPr lang="en-US" sz="2000">
                <a:latin typeface="Tahoma" pitchFamily="34" charset="0"/>
              </a:rPr>
              <a:t>), </a:t>
            </a:r>
            <a:br>
              <a:rPr lang="en-US" sz="2000">
                <a:latin typeface="Tahoma" pitchFamily="34" charset="0"/>
              </a:rPr>
            </a:br>
            <a:r>
              <a:rPr lang="en-US" sz="2000" b="1">
                <a:latin typeface="Tahoma" pitchFamily="34" charset="0"/>
              </a:rPr>
              <a:t>CUSTOMER</a:t>
            </a:r>
            <a:r>
              <a:rPr lang="en-US" sz="2000">
                <a:latin typeface="Tahoma" pitchFamily="34" charset="0"/>
              </a:rPr>
              <a:t> (CID, FIRST-NAME, LAST-NAME), </a:t>
            </a:r>
            <a:r>
              <a:rPr lang="en-US" sz="2000" b="1">
                <a:latin typeface="Tahoma" pitchFamily="34" charset="0"/>
              </a:rPr>
              <a:t>ORDER-DETAILS</a:t>
            </a:r>
            <a:r>
              <a:rPr lang="en-US" sz="2000">
                <a:latin typeface="Tahoma" pitchFamily="34" charset="0"/>
              </a:rPr>
              <a:t> (OID, BID, QUANTITY), </a:t>
            </a:r>
            <a:r>
              <a:rPr lang="en-US" sz="2000" b="1">
                <a:latin typeface="Tahoma" pitchFamily="34" charset="0"/>
              </a:rPr>
              <a:t>ORDER</a:t>
            </a:r>
            <a:r>
              <a:rPr lang="en-US" sz="2000">
                <a:latin typeface="Tahoma" pitchFamily="34" charset="0"/>
              </a:rPr>
              <a:t> (OID, CID, ORDER-YEAR)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B544338-AD11-44BF-8A00-E82B6DE1DE5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0025" y="1524000"/>
            <a:ext cx="8653463" cy="4835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b="1" smtClean="0"/>
              <a:t>Query 3: </a:t>
            </a:r>
            <a:r>
              <a:rPr lang="en-US" sz="1600" smtClean="0"/>
              <a:t>Find the IDs of customers that have ordered </a:t>
            </a:r>
            <a:r>
              <a:rPr lang="en-US" sz="1600" b="1" smtClean="0"/>
              <a:t>all</a:t>
            </a:r>
            <a:r>
              <a:rPr lang="en-US" sz="1600" smtClean="0"/>
              <a:t> books in the subject of “ART”. </a:t>
            </a:r>
            <a:endParaRPr lang="en-US" sz="1600" b="1" smtClean="0"/>
          </a:p>
          <a:p>
            <a:pPr eaLnBrk="1" hangingPunct="1">
              <a:lnSpc>
                <a:spcPct val="80000"/>
              </a:lnSpc>
            </a:pPr>
            <a:r>
              <a:rPr lang="en-US" sz="1600" b="1" smtClean="0"/>
              <a:t>algebra 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(</a:t>
            </a:r>
            <a:r>
              <a:rPr lang="en-US" sz="1600" smtClean="0">
                <a:sym typeface="Symbol" pitchFamily="18" charset="2"/>
              </a:rPr>
              <a:t></a:t>
            </a:r>
            <a:r>
              <a:rPr lang="en-US" sz="1600" baseline="-25000" smtClean="0"/>
              <a:t>CID, BID</a:t>
            </a:r>
            <a:r>
              <a:rPr lang="en-US" sz="16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(ORDERDETAILS JOIN</a:t>
            </a:r>
            <a:r>
              <a:rPr lang="en-US" sz="1600" baseline="-25000" smtClean="0"/>
              <a:t>ORDER.OID=ORDERDETAILS.OID</a:t>
            </a:r>
            <a:r>
              <a:rPr lang="en-US" sz="1600" smtClean="0"/>
              <a:t> ORDER)) 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sz="1600" b="1" smtClean="0">
                <a:solidFill>
                  <a:schemeClr val="tx2"/>
                </a:solidFill>
              </a:rPr>
              <a:t>/</a:t>
            </a:r>
            <a:r>
              <a:rPr lang="en-US" sz="1600" smtClean="0"/>
              <a:t> (</a:t>
            </a:r>
            <a:r>
              <a:rPr lang="en-US" sz="1600" smtClean="0">
                <a:sym typeface="Symbol" pitchFamily="18" charset="2"/>
              </a:rPr>
              <a:t></a:t>
            </a:r>
            <a:r>
              <a:rPr lang="en-US" sz="1600" baseline="-25000" smtClean="0"/>
              <a:t>BID</a:t>
            </a:r>
            <a:r>
              <a:rPr lang="en-US" sz="1600" smtClean="0"/>
              <a:t> (</a:t>
            </a:r>
            <a:r>
              <a:rPr lang="en-US" sz="1600" smtClean="0">
                <a:sym typeface="Symbol" pitchFamily="18" charset="2"/>
              </a:rPr>
              <a:t></a:t>
            </a:r>
            <a:r>
              <a:rPr lang="en-US" sz="1600" baseline="-25000" smtClean="0"/>
              <a:t>BOOK.SUBJECT = ‘ART’</a:t>
            </a:r>
            <a:r>
              <a:rPr lang="en-US" sz="1600" smtClean="0"/>
              <a:t>BOOK))</a:t>
            </a:r>
          </a:p>
          <a:p>
            <a:pPr eaLnBrk="1" hangingPunct="1">
              <a:lnSpc>
                <a:spcPct val="80000"/>
              </a:lnSpc>
            </a:pPr>
            <a:endParaRPr lang="en-US" sz="1600" b="1" smtClean="0"/>
          </a:p>
          <a:p>
            <a:pPr eaLnBrk="1" hangingPunct="1">
              <a:lnSpc>
                <a:spcPct val="80000"/>
              </a:lnSpc>
            </a:pPr>
            <a:r>
              <a:rPr lang="en-US" sz="1600" b="1" smtClean="0"/>
              <a:t>SQL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SELECT CID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FROM CUSTOMER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WHERE NOT EXISTS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		((SELECT BID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		FROM BOOK 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		WHERE SUBJECT = ‘ART’)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		EXCEPT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		(SELECT ORDERDETAILS.BID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		FROM ORDER, ORDERDETAILS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	WHERE ORDER.CID=CUSTOMER.CID AND ORDER.OID=ORDERDETAILS.OID))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295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</a:rPr>
              <a:t>BOOK</a:t>
            </a:r>
            <a:r>
              <a:rPr lang="en-US" sz="2000">
                <a:latin typeface="Tahoma" pitchFamily="34" charset="0"/>
              </a:rPr>
              <a:t> (BID, TITLE, AID,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SUBJECT</a:t>
            </a:r>
            <a:r>
              <a:rPr lang="en-US" sz="2000">
                <a:latin typeface="Tahoma" pitchFamily="34" charset="0"/>
              </a:rPr>
              <a:t>, QUANTITY-IN-STOCK), </a:t>
            </a:r>
            <a:br>
              <a:rPr lang="en-US" sz="2000">
                <a:latin typeface="Tahoma" pitchFamily="34" charset="0"/>
              </a:rPr>
            </a:br>
            <a:r>
              <a:rPr lang="en-US" sz="2000" b="1">
                <a:latin typeface="Tahoma" pitchFamily="34" charset="0"/>
              </a:rPr>
              <a:t>AUTHOR</a:t>
            </a:r>
            <a:r>
              <a:rPr lang="en-US" sz="2000">
                <a:latin typeface="Tahoma" pitchFamily="34" charset="0"/>
              </a:rPr>
              <a:t> (AID, FIRST-NAME, LAST-NAME), </a:t>
            </a:r>
            <a:br>
              <a:rPr lang="en-US" sz="2000">
                <a:latin typeface="Tahoma" pitchFamily="34" charset="0"/>
              </a:rPr>
            </a:br>
            <a:r>
              <a:rPr lang="en-US" sz="2000" b="1">
                <a:latin typeface="Tahoma" pitchFamily="34" charset="0"/>
              </a:rPr>
              <a:t>CUSTOMER</a:t>
            </a:r>
            <a:r>
              <a:rPr lang="en-US" sz="2000">
                <a:latin typeface="Tahoma" pitchFamily="34" charset="0"/>
              </a:rPr>
              <a:t> (CID, FIRST-NAME, LAST-NAME), </a:t>
            </a:r>
            <a:r>
              <a:rPr lang="en-US" sz="2000" b="1">
                <a:solidFill>
                  <a:srgbClr val="FF0000"/>
                </a:solidFill>
                <a:latin typeface="Tahoma" pitchFamily="34" charset="0"/>
              </a:rPr>
              <a:t>ORDER-DETAILS</a:t>
            </a:r>
            <a:r>
              <a:rPr lang="en-US" sz="2000">
                <a:latin typeface="Tahoma" pitchFamily="34" charset="0"/>
              </a:rPr>
              <a:t> (OID, BID, QUANTITY), </a:t>
            </a:r>
            <a:r>
              <a:rPr lang="en-US" sz="2000" b="1">
                <a:solidFill>
                  <a:srgbClr val="FF0000"/>
                </a:solidFill>
                <a:latin typeface="Tahoma" pitchFamily="34" charset="0"/>
              </a:rPr>
              <a:t>ORDER</a:t>
            </a:r>
            <a:r>
              <a:rPr lang="en-US" sz="2000">
                <a:latin typeface="Tahoma" pitchFamily="34" charset="0"/>
              </a:rPr>
              <a:t> (OID,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CID</a:t>
            </a:r>
            <a:r>
              <a:rPr lang="en-US" sz="2000">
                <a:latin typeface="Tahoma" pitchFamily="34" charset="0"/>
              </a:rPr>
              <a:t>, ORDER-YEAR)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73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73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73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73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73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73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73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4F1C287-A906-4349-9365-C6C03E0AAC0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610600" cy="4419600"/>
          </a:xfrm>
        </p:spPr>
        <p:txBody>
          <a:bodyPr/>
          <a:lstStyle/>
          <a:p>
            <a:pPr eaLnBrk="1" hangingPunct="1"/>
            <a:r>
              <a:rPr lang="en-US" b="1" smtClean="0"/>
              <a:t>Query 4: </a:t>
            </a:r>
            <a:r>
              <a:rPr lang="en-US" smtClean="0"/>
              <a:t>Find the last name and first name of all authors who wrote books in at least two subjects.</a:t>
            </a:r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algebra: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</a:t>
            </a:r>
            <a:r>
              <a:rPr lang="en-US" baseline="-25000" smtClean="0"/>
              <a:t>LAST-NAME,FIRST-NAME </a:t>
            </a:r>
            <a:r>
              <a:rPr lang="en-US" smtClean="0"/>
              <a:t>(</a:t>
            </a:r>
            <a:r>
              <a:rPr lang="en-US" smtClean="0">
                <a:sym typeface="Symbol" pitchFamily="18" charset="2"/>
              </a:rPr>
              <a:t></a:t>
            </a:r>
            <a:r>
              <a:rPr lang="en-US" baseline="-25000" smtClean="0"/>
              <a:t>B1.SUBJECT≠ B2.SUBJECT</a:t>
            </a:r>
          </a:p>
          <a:p>
            <a:pPr lvl="1" eaLnBrk="1" hangingPunct="1">
              <a:buFontTx/>
              <a:buNone/>
            </a:pPr>
            <a:r>
              <a:rPr lang="en-US" smtClean="0"/>
              <a:t>(</a:t>
            </a:r>
            <a:r>
              <a:rPr lang="en-US" i="1" smtClean="0"/>
              <a:t>p</a:t>
            </a:r>
            <a:r>
              <a:rPr lang="en-US" smtClean="0"/>
              <a:t>(B1,BOOK) JOIN</a:t>
            </a:r>
            <a:r>
              <a:rPr lang="en-US" baseline="-25000" smtClean="0"/>
              <a:t>AID</a:t>
            </a:r>
            <a:r>
              <a:rPr lang="en-US" smtClean="0"/>
              <a:t> AUTHOR JOIN</a:t>
            </a:r>
            <a:r>
              <a:rPr lang="en-US" baseline="-25000" smtClean="0"/>
              <a:t>AID</a:t>
            </a:r>
            <a:r>
              <a:rPr lang="en-US" smtClean="0"/>
              <a:t> </a:t>
            </a:r>
            <a:r>
              <a:rPr lang="en-US" i="1" smtClean="0"/>
              <a:t>p</a:t>
            </a:r>
            <a:r>
              <a:rPr lang="en-US" smtClean="0"/>
              <a:t>(B2,BOOK))) 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SQL:</a:t>
            </a:r>
          </a:p>
          <a:p>
            <a:pPr lvl="1" eaLnBrk="1" hangingPunct="1">
              <a:buFontTx/>
              <a:buNone/>
            </a:pPr>
            <a:r>
              <a:rPr lang="en-US" smtClean="0"/>
              <a:t>SELECT A.LASTNAME, A.FIRSTNAME </a:t>
            </a:r>
          </a:p>
          <a:p>
            <a:pPr lvl="1" eaLnBrk="1" hangingPunct="1">
              <a:buFontTx/>
              <a:buNone/>
            </a:pPr>
            <a:r>
              <a:rPr lang="en-US" smtClean="0"/>
              <a:t>FROM AUTHOR A, BOOK B1, BOOK B2</a:t>
            </a:r>
          </a:p>
          <a:p>
            <a:pPr lvl="1" eaLnBrk="1" hangingPunct="1">
              <a:buFontTx/>
              <a:buNone/>
            </a:pPr>
            <a:r>
              <a:rPr lang="en-US" smtClean="0"/>
              <a:t>WHERE B1.AID=A.AID AND B2.AID=A.AID AND </a:t>
            </a:r>
          </a:p>
          <a:p>
            <a:pPr lvl="1" eaLnBrk="1" hangingPunct="1">
              <a:buFontTx/>
              <a:buNone/>
            </a:pPr>
            <a:r>
              <a:rPr lang="en-US" smtClean="0"/>
              <a:t>B1.SUBJECT ≠ B2.SUBJECT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2000" b="1">
                <a:latin typeface="Tahoma" pitchFamily="34" charset="0"/>
              </a:rPr>
              <a:t>BOOK</a:t>
            </a:r>
            <a:r>
              <a:rPr lang="en-US" sz="2000">
                <a:latin typeface="Tahoma" pitchFamily="34" charset="0"/>
              </a:rPr>
              <a:t> (BID, TITLE, AID,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SUBJECT</a:t>
            </a:r>
            <a:r>
              <a:rPr lang="en-US" sz="2000">
                <a:latin typeface="Tahoma" pitchFamily="34" charset="0"/>
              </a:rPr>
              <a:t>, QUANTITY-IN-STOCK), </a:t>
            </a:r>
            <a:br>
              <a:rPr lang="en-US" sz="2000">
                <a:latin typeface="Tahoma" pitchFamily="34" charset="0"/>
              </a:rPr>
            </a:br>
            <a:r>
              <a:rPr lang="en-US" sz="2000" b="1">
                <a:latin typeface="Tahoma" pitchFamily="34" charset="0"/>
              </a:rPr>
              <a:t>AUTHOR</a:t>
            </a:r>
            <a:r>
              <a:rPr lang="en-US" sz="2000">
                <a:latin typeface="Tahoma" pitchFamily="34" charset="0"/>
              </a:rPr>
              <a:t> (AID,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FIRST-NAME, LAST-NAME</a:t>
            </a:r>
            <a:r>
              <a:rPr lang="en-US" sz="2000">
                <a:latin typeface="Tahoma" pitchFamily="34" charset="0"/>
              </a:rPr>
              <a:t>), </a:t>
            </a:r>
            <a:br>
              <a:rPr lang="en-US" sz="2000">
                <a:latin typeface="Tahoma" pitchFamily="34" charset="0"/>
              </a:rPr>
            </a:br>
            <a:r>
              <a:rPr lang="en-US" sz="2000" b="1">
                <a:latin typeface="Tahoma" pitchFamily="34" charset="0"/>
              </a:rPr>
              <a:t>CUSTOMER</a:t>
            </a:r>
            <a:r>
              <a:rPr lang="en-US" sz="2000">
                <a:latin typeface="Tahoma" pitchFamily="34" charset="0"/>
              </a:rPr>
              <a:t> (CID, FIRST-NAME, LAST-NAME), </a:t>
            </a:r>
            <a:r>
              <a:rPr lang="en-US" sz="2000" b="1">
                <a:latin typeface="Tahoma" pitchFamily="34" charset="0"/>
              </a:rPr>
              <a:t>ORDER-DETAILS</a:t>
            </a:r>
            <a:r>
              <a:rPr lang="en-US" sz="2000">
                <a:latin typeface="Tahoma" pitchFamily="34" charset="0"/>
              </a:rPr>
              <a:t> (OID, BID, QUANTITY), </a:t>
            </a:r>
            <a:r>
              <a:rPr lang="en-US" sz="2000" b="1">
                <a:latin typeface="Tahoma" pitchFamily="34" charset="0"/>
              </a:rPr>
              <a:t>ORDER</a:t>
            </a:r>
            <a:r>
              <a:rPr lang="en-US" sz="2000">
                <a:latin typeface="Tahoma" pitchFamily="34" charset="0"/>
              </a:rPr>
              <a:t> (OID, CID, ORDER-YEAR)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74C162E-7215-46FB-842E-018234CC9CB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610600" cy="4419600"/>
          </a:xfrm>
        </p:spPr>
        <p:txBody>
          <a:bodyPr/>
          <a:lstStyle/>
          <a:p>
            <a:pPr eaLnBrk="1" hangingPunct="1"/>
            <a:r>
              <a:rPr lang="en-US" b="1" smtClean="0"/>
              <a:t>For the following queries only use SQL</a:t>
            </a:r>
          </a:p>
          <a:p>
            <a:pPr eaLnBrk="1" hangingPunct="1"/>
            <a:r>
              <a:rPr lang="en-US" b="1" smtClean="0"/>
              <a:t>Query 5: </a:t>
            </a:r>
            <a:r>
              <a:rPr lang="en-US" smtClean="0"/>
              <a:t>Find the last name and first name of all authors who wrote books in </a:t>
            </a:r>
            <a:r>
              <a:rPr lang="en-US" b="1" smtClean="0"/>
              <a:t>exactly</a:t>
            </a:r>
            <a:r>
              <a:rPr lang="en-US" smtClean="0"/>
              <a:t> two subjects.</a:t>
            </a:r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SQL:</a:t>
            </a:r>
          </a:p>
          <a:p>
            <a:pPr lvl="1" eaLnBrk="1" hangingPunct="1">
              <a:buFontTx/>
              <a:buNone/>
            </a:pPr>
            <a:r>
              <a:rPr lang="en-US" smtClean="0"/>
              <a:t>SELECT A.LASTNAME, A.FIRSTNAME </a:t>
            </a:r>
          </a:p>
          <a:p>
            <a:pPr lvl="1" eaLnBrk="1" hangingPunct="1">
              <a:buFontTx/>
              <a:buNone/>
            </a:pPr>
            <a:r>
              <a:rPr lang="en-US" smtClean="0"/>
              <a:t>FROM AUTHOR A, BOOK B</a:t>
            </a:r>
          </a:p>
          <a:p>
            <a:pPr lvl="1" eaLnBrk="1" hangingPunct="1">
              <a:buFontTx/>
              <a:buNone/>
            </a:pPr>
            <a:r>
              <a:rPr lang="en-US" smtClean="0"/>
              <a:t>WHERE B.AID=A.AID</a:t>
            </a:r>
          </a:p>
          <a:p>
            <a:pPr lvl="1" eaLnBrk="1" hangingPunct="1">
              <a:buFontTx/>
              <a:buNone/>
            </a:pPr>
            <a:r>
              <a:rPr lang="en-US" smtClean="0"/>
              <a:t>GROUP-BY A.AID, A.LASTNAME, A.FIRSTNAME</a:t>
            </a:r>
          </a:p>
          <a:p>
            <a:pPr lvl="1" eaLnBrk="1" hangingPunct="1">
              <a:buFontTx/>
              <a:buNone/>
            </a:pPr>
            <a:r>
              <a:rPr lang="en-US" smtClean="0"/>
              <a:t>HAVING COUNT(</a:t>
            </a:r>
            <a:r>
              <a:rPr lang="en-US" smtClean="0">
                <a:solidFill>
                  <a:srgbClr val="FF0000"/>
                </a:solidFill>
              </a:rPr>
              <a:t>DISTINCT</a:t>
            </a:r>
            <a:r>
              <a:rPr lang="en-US" smtClean="0"/>
              <a:t> SUBJECT)=2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2000" b="1">
                <a:latin typeface="Tahoma" pitchFamily="34" charset="0"/>
              </a:rPr>
              <a:t>BOOK</a:t>
            </a:r>
            <a:r>
              <a:rPr lang="en-US" sz="2000">
                <a:latin typeface="Tahoma" pitchFamily="34" charset="0"/>
              </a:rPr>
              <a:t> (BID, TITLE, AID,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SUBJECT</a:t>
            </a:r>
            <a:r>
              <a:rPr lang="en-US" sz="2000">
                <a:latin typeface="Tahoma" pitchFamily="34" charset="0"/>
              </a:rPr>
              <a:t>, QUANTITY-IN-STOCK), </a:t>
            </a:r>
            <a:br>
              <a:rPr lang="en-US" sz="2000">
                <a:latin typeface="Tahoma" pitchFamily="34" charset="0"/>
              </a:rPr>
            </a:br>
            <a:r>
              <a:rPr lang="en-US" sz="2000" b="1">
                <a:latin typeface="Tahoma" pitchFamily="34" charset="0"/>
              </a:rPr>
              <a:t>AUTHOR</a:t>
            </a:r>
            <a:r>
              <a:rPr lang="en-US" sz="2000">
                <a:latin typeface="Tahoma" pitchFamily="34" charset="0"/>
              </a:rPr>
              <a:t> (AID,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FIRST-NAME, LAST-NAME</a:t>
            </a:r>
            <a:r>
              <a:rPr lang="en-US" sz="2000">
                <a:latin typeface="Tahoma" pitchFamily="34" charset="0"/>
              </a:rPr>
              <a:t>), </a:t>
            </a:r>
            <a:br>
              <a:rPr lang="en-US" sz="2000">
                <a:latin typeface="Tahoma" pitchFamily="34" charset="0"/>
              </a:rPr>
            </a:br>
            <a:r>
              <a:rPr lang="en-US" sz="2000" b="1">
                <a:latin typeface="Tahoma" pitchFamily="34" charset="0"/>
              </a:rPr>
              <a:t>CUSTOMER</a:t>
            </a:r>
            <a:r>
              <a:rPr lang="en-US" sz="2000">
                <a:latin typeface="Tahoma" pitchFamily="34" charset="0"/>
              </a:rPr>
              <a:t> (CID, FIRST-NAME, LAST-NAME), </a:t>
            </a:r>
            <a:r>
              <a:rPr lang="en-US" sz="2000" b="1">
                <a:latin typeface="Tahoma" pitchFamily="34" charset="0"/>
              </a:rPr>
              <a:t>ORDER-DETAILS</a:t>
            </a:r>
            <a:r>
              <a:rPr lang="en-US" sz="2000">
                <a:latin typeface="Tahoma" pitchFamily="34" charset="0"/>
              </a:rPr>
              <a:t> (OID, BID, QUANTITY), </a:t>
            </a:r>
            <a:r>
              <a:rPr lang="en-US" sz="2000" b="1">
                <a:latin typeface="Tahoma" pitchFamily="34" charset="0"/>
              </a:rPr>
              <a:t>ORDER</a:t>
            </a:r>
            <a:r>
              <a:rPr lang="en-US" sz="2000">
                <a:latin typeface="Tahoma" pitchFamily="34" charset="0"/>
              </a:rPr>
              <a:t> (OID, CID, ORDER-YEAR)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39E5F56-13C6-49F1-A6C7-80E29468615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610600" cy="4419600"/>
          </a:xfrm>
        </p:spPr>
        <p:txBody>
          <a:bodyPr/>
          <a:lstStyle/>
          <a:p>
            <a:pPr eaLnBrk="1" hangingPunct="1"/>
            <a:r>
              <a:rPr lang="en-US" b="1" dirty="0" smtClean="0"/>
              <a:t>Query 6: </a:t>
            </a:r>
            <a:r>
              <a:rPr lang="en-US" dirty="0" smtClean="0"/>
              <a:t>For each </a:t>
            </a:r>
            <a:r>
              <a:rPr lang="en-US" dirty="0" smtClean="0"/>
              <a:t>customer who has made more than 100 orders in 2010, </a:t>
            </a:r>
            <a:r>
              <a:rPr lang="en-US" dirty="0" smtClean="0"/>
              <a:t>display the CID, last-name, and the number of orders in </a:t>
            </a:r>
            <a:r>
              <a:rPr lang="en-US" dirty="0" smtClean="0"/>
              <a:t>2010.</a:t>
            </a:r>
            <a:endParaRPr lang="en-US" b="1" dirty="0" smtClean="0"/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SQL: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SELECT CUSTOMER.CID, LAST-NAME, COUNT(*)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FROM ORDER, CUSTOMER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WHERE ORDER.CID=CUSTOMER.CID AND ORDER-YEAR=2010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GROUP-BY CUSTOMER.CID, LAST-NAME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HAVING COUNT(*)&gt;100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2000" b="1">
                <a:latin typeface="Tahoma" pitchFamily="34" charset="0"/>
              </a:rPr>
              <a:t>BOOK</a:t>
            </a:r>
            <a:r>
              <a:rPr lang="en-US" sz="2000">
                <a:latin typeface="Tahoma" pitchFamily="34" charset="0"/>
              </a:rPr>
              <a:t> (BID, TITLE, AID, SUBJECT, QUANTITY-IN-STOCK), </a:t>
            </a:r>
            <a:br>
              <a:rPr lang="en-US" sz="2000">
                <a:latin typeface="Tahoma" pitchFamily="34" charset="0"/>
              </a:rPr>
            </a:br>
            <a:r>
              <a:rPr lang="en-US" sz="2000" b="1">
                <a:latin typeface="Tahoma" pitchFamily="34" charset="0"/>
              </a:rPr>
              <a:t>AUTHOR</a:t>
            </a:r>
            <a:r>
              <a:rPr lang="en-US" sz="2000">
                <a:latin typeface="Tahoma" pitchFamily="34" charset="0"/>
              </a:rPr>
              <a:t> (AID, FIRST-NAME, LAST-NAME), </a:t>
            </a:r>
            <a:br>
              <a:rPr lang="en-US" sz="2000">
                <a:latin typeface="Tahoma" pitchFamily="34" charset="0"/>
              </a:rPr>
            </a:br>
            <a:r>
              <a:rPr lang="en-US" sz="2000" b="1">
                <a:latin typeface="Tahoma" pitchFamily="34" charset="0"/>
              </a:rPr>
              <a:t>CUSTOMER</a:t>
            </a:r>
            <a:r>
              <a:rPr lang="en-US" sz="2000">
                <a:latin typeface="Tahoma" pitchFamily="34" charset="0"/>
              </a:rPr>
              <a:t> (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CID</a:t>
            </a:r>
            <a:r>
              <a:rPr lang="en-US" sz="2000">
                <a:latin typeface="Tahoma" pitchFamily="34" charset="0"/>
              </a:rPr>
              <a:t>, FIRST-NAME,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LAST-NAME</a:t>
            </a:r>
            <a:r>
              <a:rPr lang="en-US" sz="2000">
                <a:latin typeface="Tahoma" pitchFamily="34" charset="0"/>
              </a:rPr>
              <a:t>), </a:t>
            </a:r>
            <a:r>
              <a:rPr lang="en-US" sz="2000" b="1">
                <a:latin typeface="Tahoma" pitchFamily="34" charset="0"/>
              </a:rPr>
              <a:t>ORDER-DETAILS</a:t>
            </a:r>
            <a:r>
              <a:rPr lang="en-US" sz="2000">
                <a:latin typeface="Tahoma" pitchFamily="34" charset="0"/>
              </a:rPr>
              <a:t> (OID, BID, QUANTITY), </a:t>
            </a:r>
            <a:r>
              <a:rPr lang="en-US" sz="2000" b="1">
                <a:latin typeface="Tahoma" pitchFamily="34" charset="0"/>
              </a:rPr>
              <a:t>ORDER</a:t>
            </a:r>
            <a:r>
              <a:rPr lang="en-US" sz="2000">
                <a:latin typeface="Tahoma" pitchFamily="34" charset="0"/>
              </a:rPr>
              <a:t> (OID, CID,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ORDER-YEAR</a:t>
            </a:r>
            <a:r>
              <a:rPr lang="en-US" sz="2000">
                <a:latin typeface="Tahoma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C63D828-9CB6-41F6-AEB4-E254B50B6FB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610600" cy="4419600"/>
          </a:xfrm>
        </p:spPr>
        <p:txBody>
          <a:bodyPr/>
          <a:lstStyle/>
          <a:p>
            <a:pPr eaLnBrk="1" hangingPunct="1"/>
            <a:r>
              <a:rPr lang="en-US" b="1" smtClean="0"/>
              <a:t>Query 7: </a:t>
            </a:r>
            <a:r>
              <a:rPr lang="en-US" smtClean="0"/>
              <a:t>Display the CID and last-name of customer(s) who have ordered the </a:t>
            </a:r>
            <a:r>
              <a:rPr lang="en-US" b="1" smtClean="0"/>
              <a:t>largest total</a:t>
            </a:r>
            <a:r>
              <a:rPr lang="en-US" smtClean="0"/>
              <a:t> quantity of books.</a:t>
            </a:r>
            <a:endParaRPr lang="en-US" b="1" smtClean="0"/>
          </a:p>
          <a:p>
            <a:pPr eaLnBrk="1" hangingPunct="1"/>
            <a:r>
              <a:rPr lang="en-US" b="1" smtClean="0"/>
              <a:t>SQL:</a:t>
            </a:r>
          </a:p>
          <a:p>
            <a:pPr lvl="1" eaLnBrk="1" hangingPunct="1">
              <a:buFontTx/>
              <a:buNone/>
            </a:pPr>
            <a:r>
              <a:rPr lang="en-US" smtClean="0"/>
              <a:t>SELECT TEMP.CID, TEMP.LAST-NAME</a:t>
            </a:r>
          </a:p>
          <a:p>
            <a:pPr lvl="1" eaLnBrk="1" hangingPunct="1">
              <a:buFontTx/>
              <a:buNone/>
            </a:pPr>
            <a:r>
              <a:rPr lang="en-US" smtClean="0"/>
              <a:t>FROM 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FF0000"/>
                </a:solidFill>
              </a:rPr>
              <a:t>(</a:t>
            </a:r>
            <a:r>
              <a:rPr lang="en-US" smtClean="0"/>
              <a:t>SELECT C.CID, LAST-NAME, SUM(QUANTITY) AS TOTALQ </a:t>
            </a:r>
          </a:p>
          <a:p>
            <a:pPr lvl="1" eaLnBrk="1" hangingPunct="1">
              <a:buFontTx/>
              <a:buNone/>
            </a:pPr>
            <a:r>
              <a:rPr lang="en-US" smtClean="0"/>
              <a:t>	FROM CUSTOMER C, ORDER O, ORDER-DETAILS OD</a:t>
            </a:r>
          </a:p>
          <a:p>
            <a:pPr lvl="1" eaLnBrk="1" hangingPunct="1">
              <a:buFontTx/>
              <a:buNone/>
            </a:pPr>
            <a:r>
              <a:rPr lang="en-US" smtClean="0"/>
              <a:t>	WHERE C.CID=O.CID AND O.OID = OD.OID </a:t>
            </a:r>
          </a:p>
          <a:p>
            <a:pPr lvl="1" eaLnBrk="1" hangingPunct="1">
              <a:buFontTx/>
              <a:buNone/>
            </a:pPr>
            <a:r>
              <a:rPr lang="en-US" smtClean="0"/>
              <a:t>	GROUP-BY C.CID, C.LAST-NAME</a:t>
            </a:r>
            <a:r>
              <a:rPr lang="en-US" smtClean="0">
                <a:solidFill>
                  <a:srgbClr val="FF0000"/>
                </a:solidFill>
              </a:rPr>
              <a:t>)</a:t>
            </a:r>
            <a:r>
              <a:rPr lang="en-US" smtClean="0"/>
              <a:t> AS TEMP</a:t>
            </a:r>
          </a:p>
          <a:p>
            <a:pPr lvl="1" eaLnBrk="1" hangingPunct="1">
              <a:buFontTx/>
              <a:buNone/>
            </a:pPr>
            <a:r>
              <a:rPr lang="en-US" smtClean="0"/>
              <a:t>WHERE TEMP.TOTALQ = </a:t>
            </a:r>
          </a:p>
          <a:p>
            <a:pPr lvl="1" eaLnBrk="1" hangingPunct="1">
              <a:buFontTx/>
              <a:buNone/>
            </a:pPr>
            <a:r>
              <a:rPr lang="en-US" smtClean="0"/>
              <a:t>		</a:t>
            </a:r>
            <a:r>
              <a:rPr lang="en-US" smtClean="0">
                <a:solidFill>
                  <a:srgbClr val="FF0000"/>
                </a:solidFill>
              </a:rPr>
              <a:t>(</a:t>
            </a:r>
            <a:r>
              <a:rPr lang="en-US" smtClean="0"/>
              <a:t>SELECT MAX(TOTALQ) FROM TEMP</a:t>
            </a:r>
            <a:r>
              <a:rPr lang="en-US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2000" b="1">
                <a:latin typeface="Tahoma" pitchFamily="34" charset="0"/>
              </a:rPr>
              <a:t>BOOK</a:t>
            </a:r>
            <a:r>
              <a:rPr lang="en-US" sz="2000">
                <a:latin typeface="Tahoma" pitchFamily="34" charset="0"/>
              </a:rPr>
              <a:t> (BID, TITLE, AID, SUBJECT, QUANTITY-IN-STOCK), </a:t>
            </a:r>
            <a:br>
              <a:rPr lang="en-US" sz="2000">
                <a:latin typeface="Tahoma" pitchFamily="34" charset="0"/>
              </a:rPr>
            </a:br>
            <a:r>
              <a:rPr lang="en-US" sz="2000" b="1">
                <a:latin typeface="Tahoma" pitchFamily="34" charset="0"/>
              </a:rPr>
              <a:t>AUTHOR</a:t>
            </a:r>
            <a:r>
              <a:rPr lang="en-US" sz="2000">
                <a:latin typeface="Tahoma" pitchFamily="34" charset="0"/>
              </a:rPr>
              <a:t> (AID, FIRST-NAME, LAST-NAME), </a:t>
            </a:r>
            <a:br>
              <a:rPr lang="en-US" sz="2000">
                <a:latin typeface="Tahoma" pitchFamily="34" charset="0"/>
              </a:rPr>
            </a:br>
            <a:r>
              <a:rPr lang="en-US" sz="2000" b="1">
                <a:latin typeface="Tahoma" pitchFamily="34" charset="0"/>
              </a:rPr>
              <a:t>CUSTOMER</a:t>
            </a:r>
            <a:r>
              <a:rPr lang="en-US" sz="2000">
                <a:latin typeface="Tahoma" pitchFamily="34" charset="0"/>
              </a:rPr>
              <a:t> (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CID</a:t>
            </a:r>
            <a:r>
              <a:rPr lang="en-US" sz="2000">
                <a:latin typeface="Tahoma" pitchFamily="34" charset="0"/>
              </a:rPr>
              <a:t>, FIRST-NAME,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LAST-NAME</a:t>
            </a:r>
            <a:r>
              <a:rPr lang="en-US" sz="2000">
                <a:latin typeface="Tahoma" pitchFamily="34" charset="0"/>
              </a:rPr>
              <a:t>), </a:t>
            </a:r>
            <a:r>
              <a:rPr lang="en-US" sz="2000" b="1">
                <a:latin typeface="Tahoma" pitchFamily="34" charset="0"/>
              </a:rPr>
              <a:t>ORDER-DETAILS</a:t>
            </a:r>
            <a:r>
              <a:rPr lang="en-US" sz="2000">
                <a:latin typeface="Tahoma" pitchFamily="34" charset="0"/>
              </a:rPr>
              <a:t> (OID, BID,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QUANTITY</a:t>
            </a:r>
            <a:r>
              <a:rPr lang="en-US" sz="2000">
                <a:latin typeface="Tahoma" pitchFamily="34" charset="0"/>
              </a:rPr>
              <a:t>), </a:t>
            </a:r>
            <a:r>
              <a:rPr lang="en-US" sz="2000" b="1">
                <a:latin typeface="Tahoma" pitchFamily="34" charset="0"/>
              </a:rPr>
              <a:t>ORDER</a:t>
            </a:r>
            <a:r>
              <a:rPr lang="en-US" sz="2000">
                <a:latin typeface="Tahoma" pitchFamily="34" charset="0"/>
              </a:rPr>
              <a:t> (OID, CID, ORDER-YEAR)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489</Words>
  <Application>Microsoft Office PowerPoint</Application>
  <PresentationFormat>On-screen Show (4:3)</PresentationFormat>
  <Paragraphs>109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PowerPoint Presentation</vt:lpstr>
      <vt:lpstr>SQL-Algebra Review</vt:lpstr>
      <vt:lpstr>BOOK (BID, TITLE, AID, SUBJECT, QUANTITY-IN-STOCK),  AUTHOR (AID, FIRST-NAME, LAST-NAME),  CUSTOMER (CID, FIRST-NAME, LAST-NAME), ORDER-DETAILS (OID, BID, QUANTITY), ORDER (OID, CID, ORDER-YEAR)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Qiong Luo</cp:lastModifiedBy>
  <cp:revision>73</cp:revision>
  <dcterms:modified xsi:type="dcterms:W3CDTF">2013-03-01T08:49:50Z</dcterms:modified>
</cp:coreProperties>
</file>