
<file path=[Content_Types].xml><?xml version="1.0" encoding="utf-8"?>
<Types xmlns="http://schemas.openxmlformats.org/package/2006/content-types">
  <Default Extension="bin" ContentType="audio/unknown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42" r:id="rId2"/>
    <p:sldId id="343" r:id="rId3"/>
    <p:sldId id="330" r:id="rId4"/>
    <p:sldId id="331" r:id="rId5"/>
    <p:sldId id="332" r:id="rId6"/>
    <p:sldId id="334" r:id="rId7"/>
    <p:sldId id="335" r:id="rId8"/>
    <p:sldId id="336" r:id="rId9"/>
    <p:sldId id="337" r:id="rId10"/>
    <p:sldId id="339" r:id="rId11"/>
    <p:sldId id="340" r:id="rId12"/>
    <p:sldId id="341" r:id="rId13"/>
  </p:sldIdLst>
  <p:sldSz cx="9144000" cy="6858000" type="screen4x3"/>
  <p:notesSz cx="67437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4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5350"/>
            <a:ext cx="539432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13B03B-E953-44F9-8EFA-6D235905F2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46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PMingLiU" pitchFamily="18" charset="-120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PMingLiU" pitchFamily="18" charset="-120"/>
        <a:cs typeface="新細明體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PMingLiU" pitchFamily="18" charset="-120"/>
        <a:cs typeface="新細明體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PMingLiU" pitchFamily="18" charset="-120"/>
        <a:cs typeface="新細明體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PMingLiU" pitchFamily="18" charset="-120"/>
        <a:cs typeface="新細明體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76EE6333-874E-4874-94E9-A8256E052908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9288"/>
          </a:xfrm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8D404876-E366-4776-AFE6-916FCA534216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2950"/>
            <a:ext cx="4953000" cy="371475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56CC2F59-19F4-4826-82FB-00DC13AEEAE5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2950"/>
            <a:ext cx="4953000" cy="371475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5DB00E6C-8A4F-4FD2-9BC9-C429DAD7012B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9288"/>
          </a:xfrm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B3E17DA6-7219-4DCD-A50B-1EAAB0A04A99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9288"/>
          </a:xfrm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D256CB69-16F2-4564-A9B1-3E602C35DCA9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2950"/>
            <a:ext cx="4953000" cy="371475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B7C35C1C-EFD9-4A3A-8DDD-F41D912C204F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2950"/>
            <a:ext cx="4953000" cy="371475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49F36295-EE17-47C3-AFA2-62A2F0A28FA8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2950"/>
            <a:ext cx="4953000" cy="371475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52AE3A18-CE61-4BA7-ACF1-C56572127146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2950"/>
            <a:ext cx="4953000" cy="371475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D529C2A8-7A6E-4D4B-888C-60A2770CF044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2950"/>
            <a:ext cx="4953000" cy="371475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2818738B-AEEA-41E0-8E65-4E9D0E7F570E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2950"/>
            <a:ext cx="4953000" cy="371475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05B4D964-F4C8-4858-96C6-62268FDB9F56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614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F8C04250-5337-4578-A2B9-E20B643ECD1E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709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7BF2F8A6-0D01-4FA9-82BF-612D3B439D7F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9675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650051B4-31C1-47AB-9D90-8B33314021A7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3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D427F774-B213-4B8B-8C7E-C4559223BF62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20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D46E0E20-0ADD-4241-B023-0028A0DD4331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75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DED3E7E2-ED01-4748-BF37-5867357E6E3D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190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3D0561F0-48B7-47BC-A359-F96ADD658164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035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AAB5DFC-A3CB-41AC-9CE7-CEC3F9FF5799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09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EB7BE4B5-731C-4BB2-9D61-F10A4DC930EA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485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E528BFE7-A827-44BC-B2A1-D06E14000D85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909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1D228802-88D0-44CF-9775-F14DBB2DE772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830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en-US" altLang="zh-TW" smtClean="0"/>
          </a:p>
          <a:p>
            <a:pPr lvl="1"/>
            <a:r>
              <a:rPr lang="zh-TW" altLang="en-US" smtClean="0"/>
              <a:t>第二層</a:t>
            </a:r>
            <a:endParaRPr lang="en-US" altLang="zh-TW" smtClean="0"/>
          </a:p>
          <a:p>
            <a:pPr lvl="2"/>
            <a:r>
              <a:rPr lang="zh-TW" altLang="en-US" smtClean="0"/>
              <a:t>第三層</a:t>
            </a:r>
            <a:endParaRPr lang="en-US" altLang="zh-TW" smtClean="0"/>
          </a:p>
          <a:p>
            <a:pPr lvl="3"/>
            <a:r>
              <a:rPr lang="zh-TW" altLang="en-US" smtClean="0"/>
              <a:t>第四層</a:t>
            </a:r>
            <a:endParaRPr lang="en-US" altLang="zh-TW" smtClean="0"/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en-US" altLang="zh-TW"/>
              <a:t>COMP231 Spring 2009                  CSE, HKUST   Slide </a:t>
            </a:r>
            <a:fld id="{2E952C80-7C47-4CF7-8B56-B2509724D740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PMingLiU" pitchFamily="18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PMingLiU" pitchFamily="18" charset="-120"/>
          <a:cs typeface="新細明體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PMingLiU" pitchFamily="18" charset="-120"/>
          <a:cs typeface="新細明體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PMingLiU" pitchFamily="18" charset="-120"/>
          <a:cs typeface="新細明體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PMingLiU" pitchFamily="18" charset="-120"/>
          <a:cs typeface="新細明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charset="0"/>
          <a:ea typeface="PMingLiU" pitchFamily="18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charset="0"/>
          <a:ea typeface="PMingLiU" pitchFamily="18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charset="0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charset="0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charset="0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420B5C58-5EB6-4918-AEF3-25A90EA209C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41378" name="Rectangle 2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63500" dist="135003" dir="2928844" algn="ctr" rotWithShape="0">
              <a:schemeClr val="accent1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latin typeface="Tahoma" charset="0"/>
                <a:ea typeface="新細明體" charset="0"/>
                <a:hlinkClick r:id="" action="ppaction://noaction">
                  <a:snd r:embed="rId2" name="TYPE.WAV"/>
                </a:hlinkClick>
              </a:rPr>
              <a:t>Comp 3311 Database Management Systems</a:t>
            </a:r>
          </a:p>
        </p:txBody>
      </p:sp>
      <p:sp>
        <p:nvSpPr>
          <p:cNvPr id="741379" name="Rectangle 3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19. Exercises on Query Optimization</a:t>
            </a:r>
          </a:p>
          <a:p>
            <a:pPr algn="ctr">
              <a:spcBef>
                <a:spcPct val="20000"/>
              </a:spcBef>
            </a:pPr>
            <a:endParaRPr lang="en-US" altLang="zh-TW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15408B4C-7AC5-47FF-8C56-CC51FE475500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10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>
                <a:ea typeface="+mj-ea"/>
              </a:rPr>
              <a:t>Evaluation plan for 1</a:t>
            </a:r>
            <a:r>
              <a:rPr lang="en-US" sz="2400" baseline="30000" smtClean="0">
                <a:ea typeface="+mj-ea"/>
              </a:rPr>
              <a:t>st</a:t>
            </a:r>
            <a:r>
              <a:rPr lang="en-US" sz="2400" smtClean="0">
                <a:ea typeface="+mj-ea"/>
              </a:rPr>
              <a:t> expression</a:t>
            </a:r>
            <a:br>
              <a:rPr lang="en-US" sz="2400" smtClean="0">
                <a:ea typeface="+mj-ea"/>
              </a:rPr>
            </a:br>
            <a:r>
              <a:rPr lang="en-US" sz="2400" smtClean="0">
                <a:ea typeface="+mj-ea"/>
              </a:rPr>
              <a:t>(Sailor JOIN </a:t>
            </a:r>
            <a:r>
              <a:rPr lang="en-US" sz="2400" smtClean="0">
                <a:ea typeface="+mj-ea"/>
                <a:sym typeface="Symbol" charset="0"/>
              </a:rPr>
              <a:t></a:t>
            </a:r>
            <a:r>
              <a:rPr lang="en-US" sz="2400" baseline="-25000" smtClean="0">
                <a:ea typeface="+mj-ea"/>
              </a:rPr>
              <a:t>R.date=1.1.2005</a:t>
            </a:r>
            <a:r>
              <a:rPr lang="en-US" sz="2400" smtClean="0">
                <a:ea typeface="+mj-ea"/>
              </a:rPr>
              <a:t>Reserves) JOIN </a:t>
            </a:r>
            <a:r>
              <a:rPr lang="en-US" sz="2400" smtClean="0">
                <a:ea typeface="+mj-ea"/>
                <a:sym typeface="Symbol" charset="0"/>
              </a:rPr>
              <a:t></a:t>
            </a:r>
            <a:r>
              <a:rPr lang="en-US" sz="2400" baseline="-25000" smtClean="0">
                <a:ea typeface="+mj-ea"/>
              </a:rPr>
              <a:t>color=red</a:t>
            </a:r>
            <a:r>
              <a:rPr lang="en-US" sz="2400" smtClean="0">
                <a:ea typeface="+mj-ea"/>
              </a:rPr>
              <a:t>Boats</a:t>
            </a:r>
          </a:p>
        </p:txBody>
      </p:sp>
      <p:graphicFrame>
        <p:nvGraphicFramePr>
          <p:cNvPr id="734211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304800" y="2133600"/>
          <a:ext cx="8610600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Microsoft Drawing 1.01" r:id="rId4" imgW="8853488" imgH="3152775" progId="MSDraw.1.01">
                  <p:embed/>
                </p:oleObj>
              </mc:Choice>
              <mc:Fallback>
                <p:oleObj name="Microsoft Drawing 1.01" r:id="rId4" imgW="8853488" imgH="3152775" progId="MSDraw.1.0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3600"/>
                        <a:ext cx="8610600" cy="306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4962384F-0265-4177-AB28-6AA175A55F9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>
                <a:ea typeface="+mj-ea"/>
              </a:rPr>
              <a:t>Evaluation plan for 2nd expression</a:t>
            </a:r>
            <a:br>
              <a:rPr lang="en-US" sz="2400" smtClean="0">
                <a:ea typeface="+mj-ea"/>
              </a:rPr>
            </a:br>
            <a:r>
              <a:rPr lang="en-US" sz="2400" smtClean="0">
                <a:ea typeface="+mj-ea"/>
              </a:rPr>
              <a:t>Sailor JOIN (</a:t>
            </a:r>
            <a:r>
              <a:rPr lang="en-US" sz="2400" smtClean="0">
                <a:ea typeface="+mj-ea"/>
                <a:sym typeface="Symbol" charset="0"/>
              </a:rPr>
              <a:t></a:t>
            </a:r>
            <a:r>
              <a:rPr lang="en-US" sz="2400" baseline="-25000" smtClean="0">
                <a:ea typeface="+mj-ea"/>
              </a:rPr>
              <a:t>R.date=1.1.2005</a:t>
            </a:r>
            <a:r>
              <a:rPr lang="en-US" sz="2400" smtClean="0">
                <a:ea typeface="+mj-ea"/>
              </a:rPr>
              <a:t>Reserves JOIN </a:t>
            </a:r>
            <a:r>
              <a:rPr lang="en-US" sz="2400" smtClean="0">
                <a:ea typeface="+mj-ea"/>
                <a:sym typeface="Symbol" charset="0"/>
              </a:rPr>
              <a:t></a:t>
            </a:r>
            <a:r>
              <a:rPr lang="en-US" sz="2400" baseline="-25000" smtClean="0">
                <a:ea typeface="+mj-ea"/>
              </a:rPr>
              <a:t>color=red</a:t>
            </a:r>
            <a:r>
              <a:rPr lang="en-US" sz="2400" smtClean="0">
                <a:ea typeface="+mj-ea"/>
              </a:rPr>
              <a:t>Boats)</a:t>
            </a:r>
            <a:br>
              <a:rPr lang="en-US" sz="2400" smtClean="0">
                <a:ea typeface="+mj-ea"/>
              </a:rPr>
            </a:br>
            <a:r>
              <a:rPr lang="en-US" sz="2400" smtClean="0">
                <a:ea typeface="+mj-ea"/>
              </a:rPr>
              <a:t>using the same concepts</a:t>
            </a:r>
          </a:p>
        </p:txBody>
      </p:sp>
      <p:graphicFrame>
        <p:nvGraphicFramePr>
          <p:cNvPr id="736260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457200" y="2057400"/>
          <a:ext cx="8001000" cy="333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Microsoft Drawing 1.01" r:id="rId4" imgW="7939088" imgH="3305175" progId="MSDraw.1.01">
                  <p:embed/>
                </p:oleObj>
              </mc:Choice>
              <mc:Fallback>
                <p:oleObj name="Microsoft Drawing 1.01" r:id="rId4" imgW="7939088" imgH="3305175" progId="MSDraw.1.0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57400"/>
                        <a:ext cx="8001000" cy="333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7A392628-7C1E-469F-9188-87DC066267A7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848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Final Evaluation Plan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14400"/>
            <a:ext cx="84582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/>
              <a:t>The optimizer will choose to execute the last plan, i.e., for Sailor JOIN (</a:t>
            </a:r>
            <a:r>
              <a:rPr lang="en-US" sz="2000" smtClean="0">
                <a:sym typeface="Symbol" pitchFamily="18" charset="2"/>
              </a:rPr>
              <a:t></a:t>
            </a:r>
            <a:r>
              <a:rPr lang="en-US" sz="2000" baseline="-25000" smtClean="0"/>
              <a:t>R.date=1.1.2005</a:t>
            </a:r>
            <a:r>
              <a:rPr lang="en-US" sz="2000" smtClean="0"/>
              <a:t>Reserves JOIN </a:t>
            </a:r>
            <a:r>
              <a:rPr lang="en-US" sz="2000" smtClean="0">
                <a:sym typeface="Symbol" pitchFamily="18" charset="2"/>
              </a:rPr>
              <a:t></a:t>
            </a:r>
            <a:r>
              <a:rPr lang="en-US" sz="2000" baseline="-25000" smtClean="0"/>
              <a:t>color=red</a:t>
            </a:r>
            <a:r>
              <a:rPr lang="en-US" sz="2000" smtClean="0"/>
              <a:t>Boats), because it is cheaper.</a:t>
            </a:r>
          </a:p>
          <a:p>
            <a:pPr eaLnBrk="1" hangingPunct="1">
              <a:buFontTx/>
              <a:buNone/>
            </a:pPr>
            <a:r>
              <a:rPr lang="en-US" sz="2000" smtClean="0"/>
              <a:t>Intuitively, this is expected because this expression first performs the joins on the tables that involve selections. </a:t>
            </a:r>
          </a:p>
          <a:p>
            <a:pPr eaLnBrk="1" hangingPunct="1">
              <a:buFontTx/>
              <a:buNone/>
            </a:pPr>
            <a:r>
              <a:rPr lang="en-US" sz="2000" smtClean="0"/>
              <a:t>Real optimizers follow similar principles but include additional factors such as CPU time, and the difference between random and sequential I/O operation.   </a:t>
            </a:r>
          </a:p>
          <a:p>
            <a:pPr eaLnBrk="1" hangingPunct="1">
              <a:buFontTx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77AEC3D8-D5C0-4E8D-B2A2-C72EBCDE4DC0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Optimization – Single Relation 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4876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</a:rPr>
              <a:t>Consider the file </a:t>
            </a:r>
          </a:p>
          <a:p>
            <a:pPr eaLnBrk="1" hangingPunct="1">
              <a:defRPr/>
            </a:pPr>
            <a:r>
              <a:rPr lang="en-US" sz="2000" smtClean="0">
                <a:ea typeface="+mn-ea"/>
              </a:rPr>
              <a:t>Sailors (sname, </a:t>
            </a:r>
            <a:r>
              <a:rPr lang="en-US" sz="2000" u="sng" smtClean="0">
                <a:ea typeface="+mn-ea"/>
              </a:rPr>
              <a:t>sid</a:t>
            </a:r>
            <a:r>
              <a:rPr lang="en-US" sz="2000" smtClean="0">
                <a:ea typeface="+mn-ea"/>
              </a:rPr>
              <a:t>, age, rating)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</a:rPr>
              <a:t>n</a:t>
            </a:r>
            <a:r>
              <a:rPr lang="en-US" sz="2000" baseline="-25000" smtClean="0">
                <a:ea typeface="+mn-ea"/>
              </a:rPr>
              <a:t>sailors</a:t>
            </a:r>
            <a:r>
              <a:rPr lang="en-US" sz="2000" smtClean="0">
                <a:ea typeface="+mn-ea"/>
              </a:rPr>
              <a:t>=10,000 records, b</a:t>
            </a:r>
            <a:r>
              <a:rPr lang="en-US" sz="2000" baseline="-25000" smtClean="0">
                <a:ea typeface="+mn-ea"/>
              </a:rPr>
              <a:t>sailors</a:t>
            </a:r>
            <a:r>
              <a:rPr lang="en-US" sz="2000" smtClean="0">
                <a:ea typeface="+mn-ea"/>
              </a:rPr>
              <a:t>=1,000 pages (10 records/page) 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</a:rPr>
              <a:t>V(rating, Sailors)=10 and V(age, Sailors)=100</a:t>
            </a:r>
          </a:p>
          <a:p>
            <a:pPr eaLnBrk="1" hangingPunct="1">
              <a:defRPr/>
            </a:pPr>
            <a:r>
              <a:rPr lang="en-US" sz="2000" smtClean="0">
                <a:ea typeface="+mn-ea"/>
              </a:rPr>
              <a:t>Query: 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</a:rPr>
              <a:t>	SELECT name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</a:rPr>
              <a:t>	FROM Sailors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</a:rPr>
              <a:t>	WHERE rating = 7 AND age=40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</a:rPr>
              <a:t>Describe alternative plans to process the query and estimate their cost assuming </a:t>
            </a:r>
            <a:r>
              <a:rPr lang="en-US" sz="2000" smtClean="0">
                <a:solidFill>
                  <a:srgbClr val="FF0000"/>
                </a:solidFill>
                <a:ea typeface="+mn-ea"/>
              </a:rPr>
              <a:t>uniformity</a:t>
            </a:r>
            <a:r>
              <a:rPr lang="en-US" sz="2000" smtClean="0">
                <a:ea typeface="+mn-ea"/>
              </a:rPr>
              <a:t> and </a:t>
            </a:r>
            <a:r>
              <a:rPr lang="en-US" sz="2000" smtClean="0">
                <a:solidFill>
                  <a:srgbClr val="FF0000"/>
                </a:solidFill>
                <a:ea typeface="+mn-ea"/>
              </a:rPr>
              <a:t>attribute independence</a:t>
            </a:r>
            <a:r>
              <a:rPr lang="en-US" sz="2000" smtClean="0">
                <a:ea typeface="+mn-ea"/>
              </a:rPr>
              <a:t>. 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solidFill>
                  <a:schemeClr val="accent2"/>
                </a:solidFill>
                <a:ea typeface="+mn-ea"/>
              </a:rPr>
              <a:t>How many records you expect in the result</a:t>
            </a:r>
            <a:r>
              <a:rPr lang="en-US" sz="2000" smtClean="0">
                <a:solidFill>
                  <a:srgbClr val="FF0000"/>
                </a:solidFill>
                <a:ea typeface="+mn-ea"/>
              </a:rPr>
              <a:t>: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</a:rPr>
              <a:t>10,000*1/10*1/100=10 records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00884780-281A-4A04-8E4F-6A9644B0BD92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l-GR" smtClean="0">
                <a:ea typeface="+mj-ea"/>
              </a:rPr>
              <a:t>S</a:t>
            </a:r>
            <a:r>
              <a:rPr lang="en-US" smtClean="0">
                <a:ea typeface="+mj-ea"/>
              </a:rPr>
              <a:t>ingle Relation Plans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410200"/>
          </a:xfrm>
        </p:spPr>
        <p:txBody>
          <a:bodyPr/>
          <a:lstStyle/>
          <a:p>
            <a:pPr marL="381000" indent="-381000" eaLnBrk="1" hangingPunct="1">
              <a:buFontTx/>
              <a:buNone/>
            </a:pPr>
            <a:r>
              <a:rPr lang="en-US" sz="1800" smtClean="0">
                <a:sym typeface="Symbol" pitchFamily="18" charset="2"/>
              </a:rPr>
              <a:t>1] </a:t>
            </a:r>
            <a:r>
              <a:rPr lang="en-US" sz="1800" b="1" smtClean="0">
                <a:sym typeface="Symbol" pitchFamily="18" charset="2"/>
              </a:rPr>
              <a:t>Sequential (Linear) Scan.</a:t>
            </a:r>
            <a:r>
              <a:rPr lang="en-US" sz="1800" smtClean="0">
                <a:sym typeface="Symbol" pitchFamily="18" charset="2"/>
              </a:rPr>
              <a:t> Read the whole Sailors file and select the records that satisfy both conditions. </a:t>
            </a:r>
          </a:p>
          <a:p>
            <a:pPr marL="381000" indent="-381000" eaLnBrk="1" hangingPunct="1">
              <a:buFontTx/>
              <a:buNone/>
            </a:pPr>
            <a:r>
              <a:rPr lang="en-US" sz="1800" smtClean="0">
                <a:sym typeface="Symbol" pitchFamily="18" charset="2"/>
              </a:rPr>
              <a:t>	Cost = </a:t>
            </a:r>
            <a:r>
              <a:rPr lang="en-US" sz="1800" smtClean="0"/>
              <a:t>b</a:t>
            </a:r>
            <a:r>
              <a:rPr lang="en-US" sz="1800" baseline="-25000" smtClean="0"/>
              <a:t>Sailors</a:t>
            </a:r>
            <a:r>
              <a:rPr lang="en-US" sz="1800" smtClean="0"/>
              <a:t>=</a:t>
            </a:r>
            <a:r>
              <a:rPr lang="en-US" sz="1800" smtClean="0">
                <a:solidFill>
                  <a:srgbClr val="FF0000"/>
                </a:solidFill>
              </a:rPr>
              <a:t>1,000</a:t>
            </a:r>
            <a:r>
              <a:rPr lang="en-US" sz="1800" smtClean="0"/>
              <a:t> pages </a:t>
            </a:r>
            <a:endParaRPr lang="en-US" sz="1800" smtClean="0">
              <a:sym typeface="Symbol" pitchFamily="18" charset="2"/>
            </a:endParaRPr>
          </a:p>
          <a:p>
            <a:pPr marL="381000" indent="-381000" eaLnBrk="1" hangingPunct="1">
              <a:buFontTx/>
              <a:buNone/>
            </a:pPr>
            <a:r>
              <a:rPr lang="en-US" sz="1800" smtClean="0">
                <a:sym typeface="Symbol" pitchFamily="18" charset="2"/>
              </a:rPr>
              <a:t>2] </a:t>
            </a:r>
            <a:r>
              <a:rPr lang="en-US" sz="1800" b="1" smtClean="0">
                <a:sym typeface="Symbol" pitchFamily="18" charset="2"/>
              </a:rPr>
              <a:t>Binary Search.</a:t>
            </a:r>
            <a:r>
              <a:rPr lang="en-US" sz="1800" smtClean="0">
                <a:sym typeface="Symbol" pitchFamily="18" charset="2"/>
              </a:rPr>
              <a:t> If the file is sorted on Rating (or Age), do binary search and find the first record satisfying the condition Rating=7 (or Age=40). Retrieve the remaining records sequentially and filter out non qualifying tuples. </a:t>
            </a:r>
          </a:p>
          <a:p>
            <a:pPr marL="381000" indent="-381000" eaLnBrk="1" hangingPunct="1"/>
            <a:r>
              <a:rPr lang="en-US" sz="1800" i="1" smtClean="0">
                <a:sym typeface="Symbol" pitchFamily="18" charset="2"/>
              </a:rPr>
              <a:t>Question</a:t>
            </a:r>
            <a:r>
              <a:rPr lang="en-US" sz="1800" smtClean="0">
                <a:sym typeface="Symbol" pitchFamily="18" charset="2"/>
              </a:rPr>
              <a:t> What is cheaper: Sorting on Rating or Age?  </a:t>
            </a:r>
          </a:p>
          <a:p>
            <a:pPr marL="381000" indent="-381000" eaLnBrk="1" hangingPunct="1">
              <a:buFontTx/>
              <a:buNone/>
            </a:pPr>
            <a:r>
              <a:rPr lang="en-US" sz="1800" smtClean="0">
                <a:sym typeface="Symbol" pitchFamily="18" charset="2"/>
              </a:rPr>
              <a:t>	Cost for sorting on Rating = log</a:t>
            </a:r>
            <a:r>
              <a:rPr lang="en-US" sz="1800" baseline="-25000" smtClean="0">
                <a:sym typeface="Symbol" pitchFamily="18" charset="2"/>
              </a:rPr>
              <a:t>2</a:t>
            </a:r>
            <a:r>
              <a:rPr lang="en-US" sz="1800" smtClean="0">
                <a:sym typeface="Symbol" pitchFamily="18" charset="2"/>
              </a:rPr>
              <a:t>1000+99=</a:t>
            </a:r>
            <a:r>
              <a:rPr lang="en-US" sz="1800" smtClean="0">
                <a:solidFill>
                  <a:srgbClr val="FF0000"/>
                </a:solidFill>
                <a:sym typeface="Symbol" pitchFamily="18" charset="2"/>
              </a:rPr>
              <a:t>109</a:t>
            </a:r>
          </a:p>
          <a:p>
            <a:pPr marL="381000" indent="-381000" eaLnBrk="1" hangingPunct="1">
              <a:buFontTx/>
              <a:buNone/>
            </a:pPr>
            <a:r>
              <a:rPr lang="en-US" sz="1800" smtClean="0">
                <a:sym typeface="Symbol" pitchFamily="18" charset="2"/>
              </a:rPr>
              <a:t>	Cost for sorting on Age = log</a:t>
            </a:r>
            <a:r>
              <a:rPr lang="en-US" sz="1800" baseline="-25000" smtClean="0">
                <a:sym typeface="Symbol" pitchFamily="18" charset="2"/>
              </a:rPr>
              <a:t>2</a:t>
            </a:r>
            <a:r>
              <a:rPr lang="en-US" sz="1800" smtClean="0">
                <a:sym typeface="Symbol" pitchFamily="18" charset="2"/>
              </a:rPr>
              <a:t>1000+9=</a:t>
            </a:r>
            <a:r>
              <a:rPr lang="en-US" sz="1800" smtClean="0">
                <a:solidFill>
                  <a:srgbClr val="FF0000"/>
                </a:solidFill>
                <a:sym typeface="Symbol" pitchFamily="18" charset="2"/>
              </a:rPr>
              <a:t>19</a:t>
            </a:r>
          </a:p>
          <a:p>
            <a:pPr marL="381000" indent="-381000" eaLnBrk="1" hangingPunct="1">
              <a:buFontTx/>
              <a:buNone/>
            </a:pPr>
            <a:r>
              <a:rPr lang="en-US" sz="1800" smtClean="0">
                <a:sym typeface="Symbol" pitchFamily="18" charset="2"/>
              </a:rPr>
              <a:t>3] </a:t>
            </a:r>
            <a:r>
              <a:rPr lang="en-US" sz="1800" b="1" smtClean="0">
                <a:sym typeface="Symbol" pitchFamily="18" charset="2"/>
              </a:rPr>
              <a:t>Single-index.</a:t>
            </a:r>
            <a:r>
              <a:rPr lang="en-US" sz="1800" smtClean="0">
                <a:sym typeface="Symbol" pitchFamily="18" charset="2"/>
              </a:rPr>
              <a:t> Use an index for one of the two conditions and check the other condition in memory: </a:t>
            </a:r>
            <a:r>
              <a:rPr lang="en-US" sz="1800" i="1" smtClean="0">
                <a:sym typeface="Symbol" pitchFamily="18" charset="2"/>
              </a:rPr>
              <a:t>if we have an index on Rating we use this index to find records where Rating=7. For each such record we check the condition Age=40</a:t>
            </a:r>
            <a:r>
              <a:rPr lang="en-US" sz="1800" smtClean="0">
                <a:sym typeface="Symbol" pitchFamily="18" charset="2"/>
              </a:rPr>
              <a:t>. </a:t>
            </a:r>
          </a:p>
          <a:p>
            <a:pPr marL="381000" indent="-381000" eaLnBrk="1" hangingPunct="1"/>
            <a:r>
              <a:rPr lang="en-US" sz="1800" smtClean="0">
                <a:sym typeface="Symbol" pitchFamily="18" charset="2"/>
              </a:rPr>
              <a:t>Not necessarily good solution if index is not clustered. There are </a:t>
            </a:r>
            <a:r>
              <a:rPr lang="en-US" sz="1800" smtClean="0">
                <a:solidFill>
                  <a:srgbClr val="FF0000"/>
                </a:solidFill>
                <a:sym typeface="Symbol" pitchFamily="18" charset="2"/>
              </a:rPr>
              <a:t>1000</a:t>
            </a:r>
            <a:r>
              <a:rPr lang="en-US" sz="1800" smtClean="0">
                <a:sym typeface="Symbol" pitchFamily="18" charset="2"/>
              </a:rPr>
              <a:t> sailors with Rating=7. If index on Rating is not clustered, we need </a:t>
            </a:r>
            <a:r>
              <a:rPr lang="en-US" sz="1800" smtClean="0">
                <a:solidFill>
                  <a:srgbClr val="FF0000"/>
                </a:solidFill>
                <a:sym typeface="Symbol" pitchFamily="18" charset="2"/>
              </a:rPr>
              <a:t>1,000</a:t>
            </a:r>
            <a:r>
              <a:rPr lang="en-US" sz="1800" smtClean="0">
                <a:sym typeface="Symbol" pitchFamily="18" charset="2"/>
              </a:rPr>
              <a:t> random page accesses to retrieve these sailors. Better to do sequential scan.</a:t>
            </a:r>
          </a:p>
          <a:p>
            <a:pPr marL="381000" indent="-381000" eaLnBrk="1" hangingPunct="1"/>
            <a:r>
              <a:rPr lang="en-US" sz="1800" smtClean="0">
                <a:sym typeface="Symbol" pitchFamily="18" charset="2"/>
              </a:rPr>
              <a:t>If the index is clustered, all sailors with Rating=7 are in </a:t>
            </a:r>
            <a:r>
              <a:rPr lang="en-US" sz="1800" smtClean="0">
                <a:solidFill>
                  <a:srgbClr val="FF0000"/>
                </a:solidFill>
                <a:sym typeface="Symbol" pitchFamily="18" charset="2"/>
              </a:rPr>
              <a:t>100</a:t>
            </a:r>
            <a:r>
              <a:rPr lang="en-US" sz="1800" smtClean="0">
                <a:sym typeface="Symbol" pitchFamily="18" charset="2"/>
              </a:rPr>
              <a:t> consecutive pages.	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4782684D-FB1E-4682-9EF5-07E3279E937B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Additional </a:t>
            </a:r>
            <a:r>
              <a:rPr lang="el-GR" smtClean="0">
                <a:ea typeface="+mj-ea"/>
              </a:rPr>
              <a:t>S</a:t>
            </a:r>
            <a:r>
              <a:rPr lang="en-US" smtClean="0">
                <a:ea typeface="+mj-ea"/>
              </a:rPr>
              <a:t>ingle Relation Plans 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001713"/>
            <a:ext cx="8805862" cy="5094287"/>
          </a:xfrm>
        </p:spPr>
        <p:txBody>
          <a:bodyPr/>
          <a:lstStyle/>
          <a:p>
            <a:pPr marL="381000" indent="-381000" eaLnBrk="1" hangingPunct="1">
              <a:buFontTx/>
              <a:buNone/>
            </a:pPr>
            <a:r>
              <a:rPr lang="en-US" sz="2000" smtClean="0">
                <a:sym typeface="Symbol" pitchFamily="18" charset="2"/>
              </a:rPr>
              <a:t>4] </a:t>
            </a:r>
            <a:r>
              <a:rPr lang="en-US" sz="2000" b="1" smtClean="0">
                <a:sym typeface="Symbol" pitchFamily="18" charset="2"/>
              </a:rPr>
              <a:t>Multidimensional index. </a:t>
            </a:r>
            <a:r>
              <a:rPr lang="en-US" sz="2000" smtClean="0">
                <a:sym typeface="Symbol" pitchFamily="18" charset="2"/>
              </a:rPr>
              <a:t>If can have a multidimensional index (e.g., Grid file) on rating and age</a:t>
            </a:r>
            <a:r>
              <a:rPr lang="en-US" sz="2000" b="1" smtClean="0">
                <a:sym typeface="Symbol" pitchFamily="18" charset="2"/>
              </a:rPr>
              <a:t> </a:t>
            </a:r>
            <a:r>
              <a:rPr lang="en-US" sz="2000" smtClean="0">
                <a:sym typeface="Symbol" pitchFamily="18" charset="2"/>
              </a:rPr>
              <a:t>we can use this index to retrieve the records that satisfy both conditions. </a:t>
            </a:r>
            <a:r>
              <a:rPr lang="en-US" sz="2000" smtClean="0">
                <a:solidFill>
                  <a:srgbClr val="FF0000"/>
                </a:solidFill>
                <a:sym typeface="Symbol" pitchFamily="18" charset="2"/>
              </a:rPr>
              <a:t>Cost depends on the index.</a:t>
            </a:r>
            <a:r>
              <a:rPr lang="en-US" sz="2000" smtClean="0">
                <a:sym typeface="Symbol" pitchFamily="18" charset="2"/>
              </a:rPr>
              <a:t> </a:t>
            </a:r>
          </a:p>
          <a:p>
            <a:pPr marL="381000" indent="-381000" eaLnBrk="1" hangingPunct="1">
              <a:buFontTx/>
              <a:buNone/>
            </a:pPr>
            <a:r>
              <a:rPr lang="en-US" sz="2000" smtClean="0">
                <a:sym typeface="Symbol" pitchFamily="18" charset="2"/>
              </a:rPr>
              <a:t>5] </a:t>
            </a:r>
            <a:r>
              <a:rPr lang="en-US" sz="2000" b="1" smtClean="0">
                <a:sym typeface="Symbol" pitchFamily="18" charset="2"/>
              </a:rPr>
              <a:t>Multiple-indexes.</a:t>
            </a:r>
            <a:r>
              <a:rPr lang="en-US" sz="2000" smtClean="0">
                <a:sym typeface="Symbol" pitchFamily="18" charset="2"/>
              </a:rPr>
              <a:t> Use more than one index and do intersection of record pointers (Rids) before retrieval of actual records: </a:t>
            </a:r>
            <a:r>
              <a:rPr lang="en-US" sz="2000" i="1" smtClean="0">
                <a:sym typeface="Symbol" pitchFamily="18" charset="2"/>
              </a:rPr>
              <a:t>use the index on Age and find all Rids of records where Age=40. Then use an index on Rating to find all Rids where Rating=7. Find the intersection of these two sets of Rids (using sorting) and only retrieve records that belong to the intersection. </a:t>
            </a:r>
            <a:r>
              <a:rPr lang="en-US" sz="2000" i="1" smtClean="0">
                <a:solidFill>
                  <a:schemeClr val="tx2"/>
                </a:solidFill>
                <a:sym typeface="Symbol" pitchFamily="18" charset="2"/>
              </a:rPr>
              <a:t>Applicable only if both indexes contain record pointers. </a:t>
            </a:r>
            <a:endParaRPr lang="en-US" sz="2000" smtClean="0">
              <a:solidFill>
                <a:schemeClr val="tx2"/>
              </a:solidFill>
              <a:sym typeface="Symbol" pitchFamily="18" charset="2"/>
            </a:endParaRPr>
          </a:p>
          <a:p>
            <a:pPr marL="381000" indent="-381000" eaLnBrk="1" hangingPunct="1">
              <a:buFontTx/>
              <a:buNone/>
            </a:pPr>
            <a:r>
              <a:rPr lang="en-US" sz="2000" smtClean="0">
                <a:sym typeface="Symbol" pitchFamily="18" charset="2"/>
              </a:rPr>
              <a:t>6] </a:t>
            </a:r>
            <a:r>
              <a:rPr lang="en-US" sz="2000" b="1" smtClean="0">
                <a:sym typeface="Symbol" pitchFamily="18" charset="2"/>
              </a:rPr>
              <a:t>Covering Index. </a:t>
            </a:r>
            <a:r>
              <a:rPr lang="en-US" sz="2000" smtClean="0">
                <a:sym typeface="Symbol" pitchFamily="18" charset="2"/>
              </a:rPr>
              <a:t>If all attributes mentioned in the query match a dense index we can do an index only scan without accessing the actual file.</a:t>
            </a:r>
            <a:r>
              <a:rPr lang="en-US" sz="2000" b="1" smtClean="0">
                <a:sym typeface="Symbol" pitchFamily="18" charset="2"/>
              </a:rPr>
              <a:t> </a:t>
            </a:r>
            <a:r>
              <a:rPr lang="en-US" sz="2000" i="1" smtClean="0">
                <a:sym typeface="Symbol" pitchFamily="18" charset="2"/>
              </a:rPr>
              <a:t>If, for instance, we have a B+-tree on &lt;name, age, rating&gt; we can answer the query by doing a sequential scan of the index. If the B+-tree is on &lt;age, rating, name&gt; we only need to read the part of the index for age = 40 and rating = 7.</a:t>
            </a:r>
            <a:r>
              <a:rPr lang="en-US" sz="2000" smtClean="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9959E683-FFE6-4B8B-B7DE-6584DB3C92F2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Multi-Relation Plans - Estimation of Output Size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90600"/>
            <a:ext cx="8782050" cy="54292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smtClean="0"/>
              <a:t>Assume that there are 10,000 Sailors, 100,000 Reservations, 1,000 Boats and V(date, Reserves)=1000, V(color, Boat)=10</a:t>
            </a:r>
          </a:p>
          <a:p>
            <a:pPr eaLnBrk="1" hangingPunct="1">
              <a:buFontTx/>
              <a:buNone/>
            </a:pPr>
            <a:r>
              <a:rPr lang="en-US" sz="1800" smtClean="0"/>
              <a:t>What is the expected number of records in the result of the query?</a:t>
            </a:r>
          </a:p>
          <a:p>
            <a:pPr eaLnBrk="1" hangingPunct="1">
              <a:buFontTx/>
              <a:buNone/>
            </a:pPr>
            <a:r>
              <a:rPr lang="en-US" sz="1800" smtClean="0"/>
              <a:t>SELECT *</a:t>
            </a:r>
          </a:p>
          <a:p>
            <a:pPr eaLnBrk="1" hangingPunct="1">
              <a:buFontTx/>
              <a:buNone/>
            </a:pPr>
            <a:r>
              <a:rPr lang="en-US" sz="1800" smtClean="0"/>
              <a:t>FROM Sailor S, Reserves R, Boats B</a:t>
            </a:r>
          </a:p>
          <a:p>
            <a:pPr eaLnBrk="1" hangingPunct="1">
              <a:buFontTx/>
              <a:buNone/>
            </a:pPr>
            <a:r>
              <a:rPr lang="en-US" sz="1800" smtClean="0"/>
              <a:t>WHERE S.sid=R.sid and R.bid = B.bid and </a:t>
            </a:r>
            <a:r>
              <a:rPr lang="en-US" sz="1800" smtClean="0">
                <a:solidFill>
                  <a:schemeClr val="accent2"/>
                </a:solidFill>
              </a:rPr>
              <a:t>R.date=1.1.2005</a:t>
            </a:r>
            <a:r>
              <a:rPr lang="en-US" sz="1800" smtClean="0"/>
              <a:t> and </a:t>
            </a:r>
            <a:r>
              <a:rPr lang="en-US" sz="1800" smtClean="0">
                <a:solidFill>
                  <a:srgbClr val="FF0000"/>
                </a:solidFill>
              </a:rPr>
              <a:t>B.color=red</a:t>
            </a:r>
          </a:p>
          <a:p>
            <a:pPr eaLnBrk="1" hangingPunct="1"/>
            <a:endParaRPr lang="en-US" sz="1800" smtClean="0"/>
          </a:p>
          <a:p>
            <a:pPr eaLnBrk="1" hangingPunct="1">
              <a:buFontTx/>
              <a:buNone/>
            </a:pPr>
            <a:r>
              <a:rPr lang="en-US" sz="1800" smtClean="0"/>
              <a:t>There are </a:t>
            </a:r>
            <a:r>
              <a:rPr lang="en-US" sz="1800" smtClean="0">
                <a:solidFill>
                  <a:schemeClr val="accent2"/>
                </a:solidFill>
              </a:rPr>
              <a:t>100 reservations</a:t>
            </a:r>
            <a:r>
              <a:rPr lang="en-US" sz="1800" smtClean="0"/>
              <a:t> (n</a:t>
            </a:r>
            <a:r>
              <a:rPr lang="en-US" sz="1800" baseline="-25000" smtClean="0"/>
              <a:t>reserves</a:t>
            </a:r>
            <a:r>
              <a:rPr lang="en-US" sz="1800" smtClean="0"/>
              <a:t>/V(date, </a:t>
            </a:r>
            <a:r>
              <a:rPr lang="en-US" sz="1800" i="1" smtClean="0"/>
              <a:t>Reserves</a:t>
            </a:r>
            <a:r>
              <a:rPr lang="en-US" sz="1800" smtClean="0"/>
              <a:t>)) on </a:t>
            </a:r>
            <a:r>
              <a:rPr lang="en-US" sz="1800" smtClean="0">
                <a:solidFill>
                  <a:schemeClr val="accent2"/>
                </a:solidFill>
              </a:rPr>
              <a:t>1.1.2005</a:t>
            </a:r>
            <a:r>
              <a:rPr lang="en-US" sz="1800" smtClean="0"/>
              <a:t>. </a:t>
            </a:r>
            <a:r>
              <a:rPr lang="en-US" sz="1800" smtClean="0">
                <a:solidFill>
                  <a:srgbClr val="FF0000"/>
                </a:solidFill>
              </a:rPr>
              <a:t>10%</a:t>
            </a:r>
            <a:r>
              <a:rPr lang="en-US" sz="1800" smtClean="0"/>
              <a:t> of these reservations (i.e., 10) are on </a:t>
            </a:r>
            <a:r>
              <a:rPr lang="en-US" sz="1800" smtClean="0">
                <a:solidFill>
                  <a:srgbClr val="FF0000"/>
                </a:solidFill>
              </a:rPr>
              <a:t>red boats</a:t>
            </a:r>
            <a:r>
              <a:rPr lang="en-US" sz="1800" smtClean="0"/>
              <a:t>. Thus, the expected result contains </a:t>
            </a:r>
            <a:r>
              <a:rPr lang="en-US" sz="1800" b="1" smtClean="0"/>
              <a:t>10</a:t>
            </a:r>
            <a:r>
              <a:rPr lang="en-US" sz="1800" smtClean="0"/>
              <a:t>  records.</a:t>
            </a:r>
          </a:p>
          <a:p>
            <a:pPr eaLnBrk="1" hangingPunct="1"/>
            <a:endParaRPr lang="en-US" sz="1800" smtClean="0"/>
          </a:p>
          <a:p>
            <a:pPr eaLnBrk="1" hangingPunct="1">
              <a:buFontTx/>
              <a:buNone/>
            </a:pPr>
            <a:r>
              <a:rPr lang="en-US" sz="1800" smtClean="0"/>
              <a:t>Alternative solution by estimating the join result before applying selections: </a:t>
            </a:r>
          </a:p>
          <a:p>
            <a:pPr eaLnBrk="1" hangingPunct="1"/>
            <a:r>
              <a:rPr lang="en-US" sz="1800" smtClean="0"/>
              <a:t>S JOIN R contains </a:t>
            </a:r>
            <a:r>
              <a:rPr lang="en-US" sz="1800" b="1" smtClean="0"/>
              <a:t>100,000</a:t>
            </a:r>
            <a:r>
              <a:rPr lang="en-US" sz="1800" smtClean="0"/>
              <a:t> records</a:t>
            </a:r>
          </a:p>
          <a:p>
            <a:pPr eaLnBrk="1" hangingPunct="1"/>
            <a:r>
              <a:rPr lang="en-US" sz="1800" smtClean="0"/>
              <a:t>(S JOIN R) JOIN B contains </a:t>
            </a:r>
            <a:r>
              <a:rPr lang="en-US" sz="1800" b="1" smtClean="0"/>
              <a:t>100,000</a:t>
            </a:r>
            <a:r>
              <a:rPr lang="en-US" sz="1800" smtClean="0"/>
              <a:t> records</a:t>
            </a:r>
          </a:p>
          <a:p>
            <a:pPr eaLnBrk="1" hangingPunct="1">
              <a:lnSpc>
                <a:spcPct val="120000"/>
              </a:lnSpc>
            </a:pPr>
            <a:r>
              <a:rPr lang="en-US" sz="1800" smtClean="0">
                <a:cs typeface="Times New Roman" pitchFamily="18" charset="0"/>
              </a:rPr>
              <a:t>The output size of </a:t>
            </a:r>
            <a:r>
              <a:rPr lang="el-GR" sz="1800" smtClean="0">
                <a:cs typeface="Times New Roman" pitchFamily="18" charset="0"/>
              </a:rPr>
              <a:t>σ </a:t>
            </a:r>
            <a:r>
              <a:rPr lang="en-US" sz="1800" baseline="-25000" smtClean="0"/>
              <a:t>R.date=1.1.2005 and B.color=red</a:t>
            </a:r>
            <a:r>
              <a:rPr lang="en-US" sz="1800" smtClean="0"/>
              <a:t>(S JOIN R JOIN B) is </a:t>
            </a:r>
            <a:r>
              <a:rPr lang="en-US" sz="1800" b="1" smtClean="0"/>
              <a:t>100,000</a:t>
            </a:r>
            <a:r>
              <a:rPr lang="en-US" sz="1800" smtClean="0"/>
              <a:t>*</a:t>
            </a:r>
            <a:r>
              <a:rPr lang="en-US" sz="1800" smtClean="0">
                <a:solidFill>
                  <a:schemeClr val="accent2"/>
                </a:solidFill>
              </a:rPr>
              <a:t>Selectivity</a:t>
            </a:r>
            <a:r>
              <a:rPr lang="en-US" sz="1800" baseline="-25000" smtClean="0">
                <a:solidFill>
                  <a:schemeClr val="accent2"/>
                </a:solidFill>
              </a:rPr>
              <a:t>R.date=1.1.2005</a:t>
            </a:r>
            <a:r>
              <a:rPr lang="en-US" sz="1800" smtClean="0"/>
              <a:t>*</a:t>
            </a:r>
            <a:r>
              <a:rPr lang="en-US" sz="1800" smtClean="0">
                <a:solidFill>
                  <a:srgbClr val="FF0000"/>
                </a:solidFill>
              </a:rPr>
              <a:t>Selectivity</a:t>
            </a:r>
            <a:r>
              <a:rPr lang="en-US" sz="1800" baseline="-25000" smtClean="0">
                <a:solidFill>
                  <a:srgbClr val="FF0000"/>
                </a:solidFill>
              </a:rPr>
              <a:t>color=red</a:t>
            </a:r>
            <a:r>
              <a:rPr lang="en-US" sz="1800" smtClean="0"/>
              <a:t>=</a:t>
            </a:r>
            <a:r>
              <a:rPr lang="en-US" sz="1800" b="1" smtClean="0"/>
              <a:t>100,000</a:t>
            </a:r>
            <a:r>
              <a:rPr lang="en-US" sz="1800" smtClean="0"/>
              <a:t>*</a:t>
            </a:r>
            <a:r>
              <a:rPr lang="en-US" sz="1800" smtClean="0">
                <a:solidFill>
                  <a:schemeClr val="accent2"/>
                </a:solidFill>
              </a:rPr>
              <a:t>1/1000</a:t>
            </a:r>
            <a:r>
              <a:rPr lang="en-US" sz="1800" smtClean="0"/>
              <a:t>*</a:t>
            </a:r>
            <a:r>
              <a:rPr lang="en-US" sz="1800" smtClean="0">
                <a:solidFill>
                  <a:srgbClr val="FF0000"/>
                </a:solidFill>
              </a:rPr>
              <a:t>1/10</a:t>
            </a:r>
            <a:r>
              <a:rPr lang="en-US" sz="1800" smtClean="0"/>
              <a:t>=</a:t>
            </a:r>
            <a:r>
              <a:rPr lang="en-US" sz="1800" b="1" smtClean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5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0F081ECE-7156-435C-813B-2A3D2AB88E2E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848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Evaluation/execution Plans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14400"/>
            <a:ext cx="84582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/>
              <a:t>Assume that for all files there are 10 records per page and you have the following indexes.</a:t>
            </a:r>
          </a:p>
          <a:p>
            <a:pPr eaLnBrk="1" hangingPunct="1">
              <a:buFontTx/>
              <a:buNone/>
            </a:pPr>
            <a:r>
              <a:rPr lang="en-US" sz="2000" smtClean="0"/>
              <a:t>1] Hash index on S.sid for Sailors (no overflow buckets)</a:t>
            </a:r>
          </a:p>
          <a:p>
            <a:pPr eaLnBrk="1" hangingPunct="1">
              <a:buFontTx/>
              <a:buNone/>
            </a:pPr>
            <a:r>
              <a:rPr lang="en-US" sz="2000" smtClean="0"/>
              <a:t>2] Clustered B+-tree on R.date for Reserves (2 levels)</a:t>
            </a:r>
          </a:p>
          <a:p>
            <a:pPr eaLnBrk="1" hangingPunct="1">
              <a:buFontTx/>
              <a:buNone/>
            </a:pPr>
            <a:r>
              <a:rPr lang="en-US" sz="2000" smtClean="0"/>
              <a:t>3] Hash index on B.bid for Boats (no overflow buckets)</a:t>
            </a:r>
          </a:p>
          <a:p>
            <a:pPr eaLnBrk="1" hangingPunct="1">
              <a:buFontTx/>
              <a:buNone/>
            </a:pPr>
            <a:r>
              <a:rPr lang="en-US" sz="2000" smtClean="0"/>
              <a:t>Describe different plans for processing the query and estimate their cost.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Alternative join orders after heuristic optimization (pushing the selections down)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1] </a:t>
            </a:r>
            <a:r>
              <a:rPr lang="en-US" sz="2000" smtClean="0">
                <a:solidFill>
                  <a:srgbClr val="FF0000"/>
                </a:solidFill>
              </a:rPr>
              <a:t>(</a:t>
            </a:r>
            <a:r>
              <a:rPr lang="en-US" sz="2000" smtClean="0"/>
              <a:t>Sailor JOIN </a:t>
            </a:r>
            <a:r>
              <a:rPr lang="en-US" sz="2000" smtClean="0">
                <a:sym typeface="Symbol" pitchFamily="18" charset="2"/>
              </a:rPr>
              <a:t></a:t>
            </a:r>
            <a:r>
              <a:rPr lang="en-US" sz="2000" baseline="-25000" smtClean="0"/>
              <a:t>R.date=1.1.2005</a:t>
            </a:r>
            <a:r>
              <a:rPr lang="en-US" sz="2000" smtClean="0"/>
              <a:t>Reserves</a:t>
            </a:r>
            <a:r>
              <a:rPr lang="en-US" sz="2000" smtClean="0">
                <a:solidFill>
                  <a:srgbClr val="FF0000"/>
                </a:solidFill>
              </a:rPr>
              <a:t>)</a:t>
            </a:r>
            <a:r>
              <a:rPr lang="en-US" sz="2000" smtClean="0"/>
              <a:t> JOIN </a:t>
            </a:r>
            <a:r>
              <a:rPr lang="en-US" sz="2000" smtClean="0">
                <a:sym typeface="Symbol" pitchFamily="18" charset="2"/>
              </a:rPr>
              <a:t></a:t>
            </a:r>
            <a:r>
              <a:rPr lang="en-US" sz="2000" baseline="-25000" smtClean="0"/>
              <a:t>color=red</a:t>
            </a:r>
            <a:r>
              <a:rPr lang="en-US" sz="2000" smtClean="0"/>
              <a:t>Boats</a:t>
            </a:r>
          </a:p>
          <a:p>
            <a:pPr eaLnBrk="1" hangingPunct="1">
              <a:buFontTx/>
              <a:buNone/>
            </a:pPr>
            <a:r>
              <a:rPr lang="en-US" sz="2000" smtClean="0"/>
              <a:t>2] Sailor JOIN </a:t>
            </a:r>
            <a:r>
              <a:rPr lang="en-US" sz="2000" smtClean="0">
                <a:solidFill>
                  <a:srgbClr val="FF0000"/>
                </a:solidFill>
              </a:rPr>
              <a:t>(</a:t>
            </a:r>
            <a:r>
              <a:rPr lang="en-US" sz="2000" smtClean="0">
                <a:sym typeface="Symbol" pitchFamily="18" charset="2"/>
              </a:rPr>
              <a:t></a:t>
            </a:r>
            <a:r>
              <a:rPr lang="en-US" sz="2000" baseline="-25000" smtClean="0"/>
              <a:t>R.date=1.1.2005</a:t>
            </a:r>
            <a:r>
              <a:rPr lang="en-US" sz="2000" smtClean="0"/>
              <a:t>Reserves JOIN </a:t>
            </a:r>
            <a:r>
              <a:rPr lang="en-US" sz="2000" smtClean="0">
                <a:sym typeface="Symbol" pitchFamily="18" charset="2"/>
              </a:rPr>
              <a:t></a:t>
            </a:r>
            <a:r>
              <a:rPr lang="en-US" sz="2000" baseline="-25000" smtClean="0"/>
              <a:t>color=red</a:t>
            </a:r>
            <a:r>
              <a:rPr lang="en-US" sz="2000" smtClean="0"/>
              <a:t>Boats</a:t>
            </a:r>
            <a:r>
              <a:rPr lang="en-US" sz="2000" smtClean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9BA92902-0341-4B92-B2B0-649C6F3AA115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9248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>
                <a:ea typeface="+mj-ea"/>
              </a:rPr>
              <a:t>Cost estimation for 1</a:t>
            </a:r>
            <a:r>
              <a:rPr lang="en-US" sz="2400" baseline="30000" smtClean="0">
                <a:ea typeface="+mj-ea"/>
              </a:rPr>
              <a:t>st</a:t>
            </a:r>
            <a:r>
              <a:rPr lang="en-US" sz="2400" smtClean="0">
                <a:ea typeface="+mj-ea"/>
              </a:rPr>
              <a:t> expression</a:t>
            </a:r>
            <a:br>
              <a:rPr lang="en-US" sz="2400" smtClean="0">
                <a:ea typeface="+mj-ea"/>
              </a:rPr>
            </a:br>
            <a:r>
              <a:rPr lang="en-US" sz="2400" smtClean="0">
                <a:ea typeface="+mj-ea"/>
              </a:rPr>
              <a:t>(Sailor JOIN </a:t>
            </a:r>
            <a:r>
              <a:rPr lang="en-US" sz="2400" smtClean="0">
                <a:ea typeface="+mj-ea"/>
                <a:sym typeface="Symbol" charset="0"/>
              </a:rPr>
              <a:t></a:t>
            </a:r>
            <a:r>
              <a:rPr lang="en-US" sz="2400" baseline="-25000" smtClean="0">
                <a:ea typeface="+mj-ea"/>
              </a:rPr>
              <a:t>R.date=1.1.2005</a:t>
            </a:r>
            <a:r>
              <a:rPr lang="en-US" sz="2400" smtClean="0">
                <a:ea typeface="+mj-ea"/>
              </a:rPr>
              <a:t>Reserves) JOIN </a:t>
            </a:r>
            <a:r>
              <a:rPr lang="en-US" sz="2400" smtClean="0">
                <a:ea typeface="+mj-ea"/>
                <a:sym typeface="Symbol" charset="0"/>
              </a:rPr>
              <a:t></a:t>
            </a:r>
            <a:r>
              <a:rPr lang="en-US" sz="2400" baseline="-25000" smtClean="0">
                <a:ea typeface="+mj-ea"/>
              </a:rPr>
              <a:t>color=red</a:t>
            </a:r>
            <a:r>
              <a:rPr lang="en-US" sz="2400" smtClean="0">
                <a:ea typeface="+mj-ea"/>
              </a:rPr>
              <a:t>Boats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4582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smtClean="0"/>
              <a:t>Total cost: </a:t>
            </a:r>
            <a:r>
              <a:rPr lang="en-US" sz="1800" smtClean="0">
                <a:solidFill>
                  <a:srgbClr val="FF0000"/>
                </a:solidFill>
              </a:rPr>
              <a:t>C1</a:t>
            </a:r>
            <a:r>
              <a:rPr lang="en-US" sz="1800" smtClean="0"/>
              <a:t>+</a:t>
            </a:r>
            <a:r>
              <a:rPr lang="en-US" sz="1800" smtClean="0">
                <a:solidFill>
                  <a:schemeClr val="accent2"/>
                </a:solidFill>
              </a:rPr>
              <a:t>C2</a:t>
            </a:r>
            <a:r>
              <a:rPr lang="en-US" sz="1800" smtClean="0"/>
              <a:t>+</a:t>
            </a:r>
            <a:r>
              <a:rPr lang="en-US" sz="1800" smtClean="0">
                <a:solidFill>
                  <a:srgbClr val="008000"/>
                </a:solidFill>
              </a:rPr>
              <a:t>C3</a:t>
            </a:r>
          </a:p>
          <a:p>
            <a:pPr eaLnBrk="1" hangingPunct="1">
              <a:buFontTx/>
              <a:buNone/>
            </a:pPr>
            <a:r>
              <a:rPr lang="en-US" sz="1800" smtClean="0">
                <a:solidFill>
                  <a:srgbClr val="FF0000"/>
                </a:solidFill>
              </a:rPr>
              <a:t>C1</a:t>
            </a:r>
            <a:r>
              <a:rPr lang="en-US" sz="1800" smtClean="0"/>
              <a:t>:Cost of computing Temp1=(Sailor JOIN </a:t>
            </a:r>
            <a:r>
              <a:rPr lang="en-US" sz="1800" smtClean="0">
                <a:sym typeface="Symbol" pitchFamily="18" charset="2"/>
              </a:rPr>
              <a:t></a:t>
            </a:r>
            <a:r>
              <a:rPr lang="en-US" sz="1800" baseline="-25000" smtClean="0"/>
              <a:t>R.date=1.1.2005</a:t>
            </a:r>
            <a:r>
              <a:rPr lang="en-US" sz="1800" smtClean="0"/>
              <a:t>Reserves) </a:t>
            </a:r>
          </a:p>
          <a:p>
            <a:pPr eaLnBrk="1" hangingPunct="1">
              <a:buFontTx/>
              <a:buNone/>
            </a:pPr>
            <a:r>
              <a:rPr lang="en-US" sz="1800" smtClean="0">
                <a:solidFill>
                  <a:schemeClr val="accent2"/>
                </a:solidFill>
              </a:rPr>
              <a:t>C2</a:t>
            </a:r>
            <a:r>
              <a:rPr lang="en-US" sz="1800" smtClean="0"/>
              <a:t>:Cost of computing Temp2=</a:t>
            </a:r>
            <a:r>
              <a:rPr lang="en-US" sz="1800" smtClean="0">
                <a:sym typeface="Symbol" pitchFamily="18" charset="2"/>
              </a:rPr>
              <a:t></a:t>
            </a:r>
            <a:r>
              <a:rPr lang="en-US" sz="1800" baseline="-25000" smtClean="0"/>
              <a:t>color=red</a:t>
            </a:r>
            <a:r>
              <a:rPr lang="en-US" sz="1800" smtClean="0"/>
              <a:t>Boats</a:t>
            </a:r>
          </a:p>
          <a:p>
            <a:pPr eaLnBrk="1" hangingPunct="1">
              <a:buFontTx/>
              <a:buNone/>
            </a:pPr>
            <a:r>
              <a:rPr lang="en-US" sz="1800" smtClean="0">
                <a:solidFill>
                  <a:srgbClr val="008000"/>
                </a:solidFill>
              </a:rPr>
              <a:t>C3</a:t>
            </a:r>
            <a:r>
              <a:rPr lang="en-US" sz="1800" smtClean="0"/>
              <a:t>:Cost of Temp1 JOIN Temp2</a:t>
            </a:r>
          </a:p>
          <a:p>
            <a:pPr eaLnBrk="1" hangingPunct="1">
              <a:buFontTx/>
              <a:buNone/>
            </a:pPr>
            <a:endParaRPr lang="en-US" sz="1800" smtClean="0"/>
          </a:p>
          <a:p>
            <a:pPr eaLnBrk="1" hangingPunct="1">
              <a:buFontTx/>
              <a:buNone/>
            </a:pPr>
            <a:r>
              <a:rPr lang="en-US" sz="1800" smtClean="0"/>
              <a:t>In order to estimate </a:t>
            </a:r>
            <a:r>
              <a:rPr lang="en-US" sz="1800" smtClean="0">
                <a:solidFill>
                  <a:srgbClr val="FF0000"/>
                </a:solidFill>
              </a:rPr>
              <a:t>C1</a:t>
            </a:r>
            <a:r>
              <a:rPr lang="en-US" sz="1800" smtClean="0"/>
              <a:t>, we need to determine the best sub-plan </a:t>
            </a:r>
            <a:r>
              <a:rPr lang="en-US" sz="1800" smtClean="0">
                <a:solidFill>
                  <a:srgbClr val="FF0000"/>
                </a:solidFill>
              </a:rPr>
              <a:t>P1</a:t>
            </a:r>
            <a:r>
              <a:rPr lang="en-US" sz="1800" smtClean="0"/>
              <a:t> for computing Temp1</a:t>
            </a:r>
          </a:p>
          <a:p>
            <a:pPr eaLnBrk="1" hangingPunct="1">
              <a:buFontTx/>
              <a:buNone/>
            </a:pPr>
            <a:r>
              <a:rPr lang="en-US" sz="1800" smtClean="0"/>
              <a:t>Some alternatives: </a:t>
            </a:r>
          </a:p>
          <a:p>
            <a:pPr eaLnBrk="1" hangingPunct="1">
              <a:buFontTx/>
              <a:buNone/>
            </a:pPr>
            <a:r>
              <a:rPr lang="en-US" sz="1800" smtClean="0"/>
              <a:t>1] BNL using Sailor as the outer relation</a:t>
            </a:r>
          </a:p>
          <a:p>
            <a:pPr eaLnBrk="1" hangingPunct="1">
              <a:buFontTx/>
              <a:buNone/>
            </a:pPr>
            <a:r>
              <a:rPr lang="en-US" sz="1800" smtClean="0"/>
              <a:t>2] BNL using Reserves as the outer relation</a:t>
            </a:r>
          </a:p>
          <a:p>
            <a:pPr eaLnBrk="1" hangingPunct="1">
              <a:buFontTx/>
              <a:buNone/>
            </a:pPr>
            <a:r>
              <a:rPr lang="en-US" sz="1800" smtClean="0"/>
              <a:t>3] Sort-merge join (we have to sort both tables on sid)</a:t>
            </a:r>
          </a:p>
          <a:p>
            <a:pPr eaLnBrk="1" hangingPunct="1">
              <a:buFontTx/>
              <a:buNone/>
            </a:pPr>
            <a:r>
              <a:rPr lang="en-US" sz="1800" smtClean="0"/>
              <a:t>4] Hash join</a:t>
            </a:r>
          </a:p>
          <a:p>
            <a:pPr eaLnBrk="1" hangingPunct="1">
              <a:buFontTx/>
              <a:buNone/>
            </a:pPr>
            <a:r>
              <a:rPr lang="en-US" sz="1800" smtClean="0"/>
              <a:t>5] Index nested loop with Reserves as the outer relation. Sailors contains a hash index on the join attribute sid. Furthermore, we have a selective condition </a:t>
            </a:r>
            <a:r>
              <a:rPr lang="en-US" sz="1800" smtClean="0">
                <a:solidFill>
                  <a:srgbClr val="FF0000"/>
                </a:solidFill>
              </a:rPr>
              <a:t>(</a:t>
            </a:r>
            <a:r>
              <a:rPr lang="en-US" sz="1800" smtClean="0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en-US" sz="1800" baseline="-25000" smtClean="0">
                <a:solidFill>
                  <a:srgbClr val="FF0000"/>
                </a:solidFill>
              </a:rPr>
              <a:t>R.date=1.1.2005</a:t>
            </a:r>
            <a:r>
              <a:rPr lang="en-US" sz="1800" smtClean="0">
                <a:solidFill>
                  <a:srgbClr val="FF0000"/>
                </a:solidFill>
              </a:rPr>
              <a:t>Reserves)</a:t>
            </a:r>
            <a:r>
              <a:rPr lang="en-US" sz="1800" smtClean="0"/>
              <a:t> and a clustering index on </a:t>
            </a:r>
            <a:r>
              <a:rPr lang="en-US" sz="1800" smtClean="0">
                <a:solidFill>
                  <a:srgbClr val="FF0000"/>
                </a:solidFill>
              </a:rPr>
              <a:t>Reserves.date</a:t>
            </a:r>
            <a:r>
              <a:rPr lang="en-US" sz="1800" smtClean="0"/>
              <a:t>.   </a:t>
            </a:r>
            <a:r>
              <a:rPr lang="en-US" sz="1800" smtClean="0">
                <a:solidFill>
                  <a:srgbClr val="FF0000"/>
                </a:solidFill>
              </a:rPr>
              <a:t>Best Option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99AE4EF5-7765-4F08-8D3A-79ADCCDAC46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9248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>
                <a:ea typeface="+mj-ea"/>
              </a:rPr>
              <a:t>Estimation of </a:t>
            </a:r>
            <a:r>
              <a:rPr lang="en-US" sz="2400" smtClean="0">
                <a:solidFill>
                  <a:srgbClr val="FF0000"/>
                </a:solidFill>
                <a:ea typeface="+mj-ea"/>
              </a:rPr>
              <a:t>C1</a:t>
            </a:r>
            <a:r>
              <a:rPr lang="en-US" sz="2400" smtClean="0">
                <a:ea typeface="+mj-ea"/>
              </a:rPr>
              <a:t> </a:t>
            </a:r>
            <a:br>
              <a:rPr lang="en-US" sz="2400" smtClean="0">
                <a:ea typeface="+mj-ea"/>
              </a:rPr>
            </a:br>
            <a:r>
              <a:rPr lang="en-US" sz="2400" smtClean="0">
                <a:ea typeface="+mj-ea"/>
              </a:rPr>
              <a:t>Temp1 = Sailor JOIN </a:t>
            </a:r>
            <a:r>
              <a:rPr lang="en-US" sz="2400" smtClean="0">
                <a:ea typeface="+mj-ea"/>
                <a:sym typeface="Symbol" charset="0"/>
              </a:rPr>
              <a:t></a:t>
            </a:r>
            <a:r>
              <a:rPr lang="en-US" sz="2400" baseline="-25000" smtClean="0">
                <a:ea typeface="+mj-ea"/>
              </a:rPr>
              <a:t>R.date=1.1.2005</a:t>
            </a:r>
            <a:r>
              <a:rPr lang="en-US" sz="2400" smtClean="0">
                <a:ea typeface="+mj-ea"/>
              </a:rPr>
              <a:t>Reserves 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534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smtClean="0">
                <a:solidFill>
                  <a:srgbClr val="FF0000"/>
                </a:solidFill>
              </a:rPr>
              <a:t>Sub-Plan P1</a:t>
            </a:r>
            <a:r>
              <a:rPr lang="en-US" sz="1800" smtClean="0"/>
              <a:t>: Use clustering B+-tree on Reserves.date to find all reservations on 1.1.2005. </a:t>
            </a:r>
          </a:p>
          <a:p>
            <a:pPr eaLnBrk="1" hangingPunct="1">
              <a:buFontTx/>
              <a:buNone/>
            </a:pPr>
            <a:r>
              <a:rPr lang="en-US" sz="1800" smtClean="0"/>
              <a:t>How many?</a:t>
            </a:r>
          </a:p>
          <a:p>
            <a:pPr eaLnBrk="1" hangingPunct="1">
              <a:buFontTx/>
              <a:buNone/>
            </a:pPr>
            <a:r>
              <a:rPr lang="en-US" sz="1800" smtClean="0"/>
              <a:t>n</a:t>
            </a:r>
            <a:r>
              <a:rPr lang="en-US" sz="1800" baseline="-25000" smtClean="0"/>
              <a:t>Reserves</a:t>
            </a:r>
            <a:r>
              <a:rPr lang="en-US" sz="1800" smtClean="0"/>
              <a:t>/V(Date,Reserves)=100,000/1,000=</a:t>
            </a:r>
            <a:r>
              <a:rPr lang="en-US" sz="1800" smtClean="0">
                <a:solidFill>
                  <a:srgbClr val="FF0000"/>
                </a:solidFill>
              </a:rPr>
              <a:t>100</a:t>
            </a:r>
          </a:p>
          <a:p>
            <a:pPr eaLnBrk="1" hangingPunct="1">
              <a:buFontTx/>
              <a:buNone/>
            </a:pPr>
            <a:r>
              <a:rPr lang="en-US" sz="1800" smtClean="0"/>
              <a:t>How many pages do I need to access, in order to find these reservations:</a:t>
            </a:r>
          </a:p>
          <a:p>
            <a:pPr eaLnBrk="1" hangingPunct="1">
              <a:buFontTx/>
              <a:buNone/>
            </a:pPr>
            <a:r>
              <a:rPr lang="en-US" sz="1800" smtClean="0">
                <a:solidFill>
                  <a:srgbClr val="FF0000"/>
                </a:solidFill>
              </a:rPr>
              <a:t>2+10</a:t>
            </a:r>
            <a:r>
              <a:rPr lang="en-US" sz="1800" smtClean="0"/>
              <a:t>  (2 in the index and 10 in the file – the reservations are ordered on the date)</a:t>
            </a:r>
          </a:p>
          <a:p>
            <a:pPr eaLnBrk="1" hangingPunct="1">
              <a:buFontTx/>
              <a:buNone/>
            </a:pPr>
            <a:r>
              <a:rPr lang="en-US" sz="1800" smtClean="0"/>
              <a:t>For each reservation, I retrieve the corresponding sailor record using the hash inded on Sailor.sid, with cost </a:t>
            </a:r>
            <a:r>
              <a:rPr lang="en-US" sz="1800" smtClean="0">
                <a:solidFill>
                  <a:schemeClr val="accent2"/>
                </a:solidFill>
              </a:rPr>
              <a:t>2 per reservation</a:t>
            </a:r>
            <a:r>
              <a:rPr lang="en-US" sz="1800" smtClean="0"/>
              <a:t>. </a:t>
            </a:r>
          </a:p>
          <a:p>
            <a:pPr eaLnBrk="1" hangingPunct="1">
              <a:buFontTx/>
              <a:buNone/>
            </a:pPr>
            <a:r>
              <a:rPr lang="en-US" sz="1800" smtClean="0"/>
              <a:t>Total cost: </a:t>
            </a:r>
          </a:p>
          <a:p>
            <a:pPr eaLnBrk="1" hangingPunct="1">
              <a:buFontTx/>
              <a:buNone/>
            </a:pPr>
            <a:r>
              <a:rPr lang="en-US" sz="1800" smtClean="0">
                <a:solidFill>
                  <a:srgbClr val="FF0000"/>
                </a:solidFill>
              </a:rPr>
              <a:t>12</a:t>
            </a:r>
            <a:r>
              <a:rPr lang="en-US" sz="1800" smtClean="0"/>
              <a:t>+</a:t>
            </a:r>
            <a:r>
              <a:rPr lang="en-US" sz="1800" smtClean="0">
                <a:solidFill>
                  <a:schemeClr val="accent2"/>
                </a:solidFill>
              </a:rPr>
              <a:t>100*2</a:t>
            </a:r>
            <a:r>
              <a:rPr lang="en-US" sz="1800" smtClean="0"/>
              <a:t>=</a:t>
            </a:r>
            <a:r>
              <a:rPr lang="en-US" sz="1800" b="1" smtClean="0"/>
              <a:t>212</a:t>
            </a:r>
          </a:p>
          <a:p>
            <a:pPr eaLnBrk="1" hangingPunct="1">
              <a:buFontTx/>
              <a:buNone/>
            </a:pPr>
            <a:endParaRPr lang="en-US" sz="1800" smtClean="0"/>
          </a:p>
          <a:p>
            <a:pPr eaLnBrk="1" hangingPunct="1"/>
            <a:r>
              <a:rPr lang="en-US" sz="1800" smtClean="0"/>
              <a:t>Do I need to consider other algorithms that produce results in interesting orders? </a:t>
            </a:r>
          </a:p>
          <a:p>
            <a:pPr eaLnBrk="1" hangingPunct="1">
              <a:buFontTx/>
              <a:buNone/>
            </a:pPr>
            <a:r>
              <a:rPr lang="en-US" sz="1800" smtClean="0"/>
              <a:t>In this case </a:t>
            </a:r>
            <a:r>
              <a:rPr lang="en-US" sz="1800" b="1" smtClean="0"/>
              <a:t>no</a:t>
            </a:r>
            <a:r>
              <a:rPr lang="en-US" sz="1800" smtClean="0"/>
              <a:t>, because the only useful order would be on the Reserves.bid, which cannot be generated by any algorithm in this example.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2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2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2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2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2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2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8788743A-8860-4527-BE07-6656DF726D7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9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9248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>
                <a:ea typeface="+mj-ea"/>
              </a:rPr>
              <a:t>Estimation of </a:t>
            </a:r>
            <a:r>
              <a:rPr lang="en-US" sz="2400" smtClean="0">
                <a:solidFill>
                  <a:schemeClr val="accent2"/>
                </a:solidFill>
                <a:ea typeface="+mj-ea"/>
              </a:rPr>
              <a:t>C2</a:t>
            </a:r>
            <a:r>
              <a:rPr lang="en-US" sz="2400" smtClean="0">
                <a:ea typeface="+mj-ea"/>
              </a:rPr>
              <a:t> - Temp2 = </a:t>
            </a:r>
            <a:r>
              <a:rPr lang="en-US" sz="2400" smtClean="0">
                <a:ea typeface="+mj-ea"/>
                <a:sym typeface="Symbol" charset="0"/>
              </a:rPr>
              <a:t></a:t>
            </a:r>
            <a:r>
              <a:rPr lang="en-US" sz="2400" baseline="-25000" smtClean="0">
                <a:ea typeface="+mj-ea"/>
              </a:rPr>
              <a:t>color=red</a:t>
            </a:r>
            <a:r>
              <a:rPr lang="en-US" sz="2400" smtClean="0">
                <a:ea typeface="+mj-ea"/>
              </a:rPr>
              <a:t>Boats</a:t>
            </a:r>
            <a:br>
              <a:rPr lang="en-US" sz="2400" smtClean="0">
                <a:ea typeface="+mj-ea"/>
              </a:rPr>
            </a:br>
            <a:r>
              <a:rPr lang="en-US" sz="2400" smtClean="0">
                <a:ea typeface="+mj-ea"/>
              </a:rPr>
              <a:t>and </a:t>
            </a:r>
            <a:r>
              <a:rPr lang="en-US" sz="2400" smtClean="0">
                <a:solidFill>
                  <a:schemeClr val="bg2"/>
                </a:solidFill>
                <a:ea typeface="+mj-ea"/>
              </a:rPr>
              <a:t>C3</a:t>
            </a:r>
            <a:r>
              <a:rPr lang="en-US" sz="2400" smtClean="0">
                <a:ea typeface="+mj-ea"/>
              </a:rPr>
              <a:t> - Temp1 JOIN Temp2 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458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</a:rPr>
              <a:t>C2</a:t>
            </a:r>
            <a:r>
              <a:rPr lang="en-US" sz="2000" smtClean="0"/>
              <a:t> using </a:t>
            </a:r>
            <a:r>
              <a:rPr lang="en-US" sz="2000" smtClean="0">
                <a:solidFill>
                  <a:schemeClr val="accent2"/>
                </a:solidFill>
              </a:rPr>
              <a:t>Sub-Plan P2</a:t>
            </a:r>
            <a:r>
              <a:rPr lang="en-US" sz="2000" smtClean="0"/>
              <a:t>: For Boats, I only have a hash index on bid (no index on color). Therefore, in order to find red boats, I need to scan the entire (1,000 boat records) file with cost b</a:t>
            </a:r>
            <a:r>
              <a:rPr lang="en-US" sz="2000" baseline="-25000" smtClean="0"/>
              <a:t>Boats</a:t>
            </a:r>
            <a:r>
              <a:rPr lang="en-US" sz="2000" smtClean="0"/>
              <a:t>=</a:t>
            </a:r>
            <a:r>
              <a:rPr lang="en-US" sz="2000" smtClean="0">
                <a:solidFill>
                  <a:srgbClr val="FF0000"/>
                </a:solidFill>
              </a:rPr>
              <a:t>100</a:t>
            </a:r>
            <a:r>
              <a:rPr lang="en-US" sz="2000" smtClean="0"/>
              <a:t> pages. Since only 10% of the boats are red, I expect to retrieve </a:t>
            </a:r>
            <a:r>
              <a:rPr lang="en-US" sz="2000" smtClean="0">
                <a:solidFill>
                  <a:srgbClr val="FF0000"/>
                </a:solidFill>
              </a:rPr>
              <a:t>100</a:t>
            </a:r>
            <a:r>
              <a:rPr lang="en-US" sz="2000" smtClean="0"/>
              <a:t> records.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rgbClr val="008000"/>
                </a:solidFill>
              </a:rPr>
              <a:t>C3</a:t>
            </a:r>
            <a:r>
              <a:rPr lang="en-US" sz="2000" smtClean="0"/>
              <a:t> using </a:t>
            </a:r>
            <a:r>
              <a:rPr lang="en-US" sz="2000" smtClean="0">
                <a:solidFill>
                  <a:srgbClr val="008000"/>
                </a:solidFill>
              </a:rPr>
              <a:t>Sub-Plan P3</a:t>
            </a:r>
            <a:r>
              <a:rPr lang="en-US" altLang="en-US" sz="2000" smtClean="0">
                <a:solidFill>
                  <a:srgbClr val="008000"/>
                </a:solidFill>
              </a:rPr>
              <a:t>’</a:t>
            </a:r>
            <a:r>
              <a:rPr lang="en-US" altLang="ja-JP" sz="2000" smtClean="0"/>
              <a:t> (</a:t>
            </a:r>
            <a:r>
              <a:rPr lang="en-US" altLang="ja-JP" sz="2000" b="1" smtClean="0"/>
              <a:t>materialization</a:t>
            </a:r>
            <a:r>
              <a:rPr lang="en-US" altLang="ja-JP" sz="2000" smtClean="0"/>
              <a:t>).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Store the intermediate results of P2 and P1, then read them and join them on the bid using any join algorithm. </a:t>
            </a:r>
            <a:r>
              <a:rPr lang="en-US" sz="2000" smtClean="0">
                <a:solidFill>
                  <a:srgbClr val="FF0000"/>
                </a:solidFill>
              </a:rPr>
              <a:t>Very expensive</a:t>
            </a:r>
            <a:r>
              <a:rPr lang="en-US" sz="2000" smtClean="0"/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rgbClr val="008000"/>
                </a:solidFill>
              </a:rPr>
              <a:t>C3</a:t>
            </a:r>
            <a:r>
              <a:rPr lang="en-US" sz="2000" smtClean="0"/>
              <a:t> using </a:t>
            </a:r>
            <a:r>
              <a:rPr lang="en-US" sz="2000" smtClean="0">
                <a:solidFill>
                  <a:srgbClr val="008000"/>
                </a:solidFill>
              </a:rPr>
              <a:t>Sub-Plan P3</a:t>
            </a:r>
            <a:r>
              <a:rPr lang="en-US" sz="2000" smtClean="0"/>
              <a:t> (</a:t>
            </a:r>
            <a:r>
              <a:rPr lang="en-US" sz="2000" b="1" smtClean="0"/>
              <a:t>pipelining</a:t>
            </a:r>
            <a:r>
              <a:rPr lang="en-US" sz="2000" smtClean="0"/>
              <a:t>).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Recall that during </a:t>
            </a:r>
            <a:r>
              <a:rPr lang="en-US" sz="2000" smtClean="0">
                <a:solidFill>
                  <a:srgbClr val="FF0000"/>
                </a:solidFill>
              </a:rPr>
              <a:t>P1</a:t>
            </a:r>
            <a:r>
              <a:rPr lang="en-US" sz="2000" smtClean="0"/>
              <a:t>, we generate </a:t>
            </a:r>
            <a:r>
              <a:rPr lang="en-US" sz="2000" smtClean="0">
                <a:solidFill>
                  <a:schemeClr val="accent2"/>
                </a:solidFill>
              </a:rPr>
              <a:t>100</a:t>
            </a:r>
            <a:r>
              <a:rPr lang="en-US" sz="2000" smtClean="0"/>
              <a:t> (Sailor JOIN </a:t>
            </a:r>
            <a:r>
              <a:rPr lang="en-US" sz="2000" smtClean="0">
                <a:sym typeface="Symbol" pitchFamily="18" charset="2"/>
              </a:rPr>
              <a:t></a:t>
            </a:r>
            <a:r>
              <a:rPr lang="en-US" sz="2000" baseline="-25000" smtClean="0"/>
              <a:t>R.date=1.1.2005</a:t>
            </a:r>
            <a:r>
              <a:rPr lang="en-US" sz="2000" smtClean="0"/>
              <a:t>Reserves) records. When each such record is generated, we find the corresponding Boat, using the hash index on Boats.bid with cost 2. If the color is not red I discard the record (i.e., I perform the selection on the fly without the need for P2). This corresponds to the Index Nested Loops algorithm and has cost </a:t>
            </a:r>
            <a:r>
              <a:rPr lang="en-US" sz="2000" smtClean="0">
                <a:solidFill>
                  <a:srgbClr val="008000"/>
                </a:solidFill>
              </a:rPr>
              <a:t>100*2</a:t>
            </a:r>
            <a:r>
              <a:rPr lang="en-US" sz="2000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Total cost for 1</a:t>
            </a:r>
            <a:r>
              <a:rPr lang="en-US" sz="2000" baseline="30000" smtClean="0"/>
              <a:t>st</a:t>
            </a:r>
            <a:r>
              <a:rPr lang="en-US" sz="2000" smtClean="0"/>
              <a:t> expression: </a:t>
            </a:r>
            <a:r>
              <a:rPr lang="en-US" sz="2000" smtClean="0">
                <a:solidFill>
                  <a:srgbClr val="FF0000"/>
                </a:solidFill>
              </a:rPr>
              <a:t>C1</a:t>
            </a:r>
            <a:r>
              <a:rPr lang="en-US" sz="2000" smtClean="0"/>
              <a:t>+</a:t>
            </a:r>
            <a:r>
              <a:rPr lang="en-US" sz="2000" smtClean="0">
                <a:solidFill>
                  <a:srgbClr val="008000"/>
                </a:solidFill>
              </a:rPr>
              <a:t>C3</a:t>
            </a:r>
            <a:r>
              <a:rPr lang="en-US" sz="2000" smtClean="0"/>
              <a:t>=</a:t>
            </a:r>
            <a:r>
              <a:rPr lang="en-US" sz="2000" smtClean="0">
                <a:solidFill>
                  <a:srgbClr val="FF0000"/>
                </a:solidFill>
              </a:rPr>
              <a:t>212</a:t>
            </a:r>
            <a:r>
              <a:rPr lang="en-US" sz="2000" smtClean="0"/>
              <a:t>+</a:t>
            </a:r>
            <a:r>
              <a:rPr lang="en-US" sz="2000" smtClean="0">
                <a:solidFill>
                  <a:srgbClr val="008000"/>
                </a:solidFill>
              </a:rPr>
              <a:t>200</a:t>
            </a:r>
            <a:r>
              <a:rPr lang="en-US" sz="2000" smtClean="0"/>
              <a:t>=412.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新細明體"/>
        <a:cs typeface="新細明體"/>
      </a:majorFont>
      <a:minorFont>
        <a:latin typeface="Tahoma"/>
        <a:ea typeface="新細明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charset="0"/>
            <a:cs typeface="新細明體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charset="0"/>
            <a:cs typeface="新細明體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1116</Words>
  <Application>Microsoft Office PowerPoint</Application>
  <PresentationFormat>On-screen Show (4:3)</PresentationFormat>
  <Paragraphs>114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Times New Roman</vt:lpstr>
      <vt:lpstr>PMingLiU</vt:lpstr>
      <vt:lpstr>Arial</vt:lpstr>
      <vt:lpstr>Tahoma</vt:lpstr>
      <vt:lpstr>MS PGothic</vt:lpstr>
      <vt:lpstr>Symbol</vt:lpstr>
      <vt:lpstr>Default Design</vt:lpstr>
      <vt:lpstr>Microsoft Drawing 1.01</vt:lpstr>
      <vt:lpstr>PowerPoint Presentation</vt:lpstr>
      <vt:lpstr>Optimization – Single Relation </vt:lpstr>
      <vt:lpstr>Single Relation Plans</vt:lpstr>
      <vt:lpstr>Additional Single Relation Plans </vt:lpstr>
      <vt:lpstr>Multi-Relation Plans - Estimation of Output Size</vt:lpstr>
      <vt:lpstr>Evaluation/execution Plans</vt:lpstr>
      <vt:lpstr>Cost estimation for 1st expression (Sailor JOIN R.date=1.1.2005Reserves) JOIN color=redBoats</vt:lpstr>
      <vt:lpstr>Estimation of C1  Temp1 = Sailor JOIN R.date=1.1.2005Reserves </vt:lpstr>
      <vt:lpstr>Estimation of C2 - Temp2 = color=redBoats and C3 - Temp1 JOIN Temp2 </vt:lpstr>
      <vt:lpstr>Evaluation plan for 1st expression (Sailor JOIN R.date=1.1.2005Reserves) JOIN color=redBoats</vt:lpstr>
      <vt:lpstr>Evaluation plan for 2nd expression Sailor JOIN (R.date=1.1.2005Reserves JOIN color=redBoats) using the same concepts</vt:lpstr>
      <vt:lpstr>Final Evaluation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Query Language(SQL)</dc:title>
  <dc:creator>Qiong Luo</dc:creator>
  <cp:lastModifiedBy>Qiong Luo</cp:lastModifiedBy>
  <cp:revision>96</cp:revision>
  <dcterms:modified xsi:type="dcterms:W3CDTF">2013-04-20T02:03:41Z</dcterms:modified>
</cp:coreProperties>
</file>