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2" r:id="rId2"/>
    <p:sldId id="346" r:id="rId3"/>
    <p:sldId id="343" r:id="rId4"/>
    <p:sldId id="344" r:id="rId5"/>
    <p:sldId id="345" r:id="rId6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4B214-EB26-4C5E-8611-A074FAB14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8A10B91-8AAA-49A1-A3F3-4FD11D85087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A5459F3-F492-4BA5-905D-D8DBD2D77FC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EA29768-02E0-4E98-8F50-13E613A127A5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C812132-E30D-46B8-A6F3-6D52F366F80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DC80846-ADA6-4C34-874D-A7095C57766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B3DF04-0C8D-4419-A3CF-E6EEDB3575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9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67F7571-0979-418F-9A85-12008C7B8A4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3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CE0C74C-1826-42DB-96E1-5E9DC0952EF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2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044CC28-15CF-40F3-A140-DB94E25A479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C1DC8A7-3C63-4175-88E1-52575571F65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23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E14AC0C-3DF9-4F88-A95D-DF317BF9C93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7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2A161B5-84C8-458D-A98A-22C8ECA8EF2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3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1C4D268-8947-45E2-B90C-56F9107DED0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6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BC51C2-755B-4E39-9A00-9A76B795771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512D2A3-DB13-44FD-BE0B-5B34D502132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7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en-US" altLang="zh-TW" smtClean="0"/>
          </a:p>
          <a:p>
            <a:pPr lvl="1"/>
            <a:r>
              <a:rPr lang="zh-TW" altLang="en-US" smtClean="0"/>
              <a:t>第二層</a:t>
            </a:r>
            <a:endParaRPr lang="en-US" altLang="zh-TW" smtClean="0"/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  <a:endParaRPr lang="en-US" altLang="zh-TW" smtClean="0"/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295628D6-A987-4602-8058-235930B66CB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8C6048B-FD32-4D6C-B99B-FF9A664BE4C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35003" dir="2928844" algn="ctr" rotWithShape="0">
              <a:schemeClr val="accent1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charset="0"/>
                <a:ea typeface="新細明體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smtClean="0">
                <a:solidFill>
                  <a:srgbClr val="FF5050"/>
                </a:solidFill>
                <a:latin typeface="Tahoma" pitchFamily="34" charset="0"/>
              </a:rPr>
              <a:t>20. </a:t>
            </a: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Exercises on Transactions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268F419-8A99-4DF2-8052-60975E5DC57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</a:rPr>
              <a:t>Serializability</a:t>
            </a:r>
            <a:endParaRPr lang="en-US" dirty="0" smtClean="0">
              <a:ea typeface="+mj-ea"/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r>
              <a:rPr lang="en-US" sz="1800" smtClean="0"/>
              <a:t>Indicate which of the following schedules involving T1 and T2 is serial, serializable, or not serializable. Ri denotes a READ (of Transaction Ti), and Wi is a WRITE operation (of Transaction Ti)</a:t>
            </a:r>
          </a:p>
          <a:p>
            <a:pPr>
              <a:buFontTx/>
              <a:buNone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R1(A) W1(A) R2(A) W2(A)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Serial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R1(A) R2(A) W1(A) W2(B)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Serializable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What is the equivalent serial schedule: 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T2T1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R1(A) R2(A) W1(A) W2(A)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Not Serializable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R2(A) R1(A) W2(B) W1(A)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Serializable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What is the equivalent serial schedule: </a:t>
            </a:r>
          </a:p>
          <a:p>
            <a:pPr>
              <a:buFontTx/>
              <a:buNone/>
            </a:pPr>
            <a:r>
              <a:rPr lang="en-US" sz="1800" smtClean="0">
                <a:ea typeface="Times New Roman" pitchFamily="18" charset="0"/>
              </a:rPr>
              <a:t>	T2T1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F9AC2B5-0341-4008-BA43-05E4CAB3CFF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Schedule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1143000"/>
            <a:ext cx="7848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ea typeface="+mn-ea"/>
              </a:rPr>
              <a:t>Is the following schedule conflict </a:t>
            </a:r>
            <a:r>
              <a:rPr lang="en-US" sz="1800" dirty="0" err="1" smtClean="0">
                <a:ea typeface="+mn-ea"/>
              </a:rPr>
              <a:t>serializable</a:t>
            </a:r>
            <a:r>
              <a:rPr lang="en-US" sz="1800" dirty="0" smtClean="0">
                <a:ea typeface="+mn-ea"/>
              </a:rPr>
              <a:t>?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438400" y="1981200"/>
          <a:ext cx="43148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Microsoft Drawing 1.01" r:id="rId4" imgW="4314825" imgH="4314825" progId="MSDraw.1.01">
                  <p:embed/>
                </p:oleObj>
              </mc:Choice>
              <mc:Fallback>
                <p:oleObj name="Microsoft Drawing 1.01" r:id="rId4" imgW="4314825" imgH="4314825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431482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486FFB6-72B5-433C-9F9D-8FB9F281207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Schedule Example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1066800"/>
            <a:ext cx="78486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ea typeface="+mn-ea"/>
              </a:rPr>
              <a:t>The schedule is not </a:t>
            </a:r>
            <a:r>
              <a:rPr lang="en-US" sz="1600" dirty="0" err="1" smtClean="0">
                <a:ea typeface="+mn-ea"/>
              </a:rPr>
              <a:t>serializable</a:t>
            </a:r>
            <a:r>
              <a:rPr lang="en-US" sz="1600" dirty="0" smtClean="0">
                <a:ea typeface="+mn-ea"/>
              </a:rPr>
              <a:t> because there is a circle T1, T2, T3, T1.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438400" y="1981200"/>
          <a:ext cx="43148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Microsoft Drawing 1.01" r:id="rId4" imgW="4314825" imgH="4314825" progId="MSDraw.1.01">
                  <p:embed/>
                </p:oleObj>
              </mc:Choice>
              <mc:Fallback>
                <p:oleObj name="Microsoft Drawing 1.01" r:id="rId4" imgW="4314825" imgH="4314825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431482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25" name="Line 5"/>
          <p:cNvSpPr>
            <a:spLocks noChangeShapeType="1"/>
          </p:cNvSpPr>
          <p:nvPr/>
        </p:nvSpPr>
        <p:spPr bwMode="auto">
          <a:xfrm>
            <a:off x="29718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73126" name="Line 6"/>
          <p:cNvSpPr>
            <a:spLocks noChangeShapeType="1"/>
          </p:cNvSpPr>
          <p:nvPr/>
        </p:nvSpPr>
        <p:spPr bwMode="auto">
          <a:xfrm flipH="1">
            <a:off x="2895600" y="3810000"/>
            <a:ext cx="312420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>
            <a:off x="4724400" y="3352800"/>
            <a:ext cx="1219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4120FDA-756D-4985-8FF6-497467E43C5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Recoverable </a:t>
            </a:r>
            <a:r>
              <a:rPr lang="en-US" dirty="0">
                <a:ea typeface="+mj-ea"/>
              </a:rPr>
              <a:t>and </a:t>
            </a:r>
            <a:r>
              <a:rPr lang="en-US" dirty="0" err="1" smtClean="0">
                <a:ea typeface="+mj-ea"/>
              </a:rPr>
              <a:t>Cascadeless</a:t>
            </a:r>
            <a:r>
              <a:rPr lang="en-US" smtClean="0">
                <a:ea typeface="+mj-ea"/>
              </a:rPr>
              <a:t> Schedules</a:t>
            </a:r>
            <a:endParaRPr lang="en-US" dirty="0" smtClean="0">
              <a:ea typeface="+mj-ea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1066800"/>
            <a:ext cx="8326437" cy="4953000"/>
          </a:xfrm>
        </p:spPr>
        <p:txBody>
          <a:bodyPr/>
          <a:lstStyle/>
          <a:p>
            <a:r>
              <a:rPr lang="en-US" sz="2000" smtClean="0"/>
              <a:t>Is the schedule W2(B) R1(A) W1(A) R2(A) C1 C2 serializable, recoverable and cascadeless? (C1 and C2 indicate the commit statements). </a:t>
            </a:r>
          </a:p>
          <a:p>
            <a:pPr>
              <a:buFontTx/>
              <a:buNone/>
            </a:pPr>
            <a:r>
              <a:rPr lang="en-US" sz="2000" smtClean="0"/>
              <a:t>It is serializable – the equivalent serial schedule is T1T2</a:t>
            </a:r>
          </a:p>
          <a:p>
            <a:pPr>
              <a:buFontTx/>
              <a:buNone/>
            </a:pPr>
            <a:r>
              <a:rPr lang="en-US" sz="2000" smtClean="0"/>
              <a:t>It is recoverable – T2 reads A, written by T1, and commits after T1  </a:t>
            </a:r>
          </a:p>
          <a:p>
            <a:pPr>
              <a:buFontTx/>
              <a:buNone/>
            </a:pPr>
            <a:r>
              <a:rPr lang="en-US" sz="2000" smtClean="0"/>
              <a:t>Not cascadeless. If T1 aborts, T2 must also abort </a:t>
            </a:r>
          </a:p>
          <a:p>
            <a:r>
              <a:rPr lang="en-US" sz="2000" smtClean="0"/>
              <a:t>How would you place the commit statements in order to make the schedule cascadeless:</a:t>
            </a:r>
          </a:p>
          <a:p>
            <a:pPr>
              <a:buFontTx/>
              <a:buNone/>
            </a:pPr>
            <a:r>
              <a:rPr lang="en-US" sz="2000" smtClean="0"/>
              <a:t>W2(B) R1(A) W1(A) C1 R2(A) C2</a:t>
            </a:r>
          </a:p>
          <a:p>
            <a:r>
              <a:rPr lang="en-US" sz="2000" smtClean="0"/>
              <a:t>Is the schedule R2(A) R1(A) W1(A) W2(B) C2 C1 recoverable and cascadeless? </a:t>
            </a:r>
          </a:p>
          <a:p>
            <a:pPr>
              <a:buFontTx/>
              <a:buNone/>
            </a:pPr>
            <a:r>
              <a:rPr lang="en-US" sz="2000" smtClean="0"/>
              <a:t>Both recoverable and cascadeless. No transaction reads items written by the other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220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PMingLiU</vt:lpstr>
      <vt:lpstr>Arial</vt:lpstr>
      <vt:lpstr>Tahoma</vt:lpstr>
      <vt:lpstr>MS PGothic</vt:lpstr>
      <vt:lpstr>Default Design</vt:lpstr>
      <vt:lpstr>Microsoft Drawing 1.01</vt:lpstr>
      <vt:lpstr>PowerPoint Presentation</vt:lpstr>
      <vt:lpstr>Serializability</vt:lpstr>
      <vt:lpstr>Schedule Example</vt:lpstr>
      <vt:lpstr>Schedule Example</vt:lpstr>
      <vt:lpstr>Recoverable and Cascadeless Schedules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Qiong Luo</dc:creator>
  <cp:lastModifiedBy>Qiong Luo</cp:lastModifiedBy>
  <cp:revision>109</cp:revision>
  <dcterms:modified xsi:type="dcterms:W3CDTF">2013-04-20T02:03:21Z</dcterms:modified>
</cp:coreProperties>
</file>