
<file path=[Content_Types].xml><?xml version="1.0" encoding="utf-8"?>
<Types xmlns="http://schemas.openxmlformats.org/package/2006/content-types">
  <Default Extension="bin" ContentType="audio/unknown"/>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23" r:id="rId2"/>
    <p:sldId id="325" r:id="rId3"/>
    <p:sldId id="346" r:id="rId4"/>
    <p:sldId id="326" r:id="rId5"/>
    <p:sldId id="327" r:id="rId6"/>
    <p:sldId id="336" r:id="rId7"/>
    <p:sldId id="332" r:id="rId8"/>
    <p:sldId id="330" r:id="rId9"/>
    <p:sldId id="337" r:id="rId10"/>
    <p:sldId id="338" r:id="rId11"/>
    <p:sldId id="339" r:id="rId12"/>
    <p:sldId id="340" r:id="rId13"/>
    <p:sldId id="341" r:id="rId14"/>
    <p:sldId id="342" r:id="rId15"/>
    <p:sldId id="343" r:id="rId16"/>
    <p:sldId id="344" r:id="rId17"/>
    <p:sldId id="345" r:id="rId18"/>
  </p:sldIdLst>
  <p:sldSz cx="9144000" cy="6858000" type="screen4x3"/>
  <p:notesSz cx="6743700" cy="9906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PMingLiU"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PMingLiU"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PMingLiU"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PMingLiU"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PMingLiU"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02"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7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5299" name="Rectangle 3"/>
          <p:cNvSpPr>
            <a:spLocks noGrp="1" noChangeArrowheads="1"/>
          </p:cNvSpPr>
          <p:nvPr>
            <p:ph type="dt" idx="1"/>
          </p:nvPr>
        </p:nvSpPr>
        <p:spPr bwMode="auto">
          <a:xfrm>
            <a:off x="3819525"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5300" name="Rectangle 4"/>
          <p:cNvSpPr>
            <a:spLocks noGrp="1" noRot="1" noChangeAspect="1" noChangeArrowheads="1" noTextEdit="1"/>
          </p:cNvSpPr>
          <p:nvPr>
            <p:ph type="sldImg" idx="2"/>
          </p:nvPr>
        </p:nvSpPr>
        <p:spPr bwMode="auto">
          <a:xfrm>
            <a:off x="895350" y="742950"/>
            <a:ext cx="4953000" cy="3714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5301" name="Rectangle 5"/>
          <p:cNvSpPr>
            <a:spLocks noGrp="1" noChangeArrowheads="1"/>
          </p:cNvSpPr>
          <p:nvPr>
            <p:ph type="body" sz="quarter" idx="3"/>
          </p:nvPr>
        </p:nvSpPr>
        <p:spPr bwMode="auto">
          <a:xfrm>
            <a:off x="674688" y="4705350"/>
            <a:ext cx="539432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409113"/>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5303" name="Rectangle 7"/>
          <p:cNvSpPr>
            <a:spLocks noGrp="1" noChangeArrowheads="1"/>
          </p:cNvSpPr>
          <p:nvPr>
            <p:ph type="sldNum" sz="quarter" idx="5"/>
          </p:nvPr>
        </p:nvSpPr>
        <p:spPr bwMode="auto">
          <a:xfrm>
            <a:off x="3819525" y="9409113"/>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A2680A60-33FA-4832-A8E9-A8955DFAF043}" type="slidenum">
              <a:rPr lang="en-US"/>
              <a:pPr/>
              <a:t>‹#›</a:t>
            </a:fld>
            <a:endParaRPr lang="en-US"/>
          </a:p>
        </p:txBody>
      </p:sp>
    </p:spTree>
    <p:extLst>
      <p:ext uri="{BB962C8B-B14F-4D97-AF65-F5344CB8AC3E}">
        <p14:creationId xmlns:p14="http://schemas.microsoft.com/office/powerpoint/2010/main" val="12485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PMingLiU" pitchFamily="18"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Times New Roman" charset="0"/>
        <a:ea typeface="PMingLiU" pitchFamily="18" charset="-120"/>
        <a:cs typeface="新細明體" charset="0"/>
      </a:defRPr>
    </a:lvl2pPr>
    <a:lvl3pPr marL="914400" algn="l" rtl="0" eaLnBrk="0" fontAlgn="base" hangingPunct="0">
      <a:spcBef>
        <a:spcPct val="30000"/>
      </a:spcBef>
      <a:spcAft>
        <a:spcPct val="0"/>
      </a:spcAft>
      <a:defRPr kumimoji="1" sz="1200" kern="1200">
        <a:solidFill>
          <a:schemeClr val="tx1"/>
        </a:solidFill>
        <a:latin typeface="Times New Roman" charset="0"/>
        <a:ea typeface="PMingLiU" pitchFamily="18" charset="-120"/>
        <a:cs typeface="新細明體" charset="0"/>
      </a:defRPr>
    </a:lvl3pPr>
    <a:lvl4pPr marL="1371600" algn="l" rtl="0" eaLnBrk="0" fontAlgn="base" hangingPunct="0">
      <a:spcBef>
        <a:spcPct val="30000"/>
      </a:spcBef>
      <a:spcAft>
        <a:spcPct val="0"/>
      </a:spcAft>
      <a:defRPr kumimoji="1" sz="1200" kern="1200">
        <a:solidFill>
          <a:schemeClr val="tx1"/>
        </a:solidFill>
        <a:latin typeface="Times New Roman" charset="0"/>
        <a:ea typeface="PMingLiU" pitchFamily="18" charset="-120"/>
        <a:cs typeface="新細明體" charset="0"/>
      </a:defRPr>
    </a:lvl4pPr>
    <a:lvl5pPr marL="1828800" algn="l" rtl="0" eaLnBrk="0" fontAlgn="base" hangingPunct="0">
      <a:spcBef>
        <a:spcPct val="30000"/>
      </a:spcBef>
      <a:spcAft>
        <a:spcPct val="0"/>
      </a:spcAft>
      <a:defRPr kumimoji="1" sz="1200" kern="1200">
        <a:solidFill>
          <a:schemeClr val="tx1"/>
        </a:solidFill>
        <a:latin typeface="Times New Roman" charset="0"/>
        <a:ea typeface="PMingLiU" pitchFamily="18" charset="-120"/>
        <a:cs typeface="新細明體"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67B99405-B151-4258-A019-256C0B20312E}" type="slidenum">
              <a:rPr lang="en-US" sz="1200"/>
              <a:pPr eaLnBrk="1" hangingPunct="1"/>
              <a:t>2</a:t>
            </a:fld>
            <a:endParaRPr lang="en-US" sz="1200"/>
          </a:p>
        </p:txBody>
      </p:sp>
      <p:sp>
        <p:nvSpPr>
          <p:cNvPr id="10229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2979"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D629337D-BBE4-49DD-8272-29ECFD054C12}" type="slidenum">
              <a:rPr lang="en-US" sz="1200"/>
              <a:pPr eaLnBrk="1" hangingPunct="1"/>
              <a:t>3</a:t>
            </a:fld>
            <a:endParaRPr lang="en-US" sz="1200"/>
          </a:p>
        </p:txBody>
      </p:sp>
      <p:sp>
        <p:nvSpPr>
          <p:cNvPr id="1020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0931"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87F94F3F-F2D9-40F2-A911-A9BE3CD17884}" type="slidenum">
              <a:rPr lang="en-US" sz="1200"/>
              <a:pPr eaLnBrk="1" hangingPunct="1"/>
              <a:t>4</a:t>
            </a:fld>
            <a:endParaRPr lang="en-US" sz="1200"/>
          </a:p>
        </p:txBody>
      </p:sp>
      <p:sp>
        <p:nvSpPr>
          <p:cNvPr id="1025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5027"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ECABAAEC-FC5D-48AF-BB77-0D8AA8469163}" type="slidenum">
              <a:rPr lang="en-US" sz="1200"/>
              <a:pPr eaLnBrk="1" hangingPunct="1"/>
              <a:t>5</a:t>
            </a:fld>
            <a:endParaRPr lang="en-US" sz="1200"/>
          </a:p>
        </p:txBody>
      </p:sp>
      <p:sp>
        <p:nvSpPr>
          <p:cNvPr id="1027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7075"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2AD15E09-7EE0-4199-86E7-C943886D2784}" type="slidenum">
              <a:rPr lang="en-US" sz="1200"/>
              <a:pPr eaLnBrk="1" hangingPunct="1"/>
              <a:t>6</a:t>
            </a:fld>
            <a:endParaRPr lang="en-US" sz="1200"/>
          </a:p>
        </p:txBody>
      </p:sp>
      <p:sp>
        <p:nvSpPr>
          <p:cNvPr id="1045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45507"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70348265-646E-4531-8ACD-4C3BA58D9DE7}" type="slidenum">
              <a:rPr lang="en-US" sz="1200"/>
              <a:pPr eaLnBrk="1" hangingPunct="1"/>
              <a:t>7</a:t>
            </a:fld>
            <a:endParaRPr lang="en-US" sz="1200"/>
          </a:p>
        </p:txBody>
      </p:sp>
      <p:sp>
        <p:nvSpPr>
          <p:cNvPr id="1037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37315"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E225D60F-2056-468F-94F8-61DCC98A2D59}" type="slidenum">
              <a:rPr lang="en-US" sz="1200"/>
              <a:pPr eaLnBrk="1" hangingPunct="1"/>
              <a:t>8</a:t>
            </a:fld>
            <a:endParaRPr lang="en-US" sz="1200"/>
          </a:p>
        </p:txBody>
      </p:sp>
      <p:sp>
        <p:nvSpPr>
          <p:cNvPr id="1033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33219"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4D0217B4-B2C1-4217-A64C-554BC463F71F}" type="slidenum">
              <a:rPr lang="en-US" altLang="zh-TW"/>
              <a:pPr/>
              <a:t>‹#›</a:t>
            </a:fld>
            <a:endParaRPr lang="en-US" altLang="zh-TW"/>
          </a:p>
          <a:p>
            <a:endParaRPr lang="en-US" altLang="zh-TW"/>
          </a:p>
        </p:txBody>
      </p:sp>
    </p:spTree>
    <p:extLst>
      <p:ext uri="{BB962C8B-B14F-4D97-AF65-F5344CB8AC3E}">
        <p14:creationId xmlns:p14="http://schemas.microsoft.com/office/powerpoint/2010/main" val="210434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B7E7D43F-5BFC-44CD-937D-13D4C73DFD2F}" type="slidenum">
              <a:rPr lang="en-US" altLang="zh-TW"/>
              <a:pPr/>
              <a:t>‹#›</a:t>
            </a:fld>
            <a:endParaRPr lang="en-US" altLang="zh-TW"/>
          </a:p>
          <a:p>
            <a:endParaRPr lang="en-US" altLang="zh-TW"/>
          </a:p>
        </p:txBody>
      </p:sp>
    </p:spTree>
    <p:extLst>
      <p:ext uri="{BB962C8B-B14F-4D97-AF65-F5344CB8AC3E}">
        <p14:creationId xmlns:p14="http://schemas.microsoft.com/office/powerpoint/2010/main" val="38679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3E8850B-568A-4790-B24E-51D12D37C0AA}" type="slidenum">
              <a:rPr lang="en-US" altLang="zh-TW"/>
              <a:pPr/>
              <a:t>‹#›</a:t>
            </a:fld>
            <a:endParaRPr lang="en-US" altLang="zh-TW"/>
          </a:p>
          <a:p>
            <a:endParaRPr lang="en-US" altLang="zh-TW"/>
          </a:p>
        </p:txBody>
      </p:sp>
    </p:spTree>
    <p:extLst>
      <p:ext uri="{BB962C8B-B14F-4D97-AF65-F5344CB8AC3E}">
        <p14:creationId xmlns:p14="http://schemas.microsoft.com/office/powerpoint/2010/main" val="392337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002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B1E3C769-7D08-4A22-8E0A-5FE2F6ED3319}" type="slidenum">
              <a:rPr lang="en-US" altLang="zh-TW"/>
              <a:pPr/>
              <a:t>‹#›</a:t>
            </a:fld>
            <a:endParaRPr lang="en-US" altLang="zh-TW"/>
          </a:p>
          <a:p>
            <a:endParaRPr lang="en-US" altLang="zh-TW"/>
          </a:p>
        </p:txBody>
      </p:sp>
    </p:spTree>
    <p:extLst>
      <p:ext uri="{BB962C8B-B14F-4D97-AF65-F5344CB8AC3E}">
        <p14:creationId xmlns:p14="http://schemas.microsoft.com/office/powerpoint/2010/main" val="367607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809F4310-16FB-46CE-BB45-C3F28FAEFF95}" type="slidenum">
              <a:rPr lang="en-US" altLang="zh-TW"/>
              <a:pPr/>
              <a:t>‹#›</a:t>
            </a:fld>
            <a:endParaRPr lang="en-US" altLang="zh-TW"/>
          </a:p>
          <a:p>
            <a:endParaRPr lang="en-US" altLang="zh-TW"/>
          </a:p>
        </p:txBody>
      </p:sp>
    </p:spTree>
    <p:extLst>
      <p:ext uri="{BB962C8B-B14F-4D97-AF65-F5344CB8AC3E}">
        <p14:creationId xmlns:p14="http://schemas.microsoft.com/office/powerpoint/2010/main" val="1938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240A698D-D354-432C-8C39-650A5D1386B3}" type="slidenum">
              <a:rPr lang="en-US" altLang="zh-TW"/>
              <a:pPr/>
              <a:t>‹#›</a:t>
            </a:fld>
            <a:endParaRPr lang="en-US" altLang="zh-TW"/>
          </a:p>
          <a:p>
            <a:endParaRPr lang="en-US" altLang="zh-TW"/>
          </a:p>
        </p:txBody>
      </p:sp>
    </p:spTree>
    <p:extLst>
      <p:ext uri="{BB962C8B-B14F-4D97-AF65-F5344CB8AC3E}">
        <p14:creationId xmlns:p14="http://schemas.microsoft.com/office/powerpoint/2010/main" val="40929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F61BE7E2-FAA8-4859-911B-B3224254452C}" type="slidenum">
              <a:rPr lang="en-US" altLang="zh-TW"/>
              <a:pPr/>
              <a:t>‹#›</a:t>
            </a:fld>
            <a:endParaRPr lang="en-US" altLang="zh-TW"/>
          </a:p>
          <a:p>
            <a:endParaRPr lang="en-US" altLang="zh-TW"/>
          </a:p>
        </p:txBody>
      </p:sp>
    </p:spTree>
    <p:extLst>
      <p:ext uri="{BB962C8B-B14F-4D97-AF65-F5344CB8AC3E}">
        <p14:creationId xmlns:p14="http://schemas.microsoft.com/office/powerpoint/2010/main" val="403595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78D77B82-803B-4E65-8939-84847F8DC5A9}" type="slidenum">
              <a:rPr lang="en-US" altLang="zh-TW"/>
              <a:pPr/>
              <a:t>‹#›</a:t>
            </a:fld>
            <a:endParaRPr lang="en-US" altLang="zh-TW"/>
          </a:p>
          <a:p>
            <a:endParaRPr lang="en-US" altLang="zh-TW"/>
          </a:p>
        </p:txBody>
      </p:sp>
    </p:spTree>
    <p:extLst>
      <p:ext uri="{BB962C8B-B14F-4D97-AF65-F5344CB8AC3E}">
        <p14:creationId xmlns:p14="http://schemas.microsoft.com/office/powerpoint/2010/main" val="74878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436A8C01-E8FD-47A2-AC99-FEDB6BC84C30}" type="slidenum">
              <a:rPr lang="en-US" altLang="zh-TW"/>
              <a:pPr/>
              <a:t>‹#›</a:t>
            </a:fld>
            <a:endParaRPr lang="en-US" altLang="zh-TW"/>
          </a:p>
          <a:p>
            <a:endParaRPr lang="en-US" altLang="zh-TW"/>
          </a:p>
        </p:txBody>
      </p:sp>
    </p:spTree>
    <p:extLst>
      <p:ext uri="{BB962C8B-B14F-4D97-AF65-F5344CB8AC3E}">
        <p14:creationId xmlns:p14="http://schemas.microsoft.com/office/powerpoint/2010/main" val="282567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370EAB37-E764-4B87-97AE-E0B9A8C2291F}" type="slidenum">
              <a:rPr lang="en-US" altLang="zh-TW"/>
              <a:pPr/>
              <a:t>‹#›</a:t>
            </a:fld>
            <a:endParaRPr lang="en-US" altLang="zh-TW"/>
          </a:p>
          <a:p>
            <a:endParaRPr lang="en-US" altLang="zh-TW"/>
          </a:p>
        </p:txBody>
      </p:sp>
    </p:spTree>
    <p:extLst>
      <p:ext uri="{BB962C8B-B14F-4D97-AF65-F5344CB8AC3E}">
        <p14:creationId xmlns:p14="http://schemas.microsoft.com/office/powerpoint/2010/main" val="22258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FB519744-FD08-4BB1-8C76-B7FF33C65EC6}" type="slidenum">
              <a:rPr lang="en-US" altLang="zh-TW"/>
              <a:pPr/>
              <a:t>‹#›</a:t>
            </a:fld>
            <a:endParaRPr lang="en-US" altLang="zh-TW"/>
          </a:p>
          <a:p>
            <a:endParaRPr lang="en-US" altLang="zh-TW"/>
          </a:p>
        </p:txBody>
      </p:sp>
    </p:spTree>
    <p:extLst>
      <p:ext uri="{BB962C8B-B14F-4D97-AF65-F5344CB8AC3E}">
        <p14:creationId xmlns:p14="http://schemas.microsoft.com/office/powerpoint/2010/main" val="10274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83932992-727D-4D6B-BACC-5621B08F98DF}" type="slidenum">
              <a:rPr lang="en-US" altLang="zh-TW"/>
              <a:pPr/>
              <a:t>‹#›</a:t>
            </a:fld>
            <a:endParaRPr lang="en-US" altLang="zh-TW"/>
          </a:p>
          <a:p>
            <a:endParaRPr lang="en-US" altLang="zh-TW"/>
          </a:p>
        </p:txBody>
      </p:sp>
    </p:spTree>
    <p:extLst>
      <p:ext uri="{BB962C8B-B14F-4D97-AF65-F5344CB8AC3E}">
        <p14:creationId xmlns:p14="http://schemas.microsoft.com/office/powerpoint/2010/main" val="313649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zh-TW" smtClean="0"/>
          </a:p>
        </p:txBody>
      </p:sp>
      <p:sp>
        <p:nvSpPr>
          <p:cNvPr id="1027" name="Rectangle 3"/>
          <p:cNvSpPr>
            <a:spLocks noGrp="1" noChangeArrowheads="1"/>
          </p:cNvSpPr>
          <p:nvPr>
            <p:ph type="body" idx="1"/>
          </p:nvPr>
        </p:nvSpPr>
        <p:spPr bwMode="auto">
          <a:xfrm>
            <a:off x="685800" y="16002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endParaRPr lang="en-US" altLang="zh-TW" smtClean="0"/>
          </a:p>
          <a:p>
            <a:pPr lvl="1"/>
            <a:r>
              <a:rPr lang="zh-TW" altLang="en-US" smtClean="0"/>
              <a:t>第二層</a:t>
            </a:r>
            <a:endParaRPr lang="en-US" altLang="zh-TW" smtClean="0"/>
          </a:p>
          <a:p>
            <a:pPr lvl="2"/>
            <a:r>
              <a:rPr lang="zh-TW" altLang="en-US" smtClean="0"/>
              <a:t>第三層</a:t>
            </a:r>
            <a:endParaRPr lang="en-US" altLang="zh-TW" smtClean="0"/>
          </a:p>
          <a:p>
            <a:pPr lvl="3"/>
            <a:r>
              <a:rPr lang="zh-TW" altLang="en-US" smtClean="0"/>
              <a:t>第四層</a:t>
            </a:r>
            <a:endParaRPr lang="en-US" altLang="zh-TW" smtClean="0"/>
          </a:p>
          <a:p>
            <a:pPr lvl="4"/>
            <a:r>
              <a:rPr lang="zh-TW" altLang="en-US" smtClean="0"/>
              <a:t>第五層</a:t>
            </a:r>
            <a:endParaRPr lang="en-US" altLang="zh-TW" smtClean="0"/>
          </a:p>
        </p:txBody>
      </p:sp>
      <p:sp>
        <p:nvSpPr>
          <p:cNvPr id="1031" name="Rectangle 7"/>
          <p:cNvSpPr>
            <a:spLocks noGrp="1" noChangeArrowheads="1"/>
          </p:cNvSpPr>
          <p:nvPr>
            <p:ph type="ftr" sz="quarter" idx="3"/>
          </p:nvPr>
        </p:nvSpPr>
        <p:spPr bwMode="auto">
          <a:xfrm>
            <a:off x="457200" y="6248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b="1">
                <a:solidFill>
                  <a:schemeClr val="accent2"/>
                </a:solidFill>
              </a:defRPr>
            </a:lvl1pPr>
          </a:lstStyle>
          <a:p>
            <a:r>
              <a:rPr lang="en-US" altLang="zh-TW"/>
              <a:t>COMP231 Spring 2009                  CSE, HKUST   Slide </a:t>
            </a:r>
            <a:fld id="{A07D0F91-0229-4193-9149-72CE1AF30C3F}" type="slidenum">
              <a:rPr lang="en-US" altLang="zh-TW"/>
              <a:pPr/>
              <a:t>‹#›</a:t>
            </a:fld>
            <a:endParaRPr lang="en-US" altLang="zh-TW"/>
          </a:p>
          <a:p>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kumimoji="1" sz="2800">
          <a:solidFill>
            <a:schemeClr val="tx2"/>
          </a:solidFill>
          <a:latin typeface="+mj-lt"/>
          <a:ea typeface="PMingLiU" pitchFamily="18" charset="-120"/>
          <a:cs typeface="+mj-cs"/>
        </a:defRPr>
      </a:lvl1pPr>
      <a:lvl2pPr algn="ctr" rtl="0" eaLnBrk="0" fontAlgn="base" hangingPunct="0">
        <a:spcBef>
          <a:spcPct val="0"/>
        </a:spcBef>
        <a:spcAft>
          <a:spcPct val="0"/>
        </a:spcAft>
        <a:defRPr kumimoji="1" sz="2800">
          <a:solidFill>
            <a:schemeClr val="tx2"/>
          </a:solidFill>
          <a:latin typeface="Tahoma" charset="0"/>
          <a:ea typeface="PMingLiU" pitchFamily="18" charset="-120"/>
          <a:cs typeface="新細明體" charset="0"/>
        </a:defRPr>
      </a:lvl2pPr>
      <a:lvl3pPr algn="ctr" rtl="0" eaLnBrk="0" fontAlgn="base" hangingPunct="0">
        <a:spcBef>
          <a:spcPct val="0"/>
        </a:spcBef>
        <a:spcAft>
          <a:spcPct val="0"/>
        </a:spcAft>
        <a:defRPr kumimoji="1" sz="2800">
          <a:solidFill>
            <a:schemeClr val="tx2"/>
          </a:solidFill>
          <a:latin typeface="Tahoma" charset="0"/>
          <a:ea typeface="PMingLiU" pitchFamily="18" charset="-120"/>
          <a:cs typeface="新細明體" charset="0"/>
        </a:defRPr>
      </a:lvl3pPr>
      <a:lvl4pPr algn="ctr" rtl="0" eaLnBrk="0" fontAlgn="base" hangingPunct="0">
        <a:spcBef>
          <a:spcPct val="0"/>
        </a:spcBef>
        <a:spcAft>
          <a:spcPct val="0"/>
        </a:spcAft>
        <a:defRPr kumimoji="1" sz="2800">
          <a:solidFill>
            <a:schemeClr val="tx2"/>
          </a:solidFill>
          <a:latin typeface="Tahoma" charset="0"/>
          <a:ea typeface="PMingLiU" pitchFamily="18" charset="-120"/>
          <a:cs typeface="新細明體" charset="0"/>
        </a:defRPr>
      </a:lvl4pPr>
      <a:lvl5pPr algn="ctr" rtl="0" eaLnBrk="0" fontAlgn="base" hangingPunct="0">
        <a:spcBef>
          <a:spcPct val="0"/>
        </a:spcBef>
        <a:spcAft>
          <a:spcPct val="0"/>
        </a:spcAft>
        <a:defRPr kumimoji="1" sz="2800">
          <a:solidFill>
            <a:schemeClr val="tx2"/>
          </a:solidFill>
          <a:latin typeface="Tahoma" charset="0"/>
          <a:ea typeface="PMingLiU" pitchFamily="18" charset="-120"/>
          <a:cs typeface="新細明體" charset="0"/>
        </a:defRPr>
      </a:lvl5pPr>
      <a:lvl6pPr marL="457200" algn="ctr" rtl="0" fontAlgn="base">
        <a:spcBef>
          <a:spcPct val="0"/>
        </a:spcBef>
        <a:spcAft>
          <a:spcPct val="0"/>
        </a:spcAft>
        <a:defRPr kumimoji="1" sz="2800">
          <a:solidFill>
            <a:schemeClr val="tx2"/>
          </a:solidFill>
          <a:latin typeface="Tahoma" charset="0"/>
          <a:ea typeface="新細明體" charset="0"/>
          <a:cs typeface="新細明體" charset="0"/>
        </a:defRPr>
      </a:lvl6pPr>
      <a:lvl7pPr marL="914400" algn="ctr" rtl="0" fontAlgn="base">
        <a:spcBef>
          <a:spcPct val="0"/>
        </a:spcBef>
        <a:spcAft>
          <a:spcPct val="0"/>
        </a:spcAft>
        <a:defRPr kumimoji="1" sz="2800">
          <a:solidFill>
            <a:schemeClr val="tx2"/>
          </a:solidFill>
          <a:latin typeface="Tahoma" charset="0"/>
          <a:ea typeface="新細明體" charset="0"/>
          <a:cs typeface="新細明體" charset="0"/>
        </a:defRPr>
      </a:lvl7pPr>
      <a:lvl8pPr marL="1371600" algn="ctr" rtl="0" fontAlgn="base">
        <a:spcBef>
          <a:spcPct val="0"/>
        </a:spcBef>
        <a:spcAft>
          <a:spcPct val="0"/>
        </a:spcAft>
        <a:defRPr kumimoji="1" sz="2800">
          <a:solidFill>
            <a:schemeClr val="tx2"/>
          </a:solidFill>
          <a:latin typeface="Tahoma" charset="0"/>
          <a:ea typeface="新細明體" charset="0"/>
          <a:cs typeface="新細明體" charset="0"/>
        </a:defRPr>
      </a:lvl8pPr>
      <a:lvl9pPr marL="1828800" algn="ctr" rtl="0" fontAlgn="base">
        <a:spcBef>
          <a:spcPct val="0"/>
        </a:spcBef>
        <a:spcAft>
          <a:spcPct val="0"/>
        </a:spcAft>
        <a:defRPr kumimoji="1" sz="2800">
          <a:solidFill>
            <a:schemeClr val="tx2"/>
          </a:solidFill>
          <a:latin typeface="Tahoma" charset="0"/>
          <a:ea typeface="新細明體" charset="0"/>
          <a:cs typeface="新細明體" charset="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PMingLiU" pitchFamily="18" charset="-120"/>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PMingLiU" pitchFamily="18" charset="-120"/>
          <a:cs typeface="+mn-cs"/>
        </a:defRPr>
      </a:lvl2pPr>
      <a:lvl3pPr marL="1143000" indent="-228600" algn="l" rtl="0" eaLnBrk="0" fontAlgn="base" hangingPunct="0">
        <a:spcBef>
          <a:spcPct val="20000"/>
        </a:spcBef>
        <a:spcAft>
          <a:spcPct val="0"/>
        </a:spcAft>
        <a:buChar char="•"/>
        <a:defRPr kumimoji="1">
          <a:solidFill>
            <a:schemeClr val="tx1"/>
          </a:solidFill>
          <a:latin typeface="+mn-lt"/>
          <a:ea typeface="PMingLiU" pitchFamily="18" charset="-120"/>
          <a:cs typeface="+mn-cs"/>
        </a:defRPr>
      </a:lvl3pPr>
      <a:lvl4pPr marL="1600200" indent="-228600" algn="l" rtl="0" eaLnBrk="0" fontAlgn="base" hangingPunct="0">
        <a:spcBef>
          <a:spcPct val="20000"/>
        </a:spcBef>
        <a:spcAft>
          <a:spcPct val="0"/>
        </a:spcAft>
        <a:buChar char="–"/>
        <a:defRPr kumimoji="1" sz="2000">
          <a:solidFill>
            <a:schemeClr val="tx1"/>
          </a:solidFill>
          <a:latin typeface="Times New Roman" charset="0"/>
          <a:ea typeface="PMingLiU" pitchFamily="18" charset="-120"/>
          <a:cs typeface="+mn-cs"/>
        </a:defRPr>
      </a:lvl4pPr>
      <a:lvl5pPr marL="2057400" indent="-228600" algn="l" rtl="0" eaLnBrk="0" fontAlgn="base" hangingPunct="0">
        <a:spcBef>
          <a:spcPct val="20000"/>
        </a:spcBef>
        <a:spcAft>
          <a:spcPct val="0"/>
        </a:spcAft>
        <a:buChar char="»"/>
        <a:defRPr kumimoji="1" sz="2000">
          <a:solidFill>
            <a:schemeClr val="tx1"/>
          </a:solidFill>
          <a:latin typeface="Times New Roman" charset="0"/>
          <a:ea typeface="PMingLiU" pitchFamily="18" charset="-120"/>
          <a:cs typeface="+mn-cs"/>
        </a:defRPr>
      </a:lvl5pPr>
      <a:lvl6pPr marL="2514600" indent="-228600" algn="l" rtl="0" fontAlgn="base">
        <a:spcBef>
          <a:spcPct val="20000"/>
        </a:spcBef>
        <a:spcAft>
          <a:spcPct val="0"/>
        </a:spcAft>
        <a:buChar char="»"/>
        <a:defRPr kumimoji="1" sz="2000">
          <a:solidFill>
            <a:schemeClr val="tx1"/>
          </a:solidFill>
          <a:latin typeface="Times New Roman" charset="0"/>
          <a:ea typeface="+mn-ea"/>
          <a:cs typeface="+mn-cs"/>
        </a:defRPr>
      </a:lvl6pPr>
      <a:lvl7pPr marL="2971800" indent="-228600" algn="l" rtl="0" fontAlgn="base">
        <a:spcBef>
          <a:spcPct val="20000"/>
        </a:spcBef>
        <a:spcAft>
          <a:spcPct val="0"/>
        </a:spcAft>
        <a:buChar char="»"/>
        <a:defRPr kumimoji="1" sz="2000">
          <a:solidFill>
            <a:schemeClr val="tx1"/>
          </a:solidFill>
          <a:latin typeface="Times New Roman" charset="0"/>
          <a:ea typeface="+mn-ea"/>
          <a:cs typeface="+mn-cs"/>
        </a:defRPr>
      </a:lvl7pPr>
      <a:lvl8pPr marL="3429000" indent="-228600" algn="l" rtl="0" fontAlgn="base">
        <a:spcBef>
          <a:spcPct val="20000"/>
        </a:spcBef>
        <a:spcAft>
          <a:spcPct val="0"/>
        </a:spcAft>
        <a:buChar char="»"/>
        <a:defRPr kumimoji="1" sz="2000">
          <a:solidFill>
            <a:schemeClr val="tx1"/>
          </a:solidFill>
          <a:latin typeface="Times New Roman" charset="0"/>
          <a:ea typeface="+mn-ea"/>
          <a:cs typeface="+mn-cs"/>
        </a:defRPr>
      </a:lvl8pPr>
      <a:lvl9pPr marL="3886200" indent="-228600" algn="l" rtl="0" fontAlgn="base">
        <a:spcBef>
          <a:spcPct val="20000"/>
        </a:spcBef>
        <a:spcAft>
          <a:spcPct val="0"/>
        </a:spcAft>
        <a:buChar char="»"/>
        <a:defRPr kumimoji="1" sz="2000">
          <a:solidFill>
            <a:schemeClr val="tx1"/>
          </a:solidFill>
          <a:latin typeface="Times New Roman"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5729BE4A-CB60-4FEE-B9BE-C7F514DAC276}" type="slidenum">
              <a:rPr lang="en-US" altLang="zh-TW" sz="1400">
                <a:solidFill>
                  <a:schemeClr val="accent2"/>
                </a:solidFill>
              </a:rPr>
              <a:pPr eaLnBrk="1" hangingPunct="1"/>
              <a:t>1</a:t>
            </a:fld>
            <a:endParaRPr lang="en-US" altLang="zh-TW" sz="1400">
              <a:solidFill>
                <a:schemeClr val="accent2"/>
              </a:solidFill>
            </a:endParaRPr>
          </a:p>
          <a:p>
            <a:pPr eaLnBrk="1" hangingPunct="1"/>
            <a:endParaRPr lang="en-US" altLang="zh-TW" sz="1400">
              <a:solidFill>
                <a:schemeClr val="accent2"/>
              </a:solidFill>
            </a:endParaRPr>
          </a:p>
        </p:txBody>
      </p:sp>
      <p:sp>
        <p:nvSpPr>
          <p:cNvPr id="75778" name="Rectangle 2"/>
          <p:cNvSpPr>
            <a:spLocks noChangeArrowheads="1"/>
          </p:cNvSpPr>
          <p:nvPr/>
        </p:nvSpPr>
        <p:spPr bwMode="auto">
          <a:xfrm>
            <a:off x="762000" y="1295400"/>
            <a:ext cx="7772400" cy="1143000"/>
          </a:xfrm>
          <a:prstGeom prst="rect">
            <a:avLst/>
          </a:prstGeom>
          <a:solidFill>
            <a:srgbClr val="CCFFCC"/>
          </a:solidFill>
          <a:ln>
            <a:noFill/>
          </a:ln>
          <a:effectLst>
            <a:outerShdw blurRad="63500" dist="135003" dir="2928844" algn="ctr" rotWithShape="0">
              <a:schemeClr val="accent1">
                <a:alpha val="7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defRPr/>
            </a:pPr>
            <a:r>
              <a:rPr lang="en-US" altLang="zh-TW" sz="2800" dirty="0">
                <a:latin typeface="Tahoma" charset="0"/>
                <a:ea typeface="新細明體" charset="0"/>
                <a:hlinkClick r:id="" action="ppaction://noaction">
                  <a:snd r:embed="rId2" name="TYPE.WAV"/>
                </a:hlinkClick>
              </a:rPr>
              <a:t>Comp 3311 Database Management Systems</a:t>
            </a:r>
          </a:p>
        </p:txBody>
      </p:sp>
      <p:sp>
        <p:nvSpPr>
          <p:cNvPr id="75779" name="Rectangle 3"/>
          <p:cNvSpPr>
            <a:spLocks noChangeArrowheads="1"/>
          </p:cNvSpPr>
          <p:nvPr/>
        </p:nvSpPr>
        <p:spPr bwMode="auto">
          <a:xfrm>
            <a:off x="1371600" y="3886200"/>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spcBef>
                <a:spcPct val="20000"/>
              </a:spcBef>
            </a:pPr>
            <a:r>
              <a:rPr lang="en-US" altLang="zh-TW" smtClean="0">
                <a:solidFill>
                  <a:srgbClr val="FF5050"/>
                </a:solidFill>
                <a:latin typeface="Tahoma" pitchFamily="34" charset="0"/>
              </a:rPr>
              <a:t>22. </a:t>
            </a:r>
            <a:r>
              <a:rPr lang="en-US" altLang="zh-TW" dirty="0">
                <a:solidFill>
                  <a:srgbClr val="FF5050"/>
                </a:solidFill>
                <a:latin typeface="Tahoma" pitchFamily="34" charset="0"/>
              </a:rPr>
              <a:t>Exercises on Timestamp-based Protocols</a:t>
            </a:r>
            <a:endParaRPr lang="en-US" altLang="zh-TW" dirty="0">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2. A </a:t>
            </a:r>
            <a:r>
              <a:rPr lang="en-US" altLang="zh-HK" dirty="0"/>
              <a:t>transaction passes through several states during its execution. Which of the following sequences of states through which a transaction may pass is impossible?</a:t>
            </a:r>
            <a:endParaRPr lang="zh-TW" altLang="zh-HK" dirty="0"/>
          </a:p>
          <a:p>
            <a:pPr marL="0" indent="0">
              <a:buNone/>
            </a:pPr>
            <a:r>
              <a:rPr lang="en-US" altLang="zh-HK" dirty="0"/>
              <a:t> </a:t>
            </a:r>
            <a:endParaRPr lang="zh-TW" altLang="zh-HK" dirty="0"/>
          </a:p>
          <a:p>
            <a:pPr marL="457200" lvl="0" indent="-457200">
              <a:buFont typeface="+mj-lt"/>
              <a:buAutoNum type="alphaUcPeriod"/>
            </a:pPr>
            <a:r>
              <a:rPr lang="en-US" altLang="zh-HK" dirty="0"/>
              <a:t>active----&gt; failed</a:t>
            </a:r>
            <a:endParaRPr lang="zh-TW" altLang="zh-HK" dirty="0"/>
          </a:p>
          <a:p>
            <a:pPr marL="457200" lvl="0" indent="-457200">
              <a:buFont typeface="+mj-lt"/>
              <a:buAutoNum type="alphaUcPeriod"/>
            </a:pPr>
            <a:r>
              <a:rPr lang="en-US" altLang="zh-HK" dirty="0"/>
              <a:t>committed ----&gt; failed </a:t>
            </a:r>
            <a:endParaRPr lang="zh-TW" altLang="zh-HK" dirty="0"/>
          </a:p>
          <a:p>
            <a:pPr marL="457200" lvl="0" indent="-457200">
              <a:buFont typeface="+mj-lt"/>
              <a:buAutoNum type="alphaUcPeriod"/>
            </a:pPr>
            <a:r>
              <a:rPr lang="en-US" altLang="zh-HK" dirty="0"/>
              <a:t>partially committed ----&gt; failed</a:t>
            </a:r>
            <a:endParaRPr lang="zh-TW" altLang="zh-HK" dirty="0"/>
          </a:p>
          <a:p>
            <a:pPr marL="457200" lvl="0" indent="-457200">
              <a:buFont typeface="+mj-lt"/>
              <a:buAutoNum type="alphaUcPeriod"/>
            </a:pPr>
            <a:r>
              <a:rPr lang="en-US" altLang="zh-HK" dirty="0"/>
              <a:t>partially committed ----&gt; committed</a:t>
            </a:r>
            <a:endParaRPr lang="zh-TW" altLang="zh-HK" dirty="0"/>
          </a:p>
          <a:p>
            <a:endParaRPr lang="zh-HK" altLang="en-US" dirty="0"/>
          </a:p>
        </p:txBody>
      </p:sp>
      <p:sp>
        <p:nvSpPr>
          <p:cNvPr id="5" name="Rectangle 4"/>
          <p:cNvSpPr/>
          <p:nvPr/>
        </p:nvSpPr>
        <p:spPr>
          <a:xfrm>
            <a:off x="685800" y="5867400"/>
            <a:ext cx="389850" cy="461665"/>
          </a:xfrm>
          <a:prstGeom prst="rect">
            <a:avLst/>
          </a:prstGeom>
        </p:spPr>
        <p:txBody>
          <a:bodyPr wrap="none">
            <a:spAutoFit/>
          </a:bodyPr>
          <a:lstStyle/>
          <a:p>
            <a:pPr marL="0" indent="0">
              <a:buNone/>
            </a:pPr>
            <a:r>
              <a:rPr lang="en-US" altLang="zh-HK" dirty="0" smtClean="0">
                <a:solidFill>
                  <a:srgbClr val="FF0000"/>
                </a:solidFill>
              </a:rPr>
              <a:t>B</a:t>
            </a:r>
            <a:endParaRPr lang="zh-HK" altLang="en-US" dirty="0">
              <a:solidFill>
                <a:srgbClr val="FF0000"/>
              </a:solidFill>
            </a:endParaRPr>
          </a:p>
        </p:txBody>
      </p:sp>
    </p:spTree>
    <p:extLst>
      <p:ext uri="{BB962C8B-B14F-4D97-AF65-F5344CB8AC3E}">
        <p14:creationId xmlns:p14="http://schemas.microsoft.com/office/powerpoint/2010/main" val="27384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3. Which </a:t>
            </a:r>
            <a:r>
              <a:rPr lang="en-US" altLang="zh-HK" dirty="0"/>
              <a:t>one is true about a schedule?</a:t>
            </a:r>
            <a:endParaRPr lang="zh-TW" altLang="zh-HK" dirty="0"/>
          </a:p>
          <a:p>
            <a:pPr marL="0" indent="0">
              <a:buNone/>
            </a:pPr>
            <a:r>
              <a:rPr lang="en-US" altLang="zh-HK" dirty="0"/>
              <a:t> </a:t>
            </a:r>
            <a:endParaRPr lang="zh-TW" altLang="zh-HK" dirty="0"/>
          </a:p>
          <a:p>
            <a:pPr marL="457200" lvl="0" indent="-457200">
              <a:buFont typeface="+mj-lt"/>
              <a:buAutoNum type="alphaUcPeriod"/>
            </a:pPr>
            <a:r>
              <a:rPr lang="en-US" altLang="zh-HK" dirty="0"/>
              <a:t>No cascading rollback if we ensure </a:t>
            </a:r>
            <a:r>
              <a:rPr lang="en-US" altLang="zh-HK" dirty="0" err="1"/>
              <a:t>serializablility</a:t>
            </a:r>
            <a:endParaRPr lang="zh-TW" altLang="zh-HK" dirty="0"/>
          </a:p>
          <a:p>
            <a:pPr marL="457200" lvl="0" indent="-457200">
              <a:buFont typeface="+mj-lt"/>
              <a:buAutoNum type="alphaUcPeriod"/>
            </a:pPr>
            <a:r>
              <a:rPr lang="en-US" altLang="zh-HK" dirty="0"/>
              <a:t>No cascading rollback if we use 2PL locking</a:t>
            </a:r>
            <a:endParaRPr lang="zh-TW" altLang="zh-HK" dirty="0"/>
          </a:p>
          <a:p>
            <a:pPr marL="457200" lvl="0" indent="-457200">
              <a:buFont typeface="+mj-lt"/>
              <a:buAutoNum type="alphaUcPeriod"/>
            </a:pPr>
            <a:r>
              <a:rPr lang="en-US" altLang="zh-HK" dirty="0"/>
              <a:t>No cascading rollback if we use timestamp ordering</a:t>
            </a:r>
            <a:endParaRPr lang="zh-TW" altLang="zh-HK" dirty="0"/>
          </a:p>
          <a:p>
            <a:pPr marL="457200" lvl="0" indent="-457200">
              <a:buFont typeface="+mj-lt"/>
              <a:buAutoNum type="alphaUcPeriod"/>
            </a:pPr>
            <a:r>
              <a:rPr lang="en-US" altLang="zh-HK" dirty="0"/>
              <a:t>No cascading rollback if we use strict 2PL locking</a:t>
            </a:r>
            <a:endParaRPr lang="zh-TW" altLang="zh-HK" dirty="0"/>
          </a:p>
          <a:p>
            <a:endParaRPr lang="zh-HK" altLang="en-US" dirty="0"/>
          </a:p>
        </p:txBody>
      </p:sp>
      <p:sp>
        <p:nvSpPr>
          <p:cNvPr id="5" name="Rectangle 4"/>
          <p:cNvSpPr/>
          <p:nvPr/>
        </p:nvSpPr>
        <p:spPr>
          <a:xfrm>
            <a:off x="685800" y="5867400"/>
            <a:ext cx="407484" cy="461665"/>
          </a:xfrm>
          <a:prstGeom prst="rect">
            <a:avLst/>
          </a:prstGeom>
        </p:spPr>
        <p:txBody>
          <a:bodyPr wrap="none">
            <a:spAutoFit/>
          </a:bodyPr>
          <a:lstStyle/>
          <a:p>
            <a:pPr marL="0" indent="0">
              <a:buNone/>
            </a:pPr>
            <a:r>
              <a:rPr lang="en-US" altLang="zh-HK" dirty="0">
                <a:solidFill>
                  <a:srgbClr val="FF0000"/>
                </a:solidFill>
              </a:rPr>
              <a:t>D</a:t>
            </a:r>
            <a:endParaRPr lang="zh-HK" altLang="en-US" dirty="0">
              <a:solidFill>
                <a:srgbClr val="FF0000"/>
              </a:solidFill>
            </a:endParaRPr>
          </a:p>
        </p:txBody>
      </p:sp>
    </p:spTree>
    <p:extLst>
      <p:ext uri="{BB962C8B-B14F-4D97-AF65-F5344CB8AC3E}">
        <p14:creationId xmlns:p14="http://schemas.microsoft.com/office/powerpoint/2010/main" val="301229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4. Which </a:t>
            </a:r>
            <a:r>
              <a:rPr lang="en-US" altLang="zh-HK" dirty="0"/>
              <a:t>of the following schedules is NOT serializable, assuming each active transaction ultimately commits?</a:t>
            </a:r>
            <a:endParaRPr lang="zh-TW" altLang="zh-HK" dirty="0"/>
          </a:p>
          <a:p>
            <a:pPr marL="0" indent="0">
              <a:buNone/>
            </a:pPr>
            <a:r>
              <a:rPr lang="en-US" altLang="zh-HK" dirty="0"/>
              <a:t> </a:t>
            </a:r>
            <a:endParaRPr lang="zh-TW" altLang="zh-HK" dirty="0"/>
          </a:p>
          <a:p>
            <a:pPr marL="457200" lvl="0" indent="-457200">
              <a:buFont typeface="+mj-lt"/>
              <a:buAutoNum type="alphaUcPeriod"/>
            </a:pPr>
            <a:r>
              <a:rPr lang="en-US" altLang="zh-HK" dirty="0"/>
              <a:t>Read1(x); Write2(x); Write2(y); Read3(y); Read3(z)</a:t>
            </a:r>
            <a:endParaRPr lang="zh-TW" altLang="zh-HK" dirty="0"/>
          </a:p>
          <a:p>
            <a:pPr marL="457200" lvl="0" indent="-457200">
              <a:buFont typeface="+mj-lt"/>
              <a:buAutoNum type="alphaUcPeriod"/>
            </a:pPr>
            <a:r>
              <a:rPr lang="en-US" altLang="zh-HK" dirty="0"/>
              <a:t>Read1(x); Write2(x); Write2(y); Read3(y); Read3(z); Write1(z)</a:t>
            </a:r>
            <a:endParaRPr lang="zh-TW" altLang="zh-HK" dirty="0"/>
          </a:p>
          <a:p>
            <a:pPr marL="457200" lvl="0" indent="-457200">
              <a:buFont typeface="+mj-lt"/>
              <a:buAutoNum type="alphaUcPeriod"/>
            </a:pPr>
            <a:r>
              <a:rPr lang="en-US" altLang="zh-HK" dirty="0"/>
              <a:t>Read1(x); Write2(x); Write2(y); Read3(y); Write1(z); Read3(z)</a:t>
            </a:r>
            <a:endParaRPr lang="zh-TW" altLang="zh-HK" dirty="0"/>
          </a:p>
          <a:p>
            <a:pPr marL="457200" lvl="0" indent="-457200">
              <a:buFont typeface="+mj-lt"/>
              <a:buAutoNum type="alphaUcPeriod"/>
            </a:pPr>
            <a:r>
              <a:rPr lang="en-US" altLang="zh-HK" dirty="0"/>
              <a:t>Read1(x); Write2(y); Read1(y); Write2(z); Read3(z); Write3(z); Read1(z)</a:t>
            </a:r>
            <a:endParaRPr lang="zh-TW" altLang="zh-HK" dirty="0"/>
          </a:p>
          <a:p>
            <a:endParaRPr lang="zh-HK" altLang="en-US" dirty="0"/>
          </a:p>
        </p:txBody>
      </p:sp>
      <p:sp>
        <p:nvSpPr>
          <p:cNvPr id="5" name="Rectangle 4"/>
          <p:cNvSpPr/>
          <p:nvPr/>
        </p:nvSpPr>
        <p:spPr>
          <a:xfrm>
            <a:off x="685800" y="5867400"/>
            <a:ext cx="389850" cy="461665"/>
          </a:xfrm>
          <a:prstGeom prst="rect">
            <a:avLst/>
          </a:prstGeom>
        </p:spPr>
        <p:txBody>
          <a:bodyPr wrap="none">
            <a:spAutoFit/>
          </a:bodyPr>
          <a:lstStyle/>
          <a:p>
            <a:pPr marL="0" indent="0">
              <a:buNone/>
            </a:pPr>
            <a:r>
              <a:rPr lang="en-US" altLang="zh-HK" dirty="0" smtClean="0">
                <a:solidFill>
                  <a:srgbClr val="FF0000"/>
                </a:solidFill>
              </a:rPr>
              <a:t>B</a:t>
            </a:r>
            <a:endParaRPr lang="zh-HK" altLang="en-US" dirty="0">
              <a:solidFill>
                <a:srgbClr val="FF0000"/>
              </a:solidFill>
            </a:endParaRPr>
          </a:p>
        </p:txBody>
      </p:sp>
    </p:spTree>
    <p:extLst>
      <p:ext uri="{BB962C8B-B14F-4D97-AF65-F5344CB8AC3E}">
        <p14:creationId xmlns:p14="http://schemas.microsoft.com/office/powerpoint/2010/main" val="163873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5. Which </a:t>
            </a:r>
            <a:r>
              <a:rPr lang="en-US" altLang="zh-HK" dirty="0"/>
              <a:t>of the following properties of the transactions is wrong?</a:t>
            </a:r>
            <a:endParaRPr lang="zh-TW" altLang="zh-HK" dirty="0"/>
          </a:p>
          <a:p>
            <a:pPr marL="457200" indent="-457200">
              <a:buFont typeface="+mj-lt"/>
              <a:buAutoNum type="alphaUcPeriod"/>
            </a:pPr>
            <a:r>
              <a:rPr lang="en-US" altLang="zh-HK" sz="2000" dirty="0" smtClean="0"/>
              <a:t>If </a:t>
            </a:r>
            <a:r>
              <a:rPr lang="en-US" altLang="zh-HK" sz="2000" dirty="0"/>
              <a:t>several transactions execute concurrently, the results must be always the same in whatever the order they were executed serially.</a:t>
            </a:r>
            <a:endParaRPr lang="zh-TW" altLang="zh-HK" sz="2000" dirty="0"/>
          </a:p>
          <a:p>
            <a:pPr marL="457200" lvl="0" indent="-457200">
              <a:buFont typeface="+mj-lt"/>
              <a:buAutoNum type="alphaUcPeriod"/>
            </a:pPr>
            <a:r>
              <a:rPr lang="en-US" altLang="zh-HK" sz="2000" dirty="0"/>
              <a:t>Incomplete transactions cannot reveal its results to other transactions before commitment</a:t>
            </a:r>
            <a:endParaRPr lang="zh-TW" altLang="zh-HK" sz="2000" dirty="0"/>
          </a:p>
          <a:p>
            <a:pPr marL="457200" lvl="0" indent="-457200">
              <a:buFont typeface="+mj-lt"/>
              <a:buAutoNum type="alphaUcPeriod"/>
            </a:pPr>
            <a:r>
              <a:rPr lang="en-US" altLang="zh-HK" sz="2000" dirty="0"/>
              <a:t>Once a transaction commits, the system must guarantee that the results of its operations will never be lost;</a:t>
            </a:r>
            <a:endParaRPr lang="zh-TW" altLang="zh-HK" sz="2000" dirty="0"/>
          </a:p>
          <a:p>
            <a:pPr marL="457200" lvl="0" indent="-457200">
              <a:buFont typeface="+mj-lt"/>
              <a:buAutoNum type="alphaUcPeriod"/>
            </a:pPr>
            <a:r>
              <a:rPr lang="en-US" altLang="zh-HK" sz="2000" dirty="0"/>
              <a:t>all the operations in the transaction are completed successfully and their effect is recorded permanently in the database, or the transaction has no effect whatsoever on the database or on any other transactions;</a:t>
            </a:r>
            <a:endParaRPr lang="zh-TW" altLang="zh-HK" sz="2000" dirty="0"/>
          </a:p>
          <a:p>
            <a:endParaRPr lang="zh-HK" altLang="en-US" dirty="0"/>
          </a:p>
        </p:txBody>
      </p:sp>
      <p:sp>
        <p:nvSpPr>
          <p:cNvPr id="5" name="Rectangle 4"/>
          <p:cNvSpPr/>
          <p:nvPr/>
        </p:nvSpPr>
        <p:spPr>
          <a:xfrm>
            <a:off x="685800" y="5867400"/>
            <a:ext cx="407484" cy="461665"/>
          </a:xfrm>
          <a:prstGeom prst="rect">
            <a:avLst/>
          </a:prstGeom>
        </p:spPr>
        <p:txBody>
          <a:bodyPr wrap="none">
            <a:spAutoFit/>
          </a:bodyPr>
          <a:lstStyle/>
          <a:p>
            <a:pPr marL="0" indent="0">
              <a:buNone/>
            </a:pPr>
            <a:r>
              <a:rPr lang="en-US" altLang="zh-HK" dirty="0">
                <a:solidFill>
                  <a:srgbClr val="FF0000"/>
                </a:solidFill>
              </a:rPr>
              <a:t>A</a:t>
            </a:r>
            <a:endParaRPr lang="zh-HK" altLang="en-US" dirty="0">
              <a:solidFill>
                <a:srgbClr val="FF0000"/>
              </a:solidFill>
            </a:endParaRPr>
          </a:p>
        </p:txBody>
      </p:sp>
    </p:spTree>
    <p:extLst>
      <p:ext uri="{BB962C8B-B14F-4D97-AF65-F5344CB8AC3E}">
        <p14:creationId xmlns:p14="http://schemas.microsoft.com/office/powerpoint/2010/main" val="158641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6. Which </a:t>
            </a:r>
            <a:r>
              <a:rPr lang="en-US" altLang="zh-HK" dirty="0"/>
              <a:t>of the following statements of </a:t>
            </a:r>
            <a:r>
              <a:rPr lang="en-US" altLang="zh-HK" dirty="0" smtClean="0"/>
              <a:t>the </a:t>
            </a:r>
            <a:r>
              <a:rPr lang="en-US" altLang="zh-HK" dirty="0" err="1" smtClean="0"/>
              <a:t>serializability</a:t>
            </a:r>
            <a:r>
              <a:rPr lang="en-US" altLang="zh-HK" dirty="0" smtClean="0"/>
              <a:t> </a:t>
            </a:r>
            <a:r>
              <a:rPr lang="en-US" altLang="zh-HK" dirty="0"/>
              <a:t>theory is wrong?</a:t>
            </a:r>
            <a:endParaRPr lang="zh-TW" altLang="zh-HK" dirty="0"/>
          </a:p>
          <a:p>
            <a:pPr marL="0" indent="0">
              <a:buNone/>
            </a:pPr>
            <a:endParaRPr lang="zh-TW" altLang="zh-HK" dirty="0"/>
          </a:p>
          <a:p>
            <a:pPr marL="457200" lvl="0" indent="-457200">
              <a:buFont typeface="+mj-lt"/>
              <a:buAutoNum type="alphaUcPeriod"/>
            </a:pPr>
            <a:r>
              <a:rPr lang="en-US" altLang="zh-HK" dirty="0"/>
              <a:t>A schedule is serializable if it is equivalent to at least one serial schedule;</a:t>
            </a:r>
            <a:endParaRPr lang="zh-TW" altLang="zh-HK" dirty="0"/>
          </a:p>
          <a:p>
            <a:pPr marL="457200" lvl="0" indent="-457200">
              <a:buFont typeface="+mj-lt"/>
              <a:buAutoNum type="alphaUcPeriod"/>
            </a:pPr>
            <a:r>
              <a:rPr lang="en-US" altLang="zh-HK" dirty="0"/>
              <a:t>Two operations in a set of transactions are conflicting if they both operate on the same data item;</a:t>
            </a:r>
            <a:endParaRPr lang="zh-TW" altLang="zh-HK" dirty="0"/>
          </a:p>
          <a:p>
            <a:pPr marL="457200" lvl="0" indent="-457200">
              <a:buFont typeface="+mj-lt"/>
              <a:buAutoNum type="alphaUcPeriod"/>
            </a:pPr>
            <a:r>
              <a:rPr lang="en-US" altLang="zh-HK" dirty="0"/>
              <a:t>The precedence graph is acyclic infers the schedule is serializable.</a:t>
            </a:r>
            <a:endParaRPr lang="zh-TW" altLang="zh-HK" dirty="0"/>
          </a:p>
          <a:p>
            <a:pPr marL="457200" lvl="0" indent="-457200">
              <a:buFont typeface="+mj-lt"/>
              <a:buAutoNum type="alphaUcPeriod"/>
            </a:pPr>
            <a:r>
              <a:rPr lang="en-US" altLang="zh-HK" dirty="0"/>
              <a:t>If the precedence graph of a schedule is acyclic, this schedule is unrecoverable.</a:t>
            </a:r>
            <a:endParaRPr lang="zh-TW" altLang="zh-HK" dirty="0"/>
          </a:p>
          <a:p>
            <a:endParaRPr lang="zh-HK" altLang="en-US" dirty="0"/>
          </a:p>
        </p:txBody>
      </p:sp>
      <p:sp>
        <p:nvSpPr>
          <p:cNvPr id="6" name="Rectangle 5"/>
          <p:cNvSpPr/>
          <p:nvPr/>
        </p:nvSpPr>
        <p:spPr>
          <a:xfrm>
            <a:off x="490875" y="6098232"/>
            <a:ext cx="389850" cy="461665"/>
          </a:xfrm>
          <a:prstGeom prst="rect">
            <a:avLst/>
          </a:prstGeom>
        </p:spPr>
        <p:txBody>
          <a:bodyPr wrap="none">
            <a:spAutoFit/>
          </a:bodyPr>
          <a:lstStyle/>
          <a:p>
            <a:pPr marL="0" indent="0">
              <a:buNone/>
            </a:pPr>
            <a:r>
              <a:rPr lang="en-US" altLang="zh-HK" dirty="0" smtClean="0">
                <a:solidFill>
                  <a:srgbClr val="FF0000"/>
                </a:solidFill>
              </a:rPr>
              <a:t>B</a:t>
            </a:r>
            <a:endParaRPr lang="zh-HK" altLang="en-US" dirty="0">
              <a:solidFill>
                <a:srgbClr val="FF0000"/>
              </a:solidFill>
            </a:endParaRPr>
          </a:p>
        </p:txBody>
      </p:sp>
    </p:spTree>
    <p:extLst>
      <p:ext uri="{BB962C8B-B14F-4D97-AF65-F5344CB8AC3E}">
        <p14:creationId xmlns:p14="http://schemas.microsoft.com/office/powerpoint/2010/main" val="34564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7. Which </a:t>
            </a:r>
            <a:r>
              <a:rPr lang="en-US" altLang="zh-HK" dirty="0"/>
              <a:t>of the following statements about cascading rollback is wrong?</a:t>
            </a:r>
            <a:endParaRPr lang="zh-TW" altLang="zh-HK" dirty="0"/>
          </a:p>
          <a:p>
            <a:pPr marL="0" indent="0">
              <a:buNone/>
            </a:pPr>
            <a:endParaRPr lang="zh-TW" altLang="zh-HK" dirty="0"/>
          </a:p>
          <a:p>
            <a:pPr marL="457200" lvl="0" indent="-457200">
              <a:buFont typeface="+mj-lt"/>
              <a:buAutoNum type="alphaUcPeriod"/>
            </a:pPr>
            <a:r>
              <a:rPr lang="en-US" altLang="zh-HK" dirty="0"/>
              <a:t>When a transaction aborts, it causes cascading rollback on other transactions which have read an item written by the aborted transaction;</a:t>
            </a:r>
            <a:endParaRPr lang="zh-TW" altLang="zh-HK" dirty="0"/>
          </a:p>
          <a:p>
            <a:pPr marL="457200" lvl="0" indent="-457200">
              <a:buFont typeface="+mj-lt"/>
              <a:buAutoNum type="alphaUcPeriod"/>
            </a:pPr>
            <a:r>
              <a:rPr lang="en-US" altLang="zh-HK" dirty="0"/>
              <a:t>Strict schedules can avoid cascading rollback;</a:t>
            </a:r>
            <a:endParaRPr lang="zh-TW" altLang="zh-HK" dirty="0"/>
          </a:p>
          <a:p>
            <a:pPr marL="457200" lvl="0" indent="-457200">
              <a:buFont typeface="+mj-lt"/>
              <a:buAutoNum type="alphaUcPeriod"/>
            </a:pPr>
            <a:r>
              <a:rPr lang="en-US" altLang="zh-HK" dirty="0"/>
              <a:t>Cascading rollback may happen when the two-phase protocol is adopted;</a:t>
            </a:r>
            <a:endParaRPr lang="zh-TW" altLang="zh-HK" dirty="0"/>
          </a:p>
          <a:p>
            <a:pPr marL="457200" lvl="0" indent="-457200">
              <a:buFont typeface="+mj-lt"/>
              <a:buAutoNum type="alphaUcPeriod"/>
            </a:pPr>
            <a:r>
              <a:rPr lang="en-US" altLang="zh-HK" dirty="0"/>
              <a:t>Timestamp ordering protocol can avoid the situation of cascading rollback; </a:t>
            </a:r>
            <a:endParaRPr lang="zh-TW" altLang="zh-HK" dirty="0"/>
          </a:p>
        </p:txBody>
      </p:sp>
      <p:sp>
        <p:nvSpPr>
          <p:cNvPr id="7" name="Rectangle 6"/>
          <p:cNvSpPr/>
          <p:nvPr/>
        </p:nvSpPr>
        <p:spPr>
          <a:xfrm>
            <a:off x="685800" y="5867400"/>
            <a:ext cx="407484" cy="461665"/>
          </a:xfrm>
          <a:prstGeom prst="rect">
            <a:avLst/>
          </a:prstGeom>
        </p:spPr>
        <p:txBody>
          <a:bodyPr wrap="none">
            <a:spAutoFit/>
          </a:bodyPr>
          <a:lstStyle/>
          <a:p>
            <a:pPr marL="0" indent="0">
              <a:buNone/>
            </a:pPr>
            <a:r>
              <a:rPr lang="en-US" altLang="zh-HK" dirty="0">
                <a:solidFill>
                  <a:srgbClr val="FF0000"/>
                </a:solidFill>
              </a:rPr>
              <a:t>D</a:t>
            </a:r>
            <a:endParaRPr lang="zh-HK" altLang="en-US" dirty="0">
              <a:solidFill>
                <a:srgbClr val="FF0000"/>
              </a:solidFill>
            </a:endParaRPr>
          </a:p>
        </p:txBody>
      </p:sp>
    </p:spTree>
    <p:extLst>
      <p:ext uri="{BB962C8B-B14F-4D97-AF65-F5344CB8AC3E}">
        <p14:creationId xmlns:p14="http://schemas.microsoft.com/office/powerpoint/2010/main" val="36116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8. Concerning </a:t>
            </a:r>
            <a:r>
              <a:rPr lang="en-US" altLang="zh-HK" dirty="0"/>
              <a:t>timestamp-ordering protocol, which of the following is true:</a:t>
            </a:r>
            <a:endParaRPr lang="zh-TW" altLang="zh-HK" dirty="0"/>
          </a:p>
          <a:p>
            <a:endParaRPr lang="zh-TW" altLang="zh-HK" dirty="0"/>
          </a:p>
          <a:p>
            <a:pPr marL="457200" indent="-457200">
              <a:buFont typeface="+mj-lt"/>
              <a:buAutoNum type="alphaUcPeriod"/>
            </a:pPr>
            <a:r>
              <a:rPr lang="en-US" altLang="zh-HK" dirty="0" smtClean="0"/>
              <a:t>Ensures </a:t>
            </a:r>
            <a:r>
              <a:rPr lang="en-US" altLang="zh-HK" dirty="0"/>
              <a:t>recoverability and deadlock freeness but may be cascade-rollback</a:t>
            </a:r>
            <a:endParaRPr lang="zh-TW" altLang="zh-HK" dirty="0"/>
          </a:p>
          <a:p>
            <a:pPr marL="457200" indent="-457200">
              <a:buFont typeface="+mj-lt"/>
              <a:buAutoNum type="alphaUcPeriod"/>
            </a:pPr>
            <a:r>
              <a:rPr lang="en-US" altLang="zh-HK" dirty="0" smtClean="0"/>
              <a:t>Ensures </a:t>
            </a:r>
            <a:r>
              <a:rPr lang="en-US" altLang="zh-HK" dirty="0"/>
              <a:t>recoverability, but may have deadlock and cascade-rollback</a:t>
            </a:r>
            <a:endParaRPr lang="zh-TW" altLang="zh-HK" dirty="0"/>
          </a:p>
          <a:p>
            <a:pPr marL="457200" indent="-457200">
              <a:buFont typeface="+mj-lt"/>
              <a:buAutoNum type="alphaUcPeriod"/>
            </a:pPr>
            <a:r>
              <a:rPr lang="en-US" altLang="zh-HK" dirty="0" smtClean="0"/>
              <a:t>May </a:t>
            </a:r>
            <a:r>
              <a:rPr lang="en-US" altLang="zh-HK" dirty="0"/>
              <a:t>not be recoverable and may have deadlock, but is free from cascade-rollback</a:t>
            </a:r>
            <a:endParaRPr lang="zh-TW" altLang="zh-HK" dirty="0"/>
          </a:p>
          <a:p>
            <a:pPr marL="457200" indent="-457200">
              <a:buFont typeface="+mj-lt"/>
              <a:buAutoNum type="alphaUcPeriod"/>
            </a:pPr>
            <a:r>
              <a:rPr lang="en-US" altLang="zh-HK" dirty="0" smtClean="0"/>
              <a:t>Ensures </a:t>
            </a:r>
            <a:r>
              <a:rPr lang="en-US" altLang="zh-HK" dirty="0"/>
              <a:t>freedom from deadlock but no recoverability, may be cascade-rollback</a:t>
            </a:r>
            <a:endParaRPr lang="zh-TW" altLang="zh-HK" dirty="0"/>
          </a:p>
        </p:txBody>
      </p:sp>
      <p:sp>
        <p:nvSpPr>
          <p:cNvPr id="5" name="Rectangle 4"/>
          <p:cNvSpPr/>
          <p:nvPr/>
        </p:nvSpPr>
        <p:spPr>
          <a:xfrm>
            <a:off x="685800" y="5867400"/>
            <a:ext cx="407484" cy="461665"/>
          </a:xfrm>
          <a:prstGeom prst="rect">
            <a:avLst/>
          </a:prstGeom>
        </p:spPr>
        <p:txBody>
          <a:bodyPr wrap="none">
            <a:spAutoFit/>
          </a:bodyPr>
          <a:lstStyle/>
          <a:p>
            <a:pPr marL="0" indent="0">
              <a:buNone/>
            </a:pPr>
            <a:r>
              <a:rPr lang="en-US" altLang="zh-HK" dirty="0" smtClean="0">
                <a:solidFill>
                  <a:srgbClr val="FF0000"/>
                </a:solidFill>
              </a:rPr>
              <a:t>D</a:t>
            </a:r>
            <a:endParaRPr lang="zh-HK" altLang="en-US" dirty="0">
              <a:solidFill>
                <a:srgbClr val="FF0000"/>
              </a:solidFill>
            </a:endParaRPr>
          </a:p>
        </p:txBody>
      </p:sp>
    </p:spTree>
    <p:extLst>
      <p:ext uri="{BB962C8B-B14F-4D97-AF65-F5344CB8AC3E}">
        <p14:creationId xmlns:p14="http://schemas.microsoft.com/office/powerpoint/2010/main" val="221230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a:t>9</a:t>
            </a:r>
            <a:r>
              <a:rPr lang="en-US" altLang="zh-HK" dirty="0" smtClean="0"/>
              <a:t>. Which </a:t>
            </a:r>
            <a:r>
              <a:rPr lang="en-US" altLang="zh-HK" dirty="0"/>
              <a:t>of the following protocols can both guarantee </a:t>
            </a:r>
            <a:r>
              <a:rPr lang="en-US" altLang="zh-HK" dirty="0" err="1"/>
              <a:t>serializability</a:t>
            </a:r>
            <a:r>
              <a:rPr lang="en-US" altLang="zh-HK" dirty="0"/>
              <a:t> and deadlock freedom?</a:t>
            </a:r>
            <a:endParaRPr lang="zh-TW" altLang="zh-HK" dirty="0"/>
          </a:p>
          <a:p>
            <a:pPr marL="0" indent="0">
              <a:buNone/>
            </a:pPr>
            <a:r>
              <a:rPr lang="en-US" altLang="zh-HK" dirty="0"/>
              <a:t> </a:t>
            </a:r>
            <a:endParaRPr lang="zh-TW" altLang="zh-HK" dirty="0"/>
          </a:p>
          <a:p>
            <a:pPr marL="457200" lvl="0" indent="-457200">
              <a:buFont typeface="+mj-lt"/>
              <a:buAutoNum type="alphaUcPeriod"/>
            </a:pPr>
            <a:r>
              <a:rPr lang="en-US" altLang="zh-HK" dirty="0"/>
              <a:t>Two-phase locking;</a:t>
            </a:r>
            <a:endParaRPr lang="zh-TW" altLang="zh-HK" dirty="0"/>
          </a:p>
          <a:p>
            <a:pPr marL="457200" lvl="0" indent="-457200">
              <a:buFont typeface="+mj-lt"/>
              <a:buAutoNum type="alphaUcPeriod"/>
            </a:pPr>
            <a:r>
              <a:rPr lang="en-US" altLang="zh-HK" dirty="0"/>
              <a:t>Timestamp ordering;</a:t>
            </a:r>
            <a:endParaRPr lang="zh-TW" altLang="zh-HK" dirty="0"/>
          </a:p>
          <a:p>
            <a:pPr marL="457200" lvl="0" indent="-457200">
              <a:buFont typeface="+mj-lt"/>
              <a:buAutoNum type="alphaUcPeriod"/>
            </a:pPr>
            <a:r>
              <a:rPr lang="en-US" altLang="zh-HK" dirty="0"/>
              <a:t>Two-phase locking and timestamp ordering;</a:t>
            </a:r>
            <a:endParaRPr lang="zh-TW" altLang="zh-HK" dirty="0"/>
          </a:p>
          <a:p>
            <a:pPr marL="457200" lvl="0" indent="-457200">
              <a:buFont typeface="+mj-lt"/>
              <a:buAutoNum type="alphaUcPeriod"/>
            </a:pPr>
            <a:r>
              <a:rPr lang="en-US" altLang="zh-HK" dirty="0"/>
              <a:t>Neither of them;</a:t>
            </a:r>
            <a:endParaRPr lang="zh-TW" altLang="zh-HK" dirty="0"/>
          </a:p>
        </p:txBody>
      </p:sp>
      <p:sp>
        <p:nvSpPr>
          <p:cNvPr id="5" name="Rectangle 4"/>
          <p:cNvSpPr/>
          <p:nvPr/>
        </p:nvSpPr>
        <p:spPr>
          <a:xfrm>
            <a:off x="685800" y="5867400"/>
            <a:ext cx="389850" cy="461665"/>
          </a:xfrm>
          <a:prstGeom prst="rect">
            <a:avLst/>
          </a:prstGeom>
        </p:spPr>
        <p:txBody>
          <a:bodyPr wrap="none">
            <a:spAutoFit/>
          </a:bodyPr>
          <a:lstStyle/>
          <a:p>
            <a:pPr marL="0" indent="0">
              <a:buNone/>
            </a:pPr>
            <a:r>
              <a:rPr lang="en-US" altLang="zh-HK" dirty="0" smtClean="0">
                <a:solidFill>
                  <a:srgbClr val="FF0000"/>
                </a:solidFill>
              </a:rPr>
              <a:t>B</a:t>
            </a:r>
            <a:endParaRPr lang="zh-HK" altLang="en-US" dirty="0">
              <a:solidFill>
                <a:srgbClr val="FF0000"/>
              </a:solidFill>
            </a:endParaRPr>
          </a:p>
        </p:txBody>
      </p:sp>
    </p:spTree>
    <p:extLst>
      <p:ext uri="{BB962C8B-B14F-4D97-AF65-F5344CB8AC3E}">
        <p14:creationId xmlns:p14="http://schemas.microsoft.com/office/powerpoint/2010/main" val="123119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3"/>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D1C30680-9DB9-4C36-B837-F686C896C0B0}" type="slidenum">
              <a:rPr lang="en-US" altLang="zh-TW" sz="1400">
                <a:solidFill>
                  <a:schemeClr val="accent2"/>
                </a:solidFill>
              </a:rPr>
              <a:pPr eaLnBrk="1" hangingPunct="1"/>
              <a:t>2</a:t>
            </a:fld>
            <a:endParaRPr lang="en-US" altLang="zh-TW" sz="1400">
              <a:solidFill>
                <a:schemeClr val="accent2"/>
              </a:solidFill>
            </a:endParaRPr>
          </a:p>
          <a:p>
            <a:pPr eaLnBrk="1" hangingPunct="1"/>
            <a:endParaRPr lang="en-US" altLang="zh-TW" sz="1400">
              <a:solidFill>
                <a:schemeClr val="accent2"/>
              </a:solidFill>
            </a:endParaRPr>
          </a:p>
        </p:txBody>
      </p:sp>
      <p:sp>
        <p:nvSpPr>
          <p:cNvPr id="1021954" name="Rectangle 2"/>
          <p:cNvSpPr>
            <a:spLocks noGrp="1" noChangeArrowheads="1"/>
          </p:cNvSpPr>
          <p:nvPr>
            <p:ph type="title"/>
          </p:nvPr>
        </p:nvSpPr>
        <p:spPr>
          <a:xfrm>
            <a:off x="457200" y="0"/>
            <a:ext cx="8229600" cy="609600"/>
          </a:xfrm>
        </p:spPr>
        <p:txBody>
          <a:bodyPr/>
          <a:lstStyle/>
          <a:p>
            <a:pPr eaLnBrk="1" hangingPunct="1">
              <a:defRPr/>
            </a:pPr>
            <a:r>
              <a:rPr lang="en-US" sz="2400" smtClean="0">
                <a:ea typeface="+mj-ea"/>
              </a:rPr>
              <a:t>Timestamp Ordering Protocol </a:t>
            </a:r>
          </a:p>
        </p:txBody>
      </p:sp>
      <p:sp>
        <p:nvSpPr>
          <p:cNvPr id="1021955" name="Rectangle 3"/>
          <p:cNvSpPr>
            <a:spLocks noGrp="1" noChangeArrowheads="1"/>
          </p:cNvSpPr>
          <p:nvPr>
            <p:ph type="body" idx="1"/>
          </p:nvPr>
        </p:nvSpPr>
        <p:spPr>
          <a:xfrm>
            <a:off x="685800" y="685800"/>
            <a:ext cx="7848600" cy="565150"/>
          </a:xfrm>
        </p:spPr>
        <p:txBody>
          <a:bodyPr/>
          <a:lstStyle/>
          <a:p>
            <a:pPr eaLnBrk="1" hangingPunct="1">
              <a:lnSpc>
                <a:spcPct val="90000"/>
              </a:lnSpc>
              <a:buFontTx/>
              <a:buNone/>
              <a:defRPr/>
            </a:pPr>
            <a:r>
              <a:rPr lang="en-US" sz="1600" smtClean="0">
                <a:ea typeface="+mn-ea"/>
              </a:rPr>
              <a:t>Complete the schedule assuming the timestamps 1, 2, 3 for transactions T1, T2, T3 respectively. Show the point where the protocol will fail. </a:t>
            </a:r>
          </a:p>
        </p:txBody>
      </p:sp>
      <p:graphicFrame>
        <p:nvGraphicFramePr>
          <p:cNvPr id="1022007" name="Group 55"/>
          <p:cNvGraphicFramePr>
            <a:graphicFrameLocks noGrp="1"/>
          </p:cNvGraphicFramePr>
          <p:nvPr/>
        </p:nvGraphicFramePr>
        <p:xfrm>
          <a:off x="2895600" y="1447800"/>
          <a:ext cx="3470275" cy="4359595"/>
        </p:xfrm>
        <a:graphic>
          <a:graphicData uri="http://schemas.openxmlformats.org/drawingml/2006/table">
            <a:tbl>
              <a:tblPr/>
              <a:tblGrid>
                <a:gridCol w="1157288"/>
                <a:gridCol w="1155700"/>
                <a:gridCol w="1157287"/>
              </a:tblGrid>
              <a:tr h="282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6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1</a:t>
                      </a:r>
                      <a:r>
                        <a:rPr kumimoji="1" lang="en-US" sz="16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TS=1</a:t>
                      </a: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6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2</a:t>
                      </a:r>
                      <a:r>
                        <a:rPr kumimoji="1" lang="en-US" sz="16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TS=2</a:t>
                      </a: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6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3</a:t>
                      </a:r>
                      <a:r>
                        <a:rPr kumimoji="1" lang="en-US" sz="16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TS=3</a:t>
                      </a: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 (X)</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2"/>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FF78767B-4326-4488-8BD0-62A09C66571B}" type="slidenum">
              <a:rPr lang="en-US" altLang="zh-TW" sz="1400">
                <a:solidFill>
                  <a:schemeClr val="accent2"/>
                </a:solidFill>
              </a:rPr>
              <a:pPr eaLnBrk="1" hangingPunct="1"/>
              <a:t>3</a:t>
            </a:fld>
            <a:endParaRPr lang="en-US" altLang="zh-TW" sz="1400">
              <a:solidFill>
                <a:schemeClr val="accent2"/>
              </a:solidFill>
            </a:endParaRPr>
          </a:p>
          <a:p>
            <a:pPr eaLnBrk="1" hangingPunct="1"/>
            <a:endParaRPr lang="en-US" altLang="zh-TW" sz="1400">
              <a:solidFill>
                <a:schemeClr val="accent2"/>
              </a:solidFill>
            </a:endParaRPr>
          </a:p>
        </p:txBody>
      </p:sp>
      <p:sp>
        <p:nvSpPr>
          <p:cNvPr id="1019906" name="Rectangle 2"/>
          <p:cNvSpPr>
            <a:spLocks noGrp="1" noChangeArrowheads="1"/>
          </p:cNvSpPr>
          <p:nvPr>
            <p:ph type="title"/>
          </p:nvPr>
        </p:nvSpPr>
        <p:spPr>
          <a:xfrm>
            <a:off x="457200" y="152400"/>
            <a:ext cx="8229600" cy="762000"/>
          </a:xfrm>
        </p:spPr>
        <p:txBody>
          <a:bodyPr/>
          <a:lstStyle/>
          <a:p>
            <a:pPr eaLnBrk="1" hangingPunct="1">
              <a:defRPr/>
            </a:pPr>
            <a:r>
              <a:rPr lang="en-US" smtClean="0">
                <a:ea typeface="+mj-ea"/>
              </a:rPr>
              <a:t>Schedule Example</a:t>
            </a:r>
          </a:p>
        </p:txBody>
      </p:sp>
      <p:sp>
        <p:nvSpPr>
          <p:cNvPr id="1019907" name="Rectangle 3"/>
          <p:cNvSpPr>
            <a:spLocks noGrp="1" noChangeArrowheads="1"/>
          </p:cNvSpPr>
          <p:nvPr>
            <p:ph type="body" idx="4294967295"/>
          </p:nvPr>
        </p:nvSpPr>
        <p:spPr>
          <a:xfrm>
            <a:off x="685800" y="5638800"/>
            <a:ext cx="8153400" cy="609600"/>
          </a:xfrm>
        </p:spPr>
        <p:txBody>
          <a:bodyPr/>
          <a:lstStyle/>
          <a:p>
            <a:pPr eaLnBrk="1" hangingPunct="1">
              <a:lnSpc>
                <a:spcPct val="80000"/>
              </a:lnSpc>
              <a:buFontTx/>
              <a:buNone/>
              <a:defRPr/>
            </a:pPr>
            <a:r>
              <a:rPr lang="en-US" sz="1600" dirty="0" smtClean="0">
                <a:solidFill>
                  <a:srgbClr val="FF0000"/>
                </a:solidFill>
                <a:ea typeface="+mn-ea"/>
              </a:rPr>
              <a:t>The schedule is not serializable because there is a circle T1, T2, T3, T1. Therefore the schedule will fail under any protocol that aims at conflict </a:t>
            </a:r>
            <a:r>
              <a:rPr lang="en-US" sz="1600" dirty="0" err="1" smtClean="0">
                <a:solidFill>
                  <a:srgbClr val="FF0000"/>
                </a:solidFill>
                <a:ea typeface="+mn-ea"/>
              </a:rPr>
              <a:t>serializability</a:t>
            </a:r>
            <a:r>
              <a:rPr lang="en-US" sz="1600" dirty="0" smtClean="0">
                <a:solidFill>
                  <a:srgbClr val="FF0000"/>
                </a:solidFill>
                <a:ea typeface="+mn-ea"/>
              </a:rPr>
              <a:t>.</a:t>
            </a:r>
          </a:p>
        </p:txBody>
      </p:sp>
      <p:graphicFrame>
        <p:nvGraphicFramePr>
          <p:cNvPr id="4100" name="Object 4"/>
          <p:cNvGraphicFramePr>
            <a:graphicFrameLocks noChangeAspect="1"/>
          </p:cNvGraphicFramePr>
          <p:nvPr/>
        </p:nvGraphicFramePr>
        <p:xfrm>
          <a:off x="2438400" y="1371600"/>
          <a:ext cx="4316413" cy="4314825"/>
        </p:xfrm>
        <a:graphic>
          <a:graphicData uri="http://schemas.openxmlformats.org/presentationml/2006/ole">
            <mc:AlternateContent xmlns:mc="http://schemas.openxmlformats.org/markup-compatibility/2006">
              <mc:Choice xmlns:v="urn:schemas-microsoft-com:vml" Requires="v">
                <p:oleObj spid="_x0000_s27653" name="Microsoft Drawing 1.01" r:id="rId4" imgW="4316413" imgH="4314825" progId="MSDraw.1.01">
                  <p:embed/>
                </p:oleObj>
              </mc:Choice>
              <mc:Fallback>
                <p:oleObj name="Microsoft Drawing 1.01" r:id="rId4" imgW="4316413" imgH="4314825" progId="MSDraw.1.0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371600"/>
                        <a:ext cx="4316413"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19909" name="Line 5"/>
          <p:cNvSpPr>
            <a:spLocks noChangeShapeType="1"/>
          </p:cNvSpPr>
          <p:nvPr/>
        </p:nvSpPr>
        <p:spPr bwMode="auto">
          <a:xfrm>
            <a:off x="2971800" y="3581400"/>
            <a:ext cx="1143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1019910" name="Line 6"/>
          <p:cNvSpPr>
            <a:spLocks noChangeShapeType="1"/>
          </p:cNvSpPr>
          <p:nvPr/>
        </p:nvSpPr>
        <p:spPr bwMode="auto">
          <a:xfrm flipH="1">
            <a:off x="2895600" y="3200400"/>
            <a:ext cx="31242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1019911" name="Line 7"/>
          <p:cNvSpPr>
            <a:spLocks noChangeShapeType="1"/>
          </p:cNvSpPr>
          <p:nvPr/>
        </p:nvSpPr>
        <p:spPr bwMode="auto">
          <a:xfrm>
            <a:off x="4724400" y="2743200"/>
            <a:ext cx="12192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Tree>
    <p:extLst>
      <p:ext uri="{BB962C8B-B14F-4D97-AF65-F5344CB8AC3E}">
        <p14:creationId xmlns:p14="http://schemas.microsoft.com/office/powerpoint/2010/main" val="282415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19909"/>
                                        </p:tgtEl>
                                        <p:attrNameLst>
                                          <p:attrName>style.visibility</p:attrName>
                                        </p:attrNameLst>
                                      </p:cBhvr>
                                      <p:to>
                                        <p:strVal val="visible"/>
                                      </p:to>
                                    </p:set>
                                    <p:animEffect transition="in" filter="box(in)">
                                      <p:cBhvr>
                                        <p:cTn id="7" dur="500"/>
                                        <p:tgtEl>
                                          <p:spTgt spid="1019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9911"/>
                                        </p:tgtEl>
                                        <p:attrNameLst>
                                          <p:attrName>style.visibility</p:attrName>
                                        </p:attrNameLst>
                                      </p:cBhvr>
                                      <p:to>
                                        <p:strVal val="visible"/>
                                      </p:to>
                                    </p:set>
                                    <p:animEffect transition="in" filter="box(in)">
                                      <p:cBhvr>
                                        <p:cTn id="12" dur="500"/>
                                        <p:tgtEl>
                                          <p:spTgt spid="10199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19910"/>
                                        </p:tgtEl>
                                        <p:attrNameLst>
                                          <p:attrName>style.visibility</p:attrName>
                                        </p:attrNameLst>
                                      </p:cBhvr>
                                      <p:to>
                                        <p:strVal val="visible"/>
                                      </p:to>
                                    </p:set>
                                    <p:animEffect transition="in" filter="box(in)">
                                      <p:cBhvr>
                                        <p:cTn id="17" dur="500"/>
                                        <p:tgtEl>
                                          <p:spTgt spid="1019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19907">
                                            <p:txEl>
                                              <p:pRg st="0" end="0"/>
                                            </p:txEl>
                                          </p:spTgt>
                                        </p:tgtEl>
                                        <p:attrNameLst>
                                          <p:attrName>style.visibility</p:attrName>
                                        </p:attrNameLst>
                                      </p:cBhvr>
                                      <p:to>
                                        <p:strVal val="visible"/>
                                      </p:to>
                                    </p:set>
                                    <p:animEffect transition="in" filter="box(in)">
                                      <p:cBhvr>
                                        <p:cTn id="22" dur="500"/>
                                        <p:tgtEl>
                                          <p:spTgt spid="1019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3"/>
          <p:cNvSpPr>
            <a:spLocks noGrp="1"/>
          </p:cNvSpPr>
          <p:nvPr>
            <p:ph type="ftr" sz="quarter" idx="10"/>
          </p:nvPr>
        </p:nvSpPr>
        <p:spPr>
          <a:xfrm>
            <a:off x="-228600" y="6324600"/>
            <a:ext cx="8229600" cy="457200"/>
          </a:xfrm>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47C4FD78-E5A9-4589-B78E-312D48B6848D}" type="slidenum">
              <a:rPr lang="en-US" altLang="zh-TW" sz="1400">
                <a:solidFill>
                  <a:schemeClr val="accent2"/>
                </a:solidFill>
              </a:rPr>
              <a:pPr eaLnBrk="1" hangingPunct="1"/>
              <a:t>4</a:t>
            </a:fld>
            <a:endParaRPr lang="en-US" altLang="zh-TW" sz="1400">
              <a:solidFill>
                <a:schemeClr val="accent2"/>
              </a:solidFill>
            </a:endParaRPr>
          </a:p>
          <a:p>
            <a:pPr eaLnBrk="1" hangingPunct="1"/>
            <a:endParaRPr lang="en-US" altLang="zh-TW" sz="1400">
              <a:solidFill>
                <a:schemeClr val="accent2"/>
              </a:solidFill>
            </a:endParaRPr>
          </a:p>
        </p:txBody>
      </p:sp>
      <p:graphicFrame>
        <p:nvGraphicFramePr>
          <p:cNvPr id="1024054" name="Group 54"/>
          <p:cNvGraphicFramePr>
            <a:graphicFrameLocks noGrp="1"/>
          </p:cNvGraphicFramePr>
          <p:nvPr/>
        </p:nvGraphicFramePr>
        <p:xfrm>
          <a:off x="762000" y="838200"/>
          <a:ext cx="7239000" cy="5486400"/>
        </p:xfrm>
        <a:graphic>
          <a:graphicData uri="http://schemas.openxmlformats.org/drawingml/2006/table">
            <a:tbl>
              <a:tblPr/>
              <a:tblGrid>
                <a:gridCol w="2413000"/>
                <a:gridCol w="2413000"/>
                <a:gridCol w="2413000"/>
              </a:tblGrid>
              <a:tr h="296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1</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2</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3</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TS=3</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 (X)</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R_TS(X)=1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R_TS(Y)=2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W_TS(Y)=2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W_TS(Z)=3</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W_TS(X)=1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R_TS(X)=2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W_TS(X)=2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R_TS(Y)=3</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W_TS(Y)=3</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failure</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4052" name="Line 52"/>
          <p:cNvSpPr>
            <a:spLocks noChangeShapeType="1"/>
          </p:cNvSpPr>
          <p:nvPr/>
        </p:nvSpPr>
        <p:spPr bwMode="auto">
          <a:xfrm flipV="1">
            <a:off x="2362200" y="3276600"/>
            <a:ext cx="457200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1024055" name="Rectangle 55"/>
          <p:cNvSpPr>
            <a:spLocks noGrp="1" noChangeArrowheads="1"/>
          </p:cNvSpPr>
          <p:nvPr>
            <p:ph type="title"/>
          </p:nvPr>
        </p:nvSpPr>
        <p:spPr>
          <a:xfrm>
            <a:off x="457200" y="0"/>
            <a:ext cx="8229600" cy="609600"/>
          </a:xfrm>
        </p:spPr>
        <p:txBody>
          <a:bodyPr/>
          <a:lstStyle/>
          <a:p>
            <a:pPr eaLnBrk="1" hangingPunct="1"/>
            <a:r>
              <a:rPr lang="en-US" smtClean="0"/>
              <a:t>Failure of TS Protocol – Cascading Rollbacks</a:t>
            </a:r>
          </a:p>
        </p:txBody>
      </p:sp>
      <p:sp>
        <p:nvSpPr>
          <p:cNvPr id="6" name="Rectangle 3"/>
          <p:cNvSpPr txBox="1">
            <a:spLocks noChangeArrowheads="1"/>
          </p:cNvSpPr>
          <p:nvPr/>
        </p:nvSpPr>
        <p:spPr bwMode="auto">
          <a:xfrm>
            <a:off x="4572000" y="640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a:solidFill>
                  <a:schemeClr val="tx1"/>
                </a:solidFill>
                <a:latin typeface="+mn-lt"/>
                <a:ea typeface="PMingLiU" pitchFamily="18" charset="-120"/>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PMingLiU" pitchFamily="18" charset="-120"/>
                <a:cs typeface="+mn-cs"/>
              </a:defRPr>
            </a:lvl2pPr>
            <a:lvl3pPr marL="1143000" indent="-228600" algn="l" rtl="0" eaLnBrk="0" fontAlgn="base" hangingPunct="0">
              <a:spcBef>
                <a:spcPct val="20000"/>
              </a:spcBef>
              <a:spcAft>
                <a:spcPct val="0"/>
              </a:spcAft>
              <a:buChar char="•"/>
              <a:defRPr kumimoji="1">
                <a:solidFill>
                  <a:schemeClr val="tx1"/>
                </a:solidFill>
                <a:latin typeface="+mn-lt"/>
                <a:ea typeface="PMingLiU" pitchFamily="18" charset="-120"/>
                <a:cs typeface="+mn-cs"/>
              </a:defRPr>
            </a:lvl3pPr>
            <a:lvl4pPr marL="1600200" indent="-228600" algn="l" rtl="0" eaLnBrk="0" fontAlgn="base" hangingPunct="0">
              <a:spcBef>
                <a:spcPct val="20000"/>
              </a:spcBef>
              <a:spcAft>
                <a:spcPct val="0"/>
              </a:spcAft>
              <a:buChar char="–"/>
              <a:defRPr kumimoji="1" sz="2000">
                <a:solidFill>
                  <a:schemeClr val="tx1"/>
                </a:solidFill>
                <a:latin typeface="Times New Roman" charset="0"/>
                <a:ea typeface="PMingLiU" pitchFamily="18" charset="-120"/>
                <a:cs typeface="+mn-cs"/>
              </a:defRPr>
            </a:lvl4pPr>
            <a:lvl5pPr marL="2057400" indent="-228600" algn="l" rtl="0" eaLnBrk="0" fontAlgn="base" hangingPunct="0">
              <a:spcBef>
                <a:spcPct val="20000"/>
              </a:spcBef>
              <a:spcAft>
                <a:spcPct val="0"/>
              </a:spcAft>
              <a:buChar char="»"/>
              <a:defRPr kumimoji="1" sz="2000">
                <a:solidFill>
                  <a:schemeClr val="tx1"/>
                </a:solidFill>
                <a:latin typeface="Times New Roman" charset="0"/>
                <a:ea typeface="PMingLiU" pitchFamily="18" charset="-120"/>
                <a:cs typeface="+mn-cs"/>
              </a:defRPr>
            </a:lvl5pPr>
            <a:lvl6pPr marL="2514600" indent="-228600" algn="l" rtl="0" fontAlgn="base">
              <a:spcBef>
                <a:spcPct val="20000"/>
              </a:spcBef>
              <a:spcAft>
                <a:spcPct val="0"/>
              </a:spcAft>
              <a:buChar char="»"/>
              <a:defRPr kumimoji="1" sz="2000">
                <a:solidFill>
                  <a:schemeClr val="tx1"/>
                </a:solidFill>
                <a:latin typeface="Times New Roman" charset="0"/>
                <a:ea typeface="+mn-ea"/>
                <a:cs typeface="+mn-cs"/>
              </a:defRPr>
            </a:lvl6pPr>
            <a:lvl7pPr marL="2971800" indent="-228600" algn="l" rtl="0" fontAlgn="base">
              <a:spcBef>
                <a:spcPct val="20000"/>
              </a:spcBef>
              <a:spcAft>
                <a:spcPct val="0"/>
              </a:spcAft>
              <a:buChar char="»"/>
              <a:defRPr kumimoji="1" sz="2000">
                <a:solidFill>
                  <a:schemeClr val="tx1"/>
                </a:solidFill>
                <a:latin typeface="Times New Roman" charset="0"/>
                <a:ea typeface="+mn-ea"/>
                <a:cs typeface="+mn-cs"/>
              </a:defRPr>
            </a:lvl7pPr>
            <a:lvl8pPr marL="3429000" indent="-228600" algn="l" rtl="0" fontAlgn="base">
              <a:spcBef>
                <a:spcPct val="20000"/>
              </a:spcBef>
              <a:spcAft>
                <a:spcPct val="0"/>
              </a:spcAft>
              <a:buChar char="»"/>
              <a:defRPr kumimoji="1" sz="2000">
                <a:solidFill>
                  <a:schemeClr val="tx1"/>
                </a:solidFill>
                <a:latin typeface="Times New Roman" charset="0"/>
                <a:ea typeface="+mn-ea"/>
                <a:cs typeface="+mn-cs"/>
              </a:defRPr>
            </a:lvl8pPr>
            <a:lvl9pPr marL="3886200" indent="-228600" algn="l" rtl="0" fontAlgn="base">
              <a:spcBef>
                <a:spcPct val="20000"/>
              </a:spcBef>
              <a:spcAft>
                <a:spcPct val="0"/>
              </a:spcAft>
              <a:buChar char="»"/>
              <a:defRPr kumimoji="1" sz="2000">
                <a:solidFill>
                  <a:schemeClr val="tx1"/>
                </a:solidFill>
                <a:latin typeface="Times New Roman" charset="0"/>
                <a:ea typeface="+mn-ea"/>
                <a:cs typeface="+mn-cs"/>
              </a:defRPr>
            </a:lvl9pPr>
          </a:lstStyle>
          <a:p>
            <a:pPr eaLnBrk="1" hangingPunct="1">
              <a:lnSpc>
                <a:spcPct val="80000"/>
              </a:lnSpc>
              <a:buFontTx/>
              <a:buNone/>
              <a:defRPr/>
            </a:pPr>
            <a:r>
              <a:rPr lang="en-US" sz="1600" b="1" kern="0" dirty="0" smtClean="0">
                <a:solidFill>
                  <a:srgbClr val="FF0000"/>
                </a:solidFill>
                <a:ea typeface="+mn-ea"/>
              </a:rPr>
              <a:t>T1 rollback </a:t>
            </a:r>
            <a:r>
              <a:rPr lang="en-US" sz="1600" b="1" kern="0" dirty="0" smtClean="0">
                <a:solidFill>
                  <a:srgbClr val="FF0000"/>
                </a:solidFill>
                <a:ea typeface="+mn-ea"/>
                <a:sym typeface="Wingdings" panose="05000000000000000000" pitchFamily="2" charset="2"/>
              </a:rPr>
              <a:t> T2 rollback due to X. </a:t>
            </a:r>
          </a:p>
          <a:p>
            <a:pPr eaLnBrk="1" hangingPunct="1">
              <a:lnSpc>
                <a:spcPct val="80000"/>
              </a:lnSpc>
              <a:buFontTx/>
              <a:buNone/>
              <a:defRPr/>
            </a:pPr>
            <a:r>
              <a:rPr lang="en-US" altLang="zh-HK" sz="1600" b="1" kern="0" dirty="0" smtClean="0">
                <a:solidFill>
                  <a:srgbClr val="FF0000"/>
                </a:solidFill>
              </a:rPr>
              <a:t>T2 </a:t>
            </a:r>
            <a:r>
              <a:rPr lang="en-US" altLang="zh-HK" sz="1600" b="1" kern="0" dirty="0">
                <a:solidFill>
                  <a:srgbClr val="FF0000"/>
                </a:solidFill>
              </a:rPr>
              <a:t>rollback </a:t>
            </a:r>
            <a:r>
              <a:rPr lang="en-US" altLang="zh-HK" sz="1600" b="1" kern="0" dirty="0">
                <a:solidFill>
                  <a:srgbClr val="FF0000"/>
                </a:solidFill>
                <a:sym typeface="Wingdings" panose="05000000000000000000" pitchFamily="2" charset="2"/>
              </a:rPr>
              <a:t> </a:t>
            </a:r>
            <a:r>
              <a:rPr lang="en-US" altLang="zh-HK" sz="1600" b="1" kern="0" dirty="0" smtClean="0">
                <a:solidFill>
                  <a:srgbClr val="FF0000"/>
                </a:solidFill>
                <a:sym typeface="Wingdings" panose="05000000000000000000" pitchFamily="2" charset="2"/>
              </a:rPr>
              <a:t>T3 </a:t>
            </a:r>
            <a:r>
              <a:rPr lang="en-US" altLang="zh-HK" sz="1600" b="1" kern="0" dirty="0">
                <a:solidFill>
                  <a:srgbClr val="FF0000"/>
                </a:solidFill>
                <a:sym typeface="Wingdings" panose="05000000000000000000" pitchFamily="2" charset="2"/>
              </a:rPr>
              <a:t>rollback due to </a:t>
            </a:r>
            <a:r>
              <a:rPr lang="en-US" altLang="zh-HK" sz="1600" b="1" kern="0" dirty="0" smtClean="0">
                <a:solidFill>
                  <a:srgbClr val="FF0000"/>
                </a:solidFill>
                <a:sym typeface="Wingdings" panose="05000000000000000000" pitchFamily="2" charset="2"/>
              </a:rPr>
              <a:t>Y.</a:t>
            </a:r>
            <a:r>
              <a:rPr lang="en-US" sz="1600" b="1" kern="0" dirty="0" smtClean="0">
                <a:solidFill>
                  <a:srgbClr val="FF0000"/>
                </a:solidFill>
                <a:ea typeface="+mn-ea"/>
                <a:sym typeface="Wingdings" panose="05000000000000000000" pitchFamily="2" charset="2"/>
              </a:rPr>
              <a:t> </a:t>
            </a:r>
            <a:endParaRPr lang="en-US" sz="1600" b="1" kern="0" dirty="0" smtClean="0">
              <a:solidFill>
                <a:srgbClr val="FF0000"/>
              </a:solidFill>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31A213DD-1BDC-4CC0-9F86-59B7DD5E5A1A}" type="slidenum">
              <a:rPr lang="en-US" altLang="zh-TW" sz="1400">
                <a:solidFill>
                  <a:schemeClr val="accent2"/>
                </a:solidFill>
              </a:rPr>
              <a:pPr eaLnBrk="1" hangingPunct="1"/>
              <a:t>5</a:t>
            </a:fld>
            <a:endParaRPr lang="en-US" altLang="zh-TW" sz="1400">
              <a:solidFill>
                <a:schemeClr val="accent2"/>
              </a:solidFill>
            </a:endParaRPr>
          </a:p>
          <a:p>
            <a:pPr eaLnBrk="1" hangingPunct="1"/>
            <a:endParaRPr lang="en-US" altLang="zh-TW" sz="1400">
              <a:solidFill>
                <a:schemeClr val="accent2"/>
              </a:solidFill>
            </a:endParaRPr>
          </a:p>
        </p:txBody>
      </p:sp>
      <p:sp>
        <p:nvSpPr>
          <p:cNvPr id="1026050" name="Rectangle 2"/>
          <p:cNvSpPr>
            <a:spLocks noGrp="1" noChangeArrowheads="1"/>
          </p:cNvSpPr>
          <p:nvPr>
            <p:ph type="body" idx="1"/>
          </p:nvPr>
        </p:nvSpPr>
        <p:spPr>
          <a:xfrm>
            <a:off x="609600" y="152400"/>
            <a:ext cx="8001000" cy="533400"/>
          </a:xfrm>
          <a:solidFill>
            <a:schemeClr val="accent1"/>
          </a:solidFill>
        </p:spPr>
        <p:txBody>
          <a:bodyPr/>
          <a:lstStyle/>
          <a:p>
            <a:pPr algn="ctr" eaLnBrk="1" hangingPunct="1">
              <a:lnSpc>
                <a:spcPct val="80000"/>
              </a:lnSpc>
              <a:buFontTx/>
              <a:buNone/>
              <a:defRPr/>
            </a:pPr>
            <a:r>
              <a:rPr lang="en-US" sz="1800" smtClean="0">
                <a:ea typeface="+mn-ea"/>
              </a:rPr>
              <a:t>Multi-version timestamp ordering protocol assuming the timestamps </a:t>
            </a:r>
            <a:r>
              <a:rPr lang="en-US" sz="1800" b="1" smtClean="0">
                <a:ea typeface="+mn-ea"/>
              </a:rPr>
              <a:t>1, 2, 3</a:t>
            </a:r>
            <a:r>
              <a:rPr lang="en-US" sz="1800" smtClean="0">
                <a:ea typeface="+mn-ea"/>
              </a:rPr>
              <a:t> for transactions T1, T2, T3 respectively.</a:t>
            </a:r>
            <a:r>
              <a:rPr lang="en-US" sz="1000" smtClean="0">
                <a:ea typeface="+mn-ea"/>
              </a:rPr>
              <a:t> </a:t>
            </a:r>
          </a:p>
        </p:txBody>
      </p:sp>
      <p:graphicFrame>
        <p:nvGraphicFramePr>
          <p:cNvPr id="1026102" name="Group 54"/>
          <p:cNvGraphicFramePr>
            <a:graphicFrameLocks noGrp="1"/>
          </p:cNvGraphicFramePr>
          <p:nvPr/>
        </p:nvGraphicFramePr>
        <p:xfrm>
          <a:off x="838200" y="762000"/>
          <a:ext cx="7573963" cy="5517515"/>
        </p:xfrm>
        <a:graphic>
          <a:graphicData uri="http://schemas.openxmlformats.org/drawingml/2006/table">
            <a:tbl>
              <a:tblPr/>
              <a:tblGrid>
                <a:gridCol w="2525713"/>
                <a:gridCol w="2522537"/>
                <a:gridCol w="2525713"/>
              </a:tblGrid>
              <a:tr h="303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1</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2</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a:t>
                      </a:r>
                      <a:r>
                        <a:rPr kumimoji="1" lang="en-US" sz="1400" b="0" i="0" u="none" strike="noStrike" cap="none" normalizeH="0" baseline="-30000" smtClean="0">
                          <a:ln>
                            <a:noFill/>
                          </a:ln>
                          <a:solidFill>
                            <a:schemeClr val="tx1"/>
                          </a:solidFill>
                          <a:effectLst/>
                          <a:latin typeface="Times New Roman" pitchFamily="18" charset="0"/>
                          <a:ea typeface="PMingLiU" pitchFamily="18" charset="-120"/>
                          <a:cs typeface="Times New Roman" pitchFamily="18" charset="0"/>
                        </a:rPr>
                        <a:t>3</a:t>
                      </a:r>
                      <a:r>
                        <a:rPr kumimoji="1" lang="en-US" sz="1400" b="1"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 TS=3</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 (X0)</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R_TS(X0)=1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R(Y0)</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R_TS(Y0)=2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W_TS(Y1)=2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W_TS(Z1)=3</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W_TS(X1)=1</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R_TS(X1)=2</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W(X2)</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W_TS(X2)=2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R_TS(Y1)=3</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W(Y2)</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W_TS(Y2)=3</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W(Z2)</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sz="1400" b="0" i="0" u="none" strike="noStrike" cap="none" normalizeH="0" baseline="0" smtClean="0">
                          <a:ln>
                            <a:noFill/>
                          </a:ln>
                          <a:solidFill>
                            <a:srgbClr val="FF0000"/>
                          </a:solidFill>
                          <a:effectLst/>
                          <a:latin typeface="Times New Roman" pitchFamily="18" charset="0"/>
                          <a:ea typeface="PMingLiU" pitchFamily="18" charset="-120"/>
                          <a:cs typeface="Times New Roman" pitchFamily="18" charset="0"/>
                        </a:rPr>
                        <a:t>W_TS(Z2)=1</a:t>
                      </a:r>
                      <a:endParaRPr kumimoji="1" lang="en-US" sz="14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sz="14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4"/>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9BBFE74E-4D69-421F-BBFA-853546E70F23}" type="slidenum">
              <a:rPr lang="en-US" altLang="zh-TW" sz="1400">
                <a:solidFill>
                  <a:schemeClr val="accent2"/>
                </a:solidFill>
              </a:rPr>
              <a:pPr eaLnBrk="1" hangingPunct="1"/>
              <a:t>6</a:t>
            </a:fld>
            <a:endParaRPr lang="en-US" altLang="zh-TW" sz="1400">
              <a:solidFill>
                <a:schemeClr val="accent2"/>
              </a:solidFill>
            </a:endParaRPr>
          </a:p>
          <a:p>
            <a:pPr eaLnBrk="1" hangingPunct="1"/>
            <a:endParaRPr lang="en-US" altLang="zh-TW" sz="1400">
              <a:solidFill>
                <a:schemeClr val="accent2"/>
              </a:solidFill>
            </a:endParaRPr>
          </a:p>
        </p:txBody>
      </p:sp>
      <p:sp>
        <p:nvSpPr>
          <p:cNvPr id="1044482" name="Rectangle 2"/>
          <p:cNvSpPr>
            <a:spLocks noGrp="1" noChangeArrowheads="1"/>
          </p:cNvSpPr>
          <p:nvPr>
            <p:ph type="body" sz="half" idx="1"/>
          </p:nvPr>
        </p:nvSpPr>
        <p:spPr>
          <a:xfrm>
            <a:off x="304800" y="152400"/>
            <a:ext cx="8610600" cy="685800"/>
          </a:xfrm>
          <a:solidFill>
            <a:schemeClr val="accent1"/>
          </a:solidFill>
        </p:spPr>
        <p:txBody>
          <a:bodyPr/>
          <a:lstStyle/>
          <a:p>
            <a:pPr eaLnBrk="1" hangingPunct="1">
              <a:buFontTx/>
              <a:buNone/>
              <a:defRPr/>
            </a:pPr>
            <a:r>
              <a:rPr lang="en-US" sz="1600" smtClean="0">
                <a:ea typeface="+mn-ea"/>
              </a:rPr>
              <a:t>Is the following schedule conflict serializable? What is the equivalent serial schedule? </a:t>
            </a:r>
          </a:p>
          <a:p>
            <a:pPr eaLnBrk="1" hangingPunct="1">
              <a:buFontTx/>
              <a:buNone/>
              <a:defRPr/>
            </a:pPr>
            <a:r>
              <a:rPr lang="en-US" sz="1600" smtClean="0">
                <a:ea typeface="+mn-ea"/>
              </a:rPr>
              <a:t>Rewrite the schedule according to TS based protocol.</a:t>
            </a:r>
          </a:p>
        </p:txBody>
      </p:sp>
      <p:graphicFrame>
        <p:nvGraphicFramePr>
          <p:cNvPr id="1044483" name="Group 3"/>
          <p:cNvGraphicFramePr>
            <a:graphicFrameLocks noGrp="1"/>
          </p:cNvGraphicFramePr>
          <p:nvPr>
            <p:ph sz="half" idx="2"/>
          </p:nvPr>
        </p:nvGraphicFramePr>
        <p:xfrm>
          <a:off x="762000" y="1066800"/>
          <a:ext cx="7467600" cy="5083494"/>
        </p:xfrm>
        <a:graphic>
          <a:graphicData uri="http://schemas.openxmlformats.org/drawingml/2006/table">
            <a:tbl>
              <a:tblPr/>
              <a:tblGrid>
                <a:gridCol w="1866900"/>
                <a:gridCol w="1866900"/>
                <a:gridCol w="1866900"/>
                <a:gridCol w="1866900"/>
              </a:tblGrid>
              <a:tr h="2809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T1(TS=3)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T2 (TS=4)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T3 (TS=1)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T4 (TS=2)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2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5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2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44535" name="Line 55"/>
          <p:cNvSpPr>
            <a:spLocks noChangeShapeType="1"/>
          </p:cNvSpPr>
          <p:nvPr/>
        </p:nvSpPr>
        <p:spPr bwMode="auto">
          <a:xfrm>
            <a:off x="2133600" y="23622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1044536" name="Line 56"/>
          <p:cNvSpPr>
            <a:spLocks noChangeShapeType="1"/>
          </p:cNvSpPr>
          <p:nvPr/>
        </p:nvSpPr>
        <p:spPr bwMode="auto">
          <a:xfrm>
            <a:off x="5791200" y="4343400"/>
            <a:ext cx="1143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1044537" name="Line 57"/>
          <p:cNvSpPr>
            <a:spLocks noChangeShapeType="1"/>
          </p:cNvSpPr>
          <p:nvPr/>
        </p:nvSpPr>
        <p:spPr bwMode="auto">
          <a:xfrm flipH="1">
            <a:off x="2057400" y="5486400"/>
            <a:ext cx="502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4536"/>
                                        </p:tgtEl>
                                        <p:attrNameLst>
                                          <p:attrName>style.visibility</p:attrName>
                                        </p:attrNameLst>
                                      </p:cBhvr>
                                      <p:to>
                                        <p:strVal val="visible"/>
                                      </p:to>
                                    </p:set>
                                    <p:animEffect transition="in" filter="box(in)">
                                      <p:cBhvr>
                                        <p:cTn id="7" dur="500"/>
                                        <p:tgtEl>
                                          <p:spTgt spid="1044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44537"/>
                                        </p:tgtEl>
                                        <p:attrNameLst>
                                          <p:attrName>style.visibility</p:attrName>
                                        </p:attrNameLst>
                                      </p:cBhvr>
                                      <p:to>
                                        <p:strVal val="visible"/>
                                      </p:to>
                                    </p:set>
                                    <p:animEffect transition="in" filter="box(in)">
                                      <p:cBhvr>
                                        <p:cTn id="12" dur="500"/>
                                        <p:tgtEl>
                                          <p:spTgt spid="1044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44535"/>
                                        </p:tgtEl>
                                        <p:attrNameLst>
                                          <p:attrName>style.visibility</p:attrName>
                                        </p:attrNameLst>
                                      </p:cBhvr>
                                      <p:to>
                                        <p:strVal val="visible"/>
                                      </p:to>
                                    </p:set>
                                    <p:animEffect transition="in" filter="box(in)">
                                      <p:cBhvr>
                                        <p:cTn id="17" dur="500"/>
                                        <p:tgtEl>
                                          <p:spTgt spid="1044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4"/>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77DB7322-8073-474C-A2C2-9F8BF3C07261}" type="slidenum">
              <a:rPr lang="en-US" altLang="zh-TW" sz="1400">
                <a:solidFill>
                  <a:schemeClr val="accent2"/>
                </a:solidFill>
              </a:rPr>
              <a:pPr eaLnBrk="1" hangingPunct="1"/>
              <a:t>7</a:t>
            </a:fld>
            <a:endParaRPr lang="en-US" altLang="zh-TW" sz="1400">
              <a:solidFill>
                <a:schemeClr val="accent2"/>
              </a:solidFill>
            </a:endParaRPr>
          </a:p>
          <a:p>
            <a:pPr eaLnBrk="1" hangingPunct="1"/>
            <a:endParaRPr lang="en-US" altLang="zh-TW" sz="1400">
              <a:solidFill>
                <a:schemeClr val="accent2"/>
              </a:solidFill>
            </a:endParaRPr>
          </a:p>
        </p:txBody>
      </p:sp>
      <p:sp>
        <p:nvSpPr>
          <p:cNvPr id="1036290" name="Rectangle 2"/>
          <p:cNvSpPr>
            <a:spLocks noGrp="1" noChangeArrowheads="1"/>
          </p:cNvSpPr>
          <p:nvPr>
            <p:ph type="body" sz="half" idx="1"/>
          </p:nvPr>
        </p:nvSpPr>
        <p:spPr>
          <a:xfrm>
            <a:off x="152400" y="152400"/>
            <a:ext cx="8686800" cy="762000"/>
          </a:xfrm>
          <a:solidFill>
            <a:schemeClr val="accent1"/>
          </a:solidFill>
        </p:spPr>
        <p:txBody>
          <a:bodyPr/>
          <a:lstStyle/>
          <a:p>
            <a:pPr eaLnBrk="1" hangingPunct="1">
              <a:buFontTx/>
              <a:buNone/>
              <a:defRPr/>
            </a:pPr>
            <a:r>
              <a:rPr lang="en-US" sz="1800" smtClean="0">
                <a:ea typeface="+mn-ea"/>
              </a:rPr>
              <a:t>Assume that the timestamps of transactions are according to the equivalent serial schedule T3, T4, T1, T2.</a:t>
            </a:r>
          </a:p>
        </p:txBody>
      </p:sp>
      <p:graphicFrame>
        <p:nvGraphicFramePr>
          <p:cNvPr id="1036355" name="Group 67"/>
          <p:cNvGraphicFramePr>
            <a:graphicFrameLocks noGrp="1"/>
          </p:cNvGraphicFramePr>
          <p:nvPr>
            <p:ph sz="half" idx="2"/>
            <p:extLst>
              <p:ext uri="{D42A27DB-BD31-4B8C-83A1-F6EECF244321}">
                <p14:modId xmlns:p14="http://schemas.microsoft.com/office/powerpoint/2010/main" val="3086609023"/>
              </p:ext>
            </p:extLst>
          </p:nvPr>
        </p:nvGraphicFramePr>
        <p:xfrm>
          <a:off x="533400" y="1066800"/>
          <a:ext cx="7848600" cy="5094924"/>
        </p:xfrm>
        <a:graphic>
          <a:graphicData uri="http://schemas.openxmlformats.org/drawingml/2006/table">
            <a:tbl>
              <a:tblPr/>
              <a:tblGrid>
                <a:gridCol w="1962150"/>
                <a:gridCol w="1962150"/>
                <a:gridCol w="1962150"/>
                <a:gridCol w="1962150"/>
              </a:tblGrid>
              <a:tr h="3397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Times New Roman" pitchFamily="18" charset="0"/>
                          <a:ea typeface="PMingLiU" pitchFamily="18" charset="-120"/>
                          <a:cs typeface="Times New Roman" pitchFamily="18" charset="0"/>
                        </a:rPr>
                        <a:t>T1 (TS=3)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T2 (TS=4)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T3 (TS=1)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T4 (TS=2)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R_TS(X)=3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2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W_TS(X)=3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R(X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R_TS(X)=4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R(Y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R_TS(Y)=1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W(Y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W_TS(Y)=1</a:t>
                      </a:r>
                      <a:endPar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chemeClr val="tx1"/>
                          </a:solidFill>
                          <a:effectLst/>
                          <a:latin typeface="Times New Roman" pitchFamily="18" charset="0"/>
                          <a:ea typeface="PMingLiU" pitchFamily="18" charset="-120"/>
                          <a:cs typeface="Times New Roman" pitchFamily="18" charset="0"/>
                        </a:rPr>
                        <a:t>W(X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smtClean="0">
                          <a:ln>
                            <a:noFill/>
                          </a:ln>
                          <a:solidFill>
                            <a:srgbClr val="FF3300"/>
                          </a:solidFill>
                          <a:effectLst/>
                          <a:latin typeface="Times New Roman" pitchFamily="18" charset="0"/>
                          <a:ea typeface="PMingLiU" pitchFamily="18" charset="-120"/>
                          <a:cs typeface="Times New Roman" pitchFamily="18" charset="0"/>
                        </a:rPr>
                        <a:t>W_TS(X)=4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Times New Roman" pitchFamily="18" charset="0"/>
                          <a:ea typeface="PMingLiU" pitchFamily="18" charset="-120"/>
                          <a:cs typeface="Times New Roman" pitchFamily="18" charset="0"/>
                        </a:rPr>
                        <a:t>R(Y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rgbClr val="FF3300"/>
                          </a:solidFill>
                          <a:effectLst/>
                          <a:latin typeface="Times New Roman" pitchFamily="18" charset="0"/>
                          <a:ea typeface="PMingLiU" pitchFamily="18" charset="-120"/>
                          <a:cs typeface="Times New Roman" pitchFamily="18" charset="0"/>
                        </a:rPr>
                        <a:t>R_TS(Y)=2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Times New Roman" pitchFamily="18" charset="0"/>
                          <a:ea typeface="PMingLiU" pitchFamily="18" charset="-120"/>
                          <a:cs typeface="Times New Roman" pitchFamily="18" charset="0"/>
                        </a:rPr>
                        <a:t>W(Y )</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rgbClr val="FF3300"/>
                          </a:solidFill>
                          <a:effectLst/>
                          <a:latin typeface="Times New Roman" pitchFamily="18" charset="0"/>
                          <a:ea typeface="PMingLiU" pitchFamily="18" charset="-120"/>
                          <a:cs typeface="Times New Roman" pitchFamily="18" charset="0"/>
                        </a:rPr>
                        <a:t>W_TS(Y)=3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1600" b="0" i="0" u="none" strike="noStrike" cap="none" normalizeH="0" baseline="0" smtClean="0">
                        <a:ln>
                          <a:noFill/>
                        </a:ln>
                        <a:solidFill>
                          <a:schemeClr val="tx1"/>
                        </a:solidFill>
                        <a:effectLst/>
                        <a:latin typeface="Times New Roman" pitchFamily="18" charset="0"/>
                        <a:ea typeface="PMingLiU" pitchFamily="18"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extLst>
            <a:ext uri="{FAA26D3D-D897-4be2-8F04-BA451C77F1D7}">
              <ma14:placeholderFlag xmlns:ma14="http://schemas.microsoft.com/office/mac/drawingml/2011/main" xmlns="" val="1"/>
            </a:ext>
          </a:extLst>
        </p:spPr>
        <p:txBody>
          <a:bodyPr/>
          <a:lstStyle>
            <a:lvl1pPr eaLnBrk="0" hangingPunct="0">
              <a:defRPr kumimoji="1" sz="2400">
                <a:solidFill>
                  <a:schemeClr val="tx1"/>
                </a:solidFill>
                <a:latin typeface="Times New Roman" pitchFamily="18" charset="0"/>
                <a:ea typeface="PMingLiU" pitchFamily="18" charset="-120"/>
              </a:defRPr>
            </a:lvl1pPr>
            <a:lvl2pPr marL="742950" indent="-285750" eaLnBrk="0" hangingPunct="0">
              <a:defRPr kumimoji="1" sz="2400">
                <a:solidFill>
                  <a:schemeClr val="tx1"/>
                </a:solidFill>
                <a:latin typeface="Times New Roman" pitchFamily="18" charset="0"/>
                <a:ea typeface="PMingLiU" pitchFamily="18" charset="-120"/>
              </a:defRPr>
            </a:lvl2pPr>
            <a:lvl3pPr marL="1143000" indent="-228600" eaLnBrk="0" hangingPunct="0">
              <a:defRPr kumimoji="1" sz="2400">
                <a:solidFill>
                  <a:schemeClr val="tx1"/>
                </a:solidFill>
                <a:latin typeface="Times New Roman" pitchFamily="18" charset="0"/>
                <a:ea typeface="PMingLiU" pitchFamily="18" charset="-120"/>
              </a:defRPr>
            </a:lvl3pPr>
            <a:lvl4pPr marL="1600200" indent="-228600" eaLnBrk="0" hangingPunct="0">
              <a:defRPr kumimoji="1" sz="2400">
                <a:solidFill>
                  <a:schemeClr val="tx1"/>
                </a:solidFill>
                <a:latin typeface="Times New Roman" pitchFamily="18" charset="0"/>
                <a:ea typeface="PMingLiU" pitchFamily="18" charset="-120"/>
              </a:defRPr>
            </a:lvl4pPr>
            <a:lvl5pPr marL="2057400" indent="-228600" eaLnBrk="0" hangingPunct="0">
              <a:defRPr kumimoji="1" sz="2400">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AA27F3A7-A82C-44B1-AE78-522E3F605A78}" type="slidenum">
              <a:rPr lang="en-US" altLang="zh-TW" sz="1400">
                <a:solidFill>
                  <a:schemeClr val="accent2"/>
                </a:solidFill>
              </a:rPr>
              <a:pPr eaLnBrk="1" hangingPunct="1"/>
              <a:t>8</a:t>
            </a:fld>
            <a:endParaRPr lang="en-US" altLang="zh-TW" sz="1400" dirty="0">
              <a:solidFill>
                <a:schemeClr val="accent2"/>
              </a:solidFill>
            </a:endParaRPr>
          </a:p>
          <a:p>
            <a:pPr eaLnBrk="1" hangingPunct="1"/>
            <a:endParaRPr lang="en-US" altLang="zh-TW" sz="1400" dirty="0">
              <a:solidFill>
                <a:schemeClr val="accent2"/>
              </a:solidFill>
            </a:endParaRPr>
          </a:p>
        </p:txBody>
      </p:sp>
      <p:sp>
        <p:nvSpPr>
          <p:cNvPr id="1032194" name="Rectangle 2"/>
          <p:cNvSpPr>
            <a:spLocks noGrp="1" noChangeArrowheads="1"/>
          </p:cNvSpPr>
          <p:nvPr>
            <p:ph type="title"/>
          </p:nvPr>
        </p:nvSpPr>
        <p:spPr>
          <a:xfrm>
            <a:off x="457200" y="0"/>
            <a:ext cx="7924800" cy="715963"/>
          </a:xfrm>
        </p:spPr>
        <p:txBody>
          <a:bodyPr/>
          <a:lstStyle/>
          <a:p>
            <a:pPr eaLnBrk="1" hangingPunct="1">
              <a:defRPr/>
            </a:pPr>
            <a:r>
              <a:rPr lang="en-US" sz="2400" smtClean="0">
                <a:ea typeface="+mj-ea"/>
              </a:rPr>
              <a:t>Recoverability Example</a:t>
            </a:r>
          </a:p>
        </p:txBody>
      </p:sp>
      <p:sp>
        <p:nvSpPr>
          <p:cNvPr id="1032195" name="Rectangle 3"/>
          <p:cNvSpPr>
            <a:spLocks noGrp="1" noChangeArrowheads="1"/>
          </p:cNvSpPr>
          <p:nvPr>
            <p:ph type="body" idx="1"/>
          </p:nvPr>
        </p:nvSpPr>
        <p:spPr>
          <a:xfrm>
            <a:off x="228600" y="838200"/>
            <a:ext cx="8458200" cy="2003425"/>
          </a:xfrm>
        </p:spPr>
        <p:txBody>
          <a:bodyPr/>
          <a:lstStyle/>
          <a:p>
            <a:pPr eaLnBrk="1" hangingPunct="1">
              <a:buFontTx/>
              <a:buNone/>
            </a:pPr>
            <a:r>
              <a:rPr lang="en-US" sz="1600" b="1" dirty="0" smtClean="0">
                <a:latin typeface="Times New Roman" pitchFamily="18" charset="0"/>
              </a:rPr>
              <a:t>Problem </a:t>
            </a:r>
            <a:r>
              <a:rPr lang="en-US" sz="1600" dirty="0" smtClean="0">
                <a:latin typeface="Times New Roman" pitchFamily="18" charset="0"/>
              </a:rPr>
              <a:t>Consider the following schedule consisting of three transactions T1, T2, and T3. </a:t>
            </a:r>
            <a:r>
              <a:rPr lang="en-US" altLang="ja-JP" sz="1600" dirty="0" smtClean="0">
                <a:latin typeface="Times New Roman" pitchFamily="18" charset="0"/>
              </a:rPr>
              <a:t> </a:t>
            </a:r>
            <a:r>
              <a:rPr lang="en-US" altLang="ja-JP" sz="1600" b="1" dirty="0" smtClean="0">
                <a:latin typeface="Times New Roman" pitchFamily="18" charset="0"/>
              </a:rPr>
              <a:t>r</a:t>
            </a:r>
            <a:r>
              <a:rPr lang="en-US" altLang="ja-JP" sz="1600" dirty="0" smtClean="0">
                <a:latin typeface="Times New Roman" pitchFamily="18" charset="0"/>
              </a:rPr>
              <a:t> denotes a read, </a:t>
            </a:r>
            <a:r>
              <a:rPr lang="en-US" altLang="ja-JP" sz="1600" b="1" dirty="0" smtClean="0">
                <a:latin typeface="Times New Roman" pitchFamily="18" charset="0"/>
              </a:rPr>
              <a:t>w</a:t>
            </a:r>
            <a:r>
              <a:rPr lang="en-US" altLang="ja-JP" sz="1600" dirty="0" smtClean="0">
                <a:latin typeface="Times New Roman" pitchFamily="18" charset="0"/>
              </a:rPr>
              <a:t> a write and </a:t>
            </a:r>
            <a:r>
              <a:rPr lang="en-US" altLang="ja-JP" sz="1600" b="1" dirty="0" smtClean="0">
                <a:latin typeface="Times New Roman" pitchFamily="18" charset="0"/>
              </a:rPr>
              <a:t>c</a:t>
            </a:r>
            <a:r>
              <a:rPr lang="en-US" altLang="ja-JP" sz="1600" dirty="0" smtClean="0">
                <a:latin typeface="Times New Roman" pitchFamily="18" charset="0"/>
              </a:rPr>
              <a:t> a commit operation.  </a:t>
            </a:r>
            <a:endParaRPr lang="en-US" altLang="ja-JP" sz="1600" b="1" dirty="0" smtClean="0">
              <a:latin typeface="Times New Roman" pitchFamily="18" charset="0"/>
            </a:endParaRPr>
          </a:p>
          <a:p>
            <a:pPr eaLnBrk="1" hangingPunct="1">
              <a:buFontTx/>
              <a:buNone/>
            </a:pPr>
            <a:r>
              <a:rPr lang="en-US" sz="1600" b="1" u="sng" dirty="0" smtClean="0">
                <a:latin typeface="Times New Roman" pitchFamily="18" charset="0"/>
              </a:rPr>
              <a:t>S: r3(Z), w3(Z),r1(X), r2(Y), w2(Y), w1(X), r1(</a:t>
            </a:r>
            <a:r>
              <a:rPr lang="en-US" sz="1600" b="1" u="sng" dirty="0" smtClean="0">
                <a:solidFill>
                  <a:schemeClr val="tx2"/>
                </a:solidFill>
                <a:latin typeface="Times New Roman" pitchFamily="18" charset="0"/>
              </a:rPr>
              <a:t>Y</a:t>
            </a:r>
            <a:r>
              <a:rPr lang="en-US" sz="1600" b="1" u="sng" dirty="0" smtClean="0">
                <a:latin typeface="Times New Roman" pitchFamily="18" charset="0"/>
              </a:rPr>
              <a:t>), r3(</a:t>
            </a:r>
            <a:r>
              <a:rPr lang="en-US" sz="1600" b="1" u="sng" dirty="0" smtClean="0">
                <a:solidFill>
                  <a:schemeClr val="tx2"/>
                </a:solidFill>
                <a:latin typeface="Times New Roman" pitchFamily="18" charset="0"/>
              </a:rPr>
              <a:t>X</a:t>
            </a:r>
            <a:r>
              <a:rPr lang="en-US" sz="1600" b="1" u="sng" dirty="0" smtClean="0">
                <a:latin typeface="Times New Roman" pitchFamily="18" charset="0"/>
              </a:rPr>
              <a:t>), c1, c2, c3;</a:t>
            </a:r>
          </a:p>
          <a:p>
            <a:pPr eaLnBrk="1" hangingPunct="1">
              <a:buFontTx/>
              <a:buNone/>
            </a:pPr>
            <a:r>
              <a:rPr lang="en-US" sz="1600" b="1" dirty="0" smtClean="0">
                <a:latin typeface="Times New Roman" pitchFamily="18" charset="0"/>
              </a:rPr>
              <a:t>a.</a:t>
            </a:r>
            <a:r>
              <a:rPr lang="en-US" sz="1600" dirty="0" smtClean="0">
                <a:latin typeface="Times New Roman" pitchFamily="18" charset="0"/>
              </a:rPr>
              <a:t> Show that the schedule is </a:t>
            </a:r>
            <a:r>
              <a:rPr lang="en-US" sz="1600" b="1" dirty="0" smtClean="0">
                <a:latin typeface="Times New Roman" pitchFamily="18" charset="0"/>
              </a:rPr>
              <a:t>conflict serializable</a:t>
            </a:r>
            <a:r>
              <a:rPr lang="en-US" sz="1600" dirty="0" smtClean="0">
                <a:latin typeface="Times New Roman" pitchFamily="18" charset="0"/>
              </a:rPr>
              <a:t> by constructing the precedence graph.</a:t>
            </a:r>
            <a:r>
              <a:rPr lang="en-US" sz="1800" dirty="0" smtClean="0">
                <a:latin typeface="Times New Roman" pitchFamily="18" charset="0"/>
              </a:rPr>
              <a:t> </a:t>
            </a:r>
          </a:p>
        </p:txBody>
      </p:sp>
      <p:sp>
        <p:nvSpPr>
          <p:cNvPr id="1032196" name="Rectangle 4"/>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032198" name="Rectangle 6"/>
          <p:cNvSpPr>
            <a:spLocks noChangeArrowheads="1"/>
          </p:cNvSpPr>
          <p:nvPr/>
        </p:nvSpPr>
        <p:spPr bwMode="auto">
          <a:xfrm>
            <a:off x="0" y="3881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1032199" name="Rectangle 7"/>
          <p:cNvSpPr>
            <a:spLocks noChangeArrowheads="1"/>
          </p:cNvSpPr>
          <p:nvPr/>
        </p:nvSpPr>
        <p:spPr bwMode="auto">
          <a:xfrm>
            <a:off x="228600" y="4343400"/>
            <a:ext cx="86868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spcBef>
                <a:spcPct val="20000"/>
              </a:spcBef>
            </a:pPr>
            <a:r>
              <a:rPr lang="en-US" sz="1600" b="1" dirty="0"/>
              <a:t>b. Which is the equivalent serial schedule?:  </a:t>
            </a:r>
          </a:p>
          <a:p>
            <a:pPr marL="342900" indent="-342900">
              <a:spcBef>
                <a:spcPct val="20000"/>
              </a:spcBef>
            </a:pPr>
            <a:r>
              <a:rPr lang="en-US" sz="1600" b="1" dirty="0">
                <a:solidFill>
                  <a:srgbClr val="FF0000"/>
                </a:solidFill>
              </a:rPr>
              <a:t>T2, T1, T3</a:t>
            </a:r>
          </a:p>
          <a:p>
            <a:pPr marL="342900" indent="-342900">
              <a:spcBef>
                <a:spcPct val="20000"/>
              </a:spcBef>
            </a:pPr>
            <a:r>
              <a:rPr lang="en-US" sz="1600" b="1" dirty="0"/>
              <a:t>c. Rewrite the schedule so it becomes recoverable: </a:t>
            </a:r>
          </a:p>
          <a:p>
            <a:pPr marL="342900" indent="-342900">
              <a:spcBef>
                <a:spcPct val="20000"/>
              </a:spcBef>
            </a:pPr>
            <a:r>
              <a:rPr lang="en-US" sz="1600" b="1" u="sng" dirty="0" smtClean="0"/>
              <a:t>r3(Z</a:t>
            </a:r>
            <a:r>
              <a:rPr lang="en-US" sz="1600" b="1" u="sng" dirty="0"/>
              <a:t>), w3(Z), r1(X), r2(Y), </a:t>
            </a:r>
            <a:r>
              <a:rPr lang="en-US" sz="1600" b="1" u="sng" dirty="0">
                <a:solidFill>
                  <a:srgbClr val="FF3300"/>
                </a:solidFill>
              </a:rPr>
              <a:t>w2(Y)</a:t>
            </a:r>
            <a:r>
              <a:rPr lang="en-US" sz="1600" b="1" u="sng" dirty="0"/>
              <a:t>, </a:t>
            </a:r>
            <a:r>
              <a:rPr lang="en-US" sz="1600" b="1" u="sng" dirty="0">
                <a:solidFill>
                  <a:srgbClr val="0070C0"/>
                </a:solidFill>
              </a:rPr>
              <a:t>w1(X)</a:t>
            </a:r>
            <a:r>
              <a:rPr lang="en-US" sz="1600" b="1" u="sng" dirty="0"/>
              <a:t>, </a:t>
            </a:r>
            <a:r>
              <a:rPr lang="en-US" sz="1600" b="1" u="sng" dirty="0">
                <a:solidFill>
                  <a:srgbClr val="FF3300"/>
                </a:solidFill>
              </a:rPr>
              <a:t>r1(Y)</a:t>
            </a:r>
            <a:r>
              <a:rPr lang="en-US" sz="1600" b="1" u="sng" dirty="0"/>
              <a:t>, </a:t>
            </a:r>
            <a:r>
              <a:rPr lang="en-US" sz="1600" b="1" u="sng" dirty="0">
                <a:solidFill>
                  <a:srgbClr val="0070C0"/>
                </a:solidFill>
              </a:rPr>
              <a:t>r3(X)</a:t>
            </a:r>
            <a:r>
              <a:rPr lang="en-US" sz="1600" b="1" u="sng" dirty="0"/>
              <a:t>, </a:t>
            </a:r>
            <a:r>
              <a:rPr lang="en-US" sz="2000" b="1" u="sng" dirty="0">
                <a:solidFill>
                  <a:schemeClr val="tx2"/>
                </a:solidFill>
              </a:rPr>
              <a:t>c2, c1</a:t>
            </a:r>
            <a:r>
              <a:rPr lang="en-US" sz="1600" b="1" u="sng" dirty="0">
                <a:solidFill>
                  <a:schemeClr val="tx2"/>
                </a:solidFill>
              </a:rPr>
              <a:t>, </a:t>
            </a:r>
            <a:r>
              <a:rPr lang="en-US" sz="2000" b="1" u="sng" dirty="0">
                <a:solidFill>
                  <a:schemeClr val="tx2"/>
                </a:solidFill>
              </a:rPr>
              <a:t>c3</a:t>
            </a:r>
            <a:r>
              <a:rPr lang="en-US" sz="1600" b="1" u="sng" dirty="0"/>
              <a:t>;</a:t>
            </a:r>
          </a:p>
          <a:p>
            <a:pPr marL="342900" indent="-342900">
              <a:spcBef>
                <a:spcPct val="20000"/>
              </a:spcBef>
            </a:pPr>
            <a:r>
              <a:rPr lang="en-US" sz="1600" b="1" dirty="0"/>
              <a:t>d. Rewrite the schedule so it becomes </a:t>
            </a:r>
            <a:r>
              <a:rPr lang="en-US" sz="1600" b="1" dirty="0" err="1"/>
              <a:t>cascadeless</a:t>
            </a:r>
            <a:r>
              <a:rPr lang="en-US" sz="1600" b="1" dirty="0"/>
              <a:t>: </a:t>
            </a:r>
          </a:p>
          <a:p>
            <a:pPr marL="342900" indent="-342900">
              <a:spcBef>
                <a:spcPct val="20000"/>
              </a:spcBef>
            </a:pPr>
            <a:r>
              <a:rPr lang="en-US" sz="1600" b="1" u="sng" dirty="0" smtClean="0"/>
              <a:t>r3(Z</a:t>
            </a:r>
            <a:r>
              <a:rPr lang="en-US" sz="1600" b="1" u="sng" dirty="0"/>
              <a:t>), w3(Z), r1(X), r2(Y), </a:t>
            </a:r>
            <a:r>
              <a:rPr lang="en-US" sz="1600" b="1" u="sng" dirty="0">
                <a:solidFill>
                  <a:srgbClr val="FF3300"/>
                </a:solidFill>
              </a:rPr>
              <a:t>w2(Y)</a:t>
            </a:r>
            <a:r>
              <a:rPr lang="en-US" sz="1600" b="1" u="sng" dirty="0"/>
              <a:t>, </a:t>
            </a:r>
            <a:r>
              <a:rPr lang="en-US" sz="2000" b="1" u="sng" dirty="0">
                <a:solidFill>
                  <a:schemeClr val="tx2"/>
                </a:solidFill>
              </a:rPr>
              <a:t>c2</a:t>
            </a:r>
            <a:r>
              <a:rPr lang="en-US" sz="1600" b="1" u="sng" dirty="0">
                <a:solidFill>
                  <a:schemeClr val="tx2"/>
                </a:solidFill>
              </a:rPr>
              <a:t>, </a:t>
            </a:r>
            <a:r>
              <a:rPr lang="en-US" sz="1600" b="1" u="sng" dirty="0">
                <a:solidFill>
                  <a:srgbClr val="0070C0"/>
                </a:solidFill>
              </a:rPr>
              <a:t>w1(X)</a:t>
            </a:r>
            <a:r>
              <a:rPr lang="en-US" sz="1600" b="1" u="sng" dirty="0"/>
              <a:t>, </a:t>
            </a:r>
            <a:r>
              <a:rPr lang="en-US" sz="1600" b="1" u="sng" dirty="0">
                <a:solidFill>
                  <a:srgbClr val="FF3300"/>
                </a:solidFill>
              </a:rPr>
              <a:t>r1(Y)</a:t>
            </a:r>
            <a:r>
              <a:rPr lang="en-US" sz="1600" b="1" u="sng" dirty="0"/>
              <a:t>, </a:t>
            </a:r>
            <a:r>
              <a:rPr lang="en-US" sz="2000" b="1" u="sng" dirty="0">
                <a:solidFill>
                  <a:schemeClr val="tx2"/>
                </a:solidFill>
              </a:rPr>
              <a:t>c1</a:t>
            </a:r>
            <a:r>
              <a:rPr lang="en-US" sz="1600" b="1" u="sng" dirty="0">
                <a:solidFill>
                  <a:schemeClr val="tx2"/>
                </a:solidFill>
              </a:rPr>
              <a:t>,</a:t>
            </a:r>
            <a:r>
              <a:rPr lang="en-US" sz="1600" b="1" u="sng" dirty="0"/>
              <a:t> </a:t>
            </a:r>
            <a:r>
              <a:rPr lang="en-US" sz="1600" b="1" u="sng" dirty="0">
                <a:solidFill>
                  <a:srgbClr val="0070C0"/>
                </a:solidFill>
              </a:rPr>
              <a:t>r3(X)</a:t>
            </a:r>
            <a:r>
              <a:rPr lang="en-US" sz="1600" b="1" u="sng" dirty="0"/>
              <a:t>, </a:t>
            </a:r>
            <a:r>
              <a:rPr lang="en-US" sz="2000" b="1" u="sng" dirty="0">
                <a:solidFill>
                  <a:schemeClr val="tx2"/>
                </a:solidFill>
              </a:rPr>
              <a:t>c3</a:t>
            </a:r>
            <a:r>
              <a:rPr lang="en-US" sz="1600" b="1" u="sng" dirty="0"/>
              <a:t>;</a:t>
            </a:r>
          </a:p>
        </p:txBody>
      </p:sp>
      <p:pic>
        <p:nvPicPr>
          <p:cNvPr id="2664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133600"/>
            <a:ext cx="68961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195">
                                            <p:txEl>
                                              <p:pRg st="0" end="0"/>
                                            </p:txEl>
                                          </p:spTgt>
                                        </p:tgtEl>
                                        <p:attrNameLst>
                                          <p:attrName>style.visibility</p:attrName>
                                        </p:attrNameLst>
                                      </p:cBhvr>
                                      <p:to>
                                        <p:strVal val="visible"/>
                                      </p:to>
                                    </p:set>
                                    <p:animEffect transition="in" filter="fade">
                                      <p:cBhvr>
                                        <p:cTn id="7" dur="500"/>
                                        <p:tgtEl>
                                          <p:spTgt spid="10321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2195">
                                            <p:txEl>
                                              <p:pRg st="1" end="1"/>
                                            </p:txEl>
                                          </p:spTgt>
                                        </p:tgtEl>
                                        <p:attrNameLst>
                                          <p:attrName>style.visibility</p:attrName>
                                        </p:attrNameLst>
                                      </p:cBhvr>
                                      <p:to>
                                        <p:strVal val="visible"/>
                                      </p:to>
                                    </p:set>
                                    <p:animEffect transition="in" filter="fade">
                                      <p:cBhvr>
                                        <p:cTn id="10" dur="500"/>
                                        <p:tgtEl>
                                          <p:spTgt spid="1032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2195">
                                            <p:txEl>
                                              <p:pRg st="2" end="2"/>
                                            </p:txEl>
                                          </p:spTgt>
                                        </p:tgtEl>
                                        <p:attrNameLst>
                                          <p:attrName>style.visibility</p:attrName>
                                        </p:attrNameLst>
                                      </p:cBhvr>
                                      <p:to>
                                        <p:strVal val="visible"/>
                                      </p:to>
                                    </p:set>
                                    <p:animEffect transition="in" filter="fade">
                                      <p:cBhvr>
                                        <p:cTn id="15" dur="500"/>
                                        <p:tgtEl>
                                          <p:spTgt spid="10321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644"/>
                                        </p:tgtEl>
                                        <p:attrNameLst>
                                          <p:attrName>style.visibility</p:attrName>
                                        </p:attrNameLst>
                                      </p:cBhvr>
                                      <p:to>
                                        <p:strVal val="visible"/>
                                      </p:to>
                                    </p:set>
                                    <p:animEffect transition="in" filter="fade">
                                      <p:cBhvr>
                                        <p:cTn id="20" dur="500"/>
                                        <p:tgtEl>
                                          <p:spTgt spid="266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32199"/>
                                        </p:tgtEl>
                                        <p:attrNameLst>
                                          <p:attrName>style.visibility</p:attrName>
                                        </p:attrNameLst>
                                      </p:cBhvr>
                                      <p:to>
                                        <p:strVal val="visible"/>
                                      </p:to>
                                    </p:set>
                                    <p:animEffect transition="in" filter="fade">
                                      <p:cBhvr>
                                        <p:cTn id="25" dur="500"/>
                                        <p:tgtEl>
                                          <p:spTgt spid="103219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32199">
                                            <p:txEl>
                                              <p:pRg st="0" end="0"/>
                                            </p:txEl>
                                          </p:spTgt>
                                        </p:tgtEl>
                                        <p:attrNameLst>
                                          <p:attrName>style.visibility</p:attrName>
                                        </p:attrNameLst>
                                      </p:cBhvr>
                                      <p:to>
                                        <p:strVal val="visible"/>
                                      </p:to>
                                    </p:set>
                                    <p:animEffect transition="in" filter="fade">
                                      <p:cBhvr>
                                        <p:cTn id="30" dur="500"/>
                                        <p:tgtEl>
                                          <p:spTgt spid="103219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32199">
                                            <p:txEl>
                                              <p:pRg st="1" end="1"/>
                                            </p:txEl>
                                          </p:spTgt>
                                        </p:tgtEl>
                                        <p:attrNameLst>
                                          <p:attrName>style.visibility</p:attrName>
                                        </p:attrNameLst>
                                      </p:cBhvr>
                                      <p:to>
                                        <p:strVal val="visible"/>
                                      </p:to>
                                    </p:set>
                                    <p:animEffect transition="in" filter="fade">
                                      <p:cBhvr>
                                        <p:cTn id="35" dur="500"/>
                                        <p:tgtEl>
                                          <p:spTgt spid="103219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32199">
                                            <p:txEl>
                                              <p:pRg st="2" end="2"/>
                                            </p:txEl>
                                          </p:spTgt>
                                        </p:tgtEl>
                                        <p:attrNameLst>
                                          <p:attrName>style.visibility</p:attrName>
                                        </p:attrNameLst>
                                      </p:cBhvr>
                                      <p:to>
                                        <p:strVal val="visible"/>
                                      </p:to>
                                    </p:set>
                                    <p:animEffect transition="in" filter="fade">
                                      <p:cBhvr>
                                        <p:cTn id="40" dur="500"/>
                                        <p:tgtEl>
                                          <p:spTgt spid="103219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32199">
                                            <p:txEl>
                                              <p:pRg st="3" end="3"/>
                                            </p:txEl>
                                          </p:spTgt>
                                        </p:tgtEl>
                                        <p:attrNameLst>
                                          <p:attrName>style.visibility</p:attrName>
                                        </p:attrNameLst>
                                      </p:cBhvr>
                                      <p:to>
                                        <p:strVal val="visible"/>
                                      </p:to>
                                    </p:set>
                                    <p:animEffect transition="in" filter="fade">
                                      <p:cBhvr>
                                        <p:cTn id="45" dur="500"/>
                                        <p:tgtEl>
                                          <p:spTgt spid="103219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32199">
                                            <p:txEl>
                                              <p:pRg st="4" end="4"/>
                                            </p:txEl>
                                          </p:spTgt>
                                        </p:tgtEl>
                                        <p:attrNameLst>
                                          <p:attrName>style.visibility</p:attrName>
                                        </p:attrNameLst>
                                      </p:cBhvr>
                                      <p:to>
                                        <p:strVal val="visible"/>
                                      </p:to>
                                    </p:set>
                                    <p:animEffect transition="in" filter="fade">
                                      <p:cBhvr>
                                        <p:cTn id="50" dur="500"/>
                                        <p:tgtEl>
                                          <p:spTgt spid="103219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32199">
                                            <p:txEl>
                                              <p:pRg st="5" end="5"/>
                                            </p:txEl>
                                          </p:spTgt>
                                        </p:tgtEl>
                                        <p:attrNameLst>
                                          <p:attrName>style.visibility</p:attrName>
                                        </p:attrNameLst>
                                      </p:cBhvr>
                                      <p:to>
                                        <p:strVal val="visible"/>
                                      </p:to>
                                    </p:set>
                                    <p:animEffect transition="in" filter="fade">
                                      <p:cBhvr>
                                        <p:cTn id="55" dur="500"/>
                                        <p:tgtEl>
                                          <p:spTgt spid="10321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Additional MCs</a:t>
            </a:r>
            <a:endParaRPr lang="zh-HK" altLang="en-US" dirty="0"/>
          </a:p>
        </p:txBody>
      </p:sp>
      <p:sp>
        <p:nvSpPr>
          <p:cNvPr id="3" name="Content Placeholder 2"/>
          <p:cNvSpPr>
            <a:spLocks noGrp="1"/>
          </p:cNvSpPr>
          <p:nvPr>
            <p:ph idx="1"/>
          </p:nvPr>
        </p:nvSpPr>
        <p:spPr/>
        <p:txBody>
          <a:bodyPr/>
          <a:lstStyle/>
          <a:p>
            <a:pPr marL="0" lvl="0" indent="0">
              <a:buNone/>
            </a:pPr>
            <a:r>
              <a:rPr lang="en-US" altLang="zh-HK" dirty="0" smtClean="0"/>
              <a:t>1. Which </a:t>
            </a:r>
            <a:r>
              <a:rPr lang="en-US" altLang="zh-HK" dirty="0"/>
              <a:t>of the properties ensures that either all the effects of a transaction are reflected in the database, or none are?</a:t>
            </a:r>
            <a:endParaRPr lang="zh-TW" altLang="zh-HK" dirty="0"/>
          </a:p>
          <a:p>
            <a:pPr marL="0" indent="0">
              <a:buNone/>
            </a:pPr>
            <a:r>
              <a:rPr lang="en-US" altLang="zh-HK" dirty="0"/>
              <a:t> </a:t>
            </a:r>
            <a:endParaRPr lang="zh-TW" altLang="zh-HK" dirty="0"/>
          </a:p>
          <a:p>
            <a:pPr marL="457200" lvl="0" indent="-457200">
              <a:buFont typeface="+mj-lt"/>
              <a:buAutoNum type="alphaUcPeriod"/>
            </a:pPr>
            <a:r>
              <a:rPr lang="en-US" altLang="zh-HK" dirty="0"/>
              <a:t>Atomicity</a:t>
            </a:r>
            <a:endParaRPr lang="zh-TW" altLang="zh-HK" dirty="0"/>
          </a:p>
          <a:p>
            <a:pPr marL="457200" lvl="0" indent="-457200">
              <a:buFont typeface="+mj-lt"/>
              <a:buAutoNum type="alphaUcPeriod"/>
            </a:pPr>
            <a:r>
              <a:rPr lang="en-US" altLang="zh-HK" dirty="0"/>
              <a:t>Consistency</a:t>
            </a:r>
            <a:endParaRPr lang="zh-TW" altLang="zh-HK" dirty="0"/>
          </a:p>
          <a:p>
            <a:pPr marL="457200" lvl="0" indent="-457200">
              <a:buFont typeface="+mj-lt"/>
              <a:buAutoNum type="alphaUcPeriod"/>
            </a:pPr>
            <a:r>
              <a:rPr lang="en-US" altLang="zh-HK" dirty="0"/>
              <a:t>Isolation</a:t>
            </a:r>
            <a:endParaRPr lang="zh-TW" altLang="zh-HK" dirty="0"/>
          </a:p>
          <a:p>
            <a:pPr marL="457200" lvl="0" indent="-457200">
              <a:buFont typeface="+mj-lt"/>
              <a:buAutoNum type="alphaUcPeriod"/>
            </a:pPr>
            <a:r>
              <a:rPr lang="en-US" altLang="zh-HK" dirty="0" smtClean="0"/>
              <a:t>Durability</a:t>
            </a:r>
          </a:p>
          <a:p>
            <a:pPr marL="457200" lvl="0" indent="-457200">
              <a:buFont typeface="+mj-lt"/>
              <a:buAutoNum type="alphaUcPeriod"/>
            </a:pPr>
            <a:endParaRPr lang="en-US" altLang="zh-TW" dirty="0"/>
          </a:p>
          <a:p>
            <a:pPr marL="457200" lvl="0" indent="-457200">
              <a:buFont typeface="+mj-lt"/>
              <a:buAutoNum type="alphaUcPeriod"/>
            </a:pPr>
            <a:endParaRPr lang="en-US" altLang="zh-TW" dirty="0" smtClean="0"/>
          </a:p>
          <a:p>
            <a:pPr marL="0" indent="0">
              <a:buNone/>
            </a:pPr>
            <a:r>
              <a:rPr lang="en-US" altLang="zh-HK" dirty="0">
                <a:solidFill>
                  <a:srgbClr val="FF0000"/>
                </a:solidFill>
              </a:rPr>
              <a:t>A</a:t>
            </a:r>
            <a:endParaRPr lang="zh-HK" altLang="en-US" dirty="0">
              <a:solidFill>
                <a:srgbClr val="FF0000"/>
              </a:solidFill>
            </a:endParaRPr>
          </a:p>
        </p:txBody>
      </p:sp>
    </p:spTree>
    <p:extLst>
      <p:ext uri="{BB962C8B-B14F-4D97-AF65-F5344CB8AC3E}">
        <p14:creationId xmlns:p14="http://schemas.microsoft.com/office/powerpoint/2010/main" val="125042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新細明體"/>
        <a:cs typeface="新細明體"/>
      </a:majorFont>
      <a:minorFont>
        <a:latin typeface="Tahoma"/>
        <a:ea typeface="新細明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a:ln>
              <a:noFill/>
            </a:ln>
            <a:solidFill>
              <a:schemeClr val="tx1"/>
            </a:solidFill>
            <a:effectLst/>
            <a:latin typeface="Times New Roman" charset="0"/>
            <a:ea typeface="新細明體" charset="0"/>
            <a:cs typeface="新細明體" charset="0"/>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a:ln>
              <a:noFill/>
            </a:ln>
            <a:solidFill>
              <a:schemeClr val="tx1"/>
            </a:solidFill>
            <a:effectLst/>
            <a:latin typeface="Times New Roman" charset="0"/>
            <a:ea typeface="新細明體" charset="0"/>
            <a:cs typeface="新細明體"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2366</TotalTime>
  <Words>977</Words>
  <Application>Microsoft Office PowerPoint</Application>
  <PresentationFormat>On-screen Show (4:3)</PresentationFormat>
  <Paragraphs>210</Paragraphs>
  <Slides>17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Default Design</vt:lpstr>
      <vt:lpstr>Microsoft Drawing 1.01</vt:lpstr>
      <vt:lpstr>PowerPoint Presentation</vt:lpstr>
      <vt:lpstr>Timestamp Ordering Protocol </vt:lpstr>
      <vt:lpstr>Schedule Example</vt:lpstr>
      <vt:lpstr>Failure of TS Protocol – Cascading Rollbacks</vt:lpstr>
      <vt:lpstr>PowerPoint Presentation</vt:lpstr>
      <vt:lpstr>PowerPoint Presentation</vt:lpstr>
      <vt:lpstr>PowerPoint Presentation</vt:lpstr>
      <vt:lpstr>Recoverability Example</vt:lpstr>
      <vt:lpstr>Additional MCs</vt:lpstr>
      <vt:lpstr>Additional MCs</vt:lpstr>
      <vt:lpstr>Additional MCs</vt:lpstr>
      <vt:lpstr>Additional MCs</vt:lpstr>
      <vt:lpstr>Additional MCs</vt:lpstr>
      <vt:lpstr>Additional MCs</vt:lpstr>
      <vt:lpstr>Additional MCs</vt:lpstr>
      <vt:lpstr>Additional MCs</vt:lpstr>
      <vt:lpstr>Additional MCs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Query Language(SQL)</dc:title>
  <dc:creator>Qiong Luo</dc:creator>
  <cp:lastModifiedBy>Wilfred</cp:lastModifiedBy>
  <cp:revision>114</cp:revision>
  <dcterms:modified xsi:type="dcterms:W3CDTF">2015-05-05T09:05:32Z</dcterms:modified>
</cp:coreProperties>
</file>