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29"/>
  </p:notesMasterIdLst>
  <p:handoutMasterIdLst>
    <p:handoutMasterId r:id="rId30"/>
  </p:handoutMasterIdLst>
  <p:sldIdLst>
    <p:sldId id="256" r:id="rId3"/>
    <p:sldId id="287" r:id="rId4"/>
    <p:sldId id="288" r:id="rId5"/>
    <p:sldId id="290" r:id="rId6"/>
    <p:sldId id="257" r:id="rId7"/>
    <p:sldId id="261" r:id="rId8"/>
    <p:sldId id="289" r:id="rId9"/>
    <p:sldId id="266" r:id="rId10"/>
    <p:sldId id="268" r:id="rId11"/>
    <p:sldId id="269" r:id="rId12"/>
    <p:sldId id="270" r:id="rId13"/>
    <p:sldId id="291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92" r:id="rId22"/>
    <p:sldId id="279" r:id="rId23"/>
    <p:sldId id="280" r:id="rId24"/>
    <p:sldId id="281" r:id="rId25"/>
    <p:sldId id="284" r:id="rId26"/>
    <p:sldId id="283" r:id="rId27"/>
    <p:sldId id="282" r:id="rId28"/>
  </p:sldIdLst>
  <p:sldSz cx="9144000" cy="6858000" type="screen4x3"/>
  <p:notesSz cx="67691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00"/>
    <a:srgbClr val="CC0099"/>
    <a:srgbClr val="FF5050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54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78"/>
      </p:cViewPr>
      <p:guideLst>
        <p:guide orient="horz" pos="3120"/>
        <p:guide pos="21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fld id="{1D83FD29-1B48-4801-8396-1F954D50D5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85687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05350"/>
            <a:ext cx="4965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fld id="{E55815D6-B68C-4D1A-BE67-7BC29B0A84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2372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D66E26A-C15A-4348-852D-6847A8725397}" type="slidenum">
              <a:rPr lang="en-US" altLang="zh-TW" i="0"/>
              <a:pPr eaLnBrk="1" hangingPunct="1"/>
              <a:t>1</a:t>
            </a:fld>
            <a:endParaRPr lang="en-US" altLang="zh-TW" i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619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4A09944E-2A80-4985-BF06-E62737912543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9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474ECCA3-2792-45A7-AA8D-A8059C3C9E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276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601E6B4E-1A92-456C-8D98-A84B21E546B0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88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5AFA03B5-18BA-48C9-807C-4CBF067AADAB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27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88504-9BB7-48EB-BFD0-A42327E78CF2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C6B-4C1A-4B59-827C-2442CEF9B5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759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83603-A273-4D11-9280-6C60494C5E39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2D32B-9572-448E-A93A-525F379C3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115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3B080-B233-4092-AF35-144A96CD4C2A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E654E-4697-4AE9-BED8-BCAEACF9EF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2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A36860-39EE-4F43-90F0-261C666164E2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E26E6-CE69-44B7-ACF2-BD97E27D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05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E2CC9-235C-4DDD-856C-F5162A9964AA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9C922-3D61-414E-93D8-EBFB99DE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328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9BC8F-27C2-4693-9817-D54E653300CC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D96A7-C81F-4E14-9589-2E203EB82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8517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F4FF26-A678-42B8-85A1-A970ED41744F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4353C-2041-4084-AF7D-4B83A748E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5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70E02954-E8D2-47E9-A1CC-83B35845009E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13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10B46-E7A7-4C9E-8880-7AE66872C384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89864-8178-4BC8-A57A-E8AACD0B2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308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28AB5-7A21-4DE1-B592-A8911C35564A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0045-C568-47F9-8A04-178CF07B80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5710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8A713-195F-4286-9418-6F35EA6FB41B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C7807-6C86-43D4-AE85-F775141B18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894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308ED-86DA-4617-85D6-3B666AF7C686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D7AAA-3B46-4034-86EF-8C0120470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8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F47669C1-D8E7-4F8C-8AD8-8EE158DF26E9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0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4203C082-B06C-475C-9579-ADA8224579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191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CCA1B359-8F83-4B87-A328-44C8A674A8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633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8EE00CF8-1AD2-4374-A5AD-742C3F4AC4B7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08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5D2C8414-DAC8-4492-A30F-5D61ACD793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2855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2958F833-C3F5-4B31-9546-191021C9A1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5264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E3E59D48-F523-4A7B-93D5-FD5C12CF9DDA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7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CSE, HKUST   Slide </a:t>
            </a:r>
            <a:fld id="{1BF2138E-3EB5-4F71-B33D-83179B90B9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vantGarde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56C0017A-7389-4225-B0B2-12A791FDA5AB}" type="datetimeFigureOut">
              <a:rPr lang="en-US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914E9F64-7937-47B8-BBE5-F23B08561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x.cs.yale.edu/avi/db-book/" TargetMode="External"/><Relationship Id="rId2" Type="http://schemas.openxmlformats.org/officeDocument/2006/relationships/hyperlink" Target="http://course.cse.ust.hk/comp33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wisc.edu/~dbboo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BD601A3-7E57-4001-879A-D48F087F5AC9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 b="0" i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77982"/>
            <a:ext cx="7772400" cy="1143000"/>
          </a:xfrm>
          <a:solidFill>
            <a:srgbClr val="CCFFCC"/>
          </a:solidFill>
          <a:effectLst>
            <a:outerShdw dist="135003" dir="2928844" algn="ctr" rotWithShape="0">
              <a:schemeClr val="accent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hlinkClick r:id="" action="ppaction://noaction">
                  <a:snd r:embed="rId3" name="TYPE.WAV"/>
                </a:hlinkClick>
              </a:rPr>
              <a:t>COMP 3311 Spring 2015</a:t>
            </a:r>
            <a:br>
              <a:rPr lang="en-US" altLang="zh-TW" dirty="0" smtClean="0">
                <a:hlinkClick r:id="" action="ppaction://noaction">
                  <a:snd r:embed="rId3" name="TYPE.WAV"/>
                </a:hlinkClick>
              </a:rPr>
            </a:br>
            <a:r>
              <a:rPr lang="en-US" altLang="zh-TW" dirty="0" smtClean="0">
                <a:hlinkClick r:id="" action="ppaction://noaction">
                  <a:snd r:embed="rId3" name="TYPE.WAV"/>
                </a:hlinkClick>
              </a:rPr>
              <a:t> Database Management Systems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7150" y="3532188"/>
            <a:ext cx="6513513" cy="14795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3200" dirty="0" smtClean="0">
                <a:solidFill>
                  <a:srgbClr val="FF5050"/>
                </a:solidFill>
              </a:rPr>
              <a:t>Introduction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zh-TW" sz="3200" dirty="0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zh-TW" sz="1400" dirty="0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zh-TW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A26CD5C-FCA4-466D-AA17-9C96FA8DE22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b="0" i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Three Levels of Abstraction (cont.)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808038" y="1581150"/>
            <a:ext cx="760253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509588" indent="-1651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 dirty="0">
                <a:solidFill>
                  <a:srgbClr val="FF5050"/>
                </a:solidFill>
                <a:latin typeface="AvantGarde" pitchFamily="34" charset="0"/>
              </a:rPr>
              <a:t>Physical level:</a:t>
            </a:r>
            <a:r>
              <a:rPr lang="en-US" altLang="zh-TW" sz="2000" i="0" dirty="0">
                <a:latin typeface="AvantGarde" pitchFamily="34" charset="0"/>
              </a:rPr>
              <a:t> describe how a record is stored on disks.</a:t>
            </a:r>
          </a:p>
          <a:p>
            <a:pPr lvl="1" eaLnBrk="1" hangingPunct="1">
              <a:buFontTx/>
              <a:buChar char="•"/>
            </a:pPr>
            <a:r>
              <a:rPr lang="en-US" altLang="zh-TW" sz="1800" i="0" dirty="0">
                <a:latin typeface="AvantGarde" pitchFamily="34" charset="0"/>
              </a:rPr>
              <a:t>e.g., “Divide the customer records into 3 partitions and store them on disks 1, 2 and 3</a:t>
            </a:r>
            <a:r>
              <a:rPr lang="en-US" altLang="zh-TW" sz="1800" i="0" dirty="0" smtClean="0">
                <a:latin typeface="AvantGarde" pitchFamily="34" charset="0"/>
              </a:rPr>
              <a:t>.”</a:t>
            </a:r>
          </a:p>
          <a:p>
            <a:pPr lvl="1" eaLnBrk="1" hangingPunct="1">
              <a:buFontTx/>
              <a:buChar char="•"/>
            </a:pPr>
            <a:endParaRPr lang="en-US" altLang="zh-TW" sz="1800" i="0" dirty="0">
              <a:latin typeface="AvantGarde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zh-TW" sz="2000" dirty="0">
                <a:solidFill>
                  <a:srgbClr val="FF5050"/>
                </a:solidFill>
                <a:latin typeface="AvantGarde" pitchFamily="34" charset="0"/>
              </a:rPr>
              <a:t>Logical level:</a:t>
            </a:r>
            <a:r>
              <a:rPr lang="en-US" altLang="zh-TW" sz="2000" i="0" dirty="0">
                <a:latin typeface="AvantGarde" pitchFamily="34" charset="0"/>
              </a:rPr>
              <a:t> </a:t>
            </a:r>
            <a:r>
              <a:rPr lang="en-US" altLang="zh-TW" sz="2000" i="0" dirty="0" smtClean="0">
                <a:latin typeface="AvantGarde" pitchFamily="34" charset="0"/>
              </a:rPr>
              <a:t>describe how data are structured </a:t>
            </a:r>
            <a:r>
              <a:rPr lang="en-US" altLang="zh-TW" sz="2000" i="0" dirty="0">
                <a:latin typeface="AvantGarde" pitchFamily="34" charset="0"/>
              </a:rPr>
              <a:t>in database, and the relationships among the data. Similar to defining a record type in </a:t>
            </a:r>
            <a:r>
              <a:rPr lang="en-US" altLang="zh-TW" sz="2000" i="0" dirty="0" smtClean="0">
                <a:latin typeface="AvantGarde" pitchFamily="34" charset="0"/>
              </a:rPr>
              <a:t>a textbook programming language:</a:t>
            </a:r>
            <a:r>
              <a:rPr lang="en-US" altLang="zh-TW" sz="2000" i="0" dirty="0">
                <a:latin typeface="AvantGarde" pitchFamily="34" charset="0"/>
              </a:rPr>
              <a:t/>
            </a:r>
            <a:br>
              <a:rPr lang="en-US" altLang="zh-TW" sz="2000" i="0" dirty="0">
                <a:latin typeface="AvantGarde" pitchFamily="34" charset="0"/>
              </a:rPr>
            </a:b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Type customer = record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name: string;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street: string;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city: integer; end</a:t>
            </a:r>
            <a:r>
              <a:rPr lang="en-US" altLang="zh-TW" sz="1800" i="0" dirty="0" smtClean="0">
                <a:solidFill>
                  <a:schemeClr val="accent2"/>
                </a:solidFill>
                <a:latin typeface="GungsuhChe" pitchFamily="49" charset="-127"/>
              </a:rPr>
              <a:t>;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endParaRPr lang="en-US" altLang="zh-TW" sz="1800" i="0" dirty="0">
              <a:solidFill>
                <a:schemeClr val="accent2"/>
              </a:solidFill>
              <a:latin typeface="GungsuhChe" pitchFamily="49" charset="-127"/>
            </a:endParaRPr>
          </a:p>
          <a:p>
            <a:pPr eaLnBrk="1" hangingPunct="1">
              <a:buFontTx/>
              <a:buChar char="•"/>
            </a:pPr>
            <a:r>
              <a:rPr lang="en-US" altLang="zh-TW" sz="2000" dirty="0">
                <a:solidFill>
                  <a:srgbClr val="FF5050"/>
                </a:solidFill>
                <a:latin typeface="AvantGarde" pitchFamily="34" charset="0"/>
              </a:rPr>
              <a:t>View level: </a:t>
            </a:r>
            <a:r>
              <a:rPr lang="en-US" altLang="zh-TW" sz="2000" i="0" dirty="0">
                <a:latin typeface="AvantGarde" pitchFamily="34" charset="0"/>
              </a:rPr>
              <a:t>Define a subset of the database for a particular application. Views can </a:t>
            </a:r>
            <a:r>
              <a:rPr lang="en-US" altLang="zh-TW" sz="2000" i="0" dirty="0" smtClean="0">
                <a:latin typeface="AvantGarde" pitchFamily="34" charset="0"/>
              </a:rPr>
              <a:t>hide </a:t>
            </a:r>
            <a:r>
              <a:rPr lang="en-US" altLang="zh-TW" sz="2000" i="0" dirty="0">
                <a:latin typeface="AvantGarde" pitchFamily="34" charset="0"/>
              </a:rPr>
              <a:t>information (e.g. salary) for security </a:t>
            </a:r>
            <a:r>
              <a:rPr lang="en-US" altLang="zh-TW" sz="2000" i="0" dirty="0" smtClean="0">
                <a:latin typeface="AvantGarde" pitchFamily="34" charset="0"/>
              </a:rPr>
              <a:t>purposes or add information (e.g., age).</a:t>
            </a:r>
            <a:endParaRPr lang="en-US" altLang="zh-TW" sz="2000" i="0" dirty="0">
              <a:latin typeface="AvantGar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B0FA9DE-6706-43F8-8D09-215E81DFA73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b="0" i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Instances and Schemas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70400"/>
          </a:xfrm>
        </p:spPr>
        <p:txBody>
          <a:bodyPr/>
          <a:lstStyle/>
          <a:p>
            <a:pPr eaLnBrk="1" hangingPunct="1"/>
            <a:r>
              <a:rPr lang="en-US" altLang="zh-TW" smtClean="0"/>
              <a:t>Each level is defined by a </a:t>
            </a:r>
            <a:r>
              <a:rPr lang="en-US" altLang="zh-TW" i="1" smtClean="0">
                <a:solidFill>
                  <a:srgbClr val="FF5050"/>
                </a:solidFill>
              </a:rPr>
              <a:t>schema, </a:t>
            </a:r>
            <a:r>
              <a:rPr lang="en-US" altLang="zh-TW" smtClean="0"/>
              <a:t>which </a:t>
            </a:r>
            <a:r>
              <a:rPr lang="en-US" altLang="zh-TW" i="1" smtClean="0">
                <a:solidFill>
                  <a:schemeClr val="accent2"/>
                </a:solidFill>
              </a:rPr>
              <a:t>describes </a:t>
            </a:r>
            <a:r>
              <a:rPr lang="en-US" altLang="zh-TW" smtClean="0"/>
              <a:t>the data at the corresponding level</a:t>
            </a:r>
          </a:p>
          <a:p>
            <a:pPr lvl="1" eaLnBrk="1" hangingPunct="1"/>
            <a:r>
              <a:rPr lang="en-US" altLang="zh-TW" smtClean="0"/>
              <a:t>A logical schema defines the logical structure of the database (</a:t>
            </a:r>
            <a:r>
              <a:rPr lang="en-US" altLang="zh-TW" smtClean="0">
                <a:solidFill>
                  <a:schemeClr val="accent2"/>
                </a:solidFill>
              </a:rPr>
              <a:t>e.g., set of customers and accounts and the relationship between them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A physical schema defines the file formats and locations</a:t>
            </a:r>
            <a:br>
              <a:rPr lang="en-US" altLang="zh-TW" smtClean="0"/>
            </a:br>
            <a:endParaRPr lang="en-US" altLang="zh-TW" smtClean="0"/>
          </a:p>
          <a:p>
            <a:pPr eaLnBrk="1" hangingPunct="1"/>
            <a:r>
              <a:rPr lang="en-US" altLang="zh-TW" smtClean="0"/>
              <a:t>A database</a:t>
            </a:r>
            <a:r>
              <a:rPr lang="en-US" altLang="zh-TW" smtClean="0">
                <a:solidFill>
                  <a:srgbClr val="FF5050"/>
                </a:solidFill>
              </a:rPr>
              <a:t> </a:t>
            </a:r>
            <a:r>
              <a:rPr lang="en-US" altLang="zh-TW" i="1" smtClean="0">
                <a:solidFill>
                  <a:srgbClr val="FF5050"/>
                </a:solidFill>
              </a:rPr>
              <a:t>instance</a:t>
            </a:r>
            <a:r>
              <a:rPr lang="en-US" altLang="zh-TW" smtClean="0"/>
              <a:t> refers to the actual content of the database at a particular point in time. A database instance must conform to the corresponding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CE63457-267A-46E1-B19A-AA0213426BEE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 b="0" i="0" dirty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Data Independence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676400"/>
            <a:ext cx="8451850" cy="4500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500" dirty="0" smtClean="0"/>
              <a:t>Ability to modify a schema definition in one level of abstraction without affecting a schema definition in </a:t>
            </a:r>
            <a:r>
              <a:rPr lang="en-US" altLang="zh-TW" sz="2500" smtClean="0"/>
              <a:t>the higher </a:t>
            </a:r>
            <a:r>
              <a:rPr lang="en-US" altLang="zh-TW" sz="2500" dirty="0" smtClean="0"/>
              <a:t>level.</a:t>
            </a:r>
            <a:br>
              <a:rPr lang="en-US" altLang="zh-TW" sz="2500" dirty="0" smtClean="0"/>
            </a:br>
            <a:endParaRPr lang="en-US" altLang="zh-TW" sz="25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500" dirty="0" smtClean="0"/>
              <a:t>Two levels of data independence: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rgbClr val="FF5050"/>
                </a:solidFill>
              </a:rPr>
              <a:t>- Physical data independence </a:t>
            </a:r>
            <a:r>
              <a:rPr lang="en-US" altLang="zh-TW" sz="2000" dirty="0" smtClean="0"/>
              <a:t>(users are shielded from changes in the physical structure of the data)</a:t>
            </a:r>
            <a:endParaRPr lang="en-US" altLang="zh-TW" sz="20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rgbClr val="FF5050"/>
                </a:solidFill>
              </a:rPr>
              <a:t>	- Logical data independence </a:t>
            </a:r>
            <a:r>
              <a:rPr lang="en-US" altLang="zh-TW" sz="2000" dirty="0" smtClean="0"/>
              <a:t>(users are shielded from changes in the logical structure of the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0EB47B5-A099-42B6-999A-4D03C7543AD5}" type="slidenum">
              <a:rPr lang="en-US" altLang="zh-TW" sz="1400" b="1" i="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i="0"/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1600200" y="838200"/>
            <a:ext cx="6337300" cy="4724400"/>
            <a:chOff x="1008" y="528"/>
            <a:chExt cx="3992" cy="2976"/>
          </a:xfrm>
        </p:grpSpPr>
        <p:sp>
          <p:nvSpPr>
            <p:cNvPr id="27654" name="Line 3"/>
            <p:cNvSpPr>
              <a:spLocks noChangeShapeType="1"/>
            </p:cNvSpPr>
            <p:nvPr/>
          </p:nvSpPr>
          <p:spPr bwMode="auto">
            <a:xfrm>
              <a:off x="259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4"/>
            <p:cNvSpPr>
              <a:spLocks noChangeShapeType="1"/>
            </p:cNvSpPr>
            <p:nvPr/>
          </p:nvSpPr>
          <p:spPr bwMode="auto">
            <a:xfrm>
              <a:off x="259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>
              <a:off x="2592" y="33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1008" y="1392"/>
              <a:ext cx="148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0"/>
                <a:t>view</a:t>
              </a:r>
            </a:p>
          </p:txBody>
        </p:sp>
        <p:sp>
          <p:nvSpPr>
            <p:cNvPr id="27658" name="Rectangle 7"/>
            <p:cNvSpPr>
              <a:spLocks noChangeArrowheads="1"/>
            </p:cNvSpPr>
            <p:nvPr/>
          </p:nvSpPr>
          <p:spPr bwMode="auto">
            <a:xfrm>
              <a:off x="1008" y="2256"/>
              <a:ext cx="148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0"/>
                <a:t>logical</a:t>
              </a: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1008" y="3120"/>
              <a:ext cx="14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0"/>
                <a:t>physical</a:t>
              </a:r>
            </a:p>
          </p:txBody>
        </p:sp>
        <p:sp>
          <p:nvSpPr>
            <p:cNvPr id="27660" name="AutoShape 9"/>
            <p:cNvSpPr>
              <a:spLocks noChangeArrowheads="1"/>
            </p:cNvSpPr>
            <p:nvPr/>
          </p:nvSpPr>
          <p:spPr bwMode="auto">
            <a:xfrm>
              <a:off x="1104" y="1825"/>
              <a:ext cx="336" cy="431"/>
            </a:xfrm>
            <a:prstGeom prst="curvedRightArrow">
              <a:avLst>
                <a:gd name="adj1" fmla="val 760"/>
                <a:gd name="adj2" fmla="val 26415"/>
                <a:gd name="adj3" fmla="val 33333"/>
              </a:avLst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AutoShape 10"/>
            <p:cNvSpPr>
              <a:spLocks noChangeArrowheads="1"/>
            </p:cNvSpPr>
            <p:nvPr/>
          </p:nvSpPr>
          <p:spPr bwMode="auto">
            <a:xfrm rot="10580979">
              <a:off x="2017" y="1823"/>
              <a:ext cx="240" cy="433"/>
            </a:xfrm>
            <a:prstGeom prst="curvedRightArrow">
              <a:avLst>
                <a:gd name="adj1" fmla="val 2138"/>
                <a:gd name="adj2" fmla="val 37152"/>
                <a:gd name="adj3" fmla="val 60417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2400" i="0"/>
            </a:p>
          </p:txBody>
        </p:sp>
        <p:sp>
          <p:nvSpPr>
            <p:cNvPr id="27662" name="AutoShape 11"/>
            <p:cNvSpPr>
              <a:spLocks noChangeArrowheads="1"/>
            </p:cNvSpPr>
            <p:nvPr/>
          </p:nvSpPr>
          <p:spPr bwMode="auto">
            <a:xfrm>
              <a:off x="1100" y="2688"/>
              <a:ext cx="370" cy="455"/>
            </a:xfrm>
            <a:prstGeom prst="curvedRightArrow">
              <a:avLst>
                <a:gd name="adj1" fmla="val 729"/>
                <a:gd name="adj2" fmla="val 25323"/>
                <a:gd name="adj3" fmla="val 19046"/>
              </a:avLst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AutoShape 12"/>
            <p:cNvSpPr>
              <a:spLocks noChangeArrowheads="1"/>
            </p:cNvSpPr>
            <p:nvPr/>
          </p:nvSpPr>
          <p:spPr bwMode="auto">
            <a:xfrm rot="10608040">
              <a:off x="1965" y="2640"/>
              <a:ext cx="336" cy="480"/>
            </a:xfrm>
            <a:prstGeom prst="curvedRightArrow">
              <a:avLst>
                <a:gd name="adj1" fmla="val 847"/>
                <a:gd name="adj2" fmla="val 29418"/>
                <a:gd name="adj3" fmla="val 33333"/>
              </a:avLst>
            </a:prstGeom>
            <a:solidFill>
              <a:schemeClr val="accent2"/>
            </a:solidFill>
            <a:ln w="31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3600" y="1440"/>
              <a:ext cx="1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>
                  <a:solidFill>
                    <a:srgbClr val="FF5050"/>
                  </a:solidFill>
                </a:rPr>
                <a:t>View definitions</a:t>
              </a:r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3600" y="2352"/>
              <a:ext cx="1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>
                  <a:solidFill>
                    <a:srgbClr val="FF5050"/>
                  </a:solidFill>
                </a:rPr>
                <a:t>Logical schema</a:t>
              </a:r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3542" y="3146"/>
              <a:ext cx="1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>
                  <a:solidFill>
                    <a:srgbClr val="FF5050"/>
                  </a:solidFill>
                </a:rPr>
                <a:t> Physical schema</a:t>
              </a:r>
            </a:p>
          </p:txBody>
        </p:sp>
        <p:sp>
          <p:nvSpPr>
            <p:cNvPr id="27667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1488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 i="0"/>
                <a:t>Application</a:t>
              </a:r>
              <a:endParaRPr lang="en-US" altLang="zh-TW" sz="2400" i="0"/>
            </a:p>
          </p:txBody>
        </p:sp>
        <p:sp>
          <p:nvSpPr>
            <p:cNvPr id="27668" name="AutoShape 17"/>
            <p:cNvSpPr>
              <a:spLocks noChangeArrowheads="1"/>
            </p:cNvSpPr>
            <p:nvPr/>
          </p:nvSpPr>
          <p:spPr bwMode="auto">
            <a:xfrm>
              <a:off x="1152" y="960"/>
              <a:ext cx="336" cy="432"/>
            </a:xfrm>
            <a:prstGeom prst="curvedRightArrow">
              <a:avLst>
                <a:gd name="adj1" fmla="val 762"/>
                <a:gd name="adj2" fmla="val 26476"/>
                <a:gd name="adj3" fmla="val 33333"/>
              </a:avLst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AutoShape 18"/>
            <p:cNvSpPr>
              <a:spLocks noChangeArrowheads="1"/>
            </p:cNvSpPr>
            <p:nvPr/>
          </p:nvSpPr>
          <p:spPr bwMode="auto">
            <a:xfrm rot="10580979">
              <a:off x="2065" y="959"/>
              <a:ext cx="240" cy="433"/>
            </a:xfrm>
            <a:prstGeom prst="curvedRightArrow">
              <a:avLst>
                <a:gd name="adj1" fmla="val 2138"/>
                <a:gd name="adj2" fmla="val 37152"/>
                <a:gd name="adj3" fmla="val 60417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2400" i="0"/>
            </a:p>
          </p:txBody>
        </p:sp>
      </p:grpSp>
      <p:sp>
        <p:nvSpPr>
          <p:cNvPr id="27652" name="Rectangle 53"/>
          <p:cNvSpPr>
            <a:spLocks noChangeArrowheads="1"/>
          </p:cNvSpPr>
          <p:nvPr/>
        </p:nvSpPr>
        <p:spPr bwMode="auto">
          <a:xfrm>
            <a:off x="5259388" y="4467225"/>
            <a:ext cx="289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600">
                <a:latin typeface="Tahoma" pitchFamily="34" charset="0"/>
              </a:rPr>
              <a:t>Physical Data Independence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27653" name="Rectangle 54"/>
          <p:cNvSpPr>
            <a:spLocks noChangeArrowheads="1"/>
          </p:cNvSpPr>
          <p:nvPr/>
        </p:nvSpPr>
        <p:spPr bwMode="auto">
          <a:xfrm>
            <a:off x="5326063" y="2997200"/>
            <a:ext cx="289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600">
                <a:latin typeface="Tahoma" pitchFamily="34" charset="0"/>
              </a:rPr>
              <a:t>Logical Data Independence</a:t>
            </a:r>
            <a:endParaRPr lang="en-US" sz="16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D2F7F03-1EC1-4A8B-9133-32CB141A26E9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 b="0" i="0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An Example of Data Independence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1930400"/>
            <a:ext cx="8043863" cy="3937000"/>
            <a:chOff x="432" y="1216"/>
            <a:chExt cx="5067" cy="2480"/>
          </a:xfrm>
        </p:grpSpPr>
        <p:grpSp>
          <p:nvGrpSpPr>
            <p:cNvPr id="28677" name="Group 3"/>
            <p:cNvGrpSpPr>
              <a:grpSpLocks/>
            </p:cNvGrpSpPr>
            <p:nvPr/>
          </p:nvGrpSpPr>
          <p:grpSpPr bwMode="auto">
            <a:xfrm>
              <a:off x="1392" y="1248"/>
              <a:ext cx="1872" cy="190"/>
              <a:chOff x="1296" y="1728"/>
              <a:chExt cx="1872" cy="190"/>
            </a:xfrm>
          </p:grpSpPr>
          <p:sp>
            <p:nvSpPr>
              <p:cNvPr id="28694" name="Rectangle 4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816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John Law</a:t>
                </a:r>
              </a:p>
            </p:txBody>
          </p:sp>
          <p:sp>
            <p:nvSpPr>
              <p:cNvPr id="28695" name="Rectangle 5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624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… …</a:t>
                </a:r>
              </a:p>
            </p:txBody>
          </p:sp>
          <p:sp>
            <p:nvSpPr>
              <p:cNvPr id="28696" name="Rectangle 6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432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1129</a:t>
                </a:r>
              </a:p>
            </p:txBody>
          </p:sp>
        </p:grpSp>
        <p:sp>
          <p:nvSpPr>
            <p:cNvPr id="28678" name="Rectangle 7"/>
            <p:cNvSpPr>
              <a:spLocks noChangeArrowheads="1"/>
            </p:cNvSpPr>
            <p:nvPr/>
          </p:nvSpPr>
          <p:spPr bwMode="auto">
            <a:xfrm>
              <a:off x="432" y="1216"/>
              <a:ext cx="9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i="0">
                  <a:latin typeface="Tahoma" pitchFamily="34" charset="0"/>
                </a:rPr>
                <a:t>Data on disk</a:t>
              </a:r>
              <a:endParaRPr lang="en-US" sz="1800" i="0">
                <a:latin typeface="Tahoma" pitchFamily="34" charset="0"/>
              </a:endParaRPr>
            </a:p>
          </p:txBody>
        </p:sp>
        <p:sp>
          <p:nvSpPr>
            <p:cNvPr id="28679" name="Oval 8"/>
            <p:cNvSpPr>
              <a:spLocks noChangeArrowheads="1"/>
            </p:cNvSpPr>
            <p:nvPr/>
          </p:nvSpPr>
          <p:spPr bwMode="auto">
            <a:xfrm>
              <a:off x="1680" y="1680"/>
              <a:ext cx="672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program</a:t>
              </a:r>
            </a:p>
          </p:txBody>
        </p:sp>
        <p:sp>
          <p:nvSpPr>
            <p:cNvPr id="28680" name="Freeform 9"/>
            <p:cNvSpPr>
              <a:spLocks/>
            </p:cNvSpPr>
            <p:nvPr/>
          </p:nvSpPr>
          <p:spPr bwMode="auto">
            <a:xfrm>
              <a:off x="1488" y="1440"/>
              <a:ext cx="192" cy="288"/>
            </a:xfrm>
            <a:custGeom>
              <a:avLst/>
              <a:gdLst>
                <a:gd name="T0" fmla="*/ 192 w 192"/>
                <a:gd name="T1" fmla="*/ 288 h 288"/>
                <a:gd name="T2" fmla="*/ 0 w 192"/>
                <a:gd name="T3" fmla="*/ 240 h 288"/>
                <a:gd name="T4" fmla="*/ 96 w 192"/>
                <a:gd name="T5" fmla="*/ 0 h 288"/>
                <a:gd name="T6" fmla="*/ 0 60000 65536"/>
                <a:gd name="T7" fmla="*/ 0 60000 65536"/>
                <a:gd name="T8" fmla="*/ 0 60000 65536"/>
                <a:gd name="T9" fmla="*/ 0 w 192"/>
                <a:gd name="T10" fmla="*/ 0 h 288"/>
                <a:gd name="T11" fmla="*/ 192 w 19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88">
                  <a:moveTo>
                    <a:pt x="192" y="288"/>
                  </a:moveTo>
                  <a:lnTo>
                    <a:pt x="0" y="240"/>
                  </a:lnTo>
                  <a:lnTo>
                    <a:pt x="9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Rectangle 10"/>
            <p:cNvSpPr>
              <a:spLocks noChangeArrowheads="1"/>
            </p:cNvSpPr>
            <p:nvPr/>
          </p:nvSpPr>
          <p:spPr bwMode="auto">
            <a:xfrm>
              <a:off x="2496" y="1584"/>
              <a:ext cx="300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69863" indent="-169863"/>
              <a:r>
                <a:rPr lang="en-US" altLang="zh-TW" sz="1800" i="0">
                  <a:latin typeface="Tahoma" pitchFamily="34" charset="0"/>
                </a:rPr>
                <a:t>Program accessing data directly has to know:</a:t>
              </a:r>
            </a:p>
            <a:p>
              <a:pPr marL="169863" indent="-169863">
                <a:buFontTx/>
                <a:buChar char="•"/>
              </a:pPr>
              <a:r>
                <a:rPr lang="en-US" altLang="zh-TW" sz="1800" i="0">
                  <a:latin typeface="Tahoma" pitchFamily="34" charset="0"/>
                </a:rPr>
                <a:t>first 4 bytes is an ID number</a:t>
              </a:r>
            </a:p>
            <a:p>
              <a:pPr marL="169863" indent="-169863">
                <a:buFontTx/>
                <a:buChar char="•"/>
              </a:pPr>
              <a:r>
                <a:rPr lang="en-US" altLang="zh-TW" sz="1800" i="0">
                  <a:latin typeface="Tahoma" pitchFamily="34" charset="0"/>
                </a:rPr>
                <a:t>next 10 bytes is an employee name</a:t>
              </a:r>
              <a:endParaRPr lang="en-US" sz="1800" i="0">
                <a:latin typeface="Tahoma" pitchFamily="34" charset="0"/>
              </a:endParaRPr>
            </a:p>
          </p:txBody>
        </p:sp>
        <p:grpSp>
          <p:nvGrpSpPr>
            <p:cNvPr id="28682" name="Group 11"/>
            <p:cNvGrpSpPr>
              <a:grpSpLocks/>
            </p:cNvGrpSpPr>
            <p:nvPr/>
          </p:nvGrpSpPr>
          <p:grpSpPr bwMode="auto">
            <a:xfrm>
              <a:off x="1392" y="2496"/>
              <a:ext cx="1872" cy="190"/>
              <a:chOff x="1296" y="1728"/>
              <a:chExt cx="1872" cy="190"/>
            </a:xfrm>
          </p:grpSpPr>
          <p:sp>
            <p:nvSpPr>
              <p:cNvPr id="28691" name="Rectangle 12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816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John Law</a:t>
                </a:r>
              </a:p>
            </p:txBody>
          </p:sp>
          <p:sp>
            <p:nvSpPr>
              <p:cNvPr id="28692" name="Rectangle 13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624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… …</a:t>
                </a:r>
              </a:p>
            </p:txBody>
          </p:sp>
          <p:sp>
            <p:nvSpPr>
              <p:cNvPr id="28693" name="Rectangle 14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432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1129</a:t>
                </a:r>
              </a:p>
            </p:txBody>
          </p:sp>
        </p:grpSp>
        <p:sp>
          <p:nvSpPr>
            <p:cNvPr id="28683" name="Rectangle 15"/>
            <p:cNvSpPr>
              <a:spLocks noChangeArrowheads="1"/>
            </p:cNvSpPr>
            <p:nvPr/>
          </p:nvSpPr>
          <p:spPr bwMode="auto">
            <a:xfrm>
              <a:off x="432" y="2464"/>
              <a:ext cx="9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i="0">
                  <a:latin typeface="Tahoma" pitchFamily="34" charset="0"/>
                </a:rPr>
                <a:t>Data on disk</a:t>
              </a:r>
              <a:endParaRPr lang="en-US" sz="1800" i="0">
                <a:latin typeface="Tahoma" pitchFamily="34" charset="0"/>
              </a:endParaRPr>
            </a:p>
          </p:txBody>
        </p:sp>
        <p:sp>
          <p:nvSpPr>
            <p:cNvPr id="28684" name="Freeform 16"/>
            <p:cNvSpPr>
              <a:spLocks/>
            </p:cNvSpPr>
            <p:nvPr/>
          </p:nvSpPr>
          <p:spPr bwMode="auto">
            <a:xfrm>
              <a:off x="1589" y="2688"/>
              <a:ext cx="283" cy="384"/>
            </a:xfrm>
            <a:custGeom>
              <a:avLst/>
              <a:gdLst>
                <a:gd name="T0" fmla="*/ 283 w 283"/>
                <a:gd name="T1" fmla="*/ 384 h 384"/>
                <a:gd name="T2" fmla="*/ 0 w 283"/>
                <a:gd name="T3" fmla="*/ 208 h 384"/>
                <a:gd name="T4" fmla="*/ 91 w 283"/>
                <a:gd name="T5" fmla="*/ 0 h 384"/>
                <a:gd name="T6" fmla="*/ 0 60000 65536"/>
                <a:gd name="T7" fmla="*/ 0 60000 65536"/>
                <a:gd name="T8" fmla="*/ 0 60000 65536"/>
                <a:gd name="T9" fmla="*/ 0 w 283"/>
                <a:gd name="T10" fmla="*/ 0 h 384"/>
                <a:gd name="T11" fmla="*/ 283 w 283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84">
                  <a:moveTo>
                    <a:pt x="283" y="384"/>
                  </a:moveTo>
                  <a:lnTo>
                    <a:pt x="0" y="208"/>
                  </a:lnTo>
                  <a:lnTo>
                    <a:pt x="91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3744" y="2496"/>
              <a:ext cx="1165" cy="54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230188" algn="l"/>
                </a:tabLst>
              </a:pPr>
              <a:r>
                <a:rPr lang="en-US" altLang="zh-TW" sz="1800" i="0" dirty="0">
                  <a:latin typeface="Tahoma" pitchFamily="34" charset="0"/>
                </a:rPr>
                <a:t>Student:</a:t>
              </a:r>
            </a:p>
            <a:p>
              <a:pPr>
                <a:tabLst>
                  <a:tab pos="230188" algn="l"/>
                </a:tabLst>
              </a:pPr>
              <a:r>
                <a:rPr lang="en-US" altLang="zh-TW" sz="1600" i="0" dirty="0">
                  <a:latin typeface="Tahoma" pitchFamily="34" charset="0"/>
                </a:rPr>
                <a:t>	ID: integer</a:t>
              </a:r>
            </a:p>
            <a:p>
              <a:pPr>
                <a:tabLst>
                  <a:tab pos="230188" algn="l"/>
                </a:tabLst>
              </a:pPr>
              <a:r>
                <a:rPr lang="en-US" altLang="zh-TW" sz="1600" i="0" dirty="0">
                  <a:latin typeface="Tahoma" pitchFamily="34" charset="0"/>
                </a:rPr>
                <a:t>	</a:t>
              </a:r>
              <a:r>
                <a:rPr lang="en-US" altLang="zh-TW" sz="1600" i="0" dirty="0" smtClean="0">
                  <a:latin typeface="Tahoma" pitchFamily="34" charset="0"/>
                </a:rPr>
                <a:t>Name: </a:t>
              </a:r>
              <a:r>
                <a:rPr lang="en-US" altLang="zh-TW" sz="1600" i="0" dirty="0">
                  <a:latin typeface="Tahoma" pitchFamily="34" charset="0"/>
                </a:rPr>
                <a:t>char(10)</a:t>
              </a:r>
              <a:endParaRPr lang="en-US" sz="1600" i="0" dirty="0">
                <a:latin typeface="Tahoma" pitchFamily="34" charset="0"/>
              </a:endParaRPr>
            </a:p>
          </p:txBody>
        </p:sp>
        <p:sp>
          <p:nvSpPr>
            <p:cNvPr id="28686" name="Rectangle 18"/>
            <p:cNvSpPr>
              <a:spLocks noChangeArrowheads="1"/>
            </p:cNvSpPr>
            <p:nvPr/>
          </p:nvSpPr>
          <p:spPr bwMode="auto">
            <a:xfrm>
              <a:off x="3696" y="2256"/>
              <a:ext cx="6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0">
                  <a:latin typeface="Tahoma" pitchFamily="34" charset="0"/>
                </a:rPr>
                <a:t>Schema</a:t>
              </a:r>
              <a:endParaRPr lang="en-US" sz="2000" i="0">
                <a:latin typeface="Tahoma" pitchFamily="34" charset="0"/>
              </a:endParaRPr>
            </a:p>
          </p:txBody>
        </p:sp>
        <p:sp>
          <p:nvSpPr>
            <p:cNvPr id="28687" name="Oval 19"/>
            <p:cNvSpPr>
              <a:spLocks noChangeArrowheads="1"/>
            </p:cNvSpPr>
            <p:nvPr/>
          </p:nvSpPr>
          <p:spPr bwMode="auto">
            <a:xfrm>
              <a:off x="1800" y="3456"/>
              <a:ext cx="672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program</a:t>
              </a:r>
            </a:p>
          </p:txBody>
        </p:sp>
        <p:sp>
          <p:nvSpPr>
            <p:cNvPr id="28688" name="Line 20"/>
            <p:cNvSpPr>
              <a:spLocks noChangeShapeType="1"/>
            </p:cNvSpPr>
            <p:nvPr/>
          </p:nvSpPr>
          <p:spPr bwMode="auto">
            <a:xfrm flipV="1">
              <a:off x="2136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21"/>
            <p:cNvSpPr>
              <a:spLocks noChangeShapeType="1"/>
            </p:cNvSpPr>
            <p:nvPr/>
          </p:nvSpPr>
          <p:spPr bwMode="auto">
            <a:xfrm flipV="1">
              <a:off x="2448" y="2880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Oval 22"/>
            <p:cNvSpPr>
              <a:spLocks noChangeArrowheads="1"/>
            </p:cNvSpPr>
            <p:nvPr/>
          </p:nvSpPr>
          <p:spPr bwMode="auto">
            <a:xfrm>
              <a:off x="1800" y="3024"/>
              <a:ext cx="672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DBMS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F300654-AB61-4766-9F4B-C4FFEE5BAA2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 b="0" i="0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54063"/>
          </a:xfrm>
          <a:solidFill>
            <a:schemeClr val="accent1"/>
          </a:solidFill>
          <a:effectLst>
            <a:outerShdw dist="155023" dir="209952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Data Models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 collection of tools for describing:</a:t>
            </a:r>
          </a:p>
          <a:p>
            <a:pPr lvl="1" eaLnBrk="1" hangingPunct="1"/>
            <a:r>
              <a:rPr lang="en-US" altLang="zh-TW" sz="2400" dirty="0">
                <a:solidFill>
                  <a:schemeClr val="accent2"/>
                </a:solidFill>
              </a:rPr>
              <a:t>D</a:t>
            </a:r>
            <a:r>
              <a:rPr lang="en-US" altLang="zh-TW" sz="2400" dirty="0" smtClean="0">
                <a:solidFill>
                  <a:schemeClr val="accent2"/>
                </a:solidFill>
              </a:rPr>
              <a:t>ata</a:t>
            </a:r>
          </a:p>
          <a:p>
            <a:pPr lvl="1" eaLnBrk="1" hangingPunct="1"/>
            <a:r>
              <a:rPr lang="en-US" altLang="zh-TW" sz="2400" dirty="0" smtClean="0">
                <a:solidFill>
                  <a:schemeClr val="accent2"/>
                </a:solidFill>
              </a:rPr>
              <a:t>Relationships among data </a:t>
            </a:r>
          </a:p>
          <a:p>
            <a:pPr lvl="1" eaLnBrk="1" hangingPunct="1"/>
            <a:r>
              <a:rPr lang="en-US" altLang="zh-TW" sz="2400" dirty="0">
                <a:solidFill>
                  <a:schemeClr val="accent2"/>
                </a:solidFill>
              </a:rPr>
              <a:t>D</a:t>
            </a:r>
            <a:r>
              <a:rPr lang="en-US" altLang="zh-TW" sz="2400" dirty="0" smtClean="0">
                <a:solidFill>
                  <a:schemeClr val="accent2"/>
                </a:solidFill>
              </a:rPr>
              <a:t>ata semantics</a:t>
            </a:r>
          </a:p>
          <a:p>
            <a:pPr lvl="1" eaLnBrk="1" hangingPunct="1"/>
            <a:r>
              <a:rPr lang="en-US" altLang="zh-TW" sz="2400" dirty="0" smtClean="0">
                <a:solidFill>
                  <a:schemeClr val="accent2"/>
                </a:solidFill>
              </a:rPr>
              <a:t>Constraints on data</a:t>
            </a:r>
            <a:r>
              <a:rPr lang="en-US" altLang="zh-TW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E8F15804-EFC2-4F85-A9DC-0889C118EDDD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 b="0" i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44802" dir="2272499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Entity-Relationship Model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entity-relationship model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905000" y="43434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/>
              <a:t>CUSTOMER</a:t>
            </a:r>
          </a:p>
        </p:txBody>
      </p:sp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1371600" y="28194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/>
              <a:t>social-security</a:t>
            </a:r>
            <a:endParaRPr lang="en-US" altLang="zh-TW" sz="2400"/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533400" y="3733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/>
              <a:t>customer-name</a:t>
            </a:r>
            <a:endParaRPr lang="en-US" altLang="zh-TW" sz="2400"/>
          </a:p>
        </p:txBody>
      </p:sp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2971800" y="28194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/>
              <a:t>customer-street</a:t>
            </a:r>
            <a:endParaRPr lang="en-US" altLang="zh-TW" sz="2400"/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3429000" y="35814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i="0"/>
              <a:t>customer-city</a:t>
            </a:r>
            <a:endParaRPr lang="en-US" altLang="zh-TW" sz="2400" i="0"/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4648200" y="4191000"/>
            <a:ext cx="1371600" cy="838200"/>
          </a:xfrm>
          <a:prstGeom prst="flowChartDecision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/>
              <a:t>DEPOSITOR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7162800" y="4419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/>
              <a:t>ACCOUNT</a:t>
            </a:r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5867400" y="2971800"/>
            <a:ext cx="10668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/>
              <a:t>account-number</a:t>
            </a:r>
            <a:endParaRPr lang="en-US" altLang="zh-TW" sz="2400"/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7467600" y="2895600"/>
            <a:ext cx="990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/>
              <a:t>balance</a:t>
            </a:r>
            <a:endParaRPr lang="en-US" altLang="zh-TW" sz="2400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1447800" y="4191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1981200" y="3352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 flipH="1">
            <a:off x="2514600" y="33528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H="1">
            <a:off x="2971800" y="3962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V="1">
            <a:off x="3048000" y="45720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6019800" y="4648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6629400" y="3505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 flipH="1">
            <a:off x="7848600" y="35052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 advAuto="0"/>
      <p:bldP spid="99332" grpId="0" animBg="1" autoUpdateAnimBg="0"/>
      <p:bldP spid="99333" grpId="0" animBg="1" autoUpdateAnimBg="0"/>
      <p:bldP spid="99334" grpId="0" animBg="1" autoUpdateAnimBg="0"/>
      <p:bldP spid="99335" grpId="0" animBg="1" autoUpdateAnimBg="0"/>
      <p:bldP spid="99336" grpId="0" animBg="1" autoUpdateAnimBg="0"/>
      <p:bldP spid="99337" grpId="0" animBg="1" autoUpdateAnimBg="0"/>
      <p:bldP spid="99338" grpId="0" animBg="1" autoUpdateAnimBg="0"/>
      <p:bldP spid="99339" grpId="0" animBg="1" autoUpdateAnimBg="0"/>
      <p:bldP spid="99340" grpId="0" animBg="1" autoUpdateAnimBg="0"/>
      <p:bldP spid="99341" grpId="0" animBg="1"/>
      <p:bldP spid="99342" grpId="0" animBg="1"/>
      <p:bldP spid="99343" grpId="0" animBg="1"/>
      <p:bldP spid="99344" grpId="0" animBg="1"/>
      <p:bldP spid="99345" grpId="0" animBg="1"/>
      <p:bldP spid="99346" grpId="0" animBg="1"/>
      <p:bldP spid="99347" grpId="0" animBg="1"/>
      <p:bldP spid="993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8666D96-2C44-47EB-B66F-6119C52AB4F6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 b="0" i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65588" dir="194827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Relational Model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Example of tabular data in the relational model:</a:t>
            </a:r>
          </a:p>
          <a:p>
            <a:pPr eaLnBrk="1" hangingPunct="1">
              <a:buFontTx/>
              <a:buNone/>
            </a:pPr>
            <a:endParaRPr lang="en-US" altLang="zh-TW" smtClean="0"/>
          </a:p>
        </p:txBody>
      </p:sp>
      <p:grpSp>
        <p:nvGrpSpPr>
          <p:cNvPr id="2" name="Group 250"/>
          <p:cNvGrpSpPr>
            <a:grpSpLocks/>
          </p:cNvGrpSpPr>
          <p:nvPr/>
        </p:nvGrpSpPr>
        <p:grpSpPr bwMode="auto">
          <a:xfrm>
            <a:off x="1270000" y="2751138"/>
            <a:ext cx="5311775" cy="2401887"/>
            <a:chOff x="800" y="1733"/>
            <a:chExt cx="3346" cy="1513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800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804" y="1958"/>
              <a:ext cx="6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469" y="1958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472" y="1958"/>
              <a:ext cx="6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2137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141" y="1958"/>
              <a:ext cx="6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805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2809" y="1958"/>
              <a:ext cx="6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2"/>
            <p:cNvSpPr>
              <a:spLocks noChangeArrowheads="1"/>
            </p:cNvSpPr>
            <p:nvPr/>
          </p:nvSpPr>
          <p:spPr bwMode="auto">
            <a:xfrm>
              <a:off x="3474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Rectangle 13"/>
            <p:cNvSpPr>
              <a:spLocks noChangeArrowheads="1"/>
            </p:cNvSpPr>
            <p:nvPr/>
          </p:nvSpPr>
          <p:spPr bwMode="auto">
            <a:xfrm>
              <a:off x="3478" y="1958"/>
              <a:ext cx="6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4142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1" name="Group 15"/>
            <p:cNvGrpSpPr>
              <a:grpSpLocks/>
            </p:cNvGrpSpPr>
            <p:nvPr/>
          </p:nvGrpSpPr>
          <p:grpSpPr bwMode="auto">
            <a:xfrm>
              <a:off x="800" y="1733"/>
              <a:ext cx="3346" cy="1513"/>
              <a:chOff x="800" y="1733"/>
              <a:chExt cx="3346" cy="1513"/>
            </a:xfrm>
          </p:grpSpPr>
          <p:sp>
            <p:nvSpPr>
              <p:cNvPr id="31762" name="Rectangle 16"/>
              <p:cNvSpPr>
                <a:spLocks noChangeArrowheads="1"/>
              </p:cNvSpPr>
              <p:nvPr/>
            </p:nvSpPr>
            <p:spPr bwMode="auto">
              <a:xfrm>
                <a:off x="804" y="1737"/>
                <a:ext cx="665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Rectangle 17"/>
              <p:cNvSpPr>
                <a:spLocks noChangeArrowheads="1"/>
              </p:cNvSpPr>
              <p:nvPr/>
            </p:nvSpPr>
            <p:spPr bwMode="auto">
              <a:xfrm>
                <a:off x="813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4" name="Rectangle 18"/>
              <p:cNvSpPr>
                <a:spLocks noChangeArrowheads="1"/>
              </p:cNvSpPr>
              <p:nvPr/>
            </p:nvSpPr>
            <p:spPr bwMode="auto">
              <a:xfrm>
                <a:off x="861" y="1738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customer-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5" name="Rectangle 19"/>
              <p:cNvSpPr>
                <a:spLocks noChangeArrowheads="1"/>
              </p:cNvSpPr>
              <p:nvPr/>
            </p:nvSpPr>
            <p:spPr bwMode="auto">
              <a:xfrm>
                <a:off x="804" y="1847"/>
                <a:ext cx="665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6" name="Rectangle 20"/>
              <p:cNvSpPr>
                <a:spLocks noChangeArrowheads="1"/>
              </p:cNvSpPr>
              <p:nvPr/>
            </p:nvSpPr>
            <p:spPr bwMode="auto">
              <a:xfrm>
                <a:off x="813" y="1848"/>
                <a:ext cx="2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name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7" name="Rectangle 21"/>
              <p:cNvSpPr>
                <a:spLocks noChangeArrowheads="1"/>
              </p:cNvSpPr>
              <p:nvPr/>
            </p:nvSpPr>
            <p:spPr bwMode="auto">
              <a:xfrm>
                <a:off x="1472" y="1737"/>
                <a:ext cx="665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Rectangle 22"/>
              <p:cNvSpPr>
                <a:spLocks noChangeArrowheads="1"/>
              </p:cNvSpPr>
              <p:nvPr/>
            </p:nvSpPr>
            <p:spPr bwMode="auto">
              <a:xfrm>
                <a:off x="1482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9" name="Rectangle 23"/>
              <p:cNvSpPr>
                <a:spLocks noChangeArrowheads="1"/>
              </p:cNvSpPr>
              <p:nvPr/>
            </p:nvSpPr>
            <p:spPr bwMode="auto">
              <a:xfrm>
                <a:off x="1530" y="1738"/>
                <a:ext cx="2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social-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0" name="Rectangle 24"/>
              <p:cNvSpPr>
                <a:spLocks noChangeArrowheads="1"/>
              </p:cNvSpPr>
              <p:nvPr/>
            </p:nvSpPr>
            <p:spPr bwMode="auto">
              <a:xfrm>
                <a:off x="1472" y="1847"/>
                <a:ext cx="665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Rectangle 25"/>
              <p:cNvSpPr>
                <a:spLocks noChangeArrowheads="1"/>
              </p:cNvSpPr>
              <p:nvPr/>
            </p:nvSpPr>
            <p:spPr bwMode="auto">
              <a:xfrm>
                <a:off x="1482" y="1848"/>
                <a:ext cx="32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security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2" name="Rectangle 26"/>
              <p:cNvSpPr>
                <a:spLocks noChangeArrowheads="1"/>
              </p:cNvSpPr>
              <p:nvPr/>
            </p:nvSpPr>
            <p:spPr bwMode="auto">
              <a:xfrm>
                <a:off x="2141" y="1737"/>
                <a:ext cx="664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Rectangle 27"/>
              <p:cNvSpPr>
                <a:spLocks noChangeArrowheads="1"/>
              </p:cNvSpPr>
              <p:nvPr/>
            </p:nvSpPr>
            <p:spPr bwMode="auto">
              <a:xfrm>
                <a:off x="2150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4" name="Rectangle 28"/>
              <p:cNvSpPr>
                <a:spLocks noChangeArrowheads="1"/>
              </p:cNvSpPr>
              <p:nvPr/>
            </p:nvSpPr>
            <p:spPr bwMode="auto">
              <a:xfrm>
                <a:off x="2198" y="1738"/>
                <a:ext cx="384" cy="11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customer-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5" name="Rectangle 29"/>
              <p:cNvSpPr>
                <a:spLocks noChangeArrowheads="1"/>
              </p:cNvSpPr>
              <p:nvPr/>
            </p:nvSpPr>
            <p:spPr bwMode="auto">
              <a:xfrm>
                <a:off x="2141" y="1847"/>
                <a:ext cx="664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Rectangle 30"/>
              <p:cNvSpPr>
                <a:spLocks noChangeArrowheads="1"/>
              </p:cNvSpPr>
              <p:nvPr/>
            </p:nvSpPr>
            <p:spPr bwMode="auto">
              <a:xfrm>
                <a:off x="2150" y="1848"/>
                <a:ext cx="23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street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7" name="Rectangle 31"/>
              <p:cNvSpPr>
                <a:spLocks noChangeArrowheads="1"/>
              </p:cNvSpPr>
              <p:nvPr/>
            </p:nvSpPr>
            <p:spPr bwMode="auto">
              <a:xfrm>
                <a:off x="2809" y="1737"/>
                <a:ext cx="665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Rectangle 32"/>
              <p:cNvSpPr>
                <a:spLocks noChangeArrowheads="1"/>
              </p:cNvSpPr>
              <p:nvPr/>
            </p:nvSpPr>
            <p:spPr bwMode="auto">
              <a:xfrm>
                <a:off x="2818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9" name="Rectangle 33"/>
              <p:cNvSpPr>
                <a:spLocks noChangeArrowheads="1"/>
              </p:cNvSpPr>
              <p:nvPr/>
            </p:nvSpPr>
            <p:spPr bwMode="auto">
              <a:xfrm>
                <a:off x="2866" y="1738"/>
                <a:ext cx="384" cy="11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customer-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0" name="Rectangle 34"/>
              <p:cNvSpPr>
                <a:spLocks noChangeArrowheads="1"/>
              </p:cNvSpPr>
              <p:nvPr/>
            </p:nvSpPr>
            <p:spPr bwMode="auto">
              <a:xfrm>
                <a:off x="2809" y="1847"/>
                <a:ext cx="665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Rectangle 35"/>
              <p:cNvSpPr>
                <a:spLocks noChangeArrowheads="1"/>
              </p:cNvSpPr>
              <p:nvPr/>
            </p:nvSpPr>
            <p:spPr bwMode="auto">
              <a:xfrm>
                <a:off x="2818" y="1848"/>
                <a:ext cx="1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city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2" name="Rectangle 36"/>
              <p:cNvSpPr>
                <a:spLocks noChangeArrowheads="1"/>
              </p:cNvSpPr>
              <p:nvPr/>
            </p:nvSpPr>
            <p:spPr bwMode="auto">
              <a:xfrm>
                <a:off x="3478" y="1737"/>
                <a:ext cx="664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Rectangle 37"/>
              <p:cNvSpPr>
                <a:spLocks noChangeArrowheads="1"/>
              </p:cNvSpPr>
              <p:nvPr/>
            </p:nvSpPr>
            <p:spPr bwMode="auto">
              <a:xfrm>
                <a:off x="3487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4" name="Rectangle 38"/>
              <p:cNvSpPr>
                <a:spLocks noChangeArrowheads="1"/>
              </p:cNvSpPr>
              <p:nvPr/>
            </p:nvSpPr>
            <p:spPr bwMode="auto">
              <a:xfrm>
                <a:off x="3535" y="1738"/>
                <a:ext cx="33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account-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5" name="Rectangle 39"/>
              <p:cNvSpPr>
                <a:spLocks noChangeArrowheads="1"/>
              </p:cNvSpPr>
              <p:nvPr/>
            </p:nvSpPr>
            <p:spPr bwMode="auto">
              <a:xfrm>
                <a:off x="3478" y="1847"/>
                <a:ext cx="664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Rectangle 40"/>
              <p:cNvSpPr>
                <a:spLocks noChangeArrowheads="1"/>
              </p:cNvSpPr>
              <p:nvPr/>
            </p:nvSpPr>
            <p:spPr bwMode="auto">
              <a:xfrm>
                <a:off x="3487" y="1848"/>
                <a:ext cx="2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number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7" name="Rectangle 41"/>
              <p:cNvSpPr>
                <a:spLocks noChangeArrowheads="1"/>
              </p:cNvSpPr>
              <p:nvPr/>
            </p:nvSpPr>
            <p:spPr bwMode="auto">
              <a:xfrm>
                <a:off x="800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Line 42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Line 43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Rectangle 44"/>
              <p:cNvSpPr>
                <a:spLocks noChangeArrowheads="1"/>
              </p:cNvSpPr>
              <p:nvPr/>
            </p:nvSpPr>
            <p:spPr bwMode="auto">
              <a:xfrm>
                <a:off x="800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1" name="Line 45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Line 46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3" name="Rectangle 47"/>
              <p:cNvSpPr>
                <a:spLocks noChangeArrowheads="1"/>
              </p:cNvSpPr>
              <p:nvPr/>
            </p:nvSpPr>
            <p:spPr bwMode="auto">
              <a:xfrm>
                <a:off x="804" y="1733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4" name="Line 48"/>
              <p:cNvSpPr>
                <a:spLocks noChangeShapeType="1"/>
              </p:cNvSpPr>
              <p:nvPr/>
            </p:nvSpPr>
            <p:spPr bwMode="auto">
              <a:xfrm>
                <a:off x="804" y="1733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Rectangle 49"/>
              <p:cNvSpPr>
                <a:spLocks noChangeArrowheads="1"/>
              </p:cNvSpPr>
              <p:nvPr/>
            </p:nvSpPr>
            <p:spPr bwMode="auto">
              <a:xfrm>
                <a:off x="1469" y="1733"/>
                <a:ext cx="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Line 50"/>
              <p:cNvSpPr>
                <a:spLocks noChangeShapeType="1"/>
              </p:cNvSpPr>
              <p:nvPr/>
            </p:nvSpPr>
            <p:spPr bwMode="auto">
              <a:xfrm>
                <a:off x="1469" y="1733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Line 51"/>
              <p:cNvSpPr>
                <a:spLocks noChangeShapeType="1"/>
              </p:cNvSpPr>
              <p:nvPr/>
            </p:nvSpPr>
            <p:spPr bwMode="auto">
              <a:xfrm>
                <a:off x="1469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Rectangle 52"/>
              <p:cNvSpPr>
                <a:spLocks noChangeArrowheads="1"/>
              </p:cNvSpPr>
              <p:nvPr/>
            </p:nvSpPr>
            <p:spPr bwMode="auto">
              <a:xfrm>
                <a:off x="1472" y="1733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9" name="Line 53"/>
              <p:cNvSpPr>
                <a:spLocks noChangeShapeType="1"/>
              </p:cNvSpPr>
              <p:nvPr/>
            </p:nvSpPr>
            <p:spPr bwMode="auto">
              <a:xfrm>
                <a:off x="1472" y="1733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Rectangle 54"/>
              <p:cNvSpPr>
                <a:spLocks noChangeArrowheads="1"/>
              </p:cNvSpPr>
              <p:nvPr/>
            </p:nvSpPr>
            <p:spPr bwMode="auto">
              <a:xfrm>
                <a:off x="2137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1" name="Line 55"/>
              <p:cNvSpPr>
                <a:spLocks noChangeShapeType="1"/>
              </p:cNvSpPr>
              <p:nvPr/>
            </p:nvSpPr>
            <p:spPr bwMode="auto">
              <a:xfrm>
                <a:off x="2137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Line 56"/>
              <p:cNvSpPr>
                <a:spLocks noChangeShapeType="1"/>
              </p:cNvSpPr>
              <p:nvPr/>
            </p:nvSpPr>
            <p:spPr bwMode="auto">
              <a:xfrm>
                <a:off x="2137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3" name="Rectangle 57"/>
              <p:cNvSpPr>
                <a:spLocks noChangeArrowheads="1"/>
              </p:cNvSpPr>
              <p:nvPr/>
            </p:nvSpPr>
            <p:spPr bwMode="auto">
              <a:xfrm>
                <a:off x="2141" y="1733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4" name="Line 58"/>
              <p:cNvSpPr>
                <a:spLocks noChangeShapeType="1"/>
              </p:cNvSpPr>
              <p:nvPr/>
            </p:nvSpPr>
            <p:spPr bwMode="auto">
              <a:xfrm>
                <a:off x="2141" y="1733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5" name="Rectangle 59"/>
              <p:cNvSpPr>
                <a:spLocks noChangeArrowheads="1"/>
              </p:cNvSpPr>
              <p:nvPr/>
            </p:nvSpPr>
            <p:spPr bwMode="auto">
              <a:xfrm>
                <a:off x="2805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6" name="Line 60"/>
              <p:cNvSpPr>
                <a:spLocks noChangeShapeType="1"/>
              </p:cNvSpPr>
              <p:nvPr/>
            </p:nvSpPr>
            <p:spPr bwMode="auto">
              <a:xfrm>
                <a:off x="2805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7" name="Line 61"/>
              <p:cNvSpPr>
                <a:spLocks noChangeShapeType="1"/>
              </p:cNvSpPr>
              <p:nvPr/>
            </p:nvSpPr>
            <p:spPr bwMode="auto">
              <a:xfrm>
                <a:off x="2805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Rectangle 62"/>
              <p:cNvSpPr>
                <a:spLocks noChangeArrowheads="1"/>
              </p:cNvSpPr>
              <p:nvPr/>
            </p:nvSpPr>
            <p:spPr bwMode="auto">
              <a:xfrm>
                <a:off x="2809" y="1733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9" name="Line 63"/>
              <p:cNvSpPr>
                <a:spLocks noChangeShapeType="1"/>
              </p:cNvSpPr>
              <p:nvPr/>
            </p:nvSpPr>
            <p:spPr bwMode="auto">
              <a:xfrm>
                <a:off x="2809" y="1733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0" name="Rectangle 64"/>
              <p:cNvSpPr>
                <a:spLocks noChangeArrowheads="1"/>
              </p:cNvSpPr>
              <p:nvPr/>
            </p:nvSpPr>
            <p:spPr bwMode="auto">
              <a:xfrm>
                <a:off x="3474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1" name="Line 65"/>
              <p:cNvSpPr>
                <a:spLocks noChangeShapeType="1"/>
              </p:cNvSpPr>
              <p:nvPr/>
            </p:nvSpPr>
            <p:spPr bwMode="auto">
              <a:xfrm>
                <a:off x="3474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2" name="Line 66"/>
              <p:cNvSpPr>
                <a:spLocks noChangeShapeType="1"/>
              </p:cNvSpPr>
              <p:nvPr/>
            </p:nvSpPr>
            <p:spPr bwMode="auto">
              <a:xfrm>
                <a:off x="3474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3" name="Rectangle 67"/>
              <p:cNvSpPr>
                <a:spLocks noChangeArrowheads="1"/>
              </p:cNvSpPr>
              <p:nvPr/>
            </p:nvSpPr>
            <p:spPr bwMode="auto">
              <a:xfrm>
                <a:off x="3478" y="1733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4" name="Line 68"/>
              <p:cNvSpPr>
                <a:spLocks noChangeShapeType="1"/>
              </p:cNvSpPr>
              <p:nvPr/>
            </p:nvSpPr>
            <p:spPr bwMode="auto">
              <a:xfrm>
                <a:off x="3478" y="1733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5" name="Rectangle 69"/>
              <p:cNvSpPr>
                <a:spLocks noChangeArrowheads="1"/>
              </p:cNvSpPr>
              <p:nvPr/>
            </p:nvSpPr>
            <p:spPr bwMode="auto">
              <a:xfrm>
                <a:off x="4142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Line 70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7" name="Line 71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8" name="Rectangle 72"/>
              <p:cNvSpPr>
                <a:spLocks noChangeArrowheads="1"/>
              </p:cNvSpPr>
              <p:nvPr/>
            </p:nvSpPr>
            <p:spPr bwMode="auto">
              <a:xfrm>
                <a:off x="4142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9" name="Line 73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0" name="Line 74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1" name="Rectangle 75"/>
              <p:cNvSpPr>
                <a:spLocks noChangeArrowheads="1"/>
              </p:cNvSpPr>
              <p:nvPr/>
            </p:nvSpPr>
            <p:spPr bwMode="auto">
              <a:xfrm>
                <a:off x="800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2" name="Line 76"/>
              <p:cNvSpPr>
                <a:spLocks noChangeShapeType="1"/>
              </p:cNvSpPr>
              <p:nvPr/>
            </p:nvSpPr>
            <p:spPr bwMode="auto">
              <a:xfrm>
                <a:off x="800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3" name="Rectangle 77"/>
              <p:cNvSpPr>
                <a:spLocks noChangeArrowheads="1"/>
              </p:cNvSpPr>
              <p:nvPr/>
            </p:nvSpPr>
            <p:spPr bwMode="auto">
              <a:xfrm>
                <a:off x="1469" y="1737"/>
                <a:ext cx="3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4" name="Line 78"/>
              <p:cNvSpPr>
                <a:spLocks noChangeShapeType="1"/>
              </p:cNvSpPr>
              <p:nvPr/>
            </p:nvSpPr>
            <p:spPr bwMode="auto">
              <a:xfrm>
                <a:off x="1469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5" name="Rectangle 79"/>
              <p:cNvSpPr>
                <a:spLocks noChangeArrowheads="1"/>
              </p:cNvSpPr>
              <p:nvPr/>
            </p:nvSpPr>
            <p:spPr bwMode="auto">
              <a:xfrm>
                <a:off x="2137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6" name="Line 80"/>
              <p:cNvSpPr>
                <a:spLocks noChangeShapeType="1"/>
              </p:cNvSpPr>
              <p:nvPr/>
            </p:nvSpPr>
            <p:spPr bwMode="auto">
              <a:xfrm>
                <a:off x="2137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7" name="Rectangle 81"/>
              <p:cNvSpPr>
                <a:spLocks noChangeArrowheads="1"/>
              </p:cNvSpPr>
              <p:nvPr/>
            </p:nvSpPr>
            <p:spPr bwMode="auto">
              <a:xfrm>
                <a:off x="2805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8" name="Line 82"/>
              <p:cNvSpPr>
                <a:spLocks noChangeShapeType="1"/>
              </p:cNvSpPr>
              <p:nvPr/>
            </p:nvSpPr>
            <p:spPr bwMode="auto">
              <a:xfrm>
                <a:off x="2805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9" name="Rectangle 83"/>
              <p:cNvSpPr>
                <a:spLocks noChangeArrowheads="1"/>
              </p:cNvSpPr>
              <p:nvPr/>
            </p:nvSpPr>
            <p:spPr bwMode="auto">
              <a:xfrm>
                <a:off x="3474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0" name="Line 84"/>
              <p:cNvSpPr>
                <a:spLocks noChangeShapeType="1"/>
              </p:cNvSpPr>
              <p:nvPr/>
            </p:nvSpPr>
            <p:spPr bwMode="auto">
              <a:xfrm>
                <a:off x="3474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1" name="Rectangle 85"/>
              <p:cNvSpPr>
                <a:spLocks noChangeArrowheads="1"/>
              </p:cNvSpPr>
              <p:nvPr/>
            </p:nvSpPr>
            <p:spPr bwMode="auto">
              <a:xfrm>
                <a:off x="4142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2" name="Line 86"/>
              <p:cNvSpPr>
                <a:spLocks noChangeShapeType="1"/>
              </p:cNvSpPr>
              <p:nvPr/>
            </p:nvSpPr>
            <p:spPr bwMode="auto">
              <a:xfrm>
                <a:off x="4142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3" name="Rectangle 87"/>
              <p:cNvSpPr>
                <a:spLocks noChangeArrowheads="1"/>
              </p:cNvSpPr>
              <p:nvPr/>
            </p:nvSpPr>
            <p:spPr bwMode="auto">
              <a:xfrm>
                <a:off x="813" y="1962"/>
                <a:ext cx="3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Johnson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4" name="Rectangle 88"/>
              <p:cNvSpPr>
                <a:spLocks noChangeArrowheads="1"/>
              </p:cNvSpPr>
              <p:nvPr/>
            </p:nvSpPr>
            <p:spPr bwMode="auto">
              <a:xfrm>
                <a:off x="813" y="207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Smith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5" name="Rectangle 89"/>
              <p:cNvSpPr>
                <a:spLocks noChangeArrowheads="1"/>
              </p:cNvSpPr>
              <p:nvPr/>
            </p:nvSpPr>
            <p:spPr bwMode="auto">
              <a:xfrm>
                <a:off x="813" y="2183"/>
                <a:ext cx="3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Johnson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6" name="Rectangle 90"/>
              <p:cNvSpPr>
                <a:spLocks noChangeArrowheads="1"/>
              </p:cNvSpPr>
              <p:nvPr/>
            </p:nvSpPr>
            <p:spPr bwMode="auto">
              <a:xfrm>
                <a:off x="813" y="2294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Jones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7" name="Rectangle 91"/>
              <p:cNvSpPr>
                <a:spLocks noChangeArrowheads="1"/>
              </p:cNvSpPr>
              <p:nvPr/>
            </p:nvSpPr>
            <p:spPr bwMode="auto">
              <a:xfrm>
                <a:off x="813" y="240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Smith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8" name="Rectangle 92"/>
              <p:cNvSpPr>
                <a:spLocks noChangeArrowheads="1"/>
              </p:cNvSpPr>
              <p:nvPr/>
            </p:nvSpPr>
            <p:spPr bwMode="auto">
              <a:xfrm>
                <a:off x="1482" y="1962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192-83-7465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9" name="Rectangle 93"/>
              <p:cNvSpPr>
                <a:spLocks noChangeArrowheads="1"/>
              </p:cNvSpPr>
              <p:nvPr/>
            </p:nvSpPr>
            <p:spPr bwMode="auto">
              <a:xfrm>
                <a:off x="1482" y="2073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019-28-3746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0" name="Rectangle 94"/>
              <p:cNvSpPr>
                <a:spLocks noChangeArrowheads="1"/>
              </p:cNvSpPr>
              <p:nvPr/>
            </p:nvSpPr>
            <p:spPr bwMode="auto">
              <a:xfrm>
                <a:off x="1482" y="2183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192-83-7465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1" name="Rectangle 95"/>
              <p:cNvSpPr>
                <a:spLocks noChangeArrowheads="1"/>
              </p:cNvSpPr>
              <p:nvPr/>
            </p:nvSpPr>
            <p:spPr bwMode="auto">
              <a:xfrm>
                <a:off x="1482" y="2294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321-12-3123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2" name="Rectangle 96"/>
              <p:cNvSpPr>
                <a:spLocks noChangeArrowheads="1"/>
              </p:cNvSpPr>
              <p:nvPr/>
            </p:nvSpPr>
            <p:spPr bwMode="auto">
              <a:xfrm>
                <a:off x="1482" y="2403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019-28-3746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3" name="Rectangle 97"/>
              <p:cNvSpPr>
                <a:spLocks noChangeArrowheads="1"/>
              </p:cNvSpPr>
              <p:nvPr/>
            </p:nvSpPr>
            <p:spPr bwMode="auto">
              <a:xfrm>
                <a:off x="2150" y="1962"/>
                <a:ext cx="2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Alma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4" name="Rectangle 98"/>
              <p:cNvSpPr>
                <a:spLocks noChangeArrowheads="1"/>
              </p:cNvSpPr>
              <p:nvPr/>
            </p:nvSpPr>
            <p:spPr bwMode="auto">
              <a:xfrm>
                <a:off x="2150" y="2073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North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5" name="Rectangle 99"/>
              <p:cNvSpPr>
                <a:spLocks noChangeArrowheads="1"/>
              </p:cNvSpPr>
              <p:nvPr/>
            </p:nvSpPr>
            <p:spPr bwMode="auto">
              <a:xfrm>
                <a:off x="2150" y="2183"/>
                <a:ext cx="2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Alma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6" name="Rectangle 100"/>
              <p:cNvSpPr>
                <a:spLocks noChangeArrowheads="1"/>
              </p:cNvSpPr>
              <p:nvPr/>
            </p:nvSpPr>
            <p:spPr bwMode="auto">
              <a:xfrm>
                <a:off x="2150" y="2294"/>
                <a:ext cx="20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Main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7" name="Rectangle 101"/>
              <p:cNvSpPr>
                <a:spLocks noChangeArrowheads="1"/>
              </p:cNvSpPr>
              <p:nvPr/>
            </p:nvSpPr>
            <p:spPr bwMode="auto">
              <a:xfrm>
                <a:off x="2150" y="2403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North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8" name="Rectangle 102"/>
              <p:cNvSpPr>
                <a:spLocks noChangeArrowheads="1"/>
              </p:cNvSpPr>
              <p:nvPr/>
            </p:nvSpPr>
            <p:spPr bwMode="auto">
              <a:xfrm>
                <a:off x="2818" y="1962"/>
                <a:ext cx="3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Palo Alto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9" name="Rectangle 103"/>
              <p:cNvSpPr>
                <a:spLocks noChangeArrowheads="1"/>
              </p:cNvSpPr>
              <p:nvPr/>
            </p:nvSpPr>
            <p:spPr bwMode="auto">
              <a:xfrm>
                <a:off x="2818" y="2073"/>
                <a:ext cx="15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Rye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0" name="Rectangle 104"/>
              <p:cNvSpPr>
                <a:spLocks noChangeArrowheads="1"/>
              </p:cNvSpPr>
              <p:nvPr/>
            </p:nvSpPr>
            <p:spPr bwMode="auto">
              <a:xfrm>
                <a:off x="2818" y="2183"/>
                <a:ext cx="3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Palo Alto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1" name="Rectangle 105"/>
              <p:cNvSpPr>
                <a:spLocks noChangeArrowheads="1"/>
              </p:cNvSpPr>
              <p:nvPr/>
            </p:nvSpPr>
            <p:spPr bwMode="auto">
              <a:xfrm>
                <a:off x="2818" y="2294"/>
                <a:ext cx="33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Harrison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2" name="Rectangle 106"/>
              <p:cNvSpPr>
                <a:spLocks noChangeArrowheads="1"/>
              </p:cNvSpPr>
              <p:nvPr/>
            </p:nvSpPr>
            <p:spPr bwMode="auto">
              <a:xfrm>
                <a:off x="2818" y="2403"/>
                <a:ext cx="15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Rye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3" name="Rectangle 107"/>
              <p:cNvSpPr>
                <a:spLocks noChangeArrowheads="1"/>
              </p:cNvSpPr>
              <p:nvPr/>
            </p:nvSpPr>
            <p:spPr bwMode="auto">
              <a:xfrm>
                <a:off x="3487" y="1962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A-101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4" name="Rectangle 108"/>
              <p:cNvSpPr>
                <a:spLocks noChangeArrowheads="1"/>
              </p:cNvSpPr>
              <p:nvPr/>
            </p:nvSpPr>
            <p:spPr bwMode="auto">
              <a:xfrm>
                <a:off x="3487" y="207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5" name="Rectangle 109"/>
              <p:cNvSpPr>
                <a:spLocks noChangeArrowheads="1"/>
              </p:cNvSpPr>
              <p:nvPr/>
            </p:nvSpPr>
            <p:spPr bwMode="auto">
              <a:xfrm>
                <a:off x="3487" y="218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6" name="Rectangle 110"/>
              <p:cNvSpPr>
                <a:spLocks noChangeArrowheads="1"/>
              </p:cNvSpPr>
              <p:nvPr/>
            </p:nvSpPr>
            <p:spPr bwMode="auto">
              <a:xfrm>
                <a:off x="3487" y="2294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A-217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7" name="Rectangle 111"/>
              <p:cNvSpPr>
                <a:spLocks noChangeArrowheads="1"/>
              </p:cNvSpPr>
              <p:nvPr/>
            </p:nvSpPr>
            <p:spPr bwMode="auto">
              <a:xfrm>
                <a:off x="3487" y="240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8" name="Line 112"/>
              <p:cNvSpPr>
                <a:spLocks noChangeShapeType="1"/>
              </p:cNvSpPr>
              <p:nvPr/>
            </p:nvSpPr>
            <p:spPr bwMode="auto">
              <a:xfrm>
                <a:off x="800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9" name="Line 113"/>
              <p:cNvSpPr>
                <a:spLocks noChangeShapeType="1"/>
              </p:cNvSpPr>
              <p:nvPr/>
            </p:nvSpPr>
            <p:spPr bwMode="auto">
              <a:xfrm>
                <a:off x="800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0" name="Line 114"/>
              <p:cNvSpPr>
                <a:spLocks noChangeShapeType="1"/>
              </p:cNvSpPr>
              <p:nvPr/>
            </p:nvSpPr>
            <p:spPr bwMode="auto">
              <a:xfrm>
                <a:off x="804" y="1958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1" name="Line 115"/>
              <p:cNvSpPr>
                <a:spLocks noChangeShapeType="1"/>
              </p:cNvSpPr>
              <p:nvPr/>
            </p:nvSpPr>
            <p:spPr bwMode="auto">
              <a:xfrm>
                <a:off x="1469" y="1958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2" name="Line 116"/>
              <p:cNvSpPr>
                <a:spLocks noChangeShapeType="1"/>
              </p:cNvSpPr>
              <p:nvPr/>
            </p:nvSpPr>
            <p:spPr bwMode="auto">
              <a:xfrm>
                <a:off x="1469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3" name="Line 117"/>
              <p:cNvSpPr>
                <a:spLocks noChangeShapeType="1"/>
              </p:cNvSpPr>
              <p:nvPr/>
            </p:nvSpPr>
            <p:spPr bwMode="auto">
              <a:xfrm>
                <a:off x="1472" y="1958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4" name="Line 118"/>
              <p:cNvSpPr>
                <a:spLocks noChangeShapeType="1"/>
              </p:cNvSpPr>
              <p:nvPr/>
            </p:nvSpPr>
            <p:spPr bwMode="auto">
              <a:xfrm>
                <a:off x="2137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5" name="Line 119"/>
              <p:cNvSpPr>
                <a:spLocks noChangeShapeType="1"/>
              </p:cNvSpPr>
              <p:nvPr/>
            </p:nvSpPr>
            <p:spPr bwMode="auto">
              <a:xfrm>
                <a:off x="2137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6" name="Line 120"/>
              <p:cNvSpPr>
                <a:spLocks noChangeShapeType="1"/>
              </p:cNvSpPr>
              <p:nvPr/>
            </p:nvSpPr>
            <p:spPr bwMode="auto">
              <a:xfrm>
                <a:off x="2141" y="1958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7" name="Line 121"/>
              <p:cNvSpPr>
                <a:spLocks noChangeShapeType="1"/>
              </p:cNvSpPr>
              <p:nvPr/>
            </p:nvSpPr>
            <p:spPr bwMode="auto">
              <a:xfrm>
                <a:off x="2805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8" name="Line 122"/>
              <p:cNvSpPr>
                <a:spLocks noChangeShapeType="1"/>
              </p:cNvSpPr>
              <p:nvPr/>
            </p:nvSpPr>
            <p:spPr bwMode="auto">
              <a:xfrm>
                <a:off x="2805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9" name="Line 123"/>
              <p:cNvSpPr>
                <a:spLocks noChangeShapeType="1"/>
              </p:cNvSpPr>
              <p:nvPr/>
            </p:nvSpPr>
            <p:spPr bwMode="auto">
              <a:xfrm>
                <a:off x="2809" y="1958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0" name="Line 124"/>
              <p:cNvSpPr>
                <a:spLocks noChangeShapeType="1"/>
              </p:cNvSpPr>
              <p:nvPr/>
            </p:nvSpPr>
            <p:spPr bwMode="auto">
              <a:xfrm>
                <a:off x="3474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1" name="Line 125"/>
              <p:cNvSpPr>
                <a:spLocks noChangeShapeType="1"/>
              </p:cNvSpPr>
              <p:nvPr/>
            </p:nvSpPr>
            <p:spPr bwMode="auto">
              <a:xfrm>
                <a:off x="3474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2" name="Line 126"/>
              <p:cNvSpPr>
                <a:spLocks noChangeShapeType="1"/>
              </p:cNvSpPr>
              <p:nvPr/>
            </p:nvSpPr>
            <p:spPr bwMode="auto">
              <a:xfrm>
                <a:off x="3478" y="1958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3" name="Line 127"/>
              <p:cNvSpPr>
                <a:spLocks noChangeShapeType="1"/>
              </p:cNvSpPr>
              <p:nvPr/>
            </p:nvSpPr>
            <p:spPr bwMode="auto">
              <a:xfrm>
                <a:off x="4142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4" name="Line 128"/>
              <p:cNvSpPr>
                <a:spLocks noChangeShapeType="1"/>
              </p:cNvSpPr>
              <p:nvPr/>
            </p:nvSpPr>
            <p:spPr bwMode="auto">
              <a:xfrm>
                <a:off x="4142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5" name="Rectangle 129"/>
              <p:cNvSpPr>
                <a:spLocks noChangeArrowheads="1"/>
              </p:cNvSpPr>
              <p:nvPr/>
            </p:nvSpPr>
            <p:spPr bwMode="auto">
              <a:xfrm>
                <a:off x="800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6" name="Line 130"/>
              <p:cNvSpPr>
                <a:spLocks noChangeShapeType="1"/>
              </p:cNvSpPr>
              <p:nvPr/>
            </p:nvSpPr>
            <p:spPr bwMode="auto">
              <a:xfrm>
                <a:off x="800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7" name="Rectangle 131"/>
              <p:cNvSpPr>
                <a:spLocks noChangeArrowheads="1"/>
              </p:cNvSpPr>
              <p:nvPr/>
            </p:nvSpPr>
            <p:spPr bwMode="auto">
              <a:xfrm>
                <a:off x="800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8" name="Line 132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9" name="Line 133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0" name="Rectangle 134"/>
              <p:cNvSpPr>
                <a:spLocks noChangeArrowheads="1"/>
              </p:cNvSpPr>
              <p:nvPr/>
            </p:nvSpPr>
            <p:spPr bwMode="auto">
              <a:xfrm>
                <a:off x="800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1" name="Line 135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2" name="Line 136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3" name="Rectangle 137"/>
              <p:cNvSpPr>
                <a:spLocks noChangeArrowheads="1"/>
              </p:cNvSpPr>
              <p:nvPr/>
            </p:nvSpPr>
            <p:spPr bwMode="auto">
              <a:xfrm>
                <a:off x="804" y="2516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4" name="Line 138"/>
              <p:cNvSpPr>
                <a:spLocks noChangeShapeType="1"/>
              </p:cNvSpPr>
              <p:nvPr/>
            </p:nvSpPr>
            <p:spPr bwMode="auto">
              <a:xfrm>
                <a:off x="804" y="2516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5" name="Rectangle 139"/>
              <p:cNvSpPr>
                <a:spLocks noChangeArrowheads="1"/>
              </p:cNvSpPr>
              <p:nvPr/>
            </p:nvSpPr>
            <p:spPr bwMode="auto">
              <a:xfrm>
                <a:off x="1469" y="1962"/>
                <a:ext cx="3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6" name="Line 140"/>
              <p:cNvSpPr>
                <a:spLocks noChangeShapeType="1"/>
              </p:cNvSpPr>
              <p:nvPr/>
            </p:nvSpPr>
            <p:spPr bwMode="auto">
              <a:xfrm>
                <a:off x="1469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7" name="Rectangle 141"/>
              <p:cNvSpPr>
                <a:spLocks noChangeArrowheads="1"/>
              </p:cNvSpPr>
              <p:nvPr/>
            </p:nvSpPr>
            <p:spPr bwMode="auto">
              <a:xfrm>
                <a:off x="1469" y="2516"/>
                <a:ext cx="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8" name="Line 142"/>
              <p:cNvSpPr>
                <a:spLocks noChangeShapeType="1"/>
              </p:cNvSpPr>
              <p:nvPr/>
            </p:nvSpPr>
            <p:spPr bwMode="auto">
              <a:xfrm>
                <a:off x="1469" y="2516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9" name="Line 143"/>
              <p:cNvSpPr>
                <a:spLocks noChangeShapeType="1"/>
              </p:cNvSpPr>
              <p:nvPr/>
            </p:nvSpPr>
            <p:spPr bwMode="auto">
              <a:xfrm>
                <a:off x="1469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0" name="Rectangle 144"/>
              <p:cNvSpPr>
                <a:spLocks noChangeArrowheads="1"/>
              </p:cNvSpPr>
              <p:nvPr/>
            </p:nvSpPr>
            <p:spPr bwMode="auto">
              <a:xfrm>
                <a:off x="1472" y="2516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1" name="Line 145"/>
              <p:cNvSpPr>
                <a:spLocks noChangeShapeType="1"/>
              </p:cNvSpPr>
              <p:nvPr/>
            </p:nvSpPr>
            <p:spPr bwMode="auto">
              <a:xfrm>
                <a:off x="1472" y="2516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2" name="Rectangle 146"/>
              <p:cNvSpPr>
                <a:spLocks noChangeArrowheads="1"/>
              </p:cNvSpPr>
              <p:nvPr/>
            </p:nvSpPr>
            <p:spPr bwMode="auto">
              <a:xfrm>
                <a:off x="2137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3" name="Line 147"/>
              <p:cNvSpPr>
                <a:spLocks noChangeShapeType="1"/>
              </p:cNvSpPr>
              <p:nvPr/>
            </p:nvSpPr>
            <p:spPr bwMode="auto">
              <a:xfrm>
                <a:off x="2137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4" name="Rectangle 148"/>
              <p:cNvSpPr>
                <a:spLocks noChangeArrowheads="1"/>
              </p:cNvSpPr>
              <p:nvPr/>
            </p:nvSpPr>
            <p:spPr bwMode="auto">
              <a:xfrm>
                <a:off x="2137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5" name="Line 149"/>
              <p:cNvSpPr>
                <a:spLocks noChangeShapeType="1"/>
              </p:cNvSpPr>
              <p:nvPr/>
            </p:nvSpPr>
            <p:spPr bwMode="auto">
              <a:xfrm>
                <a:off x="2137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6" name="Line 150"/>
              <p:cNvSpPr>
                <a:spLocks noChangeShapeType="1"/>
              </p:cNvSpPr>
              <p:nvPr/>
            </p:nvSpPr>
            <p:spPr bwMode="auto">
              <a:xfrm>
                <a:off x="2137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7" name="Rectangle 151"/>
              <p:cNvSpPr>
                <a:spLocks noChangeArrowheads="1"/>
              </p:cNvSpPr>
              <p:nvPr/>
            </p:nvSpPr>
            <p:spPr bwMode="auto">
              <a:xfrm>
                <a:off x="2141" y="2516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8" name="Line 152"/>
              <p:cNvSpPr>
                <a:spLocks noChangeShapeType="1"/>
              </p:cNvSpPr>
              <p:nvPr/>
            </p:nvSpPr>
            <p:spPr bwMode="auto">
              <a:xfrm>
                <a:off x="2141" y="2516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9" name="Rectangle 153"/>
              <p:cNvSpPr>
                <a:spLocks noChangeArrowheads="1"/>
              </p:cNvSpPr>
              <p:nvPr/>
            </p:nvSpPr>
            <p:spPr bwMode="auto">
              <a:xfrm>
                <a:off x="2805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0" name="Line 154"/>
              <p:cNvSpPr>
                <a:spLocks noChangeShapeType="1"/>
              </p:cNvSpPr>
              <p:nvPr/>
            </p:nvSpPr>
            <p:spPr bwMode="auto">
              <a:xfrm>
                <a:off x="2805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1" name="Rectangle 155"/>
              <p:cNvSpPr>
                <a:spLocks noChangeArrowheads="1"/>
              </p:cNvSpPr>
              <p:nvPr/>
            </p:nvSpPr>
            <p:spPr bwMode="auto">
              <a:xfrm>
                <a:off x="2805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2" name="Line 156"/>
              <p:cNvSpPr>
                <a:spLocks noChangeShapeType="1"/>
              </p:cNvSpPr>
              <p:nvPr/>
            </p:nvSpPr>
            <p:spPr bwMode="auto">
              <a:xfrm>
                <a:off x="2805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3" name="Line 157"/>
              <p:cNvSpPr>
                <a:spLocks noChangeShapeType="1"/>
              </p:cNvSpPr>
              <p:nvPr/>
            </p:nvSpPr>
            <p:spPr bwMode="auto">
              <a:xfrm>
                <a:off x="2805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4" name="Rectangle 158"/>
              <p:cNvSpPr>
                <a:spLocks noChangeArrowheads="1"/>
              </p:cNvSpPr>
              <p:nvPr/>
            </p:nvSpPr>
            <p:spPr bwMode="auto">
              <a:xfrm>
                <a:off x="2809" y="2516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5" name="Line 159"/>
              <p:cNvSpPr>
                <a:spLocks noChangeShapeType="1"/>
              </p:cNvSpPr>
              <p:nvPr/>
            </p:nvSpPr>
            <p:spPr bwMode="auto">
              <a:xfrm>
                <a:off x="2809" y="2516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6" name="Rectangle 160"/>
              <p:cNvSpPr>
                <a:spLocks noChangeArrowheads="1"/>
              </p:cNvSpPr>
              <p:nvPr/>
            </p:nvSpPr>
            <p:spPr bwMode="auto">
              <a:xfrm>
                <a:off x="3474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7" name="Line 161"/>
              <p:cNvSpPr>
                <a:spLocks noChangeShapeType="1"/>
              </p:cNvSpPr>
              <p:nvPr/>
            </p:nvSpPr>
            <p:spPr bwMode="auto">
              <a:xfrm>
                <a:off x="3474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8" name="Rectangle 162"/>
              <p:cNvSpPr>
                <a:spLocks noChangeArrowheads="1"/>
              </p:cNvSpPr>
              <p:nvPr/>
            </p:nvSpPr>
            <p:spPr bwMode="auto">
              <a:xfrm>
                <a:off x="3474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9" name="Line 163"/>
              <p:cNvSpPr>
                <a:spLocks noChangeShapeType="1"/>
              </p:cNvSpPr>
              <p:nvPr/>
            </p:nvSpPr>
            <p:spPr bwMode="auto">
              <a:xfrm>
                <a:off x="3474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0" name="Line 164"/>
              <p:cNvSpPr>
                <a:spLocks noChangeShapeType="1"/>
              </p:cNvSpPr>
              <p:nvPr/>
            </p:nvSpPr>
            <p:spPr bwMode="auto">
              <a:xfrm>
                <a:off x="3474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1" name="Rectangle 165"/>
              <p:cNvSpPr>
                <a:spLocks noChangeArrowheads="1"/>
              </p:cNvSpPr>
              <p:nvPr/>
            </p:nvSpPr>
            <p:spPr bwMode="auto">
              <a:xfrm>
                <a:off x="3478" y="2516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2" name="Line 166"/>
              <p:cNvSpPr>
                <a:spLocks noChangeShapeType="1"/>
              </p:cNvSpPr>
              <p:nvPr/>
            </p:nvSpPr>
            <p:spPr bwMode="auto">
              <a:xfrm>
                <a:off x="3478" y="2516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3" name="Rectangle 167"/>
              <p:cNvSpPr>
                <a:spLocks noChangeArrowheads="1"/>
              </p:cNvSpPr>
              <p:nvPr/>
            </p:nvSpPr>
            <p:spPr bwMode="auto">
              <a:xfrm>
                <a:off x="4142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4" name="Line 168"/>
              <p:cNvSpPr>
                <a:spLocks noChangeShapeType="1"/>
              </p:cNvSpPr>
              <p:nvPr/>
            </p:nvSpPr>
            <p:spPr bwMode="auto">
              <a:xfrm>
                <a:off x="4142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5" name="Rectangle 169"/>
              <p:cNvSpPr>
                <a:spLocks noChangeArrowheads="1"/>
              </p:cNvSpPr>
              <p:nvPr/>
            </p:nvSpPr>
            <p:spPr bwMode="auto">
              <a:xfrm>
                <a:off x="4142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6" name="Line 170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7" name="Line 171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8" name="Rectangle 172"/>
              <p:cNvSpPr>
                <a:spLocks noChangeArrowheads="1"/>
              </p:cNvSpPr>
              <p:nvPr/>
            </p:nvSpPr>
            <p:spPr bwMode="auto">
              <a:xfrm>
                <a:off x="4142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9" name="Line 173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0" name="Line 174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1" name="Rectangle 175"/>
              <p:cNvSpPr>
                <a:spLocks noChangeArrowheads="1"/>
              </p:cNvSpPr>
              <p:nvPr/>
            </p:nvSpPr>
            <p:spPr bwMode="auto">
              <a:xfrm>
                <a:off x="1463" y="2668"/>
                <a:ext cx="1008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2" name="Rectangle 176"/>
              <p:cNvSpPr>
                <a:spLocks noChangeArrowheads="1"/>
              </p:cNvSpPr>
              <p:nvPr/>
            </p:nvSpPr>
            <p:spPr bwMode="auto">
              <a:xfrm>
                <a:off x="1653" y="2669"/>
                <a:ext cx="6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/>
                  <a:t>account-number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23" name="Rectangle 177"/>
              <p:cNvSpPr>
                <a:spLocks noChangeArrowheads="1"/>
              </p:cNvSpPr>
              <p:nvPr/>
            </p:nvSpPr>
            <p:spPr bwMode="auto">
              <a:xfrm>
                <a:off x="2475" y="2668"/>
                <a:ext cx="999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4" name="Rectangle 178"/>
              <p:cNvSpPr>
                <a:spLocks noChangeArrowheads="1"/>
              </p:cNvSpPr>
              <p:nvPr/>
            </p:nvSpPr>
            <p:spPr bwMode="auto">
              <a:xfrm>
                <a:off x="2822" y="2669"/>
                <a:ext cx="30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balance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25" name="Rectangle 179"/>
              <p:cNvSpPr>
                <a:spLocks noChangeArrowheads="1"/>
              </p:cNvSpPr>
              <p:nvPr/>
            </p:nvSpPr>
            <p:spPr bwMode="auto">
              <a:xfrm>
                <a:off x="1459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6" name="Line 180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7" name="Line 181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8" name="Rectangle 182"/>
              <p:cNvSpPr>
                <a:spLocks noChangeArrowheads="1"/>
              </p:cNvSpPr>
              <p:nvPr/>
            </p:nvSpPr>
            <p:spPr bwMode="auto">
              <a:xfrm>
                <a:off x="1459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9" name="Line 183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0" name="Line 184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1" name="Rectangle 185"/>
              <p:cNvSpPr>
                <a:spLocks noChangeArrowheads="1"/>
              </p:cNvSpPr>
              <p:nvPr/>
            </p:nvSpPr>
            <p:spPr bwMode="auto">
              <a:xfrm>
                <a:off x="1463" y="2664"/>
                <a:ext cx="100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2" name="Line 186"/>
              <p:cNvSpPr>
                <a:spLocks noChangeShapeType="1"/>
              </p:cNvSpPr>
              <p:nvPr/>
            </p:nvSpPr>
            <p:spPr bwMode="auto">
              <a:xfrm>
                <a:off x="1463" y="2664"/>
                <a:ext cx="10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3" name="Rectangle 187"/>
              <p:cNvSpPr>
                <a:spLocks noChangeArrowheads="1"/>
              </p:cNvSpPr>
              <p:nvPr/>
            </p:nvSpPr>
            <p:spPr bwMode="auto">
              <a:xfrm>
                <a:off x="2471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4" name="Line 188"/>
              <p:cNvSpPr>
                <a:spLocks noChangeShapeType="1"/>
              </p:cNvSpPr>
              <p:nvPr/>
            </p:nvSpPr>
            <p:spPr bwMode="auto">
              <a:xfrm>
                <a:off x="2471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5" name="Line 189"/>
              <p:cNvSpPr>
                <a:spLocks noChangeShapeType="1"/>
              </p:cNvSpPr>
              <p:nvPr/>
            </p:nvSpPr>
            <p:spPr bwMode="auto">
              <a:xfrm>
                <a:off x="2471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6" name="Rectangle 190"/>
              <p:cNvSpPr>
                <a:spLocks noChangeArrowheads="1"/>
              </p:cNvSpPr>
              <p:nvPr/>
            </p:nvSpPr>
            <p:spPr bwMode="auto">
              <a:xfrm>
                <a:off x="2475" y="2664"/>
                <a:ext cx="99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7" name="Line 191"/>
              <p:cNvSpPr>
                <a:spLocks noChangeShapeType="1"/>
              </p:cNvSpPr>
              <p:nvPr/>
            </p:nvSpPr>
            <p:spPr bwMode="auto">
              <a:xfrm>
                <a:off x="2475" y="2664"/>
                <a:ext cx="99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8" name="Rectangle 192"/>
              <p:cNvSpPr>
                <a:spLocks noChangeArrowheads="1"/>
              </p:cNvSpPr>
              <p:nvPr/>
            </p:nvSpPr>
            <p:spPr bwMode="auto">
              <a:xfrm>
                <a:off x="3474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9" name="Line 193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0" name="Line 194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1" name="Rectangle 195"/>
              <p:cNvSpPr>
                <a:spLocks noChangeArrowheads="1"/>
              </p:cNvSpPr>
              <p:nvPr/>
            </p:nvSpPr>
            <p:spPr bwMode="auto">
              <a:xfrm>
                <a:off x="3474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2" name="Line 196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3" name="Line 197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4" name="Rectangle 198"/>
              <p:cNvSpPr>
                <a:spLocks noChangeArrowheads="1"/>
              </p:cNvSpPr>
              <p:nvPr/>
            </p:nvSpPr>
            <p:spPr bwMode="auto">
              <a:xfrm>
                <a:off x="1459" y="2668"/>
                <a:ext cx="4" cy="1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5" name="Line 199"/>
              <p:cNvSpPr>
                <a:spLocks noChangeShapeType="1"/>
              </p:cNvSpPr>
              <p:nvPr/>
            </p:nvSpPr>
            <p:spPr bwMode="auto">
              <a:xfrm>
                <a:off x="1459" y="2668"/>
                <a:ext cx="1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6" name="Rectangle 200"/>
              <p:cNvSpPr>
                <a:spLocks noChangeArrowheads="1"/>
              </p:cNvSpPr>
              <p:nvPr/>
            </p:nvSpPr>
            <p:spPr bwMode="auto">
              <a:xfrm>
                <a:off x="2471" y="2668"/>
                <a:ext cx="4" cy="1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7" name="Line 201"/>
              <p:cNvSpPr>
                <a:spLocks noChangeShapeType="1"/>
              </p:cNvSpPr>
              <p:nvPr/>
            </p:nvSpPr>
            <p:spPr bwMode="auto">
              <a:xfrm>
                <a:off x="2471" y="2668"/>
                <a:ext cx="1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8" name="Rectangle 202"/>
              <p:cNvSpPr>
                <a:spLocks noChangeArrowheads="1"/>
              </p:cNvSpPr>
              <p:nvPr/>
            </p:nvSpPr>
            <p:spPr bwMode="auto">
              <a:xfrm>
                <a:off x="3474" y="2668"/>
                <a:ext cx="4" cy="1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9" name="Line 203"/>
              <p:cNvSpPr>
                <a:spLocks noChangeShapeType="1"/>
              </p:cNvSpPr>
              <p:nvPr/>
            </p:nvSpPr>
            <p:spPr bwMode="auto">
              <a:xfrm>
                <a:off x="3474" y="2668"/>
                <a:ext cx="1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0" name="Rectangle 204"/>
              <p:cNvSpPr>
                <a:spLocks noChangeArrowheads="1"/>
              </p:cNvSpPr>
              <p:nvPr/>
            </p:nvSpPr>
            <p:spPr bwMode="auto">
              <a:xfrm>
                <a:off x="1845" y="278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A-101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1" name="Rectangle 205"/>
              <p:cNvSpPr>
                <a:spLocks noChangeArrowheads="1"/>
              </p:cNvSpPr>
              <p:nvPr/>
            </p:nvSpPr>
            <p:spPr bwMode="auto">
              <a:xfrm>
                <a:off x="1845" y="2894"/>
                <a:ext cx="28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2" name="Rectangle 206"/>
              <p:cNvSpPr>
                <a:spLocks noChangeArrowheads="1"/>
              </p:cNvSpPr>
              <p:nvPr/>
            </p:nvSpPr>
            <p:spPr bwMode="auto">
              <a:xfrm>
                <a:off x="1845" y="3004"/>
                <a:ext cx="28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3" name="Rectangle 207"/>
              <p:cNvSpPr>
                <a:spLocks noChangeArrowheads="1"/>
              </p:cNvSpPr>
              <p:nvPr/>
            </p:nvSpPr>
            <p:spPr bwMode="auto">
              <a:xfrm>
                <a:off x="1845" y="3114"/>
                <a:ext cx="28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A-217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4" name="Rectangle 208"/>
              <p:cNvSpPr>
                <a:spLocks noChangeArrowheads="1"/>
              </p:cNvSpPr>
              <p:nvPr/>
            </p:nvSpPr>
            <p:spPr bwMode="auto">
              <a:xfrm>
                <a:off x="2902" y="2783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500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5" name="Rectangle 209"/>
              <p:cNvSpPr>
                <a:spLocks noChangeArrowheads="1"/>
              </p:cNvSpPr>
              <p:nvPr/>
            </p:nvSpPr>
            <p:spPr bwMode="auto">
              <a:xfrm>
                <a:off x="2902" y="2894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900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6" name="Rectangle 210"/>
              <p:cNvSpPr>
                <a:spLocks noChangeArrowheads="1"/>
              </p:cNvSpPr>
              <p:nvPr/>
            </p:nvSpPr>
            <p:spPr bwMode="auto">
              <a:xfrm>
                <a:off x="2902" y="3004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700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7" name="Rectangle 211"/>
              <p:cNvSpPr>
                <a:spLocks noChangeArrowheads="1"/>
              </p:cNvSpPr>
              <p:nvPr/>
            </p:nvSpPr>
            <p:spPr bwMode="auto">
              <a:xfrm>
                <a:off x="2902" y="3114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750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8" name="Rectangle 212"/>
              <p:cNvSpPr>
                <a:spLocks noChangeArrowheads="1"/>
              </p:cNvSpPr>
              <p:nvPr/>
            </p:nvSpPr>
            <p:spPr bwMode="auto">
              <a:xfrm>
                <a:off x="1459" y="277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9" name="Line 213"/>
              <p:cNvSpPr>
                <a:spLocks noChangeShapeType="1"/>
              </p:cNvSpPr>
              <p:nvPr/>
            </p:nvSpPr>
            <p:spPr bwMode="auto">
              <a:xfrm>
                <a:off x="1459" y="2779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0" name="Line 214"/>
              <p:cNvSpPr>
                <a:spLocks noChangeShapeType="1"/>
              </p:cNvSpPr>
              <p:nvPr/>
            </p:nvSpPr>
            <p:spPr bwMode="auto">
              <a:xfrm>
                <a:off x="1459" y="2779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1" name="Rectangle 215"/>
              <p:cNvSpPr>
                <a:spLocks noChangeArrowheads="1"/>
              </p:cNvSpPr>
              <p:nvPr/>
            </p:nvSpPr>
            <p:spPr bwMode="auto">
              <a:xfrm>
                <a:off x="1463" y="2779"/>
                <a:ext cx="1008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2" name="Line 216"/>
              <p:cNvSpPr>
                <a:spLocks noChangeShapeType="1"/>
              </p:cNvSpPr>
              <p:nvPr/>
            </p:nvSpPr>
            <p:spPr bwMode="auto">
              <a:xfrm>
                <a:off x="1463" y="2779"/>
                <a:ext cx="10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3" name="Rectangle 217"/>
              <p:cNvSpPr>
                <a:spLocks noChangeArrowheads="1"/>
              </p:cNvSpPr>
              <p:nvPr/>
            </p:nvSpPr>
            <p:spPr bwMode="auto">
              <a:xfrm>
                <a:off x="2471" y="277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4" name="Line 218"/>
              <p:cNvSpPr>
                <a:spLocks noChangeShapeType="1"/>
              </p:cNvSpPr>
              <p:nvPr/>
            </p:nvSpPr>
            <p:spPr bwMode="auto">
              <a:xfrm>
                <a:off x="2471" y="2779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5" name="Line 219"/>
              <p:cNvSpPr>
                <a:spLocks noChangeShapeType="1"/>
              </p:cNvSpPr>
              <p:nvPr/>
            </p:nvSpPr>
            <p:spPr bwMode="auto">
              <a:xfrm>
                <a:off x="2471" y="2779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6" name="Rectangle 220"/>
              <p:cNvSpPr>
                <a:spLocks noChangeArrowheads="1"/>
              </p:cNvSpPr>
              <p:nvPr/>
            </p:nvSpPr>
            <p:spPr bwMode="auto">
              <a:xfrm>
                <a:off x="2475" y="2779"/>
                <a:ext cx="999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7" name="Line 221"/>
              <p:cNvSpPr>
                <a:spLocks noChangeShapeType="1"/>
              </p:cNvSpPr>
              <p:nvPr/>
            </p:nvSpPr>
            <p:spPr bwMode="auto">
              <a:xfrm>
                <a:off x="2475" y="2779"/>
                <a:ext cx="99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8" name="Rectangle 222"/>
              <p:cNvSpPr>
                <a:spLocks noChangeArrowheads="1"/>
              </p:cNvSpPr>
              <p:nvPr/>
            </p:nvSpPr>
            <p:spPr bwMode="auto">
              <a:xfrm>
                <a:off x="3474" y="277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9" name="Line 223"/>
              <p:cNvSpPr>
                <a:spLocks noChangeShapeType="1"/>
              </p:cNvSpPr>
              <p:nvPr/>
            </p:nvSpPr>
            <p:spPr bwMode="auto">
              <a:xfrm>
                <a:off x="3474" y="2779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0" name="Line 224"/>
              <p:cNvSpPr>
                <a:spLocks noChangeShapeType="1"/>
              </p:cNvSpPr>
              <p:nvPr/>
            </p:nvSpPr>
            <p:spPr bwMode="auto">
              <a:xfrm>
                <a:off x="3474" y="2779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1" name="Rectangle 225"/>
              <p:cNvSpPr>
                <a:spLocks noChangeArrowheads="1"/>
              </p:cNvSpPr>
              <p:nvPr/>
            </p:nvSpPr>
            <p:spPr bwMode="auto">
              <a:xfrm>
                <a:off x="1459" y="2782"/>
                <a:ext cx="4" cy="44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2" name="Line 226"/>
              <p:cNvSpPr>
                <a:spLocks noChangeShapeType="1"/>
              </p:cNvSpPr>
              <p:nvPr/>
            </p:nvSpPr>
            <p:spPr bwMode="auto">
              <a:xfrm>
                <a:off x="1459" y="2782"/>
                <a:ext cx="1" cy="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3" name="Rectangle 227"/>
              <p:cNvSpPr>
                <a:spLocks noChangeArrowheads="1"/>
              </p:cNvSpPr>
              <p:nvPr/>
            </p:nvSpPr>
            <p:spPr bwMode="auto">
              <a:xfrm>
                <a:off x="1459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4" name="Line 228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5" name="Line 229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6" name="Rectangle 230"/>
              <p:cNvSpPr>
                <a:spLocks noChangeArrowheads="1"/>
              </p:cNvSpPr>
              <p:nvPr/>
            </p:nvSpPr>
            <p:spPr bwMode="auto">
              <a:xfrm>
                <a:off x="1459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7" name="Line 231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8" name="Line 232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9" name="Rectangle 233"/>
              <p:cNvSpPr>
                <a:spLocks noChangeArrowheads="1"/>
              </p:cNvSpPr>
              <p:nvPr/>
            </p:nvSpPr>
            <p:spPr bwMode="auto">
              <a:xfrm>
                <a:off x="1463" y="3224"/>
                <a:ext cx="100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0" name="Line 234"/>
              <p:cNvSpPr>
                <a:spLocks noChangeShapeType="1"/>
              </p:cNvSpPr>
              <p:nvPr/>
            </p:nvSpPr>
            <p:spPr bwMode="auto">
              <a:xfrm>
                <a:off x="1463" y="3224"/>
                <a:ext cx="10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1" name="Rectangle 235"/>
              <p:cNvSpPr>
                <a:spLocks noChangeArrowheads="1"/>
              </p:cNvSpPr>
              <p:nvPr/>
            </p:nvSpPr>
            <p:spPr bwMode="auto">
              <a:xfrm>
                <a:off x="2471" y="2782"/>
                <a:ext cx="4" cy="44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2" name="Line 236"/>
              <p:cNvSpPr>
                <a:spLocks noChangeShapeType="1"/>
              </p:cNvSpPr>
              <p:nvPr/>
            </p:nvSpPr>
            <p:spPr bwMode="auto">
              <a:xfrm>
                <a:off x="2471" y="2782"/>
                <a:ext cx="1" cy="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3" name="Rectangle 237"/>
              <p:cNvSpPr>
                <a:spLocks noChangeArrowheads="1"/>
              </p:cNvSpPr>
              <p:nvPr/>
            </p:nvSpPr>
            <p:spPr bwMode="auto">
              <a:xfrm>
                <a:off x="2471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4" name="Line 238"/>
              <p:cNvSpPr>
                <a:spLocks noChangeShapeType="1"/>
              </p:cNvSpPr>
              <p:nvPr/>
            </p:nvSpPr>
            <p:spPr bwMode="auto">
              <a:xfrm>
                <a:off x="2471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5" name="Line 239"/>
              <p:cNvSpPr>
                <a:spLocks noChangeShapeType="1"/>
              </p:cNvSpPr>
              <p:nvPr/>
            </p:nvSpPr>
            <p:spPr bwMode="auto">
              <a:xfrm>
                <a:off x="2471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6" name="Rectangle 240"/>
              <p:cNvSpPr>
                <a:spLocks noChangeArrowheads="1"/>
              </p:cNvSpPr>
              <p:nvPr/>
            </p:nvSpPr>
            <p:spPr bwMode="auto">
              <a:xfrm>
                <a:off x="2475" y="3224"/>
                <a:ext cx="99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7" name="Line 241"/>
              <p:cNvSpPr>
                <a:spLocks noChangeShapeType="1"/>
              </p:cNvSpPr>
              <p:nvPr/>
            </p:nvSpPr>
            <p:spPr bwMode="auto">
              <a:xfrm>
                <a:off x="2475" y="3224"/>
                <a:ext cx="99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8" name="Rectangle 242"/>
              <p:cNvSpPr>
                <a:spLocks noChangeArrowheads="1"/>
              </p:cNvSpPr>
              <p:nvPr/>
            </p:nvSpPr>
            <p:spPr bwMode="auto">
              <a:xfrm>
                <a:off x="3474" y="2782"/>
                <a:ext cx="4" cy="44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9" name="Line 243"/>
              <p:cNvSpPr>
                <a:spLocks noChangeShapeType="1"/>
              </p:cNvSpPr>
              <p:nvPr/>
            </p:nvSpPr>
            <p:spPr bwMode="auto">
              <a:xfrm>
                <a:off x="3474" y="2782"/>
                <a:ext cx="1" cy="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0" name="Rectangle 244"/>
              <p:cNvSpPr>
                <a:spLocks noChangeArrowheads="1"/>
              </p:cNvSpPr>
              <p:nvPr/>
            </p:nvSpPr>
            <p:spPr bwMode="auto">
              <a:xfrm>
                <a:off x="3474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1" name="Line 245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2" name="Line 246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3" name="Rectangle 247"/>
              <p:cNvSpPr>
                <a:spLocks noChangeArrowheads="1"/>
              </p:cNvSpPr>
              <p:nvPr/>
            </p:nvSpPr>
            <p:spPr bwMode="auto">
              <a:xfrm>
                <a:off x="3474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4" name="Line 248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5" name="Line 249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FB08B69-EEF4-4F3B-A555-6B9EBC0C4329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 b="0" i="0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Data Definition Language (DDL)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/>
              <a:t>N</a:t>
            </a:r>
            <a:r>
              <a:rPr lang="en-US" altLang="zh-TW" sz="2000" dirty="0" smtClean="0"/>
              <a:t>otation for defining the database schema</a:t>
            </a:r>
          </a:p>
          <a:p>
            <a:pPr lvl="1" eaLnBrk="1" hangingPunct="1"/>
            <a:r>
              <a:rPr lang="en-US" altLang="zh-TW" sz="1800" dirty="0" smtClean="0"/>
              <a:t>Express how data are organized in a formal language</a:t>
            </a:r>
            <a:endParaRPr lang="en-US" altLang="zh-TW" sz="1800" dirty="0"/>
          </a:p>
          <a:p>
            <a:pPr lvl="1" eaLnBrk="1" hangingPunct="1"/>
            <a:r>
              <a:rPr lang="en-US" altLang="zh-TW" sz="1800" dirty="0" smtClean="0"/>
              <a:t>Examples:</a:t>
            </a:r>
          </a:p>
          <a:p>
            <a:pPr marL="457200" lvl="1" indent="0" eaLnBrk="1" hangingPunct="1">
              <a:buNone/>
            </a:pPr>
            <a:endParaRPr lang="en-US" altLang="zh-TW" sz="1800" dirty="0" smtClean="0"/>
          </a:p>
          <a:p>
            <a:pPr marL="457200" lvl="1" indent="0" eaLnBrk="1" hangingPunct="1">
              <a:buNone/>
            </a:pPr>
            <a:r>
              <a:rPr lang="en-US" altLang="zh-TW" sz="1800" dirty="0"/>
              <a:t>c</a:t>
            </a:r>
            <a:r>
              <a:rPr lang="en-US" altLang="zh-TW" sz="1800" dirty="0" smtClean="0"/>
              <a:t>reate table customer (customer-name </a:t>
            </a:r>
            <a:r>
              <a:rPr lang="en-US" altLang="zh-TW" sz="1800" dirty="0" err="1" smtClean="0"/>
              <a:t>varchar</a:t>
            </a:r>
            <a:r>
              <a:rPr lang="en-US" altLang="zh-TW" sz="1800" dirty="0" smtClean="0"/>
              <a:t>(40),</a:t>
            </a:r>
          </a:p>
          <a:p>
            <a:pPr marL="457200" lvl="1" indent="0" eaLnBrk="1" hangingPunct="1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                 social-security   char(11),</a:t>
            </a:r>
          </a:p>
          <a:p>
            <a:pPr marL="457200" lvl="1" indent="0" eaLnBrk="1" hangingPunct="1">
              <a:buNone/>
            </a:pPr>
            <a:r>
              <a:rPr lang="en-US" altLang="zh-TW" sz="1800" dirty="0" smtClean="0"/>
              <a:t>                                 customer-street </a:t>
            </a:r>
            <a:r>
              <a:rPr lang="en-US" altLang="zh-TW" sz="1800" dirty="0" err="1" smtClean="0"/>
              <a:t>varchar</a:t>
            </a:r>
            <a:r>
              <a:rPr lang="en-US" altLang="zh-TW" sz="1800" dirty="0" smtClean="0"/>
              <a:t>(100),</a:t>
            </a:r>
          </a:p>
          <a:p>
            <a:pPr marL="457200" lvl="1" indent="0" eaLnBrk="1" hangingPunct="1">
              <a:buNone/>
            </a:pPr>
            <a:r>
              <a:rPr lang="en-US" altLang="zh-TW" sz="1800" dirty="0" smtClean="0"/>
              <a:t>                                 customer-city     </a:t>
            </a:r>
            <a:r>
              <a:rPr lang="en-US" altLang="zh-TW" sz="1800" dirty="0" err="1" smtClean="0"/>
              <a:t>varchar</a:t>
            </a:r>
            <a:r>
              <a:rPr lang="en-US" altLang="zh-TW" sz="1800" dirty="0" smtClean="0"/>
              <a:t>(20),</a:t>
            </a:r>
          </a:p>
          <a:p>
            <a:pPr marL="457200" lvl="1" indent="0" eaLnBrk="1" hangingPunct="1">
              <a:buNone/>
            </a:pPr>
            <a:r>
              <a:rPr lang="en-US" altLang="zh-TW" sz="1800" dirty="0" smtClean="0"/>
              <a:t>                                 account-number </a:t>
            </a:r>
            <a:r>
              <a:rPr lang="en-US" altLang="zh-TW" sz="1800" dirty="0" err="1" smtClean="0"/>
              <a:t>varchar</a:t>
            </a:r>
            <a:r>
              <a:rPr lang="en-US" altLang="zh-TW" sz="1800" dirty="0" smtClean="0"/>
              <a:t>(10));</a:t>
            </a:r>
          </a:p>
          <a:p>
            <a:pPr marL="457200" lvl="1" indent="0" eaLnBrk="1" hangingPunct="1">
              <a:buNone/>
            </a:pPr>
            <a:endParaRPr lang="en-US" altLang="zh-TW" sz="1800" dirty="0" smtClean="0"/>
          </a:p>
          <a:p>
            <a:pPr marL="457200" lvl="1" indent="0" eaLnBrk="1" hangingPunct="1">
              <a:buNone/>
            </a:pPr>
            <a:r>
              <a:rPr lang="en-US" sz="1800" dirty="0" smtClean="0"/>
              <a:t>create table account (account-number  char(10), balance integer);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D668746-DE89-4251-8F8D-57849BE440B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 b="0" i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0861" dir="2519233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Data Manipulation Language (DML)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9425"/>
            <a:ext cx="7772400" cy="3968750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Language for accessing and manipulating the data organized by the data model</a:t>
            </a:r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/>
            <a:r>
              <a:rPr lang="en-US" altLang="zh-TW" sz="2000" dirty="0" smtClean="0"/>
              <a:t>Two types of theoretical DML</a:t>
            </a:r>
          </a:p>
          <a:p>
            <a:pPr lvl="1" eaLnBrk="1" hangingPunct="1"/>
            <a:r>
              <a:rPr lang="en-US" altLang="zh-TW" dirty="0" smtClean="0">
                <a:solidFill>
                  <a:srgbClr val="FF5050"/>
                </a:solidFill>
              </a:rPr>
              <a:t>Algebra (Procedural)</a:t>
            </a:r>
            <a:r>
              <a:rPr lang="en-US" altLang="zh-TW" dirty="0" smtClean="0"/>
              <a:t> - user specifies what data is required and how to get those data.</a:t>
            </a:r>
          </a:p>
          <a:p>
            <a:pPr lvl="1" eaLnBrk="1" hangingPunct="1"/>
            <a:r>
              <a:rPr lang="en-US" altLang="zh-TW" dirty="0" smtClean="0">
                <a:solidFill>
                  <a:srgbClr val="FF5050"/>
                </a:solidFill>
              </a:rPr>
              <a:t>Calculus (Nonprocedural)</a:t>
            </a:r>
            <a:r>
              <a:rPr lang="en-US" altLang="zh-TW" dirty="0" smtClean="0"/>
              <a:t> - user specifies what data is required without specifying how to get those data</a:t>
            </a:r>
          </a:p>
          <a:p>
            <a:pPr eaLnBrk="1" hangingPunct="1"/>
            <a:r>
              <a:rPr lang="en-US" altLang="zh-TW" sz="2000" dirty="0" smtClean="0"/>
              <a:t> DML in practice</a:t>
            </a:r>
          </a:p>
          <a:p>
            <a:pPr lvl="1" eaLnBrk="1" hangingPunct="1"/>
            <a:r>
              <a:rPr lang="en-US" altLang="zh-TW" sz="1800" dirty="0" smtClean="0"/>
              <a:t>SQL </a:t>
            </a:r>
          </a:p>
          <a:p>
            <a:pPr lvl="1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21BC8E2-3C9B-4D62-AFB4-D3D346E4940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 b="0" i="0" dirty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1426" y="1619250"/>
            <a:ext cx="8426450" cy="4578350"/>
          </a:xfrm>
        </p:spPr>
        <p:txBody>
          <a:bodyPr/>
          <a:lstStyle/>
          <a:p>
            <a:r>
              <a:rPr lang="en-US" sz="1400" b="1" dirty="0" smtClean="0"/>
              <a:t>L1: Monday &amp; Wednesday 12:00PM - 13:20PM, </a:t>
            </a:r>
            <a:r>
              <a:rPr lang="en-US" sz="1400" b="1" dirty="0" err="1" smtClean="0"/>
              <a:t>Rm</a:t>
            </a:r>
            <a:r>
              <a:rPr lang="en-US" sz="1400" b="1" dirty="0" smtClean="0"/>
              <a:t> 2465, Lift 25-26</a:t>
            </a:r>
          </a:p>
          <a:p>
            <a:r>
              <a:rPr lang="en-US" altLang="zh-CN" sz="1400" b="1" dirty="0" smtClean="0"/>
              <a:t>L2: Wednesday &amp; Friday 04:30PM - 05:50PM, </a:t>
            </a:r>
            <a:r>
              <a:rPr lang="en-US" altLang="zh-CN" sz="1400" b="1" dirty="0" err="1" smtClean="0"/>
              <a:t>Rm</a:t>
            </a:r>
            <a:r>
              <a:rPr lang="en-US" altLang="zh-CN" sz="1400" b="1" dirty="0" smtClean="0"/>
              <a:t> 2407, Lift 17-18 </a:t>
            </a:r>
          </a:p>
          <a:p>
            <a:endParaRPr lang="en-US" sz="1400" dirty="0" smtClean="0"/>
          </a:p>
          <a:p>
            <a:r>
              <a:rPr lang="en-US" sz="1400" dirty="0" smtClean="0"/>
              <a:t>Instructor: </a:t>
            </a:r>
            <a:r>
              <a:rPr lang="en-US" sz="1400" u="sng" dirty="0" smtClean="0"/>
              <a:t>Wilfred NG </a:t>
            </a:r>
            <a:r>
              <a:rPr lang="en-US" sz="1400" dirty="0" smtClean="0"/>
              <a:t>(send e-mail for questions regarding the class and for arranging individual meetings)</a:t>
            </a:r>
          </a:p>
          <a:p>
            <a:pPr eaLnBrk="1" hangingPunct="1">
              <a:lnSpc>
                <a:spcPct val="80000"/>
              </a:lnSpc>
            </a:pPr>
            <a:endParaRPr lang="en-US" altLang="zh-TW" sz="14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1400" b="1" dirty="0" smtClean="0"/>
              <a:t>WWW</a:t>
            </a:r>
            <a:r>
              <a:rPr lang="en-US" altLang="zh-TW" sz="1400" dirty="0" smtClean="0"/>
              <a:t>: </a:t>
            </a:r>
            <a:r>
              <a:rPr lang="en-US" altLang="zh-TW" sz="1400" b="1" dirty="0">
                <a:solidFill>
                  <a:srgbClr val="000066"/>
                </a:solidFill>
                <a:hlinkClick r:id="rId2"/>
              </a:rPr>
              <a:t>http://course.cse.ust.hk/comp3311</a:t>
            </a:r>
            <a:r>
              <a:rPr lang="en-US" altLang="zh-TW" sz="1400" b="1" dirty="0" smtClean="0">
                <a:solidFill>
                  <a:srgbClr val="000066"/>
                </a:solidFill>
                <a:hlinkClick r:id="rId2"/>
              </a:rPr>
              <a:t>/</a:t>
            </a:r>
            <a:endParaRPr lang="en-US" altLang="zh-TW" sz="14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1400" dirty="0" smtClean="0">
                <a:solidFill>
                  <a:srgbClr val="FF0000"/>
                </a:solidFill>
              </a:rPr>
              <a:t>Midterm exam: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14:00 to 16:30 </a:t>
            </a:r>
            <a:r>
              <a:rPr lang="en-US" altLang="zh-CN" sz="1400" dirty="0" smtClean="0">
                <a:solidFill>
                  <a:srgbClr val="FF0000"/>
                </a:solidFill>
              </a:rPr>
              <a:t>on 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14 March (Sat)</a:t>
            </a:r>
            <a:r>
              <a:rPr lang="en-US" altLang="zh-CN" sz="1400" dirty="0" smtClean="0">
                <a:solidFill>
                  <a:srgbClr val="FF0000"/>
                </a:solidFill>
              </a:rPr>
              <a:t> at 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LTB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400" dirty="0" smtClean="0"/>
              <a:t>Exams </a:t>
            </a:r>
            <a:r>
              <a:rPr lang="en-US" altLang="zh-TW" sz="1400" dirty="0" smtClean="0"/>
              <a:t>will be with open books and notes.</a:t>
            </a:r>
          </a:p>
          <a:p>
            <a:pPr eaLnBrk="1" hangingPunct="1">
              <a:lnSpc>
                <a:spcPct val="80000"/>
              </a:lnSpc>
            </a:pPr>
            <a:endParaRPr lang="en-US" altLang="zh-TW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1400" b="1" u="sng" dirty="0" smtClean="0"/>
              <a:t>Textbook</a:t>
            </a:r>
            <a:endParaRPr lang="en-US" altLang="zh-TW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smtClean="0">
                <a:hlinkClick r:id="rId3"/>
              </a:rPr>
              <a:t>Database System Concepts</a:t>
            </a:r>
            <a:r>
              <a:rPr lang="en-US" altLang="zh-TW" sz="1400" dirty="0" smtClean="0"/>
              <a:t>, A. </a:t>
            </a:r>
            <a:r>
              <a:rPr lang="en-US" altLang="zh-TW" sz="1400" dirty="0" err="1" smtClean="0"/>
              <a:t>Silberschatz</a:t>
            </a:r>
            <a:r>
              <a:rPr lang="en-US" altLang="zh-TW" sz="1400" dirty="0" smtClean="0"/>
              <a:t>, H. </a:t>
            </a:r>
            <a:r>
              <a:rPr lang="en-US" altLang="zh-TW" sz="1400" dirty="0" err="1" smtClean="0"/>
              <a:t>Korth</a:t>
            </a:r>
            <a:r>
              <a:rPr lang="en-US" altLang="zh-TW" sz="1400" dirty="0" smtClean="0"/>
              <a:t>, and S. </a:t>
            </a:r>
            <a:r>
              <a:rPr lang="en-US" altLang="zh-TW" sz="1400" dirty="0" err="1" smtClean="0"/>
              <a:t>Sudarshan</a:t>
            </a:r>
            <a:r>
              <a:rPr lang="en-US" altLang="zh-TW" sz="1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400" b="1" u="sng" dirty="0" smtClean="0"/>
              <a:t>Reference</a:t>
            </a:r>
            <a:endParaRPr lang="en-US" altLang="zh-TW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smtClean="0">
                <a:hlinkClick r:id="rId4"/>
              </a:rPr>
              <a:t>Database Management Systems</a:t>
            </a:r>
            <a:r>
              <a:rPr lang="en-US" altLang="zh-TW" sz="1400" dirty="0" smtClean="0"/>
              <a:t>, Raghu </a:t>
            </a:r>
            <a:r>
              <a:rPr lang="en-US" altLang="zh-TW" sz="1400" dirty="0" err="1" smtClean="0"/>
              <a:t>Ramakrishnan</a:t>
            </a:r>
            <a:r>
              <a:rPr lang="en-US" altLang="zh-TW" sz="1400" dirty="0" smtClean="0"/>
              <a:t> and Johannes </a:t>
            </a:r>
            <a:r>
              <a:rPr lang="en-US" altLang="zh-TW" sz="1400" dirty="0" err="1" smtClean="0"/>
              <a:t>Gehrke</a:t>
            </a:r>
            <a:r>
              <a:rPr lang="en-US" altLang="zh-TW" sz="14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400" b="1" u="sng" dirty="0" smtClean="0"/>
              <a:t>Grading Policy: </a:t>
            </a:r>
            <a:r>
              <a:rPr lang="en-US" altLang="zh-TW" sz="1400" dirty="0" smtClean="0"/>
              <a:t>40% final, 30% midterm, 30</a:t>
            </a:r>
            <a:r>
              <a:rPr lang="en-US" altLang="zh-TW" sz="1400" dirty="0" smtClean="0"/>
              <a:t>% assignments.</a:t>
            </a:r>
            <a:endParaRPr lang="en-US" altLang="zh-TW" sz="1400" dirty="0" smtClean="0"/>
          </a:p>
          <a:p>
            <a:pPr eaLnBrk="1" hangingPunct="1">
              <a:lnSpc>
                <a:spcPct val="80000"/>
              </a:lnSpc>
            </a:pPr>
            <a:endParaRPr lang="en-US" altLang="zh-TW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b="1" dirty="0" smtClean="0"/>
              <a:t>Tutorials </a:t>
            </a:r>
            <a:r>
              <a:rPr lang="en-US" sz="1400" b="1" dirty="0" smtClean="0"/>
              <a:t> </a:t>
            </a:r>
            <a:r>
              <a:rPr lang="en-US" sz="1400" dirty="0" smtClean="0"/>
              <a:t>will </a:t>
            </a:r>
            <a:r>
              <a:rPr lang="en-US" sz="1400" dirty="0" smtClean="0"/>
              <a:t>start the week of </a:t>
            </a:r>
            <a:r>
              <a:rPr lang="en-US" sz="1400" dirty="0" smtClean="0"/>
              <a:t>9 Feb; </a:t>
            </a:r>
            <a:r>
              <a:rPr lang="en-US" sz="1400" b="1" dirty="0" smtClean="0"/>
              <a:t>Labs</a:t>
            </a:r>
            <a:r>
              <a:rPr lang="en-US" sz="1400" dirty="0" smtClean="0"/>
              <a:t> will start the week of 16 Feb.</a:t>
            </a:r>
            <a:r>
              <a:rPr lang="en-US" altLang="zh-TW" sz="1400" dirty="0" smtClean="0"/>
              <a:t> </a:t>
            </a:r>
            <a:endParaRPr lang="en-US" altLang="zh-TW" sz="1400" dirty="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solidFill>
            <a:schemeClr val="accent1"/>
          </a:solidFill>
          <a:effectLst>
            <a:outerShdw dist="218499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latin typeface="Tahoma" pitchFamily="34" charset="0"/>
              </a:rPr>
              <a:t>Course </a:t>
            </a:r>
            <a:r>
              <a:rPr lang="en-US" altLang="zh-TW" sz="2800" dirty="0" err="1" smtClean="0">
                <a:latin typeface="Tahoma" pitchFamily="34" charset="0"/>
              </a:rPr>
              <a:t>Administrivia</a:t>
            </a:r>
            <a:endParaRPr lang="en-US" altLang="zh-TW" sz="28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6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6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066EA4F-9E22-4B87-AF4B-CEF1FB7D25F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 b="0" i="0" dirty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0861" dir="2519233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SQL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9425"/>
            <a:ext cx="7772400" cy="3968750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Most common language – used in all commercial DBMS</a:t>
            </a:r>
          </a:p>
          <a:p>
            <a:pPr eaLnBrk="1" hangingPunct="1"/>
            <a:r>
              <a:rPr lang="en-US" altLang="zh-TW" sz="2000" dirty="0" smtClean="0"/>
              <a:t>Including DML, DDL and more. </a:t>
            </a:r>
          </a:p>
          <a:p>
            <a:pPr eaLnBrk="1" hangingPunct="1">
              <a:buFontTx/>
              <a:buNone/>
            </a:pPr>
            <a:endParaRPr lang="en-US" altLang="zh-TW" sz="2000" dirty="0" smtClean="0"/>
          </a:p>
          <a:p>
            <a:pPr eaLnBrk="1" hangingPunct="1"/>
            <a:r>
              <a:rPr lang="en-US" altLang="zh-TW" sz="2000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SELECT account-number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FROM account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WHERE balance &lt;=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132114" y="2934789"/>
            <a:ext cx="3309257" cy="9514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7A01FC0-8679-419F-BCBF-47A0F90D6F35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 b="0" i="0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0388" dir="1593903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Transaction Management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30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 i="0" dirty="0">
                <a:latin typeface="Tahoma" pitchFamily="34" charset="0"/>
              </a:rPr>
              <a:t> A </a:t>
            </a:r>
            <a:r>
              <a:rPr lang="en-US" altLang="zh-TW" sz="2000" dirty="0">
                <a:solidFill>
                  <a:srgbClr val="FF5050"/>
                </a:solidFill>
                <a:latin typeface="Tahoma" pitchFamily="34" charset="0"/>
              </a:rPr>
              <a:t>transaction</a:t>
            </a:r>
            <a:r>
              <a:rPr lang="en-US" altLang="zh-TW" sz="2000" i="0" dirty="0">
                <a:latin typeface="Tahoma" pitchFamily="34" charset="0"/>
              </a:rPr>
              <a:t> is a collection of operations that performs a single logical function in the database </a:t>
            </a:r>
          </a:p>
          <a:p>
            <a:pPr lvl="1" eaLnBrk="1" hangingPunct="1"/>
            <a:r>
              <a:rPr lang="en-US" altLang="zh-TW" sz="2000" i="0" dirty="0">
                <a:solidFill>
                  <a:schemeClr val="accent2"/>
                </a:solidFill>
                <a:latin typeface="Tahoma" pitchFamily="34" charset="0"/>
              </a:rPr>
              <a:t>Example: ATM withdrawal</a:t>
            </a:r>
            <a:r>
              <a:rPr lang="en-US" altLang="zh-TW" sz="2000" i="0" dirty="0">
                <a:latin typeface="Tahoma" pitchFamily="34" charset="0"/>
              </a:rPr>
              <a:t> </a:t>
            </a:r>
          </a:p>
          <a:p>
            <a:pPr lvl="2" eaLnBrk="1" hangingPunct="1"/>
            <a:r>
              <a:rPr lang="en-US" altLang="zh-TW" sz="2000" i="0" dirty="0">
                <a:latin typeface="Tahoma" pitchFamily="34" charset="0"/>
              </a:rPr>
              <a:t>Read account record</a:t>
            </a:r>
          </a:p>
          <a:p>
            <a:pPr lvl="2" eaLnBrk="1" hangingPunct="1"/>
            <a:r>
              <a:rPr lang="en-US" altLang="zh-TW" sz="2000" i="0" dirty="0">
                <a:latin typeface="Tahoma" pitchFamily="34" charset="0"/>
              </a:rPr>
              <a:t>Modify balance</a:t>
            </a:r>
          </a:p>
          <a:p>
            <a:pPr lvl="2" eaLnBrk="1" hangingPunct="1"/>
            <a:r>
              <a:rPr lang="en-US" altLang="zh-TW" sz="2000" i="0" dirty="0">
                <a:latin typeface="Tahoma" pitchFamily="34" charset="0"/>
              </a:rPr>
              <a:t>Write back modified record</a:t>
            </a:r>
          </a:p>
          <a:p>
            <a:pPr lvl="2" eaLnBrk="1" hangingPunct="1"/>
            <a:endParaRPr lang="en-US" altLang="zh-TW" sz="2000" i="0" dirty="0" smtClean="0">
              <a:latin typeface="Tahoma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000" i="0" dirty="0" smtClean="0">
                <a:solidFill>
                  <a:srgbClr val="FF5050"/>
                </a:solidFill>
                <a:latin typeface="Tahoma" pitchFamily="34" charset="0"/>
              </a:rPr>
              <a:t> The transaction-management component</a:t>
            </a:r>
            <a:r>
              <a:rPr lang="en-US" altLang="zh-TW" sz="2000" i="0" dirty="0" smtClean="0">
                <a:latin typeface="Tahoma" pitchFamily="34" charset="0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pPr eaLnBrk="1" hangingPunct="1"/>
            <a:endParaRPr lang="en-US" altLang="zh-TW" sz="2000" i="0" dirty="0">
              <a:latin typeface="Tahoma" pitchFamily="34" charset="0"/>
            </a:endParaRPr>
          </a:p>
          <a:p>
            <a:pPr eaLnBrk="1" hangingPunct="1"/>
            <a:endParaRPr lang="en-US" altLang="zh-TW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19EBD1A-C357-4E4A-829D-F60BE5E83E6E}" type="slidenum">
              <a:rPr lang="en-US" altLang="zh-TW" sz="1400" b="1" i="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 i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i="0">
                <a:solidFill>
                  <a:srgbClr val="FF5050"/>
                </a:solidFill>
                <a:latin typeface="Tahoma" pitchFamily="34" charset="0"/>
              </a:rPr>
              <a:t>Concurrency-control manager</a:t>
            </a:r>
            <a:r>
              <a:rPr lang="en-US" altLang="zh-TW" sz="2000" i="0">
                <a:latin typeface="Tahoma" pitchFamily="34" charset="0"/>
              </a:rPr>
              <a:t> controls the interaction among the concurrent transactions, to ensure the consistency of the database.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85800" y="685800"/>
            <a:ext cx="77724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90500" dir="2212194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>
                <a:solidFill>
                  <a:schemeClr val="tx2"/>
                </a:solidFill>
                <a:latin typeface="Tahoma" pitchFamily="34" charset="0"/>
              </a:rPr>
              <a:t>Concurrency-control Management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7525" y="3722688"/>
            <a:ext cx="5884863" cy="2354262"/>
            <a:chOff x="326" y="2345"/>
            <a:chExt cx="3707" cy="1483"/>
          </a:xfrm>
        </p:grpSpPr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336" y="2864"/>
              <a:ext cx="1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>
                  <a:solidFill>
                    <a:schemeClr val="accent2"/>
                  </a:solidFill>
                </a:rPr>
                <a:t>Transaction 2 </a:t>
              </a:r>
            </a:p>
          </p:txBody>
        </p:sp>
        <p:sp>
          <p:nvSpPr>
            <p:cNvPr id="36871" name="Line 6"/>
            <p:cNvSpPr>
              <a:spLocks noChangeShapeType="1"/>
            </p:cNvSpPr>
            <p:nvPr/>
          </p:nvSpPr>
          <p:spPr bwMode="auto">
            <a:xfrm>
              <a:off x="2304" y="2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Line 7"/>
            <p:cNvSpPr>
              <a:spLocks noChangeShapeType="1"/>
            </p:cNvSpPr>
            <p:nvPr/>
          </p:nvSpPr>
          <p:spPr bwMode="auto">
            <a:xfrm>
              <a:off x="2304" y="3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8"/>
            <p:cNvSpPr>
              <a:spLocks noChangeShapeType="1"/>
            </p:cNvSpPr>
            <p:nvPr/>
          </p:nvSpPr>
          <p:spPr bwMode="auto">
            <a:xfrm>
              <a:off x="3456" y="2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9"/>
            <p:cNvSpPr>
              <a:spLocks noChangeShapeType="1"/>
            </p:cNvSpPr>
            <p:nvPr/>
          </p:nvSpPr>
          <p:spPr bwMode="auto">
            <a:xfrm>
              <a:off x="2304" y="248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>
              <a:off x="2928" y="2480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>
              <a:off x="2304" y="332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Text Box 12"/>
            <p:cNvSpPr txBox="1">
              <a:spLocks noChangeArrowheads="1"/>
            </p:cNvSpPr>
            <p:nvPr/>
          </p:nvSpPr>
          <p:spPr bwMode="auto">
            <a:xfrm>
              <a:off x="2219" y="3540"/>
              <a:ext cx="1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>
                  <a:solidFill>
                    <a:srgbClr val="FF5050"/>
                  </a:solidFill>
                </a:rPr>
                <a:t>Conflicting read/write</a:t>
              </a:r>
              <a:endParaRPr lang="en-US" altLang="zh-TW" sz="2400" i="0"/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326" y="2345"/>
              <a:ext cx="11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>
                  <a:solidFill>
                    <a:schemeClr val="accent2"/>
                  </a:solidFill>
                </a:rPr>
                <a:t>Transaction 1</a:t>
              </a:r>
              <a:endParaRPr lang="en-US" altLang="zh-TW" sz="2400" i="0"/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>
              <a:off x="1824" y="246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>
              <a:off x="1824" y="23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2928" y="23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A915E6D-A50B-464A-AABA-D1A91DF64635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 b="0" i="0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98380" dir="238833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Storage/Buffer Management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The</a:t>
            </a:r>
            <a:r>
              <a:rPr lang="en-US" altLang="zh-TW" sz="2000" dirty="0" smtClean="0">
                <a:solidFill>
                  <a:srgbClr val="FF5050"/>
                </a:solidFill>
              </a:rPr>
              <a:t> storage manager</a:t>
            </a:r>
            <a:r>
              <a:rPr lang="en-US" altLang="zh-TW" sz="2000" dirty="0" smtClean="0"/>
              <a:t> provides an interface to the buffer manager in the DBMS to access the data stored on disk.</a:t>
            </a:r>
          </a:p>
          <a:p>
            <a:pPr eaLnBrk="1" hangingPunct="1"/>
            <a:endParaRPr lang="en-US" altLang="zh-TW" sz="20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TW" sz="2000" dirty="0" smtClean="0"/>
              <a:t>The</a:t>
            </a:r>
            <a:r>
              <a:rPr lang="en-US" altLang="zh-TW" sz="2000" dirty="0" smtClean="0">
                <a:solidFill>
                  <a:srgbClr val="FF5050"/>
                </a:solidFill>
              </a:rPr>
              <a:t> buffer manager</a:t>
            </a:r>
            <a:r>
              <a:rPr lang="en-US" altLang="zh-TW" sz="2000" dirty="0" smtClean="0"/>
              <a:t> is responsible for fetching data from the storage manager into main memory (the buffer) and deciding what data to keep in the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7B8E56F-6409-456C-8406-4CA35AEDACEA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 b="0" i="0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85800" y="363538"/>
            <a:ext cx="7772400" cy="990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208295" dir="2254116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>
                <a:solidFill>
                  <a:schemeClr val="tx2"/>
                </a:solidFill>
                <a:latin typeface="Trebuchet MS" pitchFamily="34" charset="0"/>
              </a:rPr>
              <a:t>Overall System Architecture</a:t>
            </a: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514600" y="1987758"/>
            <a:ext cx="4038600" cy="3352800"/>
            <a:chOff x="1296" y="912"/>
            <a:chExt cx="2544" cy="21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87" y="1215"/>
              <a:ext cx="1483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Query Optimization</a:t>
              </a:r>
            </a:p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and Execution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38" y="1723"/>
              <a:ext cx="158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kumimoji="1" lang="en-US" altLang="zh-TW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Relational Operators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38" y="2044"/>
              <a:ext cx="198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kumimoji="1" lang="en-US" altLang="zh-TW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Files and Access Methods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38" y="2411"/>
              <a:ext cx="7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Buffer </a:t>
              </a:r>
              <a:r>
                <a:rPr kumimoji="1" lang="en-US" altLang="zh-TW" dirty="0" smtClean="0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Manager</a:t>
              </a:r>
              <a:endParaRPr kumimoji="1" lang="en-US" altLang="zh-TW" dirty="0">
                <a:solidFill>
                  <a:schemeClr val="tx2"/>
                </a:solidFill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98" y="2742"/>
              <a:ext cx="86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Arial" charset="0"/>
                </a:rPr>
                <a:t>Storage</a:t>
              </a:r>
              <a:r>
                <a:rPr kumimoji="1" lang="en-US" altLang="zh-TW" dirty="0" smtClean="0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 Manager</a:t>
              </a:r>
              <a:endParaRPr kumimoji="1" lang="en-US" altLang="zh-TW" dirty="0">
                <a:solidFill>
                  <a:schemeClr val="tx2"/>
                </a:solidFill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12" y="912"/>
              <a:ext cx="2528" cy="2100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96" y="168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296" y="202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96" y="230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296" y="269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360" y="1200"/>
              <a:ext cx="480" cy="18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415" y="1482"/>
              <a:ext cx="349" cy="1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algn="ctr"/>
              <a:r>
                <a:rPr kumimoji="1" lang="en-US" altLang="zh-TW" dirty="0" smtClean="0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 Concurrency Control and Recovery</a:t>
              </a:r>
              <a:endParaRPr kumimoji="1" lang="en-US" altLang="zh-TW" dirty="0">
                <a:solidFill>
                  <a:schemeClr val="tx2"/>
                </a:solidFill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H="1">
              <a:off x="1296" y="1200"/>
              <a:ext cx="22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2014" y="960"/>
              <a:ext cx="11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kumimoji="1" lang="en-US" altLang="zh-TW">
                  <a:solidFill>
                    <a:schemeClr val="tx2"/>
                  </a:solidFill>
                  <a:latin typeface="Arial" charset="0"/>
                  <a:ea typeface="PMingLiU" pitchFamily="18" charset="-120"/>
                </a:rPr>
                <a:t>User Interface</a:t>
              </a:r>
            </a:p>
          </p:txBody>
        </p:sp>
      </p:grpSp>
      <p:grpSp>
        <p:nvGrpSpPr>
          <p:cNvPr id="21" name="Group 58"/>
          <p:cNvGrpSpPr>
            <a:grpSpLocks/>
          </p:cNvGrpSpPr>
          <p:nvPr/>
        </p:nvGrpSpPr>
        <p:grpSpPr bwMode="auto">
          <a:xfrm>
            <a:off x="1752600" y="5286123"/>
            <a:ext cx="6324600" cy="1101725"/>
            <a:chOff x="672" y="3072"/>
            <a:chExt cx="3984" cy="694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118" y="3338"/>
              <a:ext cx="674" cy="406"/>
              <a:chOff x="2302" y="3324"/>
              <a:chExt cx="674" cy="406"/>
            </a:xfrm>
          </p:grpSpPr>
          <p:sp>
            <p:nvSpPr>
              <p:cNvPr id="45" name="Oval 25"/>
              <p:cNvSpPr>
                <a:spLocks noChangeArrowheads="1"/>
              </p:cNvSpPr>
              <p:nvPr/>
            </p:nvSpPr>
            <p:spPr bwMode="auto">
              <a:xfrm>
                <a:off x="2312" y="3324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/>
              <p:cNvSpPr>
                <a:spLocks noChangeShapeType="1"/>
              </p:cNvSpPr>
              <p:nvPr/>
            </p:nvSpPr>
            <p:spPr bwMode="auto">
              <a:xfrm>
                <a:off x="2302" y="3357"/>
                <a:ext cx="2" cy="36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2976" y="3374"/>
                <a:ext cx="0" cy="32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2312" y="3660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9"/>
              <p:cNvSpPr>
                <a:spLocks noChangeArrowheads="1"/>
              </p:cNvSpPr>
              <p:nvPr/>
            </p:nvSpPr>
            <p:spPr bwMode="auto">
              <a:xfrm>
                <a:off x="2486" y="3446"/>
                <a:ext cx="31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kumimoji="1" lang="en-US" altLang="zh-TW" sz="1800">
                    <a:solidFill>
                      <a:srgbClr val="280049"/>
                    </a:solidFill>
                    <a:latin typeface="Arial" charset="0"/>
                    <a:ea typeface="PMingLiU" pitchFamily="18" charset="-120"/>
                  </a:rPr>
                  <a:t>DB</a:t>
                </a:r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1488" y="3338"/>
              <a:ext cx="674" cy="406"/>
              <a:chOff x="2302" y="3324"/>
              <a:chExt cx="674" cy="406"/>
            </a:xfrm>
          </p:grpSpPr>
          <p:sp>
            <p:nvSpPr>
              <p:cNvPr id="40" name="Oval 31"/>
              <p:cNvSpPr>
                <a:spLocks noChangeArrowheads="1"/>
              </p:cNvSpPr>
              <p:nvPr/>
            </p:nvSpPr>
            <p:spPr bwMode="auto">
              <a:xfrm>
                <a:off x="2312" y="3324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>
                <a:off x="2302" y="3357"/>
                <a:ext cx="2" cy="36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3"/>
              <p:cNvSpPr>
                <a:spLocks noChangeShapeType="1"/>
              </p:cNvSpPr>
              <p:nvPr/>
            </p:nvSpPr>
            <p:spPr bwMode="auto">
              <a:xfrm>
                <a:off x="2976" y="3374"/>
                <a:ext cx="0" cy="32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34"/>
              <p:cNvSpPr>
                <a:spLocks noChangeArrowheads="1"/>
              </p:cNvSpPr>
              <p:nvPr/>
            </p:nvSpPr>
            <p:spPr bwMode="auto">
              <a:xfrm>
                <a:off x="2312" y="3660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35"/>
              <p:cNvSpPr>
                <a:spLocks noChangeArrowheads="1"/>
              </p:cNvSpPr>
              <p:nvPr/>
            </p:nvSpPr>
            <p:spPr bwMode="auto">
              <a:xfrm>
                <a:off x="2486" y="3446"/>
                <a:ext cx="31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kumimoji="1" lang="en-US" altLang="zh-TW" sz="1800">
                    <a:solidFill>
                      <a:srgbClr val="280049"/>
                    </a:solidFill>
                    <a:latin typeface="Arial" charset="0"/>
                    <a:ea typeface="PMingLiU" pitchFamily="18" charset="-120"/>
                  </a:rPr>
                  <a:t>DB</a:t>
                </a:r>
              </a:p>
            </p:txBody>
          </p:sp>
        </p:grpSp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3982" y="3360"/>
              <a:ext cx="674" cy="406"/>
              <a:chOff x="2302" y="3324"/>
              <a:chExt cx="674" cy="406"/>
            </a:xfrm>
          </p:grpSpPr>
          <p:sp>
            <p:nvSpPr>
              <p:cNvPr id="35" name="Oval 39"/>
              <p:cNvSpPr>
                <a:spLocks noChangeArrowheads="1"/>
              </p:cNvSpPr>
              <p:nvPr/>
            </p:nvSpPr>
            <p:spPr bwMode="auto">
              <a:xfrm>
                <a:off x="2312" y="3324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2302" y="3357"/>
                <a:ext cx="2" cy="36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2976" y="3374"/>
                <a:ext cx="0" cy="32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Oval 42"/>
              <p:cNvSpPr>
                <a:spLocks noChangeArrowheads="1"/>
              </p:cNvSpPr>
              <p:nvPr/>
            </p:nvSpPr>
            <p:spPr bwMode="auto">
              <a:xfrm>
                <a:off x="2312" y="3660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3"/>
              <p:cNvSpPr>
                <a:spLocks noChangeArrowheads="1"/>
              </p:cNvSpPr>
              <p:nvPr/>
            </p:nvSpPr>
            <p:spPr bwMode="auto">
              <a:xfrm>
                <a:off x="2486" y="3446"/>
                <a:ext cx="31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kumimoji="1" lang="en-US" altLang="zh-TW" sz="1800">
                    <a:solidFill>
                      <a:srgbClr val="280049"/>
                    </a:solidFill>
                    <a:latin typeface="Arial" charset="0"/>
                    <a:ea typeface="PMingLiU" pitchFamily="18" charset="-120"/>
                  </a:rPr>
                  <a:t>DB</a:t>
                </a:r>
              </a:p>
            </p:txBody>
          </p:sp>
        </p:grpSp>
        <p:grpSp>
          <p:nvGrpSpPr>
            <p:cNvPr id="25" name="Group 44"/>
            <p:cNvGrpSpPr>
              <a:grpSpLocks/>
            </p:cNvGrpSpPr>
            <p:nvPr/>
          </p:nvGrpSpPr>
          <p:grpSpPr bwMode="auto">
            <a:xfrm>
              <a:off x="672" y="3360"/>
              <a:ext cx="674" cy="406"/>
              <a:chOff x="2302" y="3324"/>
              <a:chExt cx="674" cy="406"/>
            </a:xfrm>
          </p:grpSpPr>
          <p:sp>
            <p:nvSpPr>
              <p:cNvPr id="30" name="Oval 45"/>
              <p:cNvSpPr>
                <a:spLocks noChangeArrowheads="1"/>
              </p:cNvSpPr>
              <p:nvPr/>
            </p:nvSpPr>
            <p:spPr bwMode="auto">
              <a:xfrm>
                <a:off x="2312" y="3324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2302" y="3357"/>
                <a:ext cx="2" cy="36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>
                <a:off x="2976" y="3374"/>
                <a:ext cx="0" cy="32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Oval 48"/>
              <p:cNvSpPr>
                <a:spLocks noChangeArrowheads="1"/>
              </p:cNvSpPr>
              <p:nvPr/>
            </p:nvSpPr>
            <p:spPr bwMode="auto">
              <a:xfrm>
                <a:off x="2312" y="3660"/>
                <a:ext cx="656" cy="7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49"/>
              <p:cNvSpPr>
                <a:spLocks noChangeArrowheads="1"/>
              </p:cNvSpPr>
              <p:nvPr/>
            </p:nvSpPr>
            <p:spPr bwMode="auto">
              <a:xfrm>
                <a:off x="2486" y="3446"/>
                <a:ext cx="31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kumimoji="1" lang="en-US" altLang="zh-TW" sz="1800" dirty="0">
                    <a:solidFill>
                      <a:srgbClr val="280049"/>
                    </a:solidFill>
                    <a:latin typeface="Arial" charset="0"/>
                    <a:ea typeface="PMingLiU" pitchFamily="18" charset="-120"/>
                  </a:rPr>
                  <a:t>DB</a:t>
                </a:r>
              </a:p>
            </p:txBody>
          </p:sp>
        </p:grpSp>
        <p:sp>
          <p:nvSpPr>
            <p:cNvPr id="26" name="Line 53"/>
            <p:cNvSpPr>
              <a:spLocks noChangeShapeType="1"/>
            </p:cNvSpPr>
            <p:nvPr/>
          </p:nvSpPr>
          <p:spPr bwMode="auto">
            <a:xfrm>
              <a:off x="1824" y="3072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4"/>
            <p:cNvSpPr>
              <a:spLocks noChangeShapeType="1"/>
            </p:cNvSpPr>
            <p:nvPr/>
          </p:nvSpPr>
          <p:spPr bwMode="auto">
            <a:xfrm>
              <a:off x="1056" y="3120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>
              <a:off x="3456" y="3072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320" y="3072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5F4D6CA-FDFD-4E8B-B432-49BC4F6673CD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 b="0" i="0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27075"/>
          </a:xfrm>
          <a:solidFill>
            <a:schemeClr val="accent1"/>
          </a:solidFill>
          <a:effectLst>
            <a:outerShdw dist="208295" dir="225411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Database Users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TW" sz="1800" dirty="0" smtClean="0"/>
              <a:t>Users are differentiated by the way they interact with the system</a:t>
            </a:r>
          </a:p>
          <a:p>
            <a:pPr eaLnBrk="1" hangingPunct="1"/>
            <a:r>
              <a:rPr lang="en-US" altLang="zh-TW" sz="1800" dirty="0" smtClean="0">
                <a:solidFill>
                  <a:srgbClr val="CC0099"/>
                </a:solidFill>
              </a:rPr>
              <a:t>End users</a:t>
            </a:r>
          </a:p>
          <a:p>
            <a:pPr lvl="1" eaLnBrk="1" hangingPunct="1"/>
            <a:r>
              <a:rPr lang="en-US" altLang="zh-TW" sz="1600" dirty="0" smtClean="0"/>
              <a:t>invoke one of the existing application programs (e.g., print monthly sales report)</a:t>
            </a:r>
          </a:p>
          <a:p>
            <a:pPr lvl="1" eaLnBrk="1" hangingPunct="1"/>
            <a:r>
              <a:rPr lang="en-US" altLang="zh-TW" sz="1600" dirty="0" smtClean="0"/>
              <a:t>Interact with applications through GUI</a:t>
            </a:r>
          </a:p>
          <a:p>
            <a:pPr eaLnBrk="1" hangingPunct="1"/>
            <a:r>
              <a:rPr lang="en-US" altLang="zh-TW" sz="1800" dirty="0" smtClean="0">
                <a:solidFill>
                  <a:srgbClr val="CC0099"/>
                </a:solidFill>
              </a:rPr>
              <a:t>Sophisticated users</a:t>
            </a:r>
            <a:endParaRPr lang="en-US" altLang="zh-TW" sz="1800" dirty="0" smtClean="0"/>
          </a:p>
          <a:p>
            <a:pPr lvl="1" eaLnBrk="1" hangingPunct="1"/>
            <a:r>
              <a:rPr lang="en-US" altLang="zh-TW" sz="1600" dirty="0" smtClean="0"/>
              <a:t>Issue queries in a database query language, e.g., SQL,</a:t>
            </a:r>
          </a:p>
          <a:p>
            <a:pPr eaLnBrk="1" hangingPunct="1"/>
            <a:r>
              <a:rPr lang="en-US" altLang="zh-TW" sz="1800" dirty="0" smtClean="0">
                <a:solidFill>
                  <a:srgbClr val="CC0099"/>
                </a:solidFill>
              </a:rPr>
              <a:t>Application programmers</a:t>
            </a:r>
            <a:endParaRPr lang="en-US" altLang="zh-TW" sz="1800" dirty="0" smtClean="0"/>
          </a:p>
          <a:p>
            <a:pPr lvl="1" eaLnBrk="1" hangingPunct="1"/>
            <a:r>
              <a:rPr lang="en-US" altLang="zh-TW" sz="1600" dirty="0" smtClean="0"/>
              <a:t>Develop applications that interact with DBMS through DML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A131B4A-02A0-4F83-9829-E3ACB376D4B4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 b="0" i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250161" dir="1437749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Database Administrator (DBA)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TW" sz="1800" dirty="0" smtClean="0"/>
              <a:t>Coordinates all the activities of the database system; the database administrator has good understanding of the enterprise’s information resources and needs.</a:t>
            </a:r>
          </a:p>
          <a:p>
            <a:pPr eaLnBrk="1" hangingPunct="1"/>
            <a:r>
              <a:rPr lang="en-US" altLang="zh-TW" sz="1800" dirty="0" smtClean="0"/>
              <a:t>Database administrator’s duties include:</a:t>
            </a:r>
          </a:p>
          <a:p>
            <a:pPr lvl="1" eaLnBrk="1" hangingPunct="1"/>
            <a:r>
              <a:rPr lang="en-US" altLang="zh-TW" sz="1800" dirty="0" smtClean="0">
                <a:solidFill>
                  <a:schemeClr val="accent2"/>
                </a:solidFill>
              </a:rPr>
              <a:t>Schema definition</a:t>
            </a:r>
          </a:p>
          <a:p>
            <a:pPr lvl="1" eaLnBrk="1" hangingPunct="1"/>
            <a:r>
              <a:rPr lang="en-US" altLang="zh-TW" sz="1800" dirty="0" smtClean="0">
                <a:solidFill>
                  <a:schemeClr val="accent2"/>
                </a:solidFill>
              </a:rPr>
              <a:t>Specifying integrity constraints</a:t>
            </a:r>
          </a:p>
          <a:p>
            <a:pPr lvl="1" eaLnBrk="1" hangingPunct="1"/>
            <a:r>
              <a:rPr lang="en-US" altLang="zh-TW" sz="1800" dirty="0" smtClean="0">
                <a:solidFill>
                  <a:schemeClr val="accent2"/>
                </a:solidFill>
              </a:rPr>
              <a:t>Storage structure and access method definition</a:t>
            </a:r>
          </a:p>
          <a:p>
            <a:pPr lvl="1" eaLnBrk="1" hangingPunct="1"/>
            <a:r>
              <a:rPr lang="en-US" altLang="zh-TW" sz="1800" dirty="0" smtClean="0">
                <a:solidFill>
                  <a:schemeClr val="accent2"/>
                </a:solidFill>
              </a:rPr>
              <a:t>Modifying schema and physical organization </a:t>
            </a:r>
          </a:p>
          <a:p>
            <a:pPr lvl="1" eaLnBrk="1" hangingPunct="1"/>
            <a:r>
              <a:rPr lang="en-US" altLang="zh-TW" sz="1800" dirty="0" smtClean="0">
                <a:solidFill>
                  <a:schemeClr val="accent2"/>
                </a:solidFill>
              </a:rPr>
              <a:t>Granting user authority to access the database</a:t>
            </a:r>
          </a:p>
          <a:p>
            <a:pPr lvl="1" eaLnBrk="1" hangingPunct="1"/>
            <a:r>
              <a:rPr lang="en-US" altLang="zh-TW" sz="1800" dirty="0" smtClean="0">
                <a:solidFill>
                  <a:schemeClr val="accent2"/>
                </a:solidFill>
              </a:rPr>
              <a:t>Trouble-shooting with user accounts</a:t>
            </a:r>
          </a:p>
          <a:p>
            <a:pPr lvl="1" eaLnBrk="1" hangingPunct="1"/>
            <a:r>
              <a:rPr lang="en-US" altLang="zh-TW" sz="1800" dirty="0" smtClean="0">
                <a:solidFill>
                  <a:schemeClr val="accent2"/>
                </a:solidFill>
              </a:rPr>
              <a:t>Monitoring performance and responding to changes in requirements</a:t>
            </a:r>
          </a:p>
        </p:txBody>
      </p:sp>
      <p:sp>
        <p:nvSpPr>
          <p:cNvPr id="38917" name="AutoShape 4"/>
          <p:cNvSpPr>
            <a:spLocks/>
          </p:cNvSpPr>
          <p:nvPr/>
        </p:nvSpPr>
        <p:spPr bwMode="auto">
          <a:xfrm>
            <a:off x="5156200" y="2928938"/>
            <a:ext cx="220663" cy="550862"/>
          </a:xfrm>
          <a:prstGeom prst="rightBrace">
            <a:avLst>
              <a:gd name="adj1" fmla="val 208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454650" y="2859088"/>
            <a:ext cx="278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</a:rPr>
              <a:t>Primary job of a database</a:t>
            </a:r>
          </a:p>
          <a:p>
            <a:pPr eaLnBrk="1" hangingPunct="1"/>
            <a:r>
              <a:rPr lang="en-US" sz="1800">
                <a:latin typeface="Tahoma" pitchFamily="34" charset="0"/>
              </a:rPr>
              <a:t>designer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7350125" y="3683000"/>
            <a:ext cx="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7377113" y="3968750"/>
            <a:ext cx="1465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sz="1800">
                <a:latin typeface="Tahoma" pitchFamily="34" charset="0"/>
              </a:rPr>
              <a:t>More system</a:t>
            </a:r>
          </a:p>
          <a:p>
            <a:pPr eaLnBrk="1" hangingPunct="1"/>
            <a:r>
              <a:rPr lang="en-US" sz="1800">
                <a:latin typeface="Tahoma" pitchFamily="34" charset="0"/>
              </a:rPr>
              <a:t>oriented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400" b="0" i="0" dirty="0"/>
              <a:t>           </a:t>
            </a:r>
            <a:fld id="{D30185F6-34AE-4104-BB16-C9B609E6306A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b="0" i="0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12138" cy="4357688"/>
          </a:xfrm>
        </p:spPr>
        <p:txBody>
          <a:bodyPr/>
          <a:lstStyle/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E/R Model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Relational Model, Algebra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SQL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Functional Dependencies and Relational Database Design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Storage and File Systems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Tree and Hash Indexes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Query Processing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Query Optimization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Physical Database Design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Transactions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Concurrency Control Protocols</a:t>
            </a:r>
          </a:p>
          <a:p>
            <a:pPr defTabSz="1023938" eaLnBrk="1" hangingPunct="1">
              <a:lnSpc>
                <a:spcPct val="80000"/>
              </a:lnSpc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Database Recovery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solidFill>
            <a:schemeClr val="accent1"/>
          </a:solidFill>
          <a:effectLst>
            <a:outerShdw dist="218499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Course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27A4675-605C-4BCB-BC33-D10A5C01B2DB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 b="0" i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12138" cy="4357688"/>
          </a:xfrm>
          <a:noFill/>
        </p:spPr>
        <p:txBody>
          <a:bodyPr/>
          <a:lstStyle/>
          <a:p>
            <a:pPr defTabSz="1023938" eaLnBrk="1" hangingPunct="1">
              <a:tabLst>
                <a:tab pos="1428750" algn="l"/>
                <a:tab pos="3946525" algn="l"/>
              </a:tabLst>
            </a:pPr>
            <a:r>
              <a:rPr lang="en-US" sz="2000" dirty="0" smtClean="0"/>
              <a:t>A DBMS is a software package that manages databases. </a:t>
            </a:r>
          </a:p>
          <a:p>
            <a:pPr defTabSz="1023938" eaLnBrk="1" hangingPunct="1">
              <a:tabLst>
                <a:tab pos="1428750" algn="l"/>
                <a:tab pos="3946525" algn="l"/>
              </a:tabLst>
            </a:pPr>
            <a:r>
              <a:rPr lang="en-US" sz="2000" dirty="0" smtClean="0"/>
              <a:t>A database contains a collection of interrelated data + set of programs (database applications) to access the data. </a:t>
            </a:r>
          </a:p>
          <a:p>
            <a:pPr defTabSz="1023938" eaLnBrk="1" hangingPunct="1">
              <a:tabLst>
                <a:tab pos="1428750" algn="l"/>
                <a:tab pos="3946525" algn="l"/>
              </a:tabLst>
            </a:pPr>
            <a:r>
              <a:rPr lang="en-US" sz="2000" dirty="0" smtClean="0"/>
              <a:t>A DBMS provides an environment that is both </a:t>
            </a:r>
            <a:r>
              <a:rPr lang="en-US" sz="2000" i="1" dirty="0" smtClean="0"/>
              <a:t>convenient</a:t>
            </a:r>
            <a:r>
              <a:rPr lang="en-US" sz="2000" dirty="0" smtClean="0"/>
              <a:t> and </a:t>
            </a:r>
            <a:r>
              <a:rPr lang="en-US" sz="2000" i="1" dirty="0" smtClean="0"/>
              <a:t>efficient</a:t>
            </a:r>
            <a:r>
              <a:rPr lang="en-US" sz="2000" dirty="0" smtClean="0"/>
              <a:t> to use.</a:t>
            </a:r>
          </a:p>
          <a:p>
            <a:pPr defTabSz="1023938" eaLnBrk="1" hangingPunct="1">
              <a:tabLst>
                <a:tab pos="1428750" algn="l"/>
                <a:tab pos="3946525" algn="l"/>
              </a:tabLst>
            </a:pPr>
            <a:r>
              <a:rPr lang="en-US" sz="2000" dirty="0" smtClean="0"/>
              <a:t>Database Applications:</a:t>
            </a:r>
          </a:p>
          <a:p>
            <a:pPr marL="858838" lvl="1" defTabSz="1023938" eaLnBrk="1" hangingPunct="1">
              <a:tabLst>
                <a:tab pos="1428750" algn="l"/>
                <a:tab pos="3946525" algn="l"/>
              </a:tabLst>
            </a:pPr>
            <a:r>
              <a:rPr lang="en-US" sz="1800" dirty="0" smtClean="0"/>
              <a:t>Banking: all transactions</a:t>
            </a:r>
          </a:p>
          <a:p>
            <a:pPr marL="858838" lvl="1" defTabSz="1023938" eaLnBrk="1" hangingPunct="1">
              <a:tabLst>
                <a:tab pos="1428750" algn="l"/>
                <a:tab pos="3946525" algn="l"/>
              </a:tabLst>
            </a:pPr>
            <a:r>
              <a:rPr lang="en-US" sz="1800" dirty="0" smtClean="0"/>
              <a:t>Airlines: reservations, schedules</a:t>
            </a:r>
          </a:p>
          <a:p>
            <a:pPr marL="858838" lvl="1" defTabSz="1023938" eaLnBrk="1" hangingPunct="1">
              <a:tabLst>
                <a:tab pos="1428750" algn="l"/>
                <a:tab pos="3946525" algn="l"/>
              </a:tabLst>
            </a:pPr>
            <a:r>
              <a:rPr lang="en-US" sz="1800" dirty="0" smtClean="0"/>
              <a:t>Universities:  registration, grades</a:t>
            </a:r>
          </a:p>
          <a:p>
            <a:pPr marL="858838" lvl="1" defTabSz="1023938" eaLnBrk="1" hangingPunct="1">
              <a:tabLst>
                <a:tab pos="1428750" algn="l"/>
                <a:tab pos="3946525" algn="l"/>
              </a:tabLst>
            </a:pPr>
            <a:r>
              <a:rPr lang="en-US" sz="1800" dirty="0" smtClean="0"/>
              <a:t>Sales: customers, products, purchases</a:t>
            </a:r>
          </a:p>
          <a:p>
            <a:pPr marL="858838" lvl="1" defTabSz="1023938" eaLnBrk="1" hangingPunct="1">
              <a:tabLst>
                <a:tab pos="1428750" algn="l"/>
                <a:tab pos="3946525" algn="l"/>
              </a:tabLst>
            </a:pPr>
            <a:r>
              <a:rPr lang="en-US" sz="1800" dirty="0" smtClean="0"/>
              <a:t>Manufacturing: production, inventory, orders, supply chain</a:t>
            </a:r>
          </a:p>
          <a:p>
            <a:pPr marL="858838" lvl="1" defTabSz="1023938" eaLnBrk="1" hangingPunct="1">
              <a:tabLst>
                <a:tab pos="1428750" algn="l"/>
                <a:tab pos="3946525" algn="l"/>
              </a:tabLst>
            </a:pPr>
            <a:r>
              <a:rPr lang="en-US" sz="1800" dirty="0" smtClean="0"/>
              <a:t>Human resources:  employee records, salaries, tax deductions</a:t>
            </a:r>
          </a:p>
          <a:p>
            <a:pPr defTabSz="1023938" eaLnBrk="1" hangingPunct="1">
              <a:tabLst>
                <a:tab pos="1428750" algn="l"/>
                <a:tab pos="3946525" algn="l"/>
              </a:tabLst>
            </a:pPr>
            <a:r>
              <a:rPr lang="en-US" sz="2000" dirty="0" smtClean="0"/>
              <a:t>Databases touch all aspects of our lives.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218499" dir="2132261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>
                <a:solidFill>
                  <a:schemeClr val="tx2"/>
                </a:solidFill>
                <a:latin typeface="Tahoma" pitchFamily="34" charset="0"/>
              </a:rPr>
              <a:t>What is a Database Management System (DBMS)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0E13A91-D59C-4BB9-85C8-38956EC4AB22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 b="0" i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05800" cy="2971800"/>
          </a:xfrm>
        </p:spPr>
        <p:txBody>
          <a:bodyPr/>
          <a:lstStyle/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r>
              <a:rPr lang="en-US" altLang="zh-TW" sz="2000" b="1" i="1" dirty="0" smtClean="0">
                <a:solidFill>
                  <a:srgbClr val="FF5050"/>
                </a:solidFill>
              </a:rPr>
              <a:t>Company	Product	Remarks</a:t>
            </a:r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Oracle</a:t>
            </a:r>
            <a:r>
              <a:rPr lang="en-US" altLang="zh-TW" sz="1600" dirty="0" smtClean="0"/>
              <a:t> 	</a:t>
            </a:r>
            <a:r>
              <a:rPr lang="en-US" altLang="zh-TW" sz="2000" dirty="0" smtClean="0"/>
              <a:t>Oracle</a:t>
            </a:r>
            <a:r>
              <a:rPr lang="en-US" altLang="zh-TW" sz="1600" dirty="0" smtClean="0"/>
              <a:t>	World’s 2nd largest software company</a:t>
            </a:r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IBM</a:t>
            </a:r>
            <a:r>
              <a:rPr lang="en-US" altLang="zh-TW" sz="1600" dirty="0" smtClean="0"/>
              <a:t>	</a:t>
            </a:r>
            <a:r>
              <a:rPr lang="en-US" altLang="zh-TW" sz="2000" dirty="0" smtClean="0"/>
              <a:t>DB2</a:t>
            </a:r>
            <a:r>
              <a:rPr lang="en-US" altLang="zh-TW" sz="1600" dirty="0" smtClean="0"/>
              <a:t>	World’s 2nd largest US company</a:t>
            </a:r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Microsoft</a:t>
            </a:r>
            <a:r>
              <a:rPr lang="en-US" altLang="zh-TW" sz="1600" dirty="0" smtClean="0"/>
              <a:t>	</a:t>
            </a:r>
            <a:r>
              <a:rPr lang="en-US" altLang="zh-TW" sz="2000" dirty="0" smtClean="0"/>
              <a:t>Access, SQL Server</a:t>
            </a:r>
            <a:r>
              <a:rPr lang="en-US" altLang="zh-TW" sz="1600" dirty="0" smtClean="0"/>
              <a:t>	World’s largest software company</a:t>
            </a:r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Sybase</a:t>
            </a:r>
            <a:r>
              <a:rPr lang="en-US" altLang="zh-TW" sz="1600" dirty="0" smtClean="0"/>
              <a:t>	</a:t>
            </a:r>
            <a:r>
              <a:rPr lang="en-US" altLang="zh-TW" sz="2000" dirty="0" smtClean="0"/>
              <a:t>Adaptive Server</a:t>
            </a:r>
            <a:r>
              <a:rPr lang="en-US" altLang="zh-TW" sz="1600" dirty="0" smtClean="0"/>
              <a:t>	Acquired by SAP in 2010</a:t>
            </a:r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r>
              <a:rPr lang="en-US" altLang="zh-TW" sz="2000" dirty="0" smtClean="0"/>
              <a:t>Informix</a:t>
            </a:r>
            <a:r>
              <a:rPr lang="en-US" altLang="zh-TW" sz="1600" dirty="0" smtClean="0"/>
              <a:t>	</a:t>
            </a:r>
            <a:r>
              <a:rPr lang="en-US" altLang="zh-TW" sz="2000" dirty="0" smtClean="0"/>
              <a:t>Dynamic Server</a:t>
            </a:r>
            <a:r>
              <a:rPr lang="en-US" altLang="zh-TW" sz="1600" dirty="0" smtClean="0"/>
              <a:t>	Acquired by IBM in 2001</a:t>
            </a:r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endParaRPr lang="en-US" altLang="zh-TW" sz="1600" dirty="0"/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endParaRPr lang="en-US" altLang="zh-TW" sz="1600" dirty="0" smtClean="0"/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r>
              <a:rPr lang="en-US" altLang="zh-TW" sz="1600" dirty="0" smtClean="0"/>
              <a:t>MySQL, </a:t>
            </a:r>
            <a:r>
              <a:rPr lang="en-US" altLang="zh-TW" sz="1600" dirty="0" err="1" smtClean="0"/>
              <a:t>PostgreSQL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MangoDB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HadoopDB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MonetDB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Vertica</a:t>
            </a:r>
            <a:r>
              <a:rPr lang="en-US" altLang="zh-TW" sz="1600" dirty="0" smtClean="0"/>
              <a:t>…</a:t>
            </a:r>
          </a:p>
          <a:p>
            <a:pPr defTabSz="1023938" eaLnBrk="1" hangingPunct="1">
              <a:buFontTx/>
              <a:buNone/>
              <a:tabLst>
                <a:tab pos="1428750" algn="l"/>
                <a:tab pos="3946525" algn="l"/>
              </a:tabLst>
            </a:pPr>
            <a:endParaRPr lang="en-US" altLang="zh-TW" sz="1600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solidFill>
            <a:schemeClr val="accent1"/>
          </a:solidFill>
          <a:effectLst>
            <a:outerShdw dist="218499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latin typeface="Tahoma" pitchFamily="34" charset="0"/>
              </a:rPr>
              <a:t>Database System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BB5B5EC-801E-4A75-B4EB-EFACEA499C2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b="0" i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DBMS vs File Systems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In the early days, database applications were built on top of file systems</a:t>
            </a:r>
          </a:p>
          <a:p>
            <a:pPr eaLnBrk="1" hangingPunct="1"/>
            <a:r>
              <a:rPr lang="en-US" smtClean="0"/>
              <a:t>Drawbacks of using file systems to store data:</a:t>
            </a:r>
          </a:p>
          <a:p>
            <a:pPr lvl="1" eaLnBrk="1" hangingPunct="1"/>
            <a:r>
              <a:rPr lang="en-US" smtClean="0"/>
              <a:t>Data redundancy and inconsistency</a:t>
            </a:r>
          </a:p>
          <a:p>
            <a:pPr lvl="2" eaLnBrk="1" hangingPunct="1"/>
            <a:r>
              <a:rPr lang="en-US" smtClean="0"/>
              <a:t>Multiple file formats, duplication of information in different files</a:t>
            </a:r>
          </a:p>
          <a:p>
            <a:pPr lvl="1" eaLnBrk="1" hangingPunct="1"/>
            <a:r>
              <a:rPr lang="en-US" smtClean="0"/>
              <a:t>Difficulty in accessing data </a:t>
            </a:r>
          </a:p>
          <a:p>
            <a:pPr lvl="2" eaLnBrk="1" hangingPunct="1"/>
            <a:r>
              <a:rPr lang="en-US" smtClean="0"/>
              <a:t>Need to write a new program to carry out each new task</a:t>
            </a:r>
          </a:p>
          <a:p>
            <a:pPr lvl="1" eaLnBrk="1" hangingPunct="1"/>
            <a:r>
              <a:rPr lang="en-US" smtClean="0"/>
              <a:t>Integrity problems</a:t>
            </a:r>
          </a:p>
          <a:p>
            <a:pPr lvl="2" eaLnBrk="1" hangingPunct="1"/>
            <a:r>
              <a:rPr lang="en-US" smtClean="0"/>
              <a:t>Integrity constraints  (e.g. account balance &gt; 0) become part of program code</a:t>
            </a:r>
          </a:p>
          <a:p>
            <a:pPr lvl="2" eaLnBrk="1" hangingPunct="1"/>
            <a:r>
              <a:rPr lang="en-US" smtClean="0"/>
              <a:t>Hard to add new constraints or change existing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6292F2E-09E4-4E31-B41A-548C90A71EB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b="0" i="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DBMS vs File Systems (cont)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Drawbacks of using file systems (cont.) </a:t>
            </a:r>
          </a:p>
          <a:p>
            <a:pPr lvl="1" eaLnBrk="1" hangingPunct="1"/>
            <a:r>
              <a:rPr lang="en-US" sz="1800" dirty="0" smtClean="0"/>
              <a:t>Atomicity of updates</a:t>
            </a:r>
          </a:p>
          <a:p>
            <a:pPr lvl="2" eaLnBrk="1" hangingPunct="1"/>
            <a:r>
              <a:rPr lang="en-US" sz="1400" dirty="0" smtClean="0"/>
              <a:t>Failures may leave database in an inconsistent state resulted from partial updates</a:t>
            </a:r>
          </a:p>
          <a:p>
            <a:pPr lvl="2" eaLnBrk="1" hangingPunct="1"/>
            <a:r>
              <a:rPr lang="en-US" sz="1400" dirty="0" smtClean="0"/>
              <a:t>E.g. transfer of funds from one account to another should either complete or not happen at all</a:t>
            </a:r>
          </a:p>
          <a:p>
            <a:pPr lvl="1" eaLnBrk="1" hangingPunct="1"/>
            <a:r>
              <a:rPr lang="en-US" sz="1800" dirty="0" smtClean="0"/>
              <a:t>Concurrent access by multiple users</a:t>
            </a:r>
          </a:p>
          <a:p>
            <a:pPr lvl="2" eaLnBrk="1" hangingPunct="1"/>
            <a:r>
              <a:rPr lang="en-US" sz="1400" dirty="0" smtClean="0"/>
              <a:t>Concurrent accesses needed for user convenience and performance</a:t>
            </a:r>
          </a:p>
          <a:p>
            <a:pPr lvl="2" eaLnBrk="1" hangingPunct="1"/>
            <a:r>
              <a:rPr lang="en-US" sz="1400" dirty="0" smtClean="0"/>
              <a:t>Uncontrolled concurrent accesses can lead to inconsistencies</a:t>
            </a:r>
          </a:p>
          <a:p>
            <a:pPr lvl="3" eaLnBrk="1" hangingPunct="1"/>
            <a:r>
              <a:rPr lang="en-US" sz="1400" dirty="0" smtClean="0"/>
              <a:t>E.g. two people reading a balance and updating it at the same time</a:t>
            </a:r>
          </a:p>
          <a:p>
            <a:pPr lvl="1" eaLnBrk="1" hangingPunct="1"/>
            <a:r>
              <a:rPr lang="en-US" sz="1800" dirty="0" smtClean="0"/>
              <a:t>Security problems</a:t>
            </a:r>
          </a:p>
          <a:p>
            <a:pPr marL="457200" lvl="1" indent="0" eaLnBrk="1" hangingPunct="1">
              <a:buNone/>
            </a:pPr>
            <a:endParaRPr lang="en-US" sz="1800" dirty="0" smtClean="0"/>
          </a:p>
          <a:p>
            <a:pPr eaLnBrk="1" hangingPunct="1"/>
            <a:r>
              <a:rPr lang="en-US" sz="2000" dirty="0" smtClean="0">
                <a:solidFill>
                  <a:schemeClr val="accent2"/>
                </a:solidFill>
              </a:rPr>
              <a:t>DBMS offer automated solutions to all the above problems</a:t>
            </a:r>
            <a:r>
              <a:rPr lang="en-US" altLang="zh-TW" sz="2000" dirty="0" smtClean="0">
                <a:solidFill>
                  <a:schemeClr val="accent2"/>
                </a:solidFill>
              </a:rPr>
              <a:t>.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48435AA-8AF4-47B3-BB5B-2EF785514A5E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b="0" i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Data Independence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One big problem in application development is the </a:t>
            </a:r>
            <a:r>
              <a:rPr lang="en-US" altLang="zh-TW" i="1" dirty="0" smtClean="0">
                <a:solidFill>
                  <a:srgbClr val="FF5050"/>
                </a:solidFill>
              </a:rPr>
              <a:t>separation</a:t>
            </a:r>
            <a:r>
              <a:rPr lang="en-US" altLang="zh-TW" dirty="0" smtClean="0"/>
              <a:t> of applications from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Do I have to change my program when I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replace my hard drive?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store the data in a B-tree instead of a hash file?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partition the data into two physical files (or merge two physical files into one)?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store salary as floating point number instead of integer?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develop other applications that use the same set of data?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add more data fields to support other applications?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Solution: introduce levels of </a:t>
            </a:r>
            <a:r>
              <a:rPr lang="en-US" altLang="zh-TW" i="1" dirty="0" smtClean="0">
                <a:solidFill>
                  <a:srgbClr val="FF5050"/>
                </a:solidFill>
              </a:rPr>
              <a:t>abstraction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021DDCE-5A0B-46AF-91D3-90C2BBC907E8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 b="0" i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>
                <a:latin typeface="Tahoma" pitchFamily="34" charset="0"/>
              </a:rPr>
              <a:t>Three Levels of Abstraction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914400" y="1981200"/>
            <a:ext cx="6934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i="0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219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0"/>
              <a:t>view 1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971800" y="2667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0"/>
              <a:t>view 2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800600" y="274320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i="0"/>
              <a:t>..……...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6324600" y="2667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0"/>
              <a:t>view n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41910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505200" y="4191000"/>
            <a:ext cx="152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i="0"/>
              <a:t>Logical </a:t>
            </a:r>
          </a:p>
          <a:p>
            <a:pPr algn="ctr"/>
            <a:r>
              <a:rPr lang="en-US" altLang="zh-TW" sz="2000" i="0"/>
              <a:t>view</a:t>
            </a:r>
            <a:endParaRPr lang="en-US" altLang="zh-TW" sz="2400" i="0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4191000" y="487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505200" y="5410200"/>
            <a:ext cx="152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i="0"/>
              <a:t>Physical</a:t>
            </a:r>
          </a:p>
          <a:p>
            <a:pPr algn="ctr"/>
            <a:r>
              <a:rPr lang="en-US" altLang="zh-TW" sz="2000" i="0"/>
              <a:t> view</a:t>
            </a:r>
            <a:endParaRPr lang="en-US" altLang="zh-TW" sz="2400" i="0"/>
          </a:p>
        </p:txBody>
      </p:sp>
      <p:grpSp>
        <p:nvGrpSpPr>
          <p:cNvPr id="23565" name="Group 12"/>
          <p:cNvGrpSpPr>
            <a:grpSpLocks/>
          </p:cNvGrpSpPr>
          <p:nvPr/>
        </p:nvGrpSpPr>
        <p:grpSpPr bwMode="auto">
          <a:xfrm>
            <a:off x="1203325" y="2251075"/>
            <a:ext cx="7215188" cy="3692525"/>
            <a:chOff x="758" y="1418"/>
            <a:chExt cx="4545" cy="2326"/>
          </a:xfrm>
        </p:grpSpPr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758" y="1418"/>
              <a:ext cx="73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/>
                <a:t>ARR</a:t>
              </a:r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1776" y="1440"/>
              <a:ext cx="889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/>
                <a:t>CSE Dept</a:t>
              </a: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3936" y="1440"/>
              <a:ext cx="1367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/>
                <a:t>Financial Office</a:t>
              </a: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3360" y="2688"/>
              <a:ext cx="1465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/>
                <a:t>HKUST database</a:t>
              </a: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3408" y="3456"/>
              <a:ext cx="1172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/>
                <a:t>Files on disks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1302</Words>
  <Application>Microsoft Office PowerPoint</Application>
  <PresentationFormat>On-screen Show (4:3)</PresentationFormat>
  <Paragraphs>329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Custom Design</vt:lpstr>
      <vt:lpstr>COMP 3311 Spring 2015  Database Management Systems</vt:lpstr>
      <vt:lpstr>Course Administrivia</vt:lpstr>
      <vt:lpstr>Course Outline</vt:lpstr>
      <vt:lpstr>Slide 4</vt:lpstr>
      <vt:lpstr>Database System Products</vt:lpstr>
      <vt:lpstr>DBMS vs File Systems</vt:lpstr>
      <vt:lpstr>DBMS vs File Systems (cont)</vt:lpstr>
      <vt:lpstr>Data Independence</vt:lpstr>
      <vt:lpstr>Three Levels of Abstraction</vt:lpstr>
      <vt:lpstr>Three Levels of Abstraction (cont.)</vt:lpstr>
      <vt:lpstr>Instances and Schemas</vt:lpstr>
      <vt:lpstr>Data Independence</vt:lpstr>
      <vt:lpstr>Slide 13</vt:lpstr>
      <vt:lpstr>An Example of Data Independence</vt:lpstr>
      <vt:lpstr>Data Models</vt:lpstr>
      <vt:lpstr>Entity-Relationship Model</vt:lpstr>
      <vt:lpstr>Relational Model</vt:lpstr>
      <vt:lpstr>Data Definition Language (DDL)</vt:lpstr>
      <vt:lpstr>Data Manipulation Language (DML)</vt:lpstr>
      <vt:lpstr>SQL</vt:lpstr>
      <vt:lpstr>Transaction Management</vt:lpstr>
      <vt:lpstr>Slide 22</vt:lpstr>
      <vt:lpstr>Storage/Buffer Management</vt:lpstr>
      <vt:lpstr>Slide 24</vt:lpstr>
      <vt:lpstr>Database Users</vt:lpstr>
      <vt:lpstr>Database Administrator (DBA)</vt:lpstr>
    </vt:vector>
  </TitlesOfParts>
  <Company>HKUST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3311 (231) Spring 2012  Database Management Systems</dc:title>
  <dc:creator>Dimitris</dc:creator>
  <cp:lastModifiedBy>Qiong</cp:lastModifiedBy>
  <cp:revision>188</cp:revision>
  <cp:lastPrinted>1999-09-01T01:25:02Z</cp:lastPrinted>
  <dcterms:created xsi:type="dcterms:W3CDTF">1999-08-24T12:30:30Z</dcterms:created>
  <dcterms:modified xsi:type="dcterms:W3CDTF">2015-02-03T05:13:55Z</dcterms:modified>
</cp:coreProperties>
</file>