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23" r:id="rId2"/>
    <p:sldId id="402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60" r:id="rId18"/>
    <p:sldId id="362" r:id="rId19"/>
    <p:sldId id="363" r:id="rId20"/>
    <p:sldId id="403" r:id="rId21"/>
    <p:sldId id="366" r:id="rId22"/>
    <p:sldId id="404" r:id="rId23"/>
    <p:sldId id="369" r:id="rId24"/>
    <p:sldId id="372" r:id="rId25"/>
    <p:sldId id="374" r:id="rId26"/>
    <p:sldId id="375" r:id="rId27"/>
    <p:sldId id="405" r:id="rId28"/>
  </p:sldIdLst>
  <p:sldSz cx="9144000" cy="6858000" type="screen4x3"/>
  <p:notesSz cx="6743700" cy="9906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19" autoAdjust="0"/>
    <p:restoredTop sz="94660"/>
  </p:normalViewPr>
  <p:slideViewPr>
    <p:cSldViewPr>
      <p:cViewPr varScale="1">
        <p:scale>
          <a:sx n="109" d="100"/>
          <a:sy n="109" d="100"/>
        </p:scale>
        <p:origin x="-36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4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5350"/>
            <a:ext cx="539432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1434747-6BAC-44E8-AB53-FF2610566A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015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B0CBCCA4-CFC9-4F07-8FEA-2ED23D8DB20B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kumimoji="0" lang="en-US" sz="1000" i="1"/>
              <a:t>16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750888"/>
            <a:ext cx="4933950" cy="3700462"/>
          </a:xfrm>
          <a:ln w="12700" cap="flat">
            <a:solidFill>
              <a:schemeClr val="tx1"/>
            </a:solidFill>
          </a:ln>
        </p:spPr>
      </p:sp>
      <p:sp>
        <p:nvSpPr>
          <p:cNvPr id="3072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2C41674-8397-446C-87C4-7767F1A7357A}" type="slidenum">
              <a:rPr lang="en-US" sz="1200"/>
              <a:pPr eaLnBrk="1" hangingPunct="1"/>
              <a:t>27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62000"/>
            <a:ext cx="4978400" cy="37338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Branches in Brooklyn:</a:t>
            </a:r>
          </a:p>
          <a:p>
            <a:pPr eaLnBrk="1" hangingPunct="1"/>
            <a:r>
              <a:rPr lang="en-US" smtClean="0"/>
              <a:t>a, b, c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Branches where customer S has an account: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a, b, d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then “except” returns “c”, which makes “not exist” false.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Only when S has accounts in a, b, and c would “not exist” be evaluated to true.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Why is the inner depositor (T) needed?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1E778FA7-08A9-4680-8F47-7EF99A09FD51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230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60A01044-6791-45B9-893B-C64A1D8C7EF8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343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D0C3447D-B064-4E2B-A26A-AB1D75B31E3A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481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100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100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8FC411C9-0A53-447B-B3BD-FEE26DCB64CB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323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8830E95D-04B2-4E84-8DCC-C35D5910EE73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868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9C5BEA7A-F38C-46E6-BBD5-F27E354C85EC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970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A578F417-8225-4BAF-833D-0F32EB6A5351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545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CDF3C75B-D365-44C2-88EE-B376B899E879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967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C37992CD-C2CB-4E68-8847-7ACA286C1A4D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767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368D16CC-1606-4A91-BD44-03B30854A78E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825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CDACD8F4-6686-4F5A-8EDE-9C4DA4875B6C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031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04F12580-97D5-43F4-92A5-A2600DBEAA9F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538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chemeClr val="accent2"/>
                </a:solidFill>
              </a:defRPr>
            </a:lvl1pPr>
          </a:lstStyle>
          <a:p>
            <a:r>
              <a:rPr lang="en-US" altLang="zh-TW"/>
              <a:t>COMP231 Spring 2009                  CSE, HKUST   Slide </a:t>
            </a:r>
            <a:fld id="{463D2C62-C8C6-475D-BFEC-DC4F16BD78B3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.emf"/><Relationship Id="rId9" Type="http://schemas.openxmlformats.org/officeDocument/2006/relationships/oleObject" Target="../embeddings/oleObject8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CB25CA7-560B-4766-9456-98191313E32A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762000" y="1295400"/>
            <a:ext cx="7772400" cy="11430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dist="135003" dir="2928844" algn="ctr" rotWithShape="0">
              <a:schemeClr val="accent1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800">
                <a:latin typeface="Tahoma" pitchFamily="34" charset="0"/>
                <a:hlinkClick r:id="" action="ppaction://noaction">
                  <a:snd r:embed="rId2" name="TYPE.WAV"/>
                </a:hlinkClick>
              </a:rPr>
              <a:t>Comp </a:t>
            </a:r>
            <a:r>
              <a:rPr lang="en-US" altLang="zh-TW" sz="2800" smtClean="0">
                <a:latin typeface="Tahoma" pitchFamily="34" charset="0"/>
                <a:hlinkClick r:id="" action="ppaction://noaction">
                  <a:snd r:embed="rId2" name="TYPE.WAV"/>
                </a:hlinkClick>
              </a:rPr>
              <a:t>3311 </a:t>
            </a:r>
            <a:r>
              <a:rPr lang="en-US" altLang="zh-TW" sz="2800">
                <a:latin typeface="Tahoma" pitchFamily="34" charset="0"/>
                <a:hlinkClick r:id="" action="ppaction://noaction">
                  <a:snd r:embed="rId2" name="TYPE.WAV"/>
                </a:hlinkClick>
              </a:rPr>
              <a:t>Database Management Systems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371600" y="3886200"/>
            <a:ext cx="647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TW">
                <a:solidFill>
                  <a:srgbClr val="FF5050"/>
                </a:solidFill>
                <a:latin typeface="Tahoma" pitchFamily="34" charset="0"/>
              </a:rPr>
              <a:t>5. Structured Query Language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B78E7CBD-FA24-43E0-BF8D-51996C834943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10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533400" y="4038600"/>
            <a:ext cx="8153400" cy="15240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title"/>
          </p:nvPr>
        </p:nvSpPr>
        <p:spPr>
          <a:effectLst>
            <a:outerShdw dist="109250" dir="3267739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The Rename Operation</a:t>
            </a:r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2209800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Renaming relations and attributes using the </a:t>
            </a:r>
            <a:r>
              <a:rPr lang="en-US" altLang="zh-TW" sz="2000" smtClean="0">
                <a:solidFill>
                  <a:schemeClr val="accent2"/>
                </a:solidFill>
              </a:rPr>
              <a:t>as </a:t>
            </a:r>
            <a:r>
              <a:rPr lang="en-US" altLang="zh-TW" sz="2000" smtClean="0"/>
              <a:t>clause:</a:t>
            </a:r>
            <a:br>
              <a:rPr lang="en-US" altLang="zh-TW" sz="2000" smtClean="0"/>
            </a:br>
            <a:r>
              <a:rPr lang="en-US" altLang="zh-TW" sz="2000" smtClean="0"/>
              <a:t>			old-name </a:t>
            </a:r>
            <a:r>
              <a:rPr lang="en-US" altLang="zh-TW" sz="2000" smtClean="0">
                <a:solidFill>
                  <a:schemeClr val="accent2"/>
                </a:solidFill>
              </a:rPr>
              <a:t>as </a:t>
            </a:r>
            <a:r>
              <a:rPr lang="en-US" altLang="zh-TW" sz="2000" smtClean="0"/>
              <a:t>new-name</a:t>
            </a:r>
          </a:p>
          <a:p>
            <a:pPr eaLnBrk="1" hangingPunct="1"/>
            <a:r>
              <a:rPr lang="en-US" altLang="zh-TW" sz="2000" smtClean="0"/>
              <a:t>Find the name and loan number of all customers having a loan at the Perryridge branch; replace the column name loan-number with the name loan-id.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609600" y="4079875"/>
            <a:ext cx="73675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accent2"/>
                </a:solidFill>
                <a:latin typeface="Tahoma" pitchFamily="34" charset="0"/>
              </a:rPr>
              <a:t>select</a:t>
            </a:r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altLang="zh-TW" sz="2000">
                <a:solidFill>
                  <a:schemeClr val="accent2"/>
                </a:solidFill>
                <a:latin typeface="Tahoma" pitchFamily="34" charset="0"/>
              </a:rPr>
              <a:t>distinct</a:t>
            </a:r>
            <a:r>
              <a:rPr lang="en-US" altLang="zh-TW" sz="2000">
                <a:latin typeface="Tahoma" pitchFamily="34" charset="0"/>
              </a:rPr>
              <a:t> customer-name, borrower.loan-number </a:t>
            </a:r>
            <a:r>
              <a:rPr lang="en-US" altLang="zh-TW" sz="2000">
                <a:solidFill>
                  <a:schemeClr val="accent2"/>
                </a:solidFill>
                <a:latin typeface="Tahoma" pitchFamily="34" charset="0"/>
              </a:rPr>
              <a:t>as</a:t>
            </a:r>
            <a:r>
              <a:rPr lang="en-US" altLang="zh-TW" sz="2000">
                <a:latin typeface="Tahoma" pitchFamily="34" charset="0"/>
              </a:rPr>
              <a:t> loan-id</a:t>
            </a:r>
            <a:br>
              <a:rPr lang="en-US" altLang="zh-TW" sz="2000">
                <a:latin typeface="Tahoma" pitchFamily="34" charset="0"/>
              </a:rPr>
            </a:br>
            <a:r>
              <a:rPr lang="en-US" altLang="zh-TW" sz="2000">
                <a:solidFill>
                  <a:schemeClr val="accent2"/>
                </a:solidFill>
                <a:latin typeface="Tahoma" pitchFamily="34" charset="0"/>
              </a:rPr>
              <a:t>from </a:t>
            </a:r>
            <a:r>
              <a:rPr lang="en-US" altLang="zh-TW" sz="2000">
                <a:latin typeface="Tahoma" pitchFamily="34" charset="0"/>
              </a:rPr>
              <a:t>borrower, loan</a:t>
            </a:r>
            <a:br>
              <a:rPr lang="en-US" altLang="zh-TW" sz="2000">
                <a:latin typeface="Tahoma" pitchFamily="34" charset="0"/>
              </a:rPr>
            </a:br>
            <a:r>
              <a:rPr lang="en-US" altLang="zh-TW" sz="2000">
                <a:solidFill>
                  <a:schemeClr val="accent2"/>
                </a:solidFill>
                <a:latin typeface="Tahoma" pitchFamily="34" charset="0"/>
              </a:rPr>
              <a:t>where</a:t>
            </a:r>
            <a:r>
              <a:rPr lang="en-US" altLang="zh-TW" sz="2000">
                <a:latin typeface="Tahoma" pitchFamily="34" charset="0"/>
              </a:rPr>
              <a:t> borrower.loan-number = loan.loan-number </a:t>
            </a:r>
            <a:r>
              <a:rPr lang="en-US" altLang="zh-TW" sz="2000">
                <a:solidFill>
                  <a:schemeClr val="accent2"/>
                </a:solidFill>
                <a:latin typeface="Tahoma" pitchFamily="34" charset="0"/>
              </a:rPr>
              <a:t>and </a:t>
            </a:r>
            <a:br>
              <a:rPr lang="en-US" altLang="zh-TW" sz="2000">
                <a:solidFill>
                  <a:schemeClr val="accent2"/>
                </a:solidFill>
                <a:latin typeface="Tahoma" pitchFamily="34" charset="0"/>
              </a:rPr>
            </a:br>
            <a:r>
              <a:rPr lang="en-US" altLang="zh-TW" sz="2000">
                <a:latin typeface="Tahoma" pitchFamily="34" charset="0"/>
              </a:rPr>
              <a:t>	branch-name = “Perryridge”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612E1106-4522-4E19-AA0C-AA403F3935A8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11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1600200" y="3124200"/>
            <a:ext cx="6400800" cy="1219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title"/>
          </p:nvPr>
        </p:nvSpPr>
        <p:spPr>
          <a:effectLst>
            <a:outerShdw dist="135003" dir="2471156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Tuple Variables/Alias</a:t>
            </a:r>
          </a:p>
        </p:txBody>
      </p:sp>
      <p:sp>
        <p:nvSpPr>
          <p:cNvPr id="1434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572000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Tuple variables are defined in the </a:t>
            </a:r>
            <a:r>
              <a:rPr lang="en-US" altLang="zh-TW" sz="2000" smtClean="0">
                <a:solidFill>
                  <a:schemeClr val="accent2"/>
                </a:solidFill>
              </a:rPr>
              <a:t>from</a:t>
            </a:r>
            <a:r>
              <a:rPr lang="en-US" altLang="zh-TW" sz="2000" smtClean="0"/>
              <a:t> clause via the use of the </a:t>
            </a:r>
            <a:r>
              <a:rPr lang="en-US" altLang="zh-TW" sz="2000" smtClean="0">
                <a:solidFill>
                  <a:srgbClr val="FF0000"/>
                </a:solidFill>
              </a:rPr>
              <a:t>“as”</a:t>
            </a:r>
            <a:r>
              <a:rPr lang="en-US" altLang="zh-TW" sz="2000" smtClean="0"/>
              <a:t> clause.</a:t>
            </a:r>
          </a:p>
          <a:p>
            <a:pPr eaLnBrk="1" hangingPunct="1"/>
            <a:r>
              <a:rPr lang="en-US" altLang="zh-TW" sz="2000" smtClean="0"/>
              <a:t>Find the customer names and their loan numbers for all customers having a loan at some branch.</a:t>
            </a:r>
            <a:br>
              <a:rPr lang="en-US" altLang="zh-TW" sz="2000" smtClean="0"/>
            </a:br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smtClean="0"/>
              <a:t>	</a:t>
            </a:r>
            <a:r>
              <a:rPr lang="en-US" altLang="zh-TW" smtClean="0">
                <a:solidFill>
                  <a:schemeClr val="accent2"/>
                </a:solidFill>
              </a:rPr>
              <a:t>select</a:t>
            </a:r>
            <a:r>
              <a:rPr lang="en-US" altLang="zh-TW" smtClean="0"/>
              <a:t> </a:t>
            </a:r>
            <a:r>
              <a:rPr lang="en-US" altLang="zh-TW" smtClean="0">
                <a:solidFill>
                  <a:schemeClr val="accent2"/>
                </a:solidFill>
              </a:rPr>
              <a:t>distinct </a:t>
            </a:r>
            <a:r>
              <a:rPr lang="en-US" altLang="zh-TW" smtClean="0"/>
              <a:t>customer-name, </a:t>
            </a:r>
            <a:r>
              <a:rPr lang="en-US" altLang="zh-TW" smtClean="0">
                <a:solidFill>
                  <a:srgbClr val="FF0000"/>
                </a:solidFill>
              </a:rPr>
              <a:t>T</a:t>
            </a:r>
            <a:r>
              <a:rPr lang="en-US" altLang="zh-TW" smtClean="0"/>
              <a:t>.loan-number</a:t>
            </a:r>
            <a:br>
              <a:rPr lang="en-US" altLang="zh-TW" smtClean="0"/>
            </a:br>
            <a:r>
              <a:rPr lang="en-US" altLang="zh-TW" smtClean="0"/>
              <a:t>	</a:t>
            </a:r>
            <a:r>
              <a:rPr lang="en-US" altLang="zh-TW" smtClean="0">
                <a:solidFill>
                  <a:schemeClr val="accent2"/>
                </a:solidFill>
              </a:rPr>
              <a:t>from</a:t>
            </a:r>
            <a:r>
              <a:rPr lang="en-US" altLang="zh-TW" smtClean="0"/>
              <a:t> borrower as </a:t>
            </a:r>
            <a:r>
              <a:rPr lang="en-US" altLang="zh-TW" smtClean="0">
                <a:solidFill>
                  <a:srgbClr val="FF0000"/>
                </a:solidFill>
              </a:rPr>
              <a:t>T</a:t>
            </a:r>
            <a:r>
              <a:rPr lang="en-US" altLang="zh-TW" smtClean="0"/>
              <a:t>, loan as </a:t>
            </a:r>
            <a:r>
              <a:rPr lang="en-US" altLang="zh-TW" smtClean="0">
                <a:solidFill>
                  <a:srgbClr val="FF0000"/>
                </a:solidFill>
              </a:rPr>
              <a:t>S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/>
              <a:t>	</a:t>
            </a:r>
            <a:r>
              <a:rPr lang="en-US" altLang="zh-TW" smtClean="0">
                <a:solidFill>
                  <a:schemeClr val="accent2"/>
                </a:solidFill>
              </a:rPr>
              <a:t>where </a:t>
            </a:r>
            <a:r>
              <a:rPr lang="en-US" altLang="zh-TW" smtClean="0">
                <a:solidFill>
                  <a:srgbClr val="FF0000"/>
                </a:solidFill>
              </a:rPr>
              <a:t>T</a:t>
            </a:r>
            <a:r>
              <a:rPr lang="en-US" altLang="zh-TW" smtClean="0"/>
              <a:t>.loan-number = </a:t>
            </a:r>
            <a:r>
              <a:rPr lang="en-US" altLang="zh-TW" smtClean="0">
                <a:solidFill>
                  <a:srgbClr val="FF0000"/>
                </a:solidFill>
              </a:rPr>
              <a:t>S</a:t>
            </a:r>
            <a:r>
              <a:rPr lang="en-US" altLang="zh-TW" smtClean="0"/>
              <a:t>.loan-number</a:t>
            </a:r>
            <a:br>
              <a:rPr lang="en-US" altLang="zh-TW" smtClean="0"/>
            </a:br>
            <a:endParaRPr lang="en-US" altLang="zh-TW" sz="2000" smtClean="0"/>
          </a:p>
          <a:p>
            <a:pPr eaLnBrk="1" hangingPunct="1"/>
            <a:r>
              <a:rPr lang="en-US" altLang="zh-TW" sz="2000" smtClean="0"/>
              <a:t>Tuple variable/Alias can be used as short hand, but it is more than just a short hand (see next slide)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ED6B0E92-0564-4977-BEAD-ABEDA3FDA353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12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5003" dir="2471156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Tuple Variables/Alias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2057400"/>
          </a:xfrm>
          <a:noFill/>
        </p:spPr>
        <p:txBody>
          <a:bodyPr/>
          <a:lstStyle/>
          <a:p>
            <a:pPr marL="228600" indent="-228600" eaLnBrk="1" hangingPunct="1">
              <a:lnSpc>
                <a:spcPct val="90000"/>
              </a:lnSpc>
            </a:pPr>
            <a:r>
              <a:rPr lang="en-US" altLang="zh-TW" sz="2000" smtClean="0"/>
              <a:t>Find the names of all branches that have greater assets than </a:t>
            </a:r>
            <a:r>
              <a:rPr lang="en-US" altLang="zh-TW" sz="2000" i="1" smtClean="0">
                <a:solidFill>
                  <a:srgbClr val="FF0000"/>
                </a:solidFill>
              </a:rPr>
              <a:t>some</a:t>
            </a:r>
            <a:r>
              <a:rPr lang="en-US" altLang="zh-TW" sz="2000" smtClean="0"/>
              <a:t> branch located in Brooklyn.</a:t>
            </a:r>
          </a:p>
          <a:p>
            <a:pPr marL="228600" indent="-228600" eaLnBrk="1" hangingPunct="1">
              <a:lnSpc>
                <a:spcPct val="90000"/>
              </a:lnSpc>
              <a:buFontTx/>
              <a:buNone/>
            </a:pPr>
            <a:endParaRPr lang="en-US" altLang="zh-TW" sz="2000" smtClean="0">
              <a:solidFill>
                <a:schemeClr val="accent2"/>
              </a:solidFill>
            </a:endParaRPr>
          </a:p>
          <a:p>
            <a:pPr marL="228600" indent="-228600"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>
                <a:solidFill>
                  <a:schemeClr val="accent2"/>
                </a:solidFill>
              </a:rPr>
              <a:t>select distinct</a:t>
            </a:r>
            <a:r>
              <a:rPr lang="en-US" altLang="zh-TW" sz="2000" smtClean="0"/>
              <a:t> T.branch-name</a:t>
            </a:r>
          </a:p>
          <a:p>
            <a:pPr marL="228600" indent="-228600"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>
                <a:solidFill>
                  <a:schemeClr val="accent2"/>
                </a:solidFill>
              </a:rPr>
              <a:t>from</a:t>
            </a:r>
            <a:r>
              <a:rPr lang="en-US" altLang="zh-TW" sz="2000" smtClean="0"/>
              <a:t> branch as T, branch as S</a:t>
            </a:r>
          </a:p>
          <a:p>
            <a:pPr marL="228600" indent="-228600"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>
                <a:solidFill>
                  <a:schemeClr val="accent2"/>
                </a:solidFill>
              </a:rPr>
              <a:t>where </a:t>
            </a:r>
            <a:r>
              <a:rPr lang="en-US" altLang="zh-TW" sz="2000" smtClean="0"/>
              <a:t>T.assets &gt; S.assets and S.branch-city=“Brooklyn”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2286000" y="4191000"/>
            <a:ext cx="1143000" cy="121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4953000" y="4419600"/>
            <a:ext cx="11430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1219200" y="3810000"/>
            <a:ext cx="101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kumimoji="0" lang="en-US"/>
              <a:t>branch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4572000" y="3886200"/>
            <a:ext cx="101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kumimoji="0" lang="en-US"/>
              <a:t>branch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1219200" y="46482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kumimoji="0" lang="en-US"/>
              <a:t>T</a:t>
            </a: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6477000" y="4038600"/>
            <a:ext cx="15859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kumimoji="0" lang="en-US" sz="2000"/>
              <a:t>S: a branch in</a:t>
            </a:r>
          </a:p>
          <a:p>
            <a:r>
              <a:rPr kumimoji="0" lang="en-US" sz="2000"/>
              <a:t>Brooklyn</a:t>
            </a:r>
            <a:endParaRPr kumimoji="0" lang="en-US"/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2286000" y="4191000"/>
            <a:ext cx="1143000" cy="3048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Rectangle 11"/>
          <p:cNvSpPr>
            <a:spLocks noChangeArrowheads="1"/>
          </p:cNvSpPr>
          <p:nvPr/>
        </p:nvSpPr>
        <p:spPr bwMode="auto">
          <a:xfrm>
            <a:off x="4953000" y="4876800"/>
            <a:ext cx="1143000" cy="3048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Freeform 12"/>
          <p:cNvSpPr>
            <a:spLocks/>
          </p:cNvSpPr>
          <p:nvPr/>
        </p:nvSpPr>
        <p:spPr bwMode="auto">
          <a:xfrm>
            <a:off x="6096000" y="4572000"/>
            <a:ext cx="723900" cy="406400"/>
          </a:xfrm>
          <a:custGeom>
            <a:avLst/>
            <a:gdLst>
              <a:gd name="T0" fmla="*/ 432 w 456"/>
              <a:gd name="T1" fmla="*/ 64 h 256"/>
              <a:gd name="T2" fmla="*/ 432 w 456"/>
              <a:gd name="T3" fmla="*/ 16 h 256"/>
              <a:gd name="T4" fmla="*/ 384 w 456"/>
              <a:gd name="T5" fmla="*/ 160 h 256"/>
              <a:gd name="T6" fmla="*/ 0 w 456"/>
              <a:gd name="T7" fmla="*/ 256 h 256"/>
              <a:gd name="T8" fmla="*/ 0 60000 65536"/>
              <a:gd name="T9" fmla="*/ 0 60000 65536"/>
              <a:gd name="T10" fmla="*/ 0 60000 65536"/>
              <a:gd name="T11" fmla="*/ 0 60000 65536"/>
              <a:gd name="T12" fmla="*/ 0 w 456"/>
              <a:gd name="T13" fmla="*/ 0 h 256"/>
              <a:gd name="T14" fmla="*/ 456 w 456"/>
              <a:gd name="T15" fmla="*/ 256 h 2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6" h="256">
                <a:moveTo>
                  <a:pt x="432" y="64"/>
                </a:moveTo>
                <a:cubicBezTo>
                  <a:pt x="436" y="32"/>
                  <a:pt x="440" y="0"/>
                  <a:pt x="432" y="16"/>
                </a:cubicBezTo>
                <a:cubicBezTo>
                  <a:pt x="424" y="32"/>
                  <a:pt x="456" y="120"/>
                  <a:pt x="384" y="160"/>
                </a:cubicBezTo>
                <a:cubicBezTo>
                  <a:pt x="312" y="200"/>
                  <a:pt x="156" y="228"/>
                  <a:pt x="0" y="2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Freeform 13"/>
          <p:cNvSpPr>
            <a:spLocks/>
          </p:cNvSpPr>
          <p:nvPr/>
        </p:nvSpPr>
        <p:spPr bwMode="auto">
          <a:xfrm>
            <a:off x="1485900" y="4343400"/>
            <a:ext cx="723900" cy="457200"/>
          </a:xfrm>
          <a:custGeom>
            <a:avLst/>
            <a:gdLst>
              <a:gd name="T0" fmla="*/ 24 w 456"/>
              <a:gd name="T1" fmla="*/ 288 h 288"/>
              <a:gd name="T2" fmla="*/ 72 w 456"/>
              <a:gd name="T3" fmla="*/ 96 h 288"/>
              <a:gd name="T4" fmla="*/ 456 w 456"/>
              <a:gd name="T5" fmla="*/ 0 h 288"/>
              <a:gd name="T6" fmla="*/ 0 60000 65536"/>
              <a:gd name="T7" fmla="*/ 0 60000 65536"/>
              <a:gd name="T8" fmla="*/ 0 60000 65536"/>
              <a:gd name="T9" fmla="*/ 0 w 456"/>
              <a:gd name="T10" fmla="*/ 0 h 288"/>
              <a:gd name="T11" fmla="*/ 456 w 45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6" h="288">
                <a:moveTo>
                  <a:pt x="24" y="288"/>
                </a:moveTo>
                <a:cubicBezTo>
                  <a:pt x="12" y="216"/>
                  <a:pt x="0" y="144"/>
                  <a:pt x="72" y="96"/>
                </a:cubicBezTo>
                <a:cubicBezTo>
                  <a:pt x="144" y="48"/>
                  <a:pt x="300" y="24"/>
                  <a:pt x="45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375" name="Group 14"/>
          <p:cNvGrpSpPr>
            <a:grpSpLocks/>
          </p:cNvGrpSpPr>
          <p:nvPr/>
        </p:nvGrpSpPr>
        <p:grpSpPr bwMode="auto">
          <a:xfrm>
            <a:off x="6400800" y="2209800"/>
            <a:ext cx="2378075" cy="1584325"/>
            <a:chOff x="4032" y="1392"/>
            <a:chExt cx="1498" cy="998"/>
          </a:xfrm>
        </p:grpSpPr>
        <p:sp>
          <p:nvSpPr>
            <p:cNvPr id="15377" name="Oval 15"/>
            <p:cNvSpPr>
              <a:spLocks noChangeArrowheads="1"/>
            </p:cNvSpPr>
            <p:nvPr/>
          </p:nvSpPr>
          <p:spPr bwMode="auto">
            <a:xfrm>
              <a:off x="4032" y="1392"/>
              <a:ext cx="1344" cy="57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8" name="Oval 16"/>
            <p:cNvSpPr>
              <a:spLocks noChangeArrowheads="1"/>
            </p:cNvSpPr>
            <p:nvPr/>
          </p:nvSpPr>
          <p:spPr bwMode="auto">
            <a:xfrm>
              <a:off x="4656" y="1632"/>
              <a:ext cx="624" cy="24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9" name="Rectangle 17"/>
            <p:cNvSpPr>
              <a:spLocks noChangeArrowheads="1"/>
            </p:cNvSpPr>
            <p:nvPr/>
          </p:nvSpPr>
          <p:spPr bwMode="auto">
            <a:xfrm>
              <a:off x="4752" y="1728"/>
              <a:ext cx="35" cy="3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" name="Rectangle 18"/>
            <p:cNvSpPr>
              <a:spLocks noChangeArrowheads="1"/>
            </p:cNvSpPr>
            <p:nvPr/>
          </p:nvSpPr>
          <p:spPr bwMode="auto">
            <a:xfrm>
              <a:off x="4992" y="1728"/>
              <a:ext cx="35" cy="3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1" name="Rectangle 19"/>
            <p:cNvSpPr>
              <a:spLocks noChangeArrowheads="1"/>
            </p:cNvSpPr>
            <p:nvPr/>
          </p:nvSpPr>
          <p:spPr bwMode="auto">
            <a:xfrm>
              <a:off x="4848" y="1680"/>
              <a:ext cx="35" cy="3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2" name="Rectangle 20"/>
            <p:cNvSpPr>
              <a:spLocks noChangeArrowheads="1"/>
            </p:cNvSpPr>
            <p:nvPr/>
          </p:nvSpPr>
          <p:spPr bwMode="auto">
            <a:xfrm>
              <a:off x="5088" y="1776"/>
              <a:ext cx="35" cy="3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3" name="Rectangle 21"/>
            <p:cNvSpPr>
              <a:spLocks noChangeArrowheads="1"/>
            </p:cNvSpPr>
            <p:nvPr/>
          </p:nvSpPr>
          <p:spPr bwMode="auto">
            <a:xfrm>
              <a:off x="4896" y="1776"/>
              <a:ext cx="35" cy="3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4" name="Rectangle 22"/>
            <p:cNvSpPr>
              <a:spLocks noChangeArrowheads="1"/>
            </p:cNvSpPr>
            <p:nvPr/>
          </p:nvSpPr>
          <p:spPr bwMode="auto">
            <a:xfrm>
              <a:off x="5088" y="1680"/>
              <a:ext cx="35" cy="3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5" name="Rectangle 23"/>
            <p:cNvSpPr>
              <a:spLocks noChangeArrowheads="1"/>
            </p:cNvSpPr>
            <p:nvPr/>
          </p:nvSpPr>
          <p:spPr bwMode="auto">
            <a:xfrm>
              <a:off x="4320" y="1536"/>
              <a:ext cx="35" cy="3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6" name="Rectangle 24"/>
            <p:cNvSpPr>
              <a:spLocks noChangeArrowheads="1"/>
            </p:cNvSpPr>
            <p:nvPr/>
          </p:nvSpPr>
          <p:spPr bwMode="auto">
            <a:xfrm>
              <a:off x="4656" y="1488"/>
              <a:ext cx="35" cy="3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7" name="Rectangle 25"/>
            <p:cNvSpPr>
              <a:spLocks noChangeArrowheads="1"/>
            </p:cNvSpPr>
            <p:nvPr/>
          </p:nvSpPr>
          <p:spPr bwMode="auto">
            <a:xfrm>
              <a:off x="4416" y="1488"/>
              <a:ext cx="35" cy="3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8" name="Rectangle 26"/>
            <p:cNvSpPr>
              <a:spLocks noChangeArrowheads="1"/>
            </p:cNvSpPr>
            <p:nvPr/>
          </p:nvSpPr>
          <p:spPr bwMode="auto">
            <a:xfrm>
              <a:off x="4752" y="1536"/>
              <a:ext cx="35" cy="3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9" name="Rectangle 27"/>
            <p:cNvSpPr>
              <a:spLocks noChangeArrowheads="1"/>
            </p:cNvSpPr>
            <p:nvPr/>
          </p:nvSpPr>
          <p:spPr bwMode="auto">
            <a:xfrm>
              <a:off x="4512" y="1536"/>
              <a:ext cx="35" cy="3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0" name="Rectangle 28"/>
            <p:cNvSpPr>
              <a:spLocks noChangeArrowheads="1"/>
            </p:cNvSpPr>
            <p:nvPr/>
          </p:nvSpPr>
          <p:spPr bwMode="auto">
            <a:xfrm>
              <a:off x="4752" y="1440"/>
              <a:ext cx="35" cy="3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1" name="Rectangle 29"/>
            <p:cNvSpPr>
              <a:spLocks noChangeArrowheads="1"/>
            </p:cNvSpPr>
            <p:nvPr/>
          </p:nvSpPr>
          <p:spPr bwMode="auto">
            <a:xfrm>
              <a:off x="4176" y="1728"/>
              <a:ext cx="35" cy="3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2" name="Rectangle 30"/>
            <p:cNvSpPr>
              <a:spLocks noChangeArrowheads="1"/>
            </p:cNvSpPr>
            <p:nvPr/>
          </p:nvSpPr>
          <p:spPr bwMode="auto">
            <a:xfrm>
              <a:off x="4416" y="1728"/>
              <a:ext cx="35" cy="3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3" name="Rectangle 31"/>
            <p:cNvSpPr>
              <a:spLocks noChangeArrowheads="1"/>
            </p:cNvSpPr>
            <p:nvPr/>
          </p:nvSpPr>
          <p:spPr bwMode="auto">
            <a:xfrm>
              <a:off x="4272" y="1680"/>
              <a:ext cx="35" cy="3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4" name="Rectangle 32"/>
            <p:cNvSpPr>
              <a:spLocks noChangeArrowheads="1"/>
            </p:cNvSpPr>
            <p:nvPr/>
          </p:nvSpPr>
          <p:spPr bwMode="auto">
            <a:xfrm>
              <a:off x="4512" y="1776"/>
              <a:ext cx="35" cy="3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5" name="Rectangle 33"/>
            <p:cNvSpPr>
              <a:spLocks noChangeArrowheads="1"/>
            </p:cNvSpPr>
            <p:nvPr/>
          </p:nvSpPr>
          <p:spPr bwMode="auto">
            <a:xfrm>
              <a:off x="4320" y="1776"/>
              <a:ext cx="35" cy="3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6" name="Rectangle 34"/>
            <p:cNvSpPr>
              <a:spLocks noChangeArrowheads="1"/>
            </p:cNvSpPr>
            <p:nvPr/>
          </p:nvSpPr>
          <p:spPr bwMode="auto">
            <a:xfrm>
              <a:off x="4512" y="1680"/>
              <a:ext cx="35" cy="3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7" name="Text Box 35"/>
            <p:cNvSpPr txBox="1">
              <a:spLocks noChangeArrowheads="1"/>
            </p:cNvSpPr>
            <p:nvPr/>
          </p:nvSpPr>
          <p:spPr bwMode="auto">
            <a:xfrm>
              <a:off x="4752" y="2064"/>
              <a:ext cx="77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sz="1400">
                  <a:latin typeface="Tahoma" pitchFamily="34" charset="0"/>
                </a:rPr>
                <a:t>branches in Brooklyn</a:t>
              </a:r>
            </a:p>
          </p:txBody>
        </p:sp>
        <p:sp>
          <p:nvSpPr>
            <p:cNvPr id="15398" name="Line 36"/>
            <p:cNvSpPr>
              <a:spLocks noChangeShapeType="1"/>
            </p:cNvSpPr>
            <p:nvPr/>
          </p:nvSpPr>
          <p:spPr bwMode="auto">
            <a:xfrm flipH="1" flipV="1">
              <a:off x="4992" y="1824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76" name="Text Box 37"/>
          <p:cNvSpPr txBox="1">
            <a:spLocks noChangeArrowheads="1"/>
          </p:cNvSpPr>
          <p:nvPr/>
        </p:nvSpPr>
        <p:spPr bwMode="auto">
          <a:xfrm>
            <a:off x="685800" y="5715000"/>
            <a:ext cx="59943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sz="2000" dirty="0">
                <a:latin typeface="Tahoma" pitchFamily="34" charset="0"/>
              </a:rPr>
              <a:t>Does </a:t>
            </a:r>
            <a:r>
              <a:rPr lang="en-US" sz="2000" dirty="0" smtClean="0">
                <a:latin typeface="Tahoma" pitchFamily="34" charset="0"/>
              </a:rPr>
              <a:t>T include some branches located in </a:t>
            </a:r>
            <a:r>
              <a:rPr lang="en-US" sz="2000" dirty="0">
                <a:latin typeface="Tahoma" pitchFamily="34" charset="0"/>
              </a:rPr>
              <a:t>Brooklyn?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7EB9CFA0-03D2-4556-90EB-6642B5FBBE7E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13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09250" dir="2132261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String Operations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Character attributes can be compared to a pattern: </a:t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8000"/>
                </a:solidFill>
              </a:rPr>
              <a:t>%</a:t>
            </a:r>
            <a:r>
              <a:rPr lang="en-US" altLang="zh-TW" dirty="0" smtClean="0"/>
              <a:t> matches any substring.</a:t>
            </a:r>
            <a:br>
              <a:rPr lang="en-US" altLang="zh-TW" dirty="0" smtClean="0"/>
            </a:br>
            <a:r>
              <a:rPr lang="en-US" altLang="zh-TW" dirty="0" smtClean="0"/>
              <a:t>  </a:t>
            </a:r>
            <a:r>
              <a:rPr lang="en-US" altLang="zh-TW" dirty="0" smtClean="0">
                <a:solidFill>
                  <a:srgbClr val="008000"/>
                </a:solidFill>
              </a:rPr>
              <a:t>_</a:t>
            </a:r>
            <a:r>
              <a:rPr lang="en-US" altLang="zh-TW" dirty="0" smtClean="0"/>
              <a:t> matches any single character.</a:t>
            </a:r>
          </a:p>
          <a:p>
            <a:pPr eaLnBrk="1" hangingPunct="1"/>
            <a:r>
              <a:rPr lang="en-US" altLang="zh-TW" dirty="0" smtClean="0"/>
              <a:t>Find the name of all customers  whose streets include the substring ‘Main’. (</a:t>
            </a:r>
            <a:r>
              <a:rPr lang="en-US" altLang="zh-TW" dirty="0" err="1" smtClean="0"/>
              <a:t>Eg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Mainroad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Smallmain</a:t>
            </a:r>
            <a:r>
              <a:rPr lang="en-US" altLang="zh-TW" dirty="0" smtClean="0"/>
              <a:t> Road, </a:t>
            </a:r>
            <a:r>
              <a:rPr lang="en-US" altLang="zh-TW" dirty="0" err="1" smtClean="0"/>
              <a:t>AMainroad</a:t>
            </a:r>
            <a:r>
              <a:rPr lang="en-US" altLang="zh-TW" dirty="0" smtClean="0"/>
              <a:t>,…)</a:t>
            </a:r>
            <a:br>
              <a:rPr lang="en-US" altLang="zh-TW" dirty="0" smtClean="0"/>
            </a:br>
            <a:r>
              <a:rPr lang="en-US" altLang="zh-TW" dirty="0" smtClean="0"/>
              <a:t>		</a:t>
            </a:r>
            <a:r>
              <a:rPr lang="en-US" altLang="zh-TW" dirty="0" smtClean="0">
                <a:solidFill>
                  <a:schemeClr val="accent2"/>
                </a:solidFill>
              </a:rPr>
              <a:t>select</a:t>
            </a:r>
            <a:r>
              <a:rPr lang="en-US" altLang="zh-TW" dirty="0" smtClean="0"/>
              <a:t> customer-name</a:t>
            </a:r>
            <a:br>
              <a:rPr lang="en-US" altLang="zh-TW" dirty="0" smtClean="0"/>
            </a:br>
            <a:r>
              <a:rPr lang="en-US" altLang="zh-TW" dirty="0" smtClean="0"/>
              <a:t>		</a:t>
            </a:r>
            <a:r>
              <a:rPr lang="en-US" altLang="zh-TW" dirty="0" smtClean="0">
                <a:solidFill>
                  <a:schemeClr val="accent2"/>
                </a:solidFill>
              </a:rPr>
              <a:t>from</a:t>
            </a:r>
            <a:r>
              <a:rPr lang="en-US" altLang="zh-TW" dirty="0" smtClean="0"/>
              <a:t> customer</a:t>
            </a:r>
            <a:br>
              <a:rPr lang="en-US" altLang="zh-TW" dirty="0" smtClean="0"/>
            </a:br>
            <a:r>
              <a:rPr lang="en-US" altLang="zh-TW" dirty="0" smtClean="0"/>
              <a:t>		</a:t>
            </a:r>
            <a:r>
              <a:rPr lang="en-US" altLang="zh-TW" dirty="0" smtClean="0">
                <a:solidFill>
                  <a:schemeClr val="accent2"/>
                </a:solidFill>
              </a:rPr>
              <a:t>where</a:t>
            </a:r>
            <a:r>
              <a:rPr lang="en-US" altLang="zh-TW" dirty="0" smtClean="0"/>
              <a:t> customer-street </a:t>
            </a:r>
            <a:r>
              <a:rPr lang="en-US" altLang="zh-TW" i="1" dirty="0" smtClean="0">
                <a:solidFill>
                  <a:srgbClr val="FF0000"/>
                </a:solidFill>
              </a:rPr>
              <a:t>like</a:t>
            </a:r>
            <a:r>
              <a:rPr lang="en-US" altLang="zh-TW" dirty="0" smtClean="0"/>
              <a:t> “</a:t>
            </a:r>
            <a:r>
              <a:rPr lang="en-US" altLang="zh-TW" dirty="0" smtClean="0">
                <a:solidFill>
                  <a:srgbClr val="008000"/>
                </a:solidFill>
              </a:rPr>
              <a:t>%</a:t>
            </a:r>
            <a:r>
              <a:rPr lang="en-US" altLang="zh-TW" dirty="0" smtClean="0"/>
              <a:t>Main</a:t>
            </a:r>
            <a:r>
              <a:rPr lang="en-US" altLang="zh-TW" dirty="0" smtClean="0">
                <a:solidFill>
                  <a:srgbClr val="008000"/>
                </a:solidFill>
              </a:rPr>
              <a:t>%</a:t>
            </a:r>
            <a:r>
              <a:rPr lang="en-US" altLang="zh-TW" dirty="0" smtClean="0"/>
              <a:t>”</a:t>
            </a:r>
          </a:p>
          <a:p>
            <a:pPr eaLnBrk="1" hangingPunct="1"/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265C9334-991B-423F-AE97-9536CC5E0204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14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1676400" y="3733800"/>
            <a:ext cx="3043238" cy="3841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title"/>
          </p:nvPr>
        </p:nvSpPr>
        <p:spPr>
          <a:effectLst>
            <a:outerShdw dist="144802" dir="2272499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Ordering the Display of Tuples</a:t>
            </a:r>
          </a:p>
        </p:txBody>
      </p:sp>
      <p:sp>
        <p:nvSpPr>
          <p:cNvPr id="1741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zh-TW" sz="2000" dirty="0" smtClean="0"/>
              <a:t>List in alphabetic order the names of all customers having a loan at </a:t>
            </a:r>
            <a:r>
              <a:rPr lang="en-US" altLang="zh-TW" sz="2000" dirty="0" err="1" smtClean="0"/>
              <a:t>Perryridge</a:t>
            </a:r>
            <a:r>
              <a:rPr lang="en-US" altLang="zh-TW" sz="2000" dirty="0" smtClean="0"/>
              <a:t> branch</a:t>
            </a:r>
            <a:br>
              <a:rPr lang="en-US" altLang="zh-TW" sz="2000" dirty="0" smtClean="0"/>
            </a:b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>
                <a:solidFill>
                  <a:schemeClr val="accent2"/>
                </a:solidFill>
              </a:rPr>
              <a:t>	select distinct</a:t>
            </a:r>
            <a:r>
              <a:rPr lang="en-US" altLang="zh-TW" sz="2000" dirty="0" smtClean="0"/>
              <a:t> customer-name</a:t>
            </a:r>
            <a:br>
              <a:rPr lang="en-US" altLang="zh-TW" sz="2000" dirty="0" smtClean="0"/>
            </a:br>
            <a:r>
              <a:rPr lang="en-US" altLang="zh-TW" sz="2000" dirty="0" smtClean="0"/>
              <a:t>	</a:t>
            </a:r>
            <a:r>
              <a:rPr lang="en-US" altLang="zh-TW" sz="2000" dirty="0" smtClean="0">
                <a:solidFill>
                  <a:schemeClr val="accent2"/>
                </a:solidFill>
              </a:rPr>
              <a:t>from</a:t>
            </a:r>
            <a:r>
              <a:rPr lang="en-US" altLang="zh-TW" sz="2000" dirty="0" smtClean="0"/>
              <a:t> borrower, loan</a:t>
            </a:r>
            <a:br>
              <a:rPr lang="en-US" altLang="zh-TW" sz="2000" dirty="0" smtClean="0"/>
            </a:br>
            <a:r>
              <a:rPr lang="en-US" altLang="zh-TW" sz="2000" dirty="0" smtClean="0"/>
              <a:t>	</a:t>
            </a:r>
            <a:r>
              <a:rPr lang="en-US" altLang="zh-TW" sz="2000" dirty="0" smtClean="0">
                <a:solidFill>
                  <a:schemeClr val="accent2"/>
                </a:solidFill>
              </a:rPr>
              <a:t>where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borrower.loan</a:t>
            </a:r>
            <a:r>
              <a:rPr lang="en-US" altLang="zh-TW" sz="2000" dirty="0" smtClean="0"/>
              <a:t>-number = </a:t>
            </a:r>
            <a:r>
              <a:rPr lang="en-US" altLang="zh-TW" sz="2000" dirty="0" err="1" smtClean="0"/>
              <a:t>loan.loan</a:t>
            </a:r>
            <a:r>
              <a:rPr lang="en-US" altLang="zh-TW" sz="2000" dirty="0" smtClean="0"/>
              <a:t>-number and 		branch-name = “</a:t>
            </a:r>
            <a:r>
              <a:rPr lang="en-US" altLang="zh-TW" sz="2000" dirty="0" err="1" smtClean="0"/>
              <a:t>Perryridge</a:t>
            </a:r>
            <a:r>
              <a:rPr lang="en-US" altLang="zh-TW" sz="2000" dirty="0" smtClean="0"/>
              <a:t>”</a:t>
            </a:r>
            <a:br>
              <a:rPr lang="en-US" altLang="zh-TW" sz="2000" dirty="0" smtClean="0"/>
            </a:br>
            <a:r>
              <a:rPr lang="en-US" altLang="zh-TW" sz="2000" dirty="0" smtClean="0"/>
              <a:t>	</a:t>
            </a:r>
            <a:r>
              <a:rPr lang="en-US" altLang="zh-TW" sz="2000" dirty="0" smtClean="0">
                <a:solidFill>
                  <a:schemeClr val="accent2"/>
                </a:solidFill>
              </a:rPr>
              <a:t>order by</a:t>
            </a:r>
            <a:r>
              <a:rPr lang="en-US" altLang="zh-TW" sz="2000" dirty="0" smtClean="0"/>
              <a:t> customer-name</a:t>
            </a:r>
            <a:br>
              <a:rPr lang="en-US" altLang="zh-TW" sz="2000" dirty="0" smtClean="0"/>
            </a:br>
            <a:endParaRPr lang="en-US" altLang="zh-TW" sz="2000" dirty="0" smtClean="0"/>
          </a:p>
          <a:p>
            <a:pPr eaLnBrk="1" hangingPunct="1"/>
            <a:r>
              <a:rPr lang="en-US" altLang="zh-TW" sz="2000" dirty="0" smtClean="0">
                <a:solidFill>
                  <a:schemeClr val="accent2"/>
                </a:solidFill>
              </a:rPr>
              <a:t>order by</a:t>
            </a:r>
            <a:r>
              <a:rPr lang="en-US" altLang="zh-TW" sz="2000" dirty="0" smtClean="0"/>
              <a:t> customer-name </a:t>
            </a:r>
            <a:r>
              <a:rPr lang="en-US" altLang="zh-TW" sz="2000" dirty="0" err="1" smtClean="0"/>
              <a:t>desc</a:t>
            </a:r>
            <a:r>
              <a:rPr lang="en-US" altLang="zh-TW" sz="2000" dirty="0" smtClean="0"/>
              <a:t>, amount </a:t>
            </a:r>
            <a:r>
              <a:rPr lang="en-US" altLang="zh-TW" sz="2000" dirty="0" err="1" smtClean="0"/>
              <a:t>asc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err="1" smtClean="0">
                <a:solidFill>
                  <a:srgbClr val="FF0000"/>
                </a:solidFill>
              </a:rPr>
              <a:t>desc</a:t>
            </a:r>
            <a:r>
              <a:rPr lang="en-US" altLang="zh-TW" sz="2000" dirty="0" smtClean="0"/>
              <a:t> for descending order;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asc</a:t>
            </a:r>
            <a:r>
              <a:rPr lang="en-US" altLang="zh-TW" sz="2000" dirty="0" smtClean="0"/>
              <a:t> for ascending order (default)</a:t>
            </a:r>
          </a:p>
          <a:p>
            <a:pPr eaLnBrk="1" hangingPunct="1"/>
            <a:r>
              <a:rPr lang="en-US" altLang="zh-TW" sz="2000" dirty="0"/>
              <a:t>A</a:t>
            </a:r>
            <a:r>
              <a:rPr lang="en-US" altLang="zh-TW" sz="2000" dirty="0" smtClean="0"/>
              <a:t>n </a:t>
            </a:r>
            <a:r>
              <a:rPr lang="en-US" altLang="zh-TW" sz="2000" dirty="0" smtClean="0">
                <a:solidFill>
                  <a:schemeClr val="accent2"/>
                </a:solidFill>
              </a:rPr>
              <a:t>order by</a:t>
            </a:r>
            <a:r>
              <a:rPr lang="en-US" altLang="zh-TW" sz="2000" dirty="0" smtClean="0"/>
              <a:t> in SQL requires sorting if the results are not sorted yet. Since sorting a large number of tuples may be costly, it is desirable to sort only when necessary.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AC745F0-FF7C-462C-9BF0-8CF49726DA48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15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17088" dir="2436078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Set Operations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/>
              <a:t>The set operation </a:t>
            </a:r>
            <a:r>
              <a:rPr lang="en-US" altLang="zh-TW" sz="2000" smtClean="0">
                <a:solidFill>
                  <a:schemeClr val="accent2"/>
                </a:solidFill>
              </a:rPr>
              <a:t>union, intersect, </a:t>
            </a:r>
            <a:r>
              <a:rPr lang="en-US" altLang="zh-TW" sz="2000" smtClean="0"/>
              <a:t>and</a:t>
            </a:r>
            <a:r>
              <a:rPr lang="en-US" altLang="zh-TW" sz="2000" smtClean="0">
                <a:solidFill>
                  <a:schemeClr val="accent2"/>
                </a:solidFill>
              </a:rPr>
              <a:t> except</a:t>
            </a:r>
            <a:r>
              <a:rPr lang="en-US" altLang="zh-TW" sz="2000" smtClean="0"/>
              <a:t> operate on relations and correspond to the relational algebra operations </a:t>
            </a:r>
            <a:r>
              <a:rPr lang="en-US" altLang="zh-TW" sz="2000" smtClean="0">
                <a:sym typeface="Symbol" pitchFamily="18" charset="2"/>
              </a:rPr>
              <a:t>,  and .</a:t>
            </a:r>
          </a:p>
          <a:p>
            <a:pPr eaLnBrk="1" hangingPunct="1"/>
            <a:r>
              <a:rPr lang="en-US" altLang="zh-TW" sz="2000" smtClean="0">
                <a:sym typeface="Symbol" pitchFamily="18" charset="2"/>
              </a:rPr>
              <a:t>Each of the above operations </a:t>
            </a:r>
            <a:r>
              <a:rPr lang="en-US" altLang="zh-TW" sz="2000" smtClean="0">
                <a:solidFill>
                  <a:srgbClr val="FF0000"/>
                </a:solidFill>
                <a:sym typeface="Symbol" pitchFamily="18" charset="2"/>
              </a:rPr>
              <a:t>automatically eliminates duplicates</a:t>
            </a:r>
            <a:r>
              <a:rPr lang="en-US" altLang="zh-TW" sz="2000" smtClean="0">
                <a:sym typeface="Symbol" pitchFamily="18" charset="2"/>
              </a:rPr>
              <a:t>; to retain all duplicates use </a:t>
            </a:r>
            <a:r>
              <a:rPr lang="en-US" altLang="zh-TW" sz="2000" smtClean="0">
                <a:solidFill>
                  <a:schemeClr val="accent2"/>
                </a:solidFill>
                <a:sym typeface="Symbol" pitchFamily="18" charset="2"/>
              </a:rPr>
              <a:t>union all, intersect all</a:t>
            </a:r>
            <a:r>
              <a:rPr lang="en-US" altLang="zh-TW" sz="2000" smtClean="0">
                <a:sym typeface="Symbol" pitchFamily="18" charset="2"/>
              </a:rPr>
              <a:t> and </a:t>
            </a:r>
            <a:r>
              <a:rPr lang="en-US" altLang="zh-TW" sz="2000" smtClean="0">
                <a:solidFill>
                  <a:schemeClr val="accent2"/>
                </a:solidFill>
                <a:sym typeface="Symbol" pitchFamily="18" charset="2"/>
              </a:rPr>
              <a:t>except all</a:t>
            </a:r>
            <a:r>
              <a:rPr lang="en-US" altLang="zh-TW" sz="2000" smtClean="0">
                <a:sym typeface="Symbol" pitchFamily="18" charset="2"/>
              </a:rPr>
              <a:t>.</a:t>
            </a:r>
          </a:p>
          <a:p>
            <a:pPr eaLnBrk="1" hangingPunct="1"/>
            <a:r>
              <a:rPr lang="en-US" altLang="zh-TW" sz="2000" smtClean="0">
                <a:sym typeface="Symbol" pitchFamily="18" charset="2"/>
              </a:rPr>
              <a:t>Suppose a tuple occurs m times in r and n times in s, then, it occurs:</a:t>
            </a:r>
          </a:p>
          <a:p>
            <a:pPr lvl="1" eaLnBrk="1" hangingPunct="1"/>
            <a:r>
              <a:rPr lang="en-US" altLang="zh-TW" smtClean="0"/>
              <a:t>m + n times in r </a:t>
            </a:r>
            <a:r>
              <a:rPr lang="en-US" altLang="zh-TW" smtClean="0">
                <a:solidFill>
                  <a:schemeClr val="accent2"/>
                </a:solidFill>
              </a:rPr>
              <a:t>union all</a:t>
            </a:r>
            <a:r>
              <a:rPr lang="en-US" altLang="zh-TW" smtClean="0"/>
              <a:t> s</a:t>
            </a:r>
          </a:p>
          <a:p>
            <a:pPr lvl="1" eaLnBrk="1" hangingPunct="1"/>
            <a:r>
              <a:rPr lang="en-US" altLang="zh-TW" smtClean="0"/>
              <a:t>min(m,n) times in r </a:t>
            </a:r>
            <a:r>
              <a:rPr lang="en-US" altLang="zh-TW" smtClean="0">
                <a:solidFill>
                  <a:schemeClr val="accent2"/>
                </a:solidFill>
              </a:rPr>
              <a:t>intersect all</a:t>
            </a:r>
            <a:r>
              <a:rPr lang="en-US" altLang="zh-TW" smtClean="0"/>
              <a:t> s</a:t>
            </a:r>
          </a:p>
          <a:p>
            <a:pPr lvl="1" eaLnBrk="1" hangingPunct="1"/>
            <a:r>
              <a:rPr lang="en-US" altLang="zh-TW" smtClean="0"/>
              <a:t>max(0,m-n) times in r </a:t>
            </a:r>
            <a:r>
              <a:rPr lang="en-US" altLang="zh-TW" smtClean="0">
                <a:solidFill>
                  <a:schemeClr val="accent2"/>
                </a:solidFill>
              </a:rPr>
              <a:t>except all</a:t>
            </a:r>
            <a:r>
              <a:rPr lang="en-US" altLang="zh-TW" smtClean="0"/>
              <a:t> 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A2E53A98-8E61-403A-A433-3A1ABF7056E3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16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17088" dir="2436078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Set operations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/>
              <a:t>Find all customers who have a loan, an account, or both:</a:t>
            </a:r>
            <a:br>
              <a:rPr lang="en-US" altLang="zh-TW" sz="2000" smtClean="0"/>
            </a:br>
            <a:r>
              <a:rPr lang="en-US" altLang="zh-TW" sz="2000" smtClean="0"/>
              <a:t>		(</a:t>
            </a:r>
            <a:r>
              <a:rPr lang="en-US" altLang="zh-TW" sz="2000" smtClean="0">
                <a:solidFill>
                  <a:schemeClr val="accent2"/>
                </a:solidFill>
              </a:rPr>
              <a:t>select</a:t>
            </a:r>
            <a:r>
              <a:rPr lang="en-US" altLang="zh-TW" sz="2000" smtClean="0"/>
              <a:t> customer-name </a:t>
            </a:r>
            <a:r>
              <a:rPr lang="en-US" altLang="zh-TW" sz="2000" smtClean="0">
                <a:solidFill>
                  <a:schemeClr val="accent2"/>
                </a:solidFill>
              </a:rPr>
              <a:t>from</a:t>
            </a:r>
            <a:r>
              <a:rPr lang="en-US" altLang="zh-TW" sz="2000" smtClean="0"/>
              <a:t> depositor)</a:t>
            </a:r>
            <a:br>
              <a:rPr lang="en-US" altLang="zh-TW" sz="2000" smtClean="0"/>
            </a:br>
            <a:r>
              <a:rPr lang="en-US" altLang="zh-TW" sz="2000" smtClean="0"/>
              <a:t>		</a:t>
            </a:r>
            <a:r>
              <a:rPr lang="en-US" altLang="zh-TW" sz="2000" smtClean="0">
                <a:solidFill>
                  <a:srgbClr val="FF0000"/>
                </a:solidFill>
              </a:rPr>
              <a:t>union</a:t>
            </a:r>
            <a:r>
              <a:rPr lang="en-US" altLang="zh-TW" sz="2000" smtClean="0">
                <a:solidFill>
                  <a:schemeClr val="accent2"/>
                </a:solidFill>
              </a:rPr>
              <a:t> </a:t>
            </a:r>
            <a:br>
              <a:rPr lang="en-US" altLang="zh-TW" sz="2000" smtClean="0">
                <a:solidFill>
                  <a:schemeClr val="accent2"/>
                </a:solidFill>
              </a:rPr>
            </a:br>
            <a:r>
              <a:rPr lang="en-US" altLang="zh-TW" sz="2000" smtClean="0"/>
              <a:t>		(</a:t>
            </a:r>
            <a:r>
              <a:rPr lang="en-US" altLang="zh-TW" sz="2000" smtClean="0">
                <a:solidFill>
                  <a:schemeClr val="accent2"/>
                </a:solidFill>
              </a:rPr>
              <a:t>select</a:t>
            </a:r>
            <a:r>
              <a:rPr lang="en-US" altLang="zh-TW" sz="2000" smtClean="0"/>
              <a:t> customer-name </a:t>
            </a:r>
            <a:r>
              <a:rPr lang="en-US" altLang="zh-TW" sz="2000" smtClean="0">
                <a:solidFill>
                  <a:schemeClr val="accent2"/>
                </a:solidFill>
              </a:rPr>
              <a:t>from</a:t>
            </a:r>
            <a:r>
              <a:rPr lang="en-US" altLang="zh-TW" sz="2000" smtClean="0"/>
              <a:t> borrower)</a:t>
            </a:r>
          </a:p>
          <a:p>
            <a:pPr eaLnBrk="1" hangingPunct="1"/>
            <a:r>
              <a:rPr lang="en-US" altLang="zh-TW" sz="2000" smtClean="0"/>
              <a:t>Find all customers who have both a loan and an account.</a:t>
            </a:r>
            <a:br>
              <a:rPr lang="en-US" altLang="zh-TW" sz="2000" smtClean="0"/>
            </a:br>
            <a:r>
              <a:rPr lang="en-US" altLang="zh-TW" sz="2000" smtClean="0"/>
              <a:t>		(</a:t>
            </a:r>
            <a:r>
              <a:rPr lang="en-US" altLang="zh-TW" sz="2000" smtClean="0">
                <a:solidFill>
                  <a:schemeClr val="accent2"/>
                </a:solidFill>
              </a:rPr>
              <a:t>select</a:t>
            </a:r>
            <a:r>
              <a:rPr lang="en-US" altLang="zh-TW" sz="2000" smtClean="0"/>
              <a:t> customer-name </a:t>
            </a:r>
            <a:r>
              <a:rPr lang="en-US" altLang="zh-TW" sz="2000" smtClean="0">
                <a:solidFill>
                  <a:schemeClr val="accent2"/>
                </a:solidFill>
              </a:rPr>
              <a:t>from</a:t>
            </a:r>
            <a:r>
              <a:rPr lang="en-US" altLang="zh-TW" sz="2000" smtClean="0"/>
              <a:t> depositor)</a:t>
            </a:r>
            <a:br>
              <a:rPr lang="en-US" altLang="zh-TW" sz="2000" smtClean="0"/>
            </a:br>
            <a:r>
              <a:rPr lang="en-US" altLang="zh-TW" sz="2000" smtClean="0"/>
              <a:t>		</a:t>
            </a:r>
            <a:r>
              <a:rPr lang="en-US" altLang="zh-TW" sz="2000" smtClean="0">
                <a:solidFill>
                  <a:srgbClr val="FF0000"/>
                </a:solidFill>
              </a:rPr>
              <a:t>intersect</a:t>
            </a:r>
            <a:r>
              <a:rPr lang="en-US" altLang="zh-TW" sz="2000" smtClean="0">
                <a:solidFill>
                  <a:schemeClr val="accent2"/>
                </a:solidFill>
              </a:rPr>
              <a:t/>
            </a:r>
            <a:br>
              <a:rPr lang="en-US" altLang="zh-TW" sz="2000" smtClean="0">
                <a:solidFill>
                  <a:schemeClr val="accent2"/>
                </a:solidFill>
              </a:rPr>
            </a:br>
            <a:r>
              <a:rPr lang="en-US" altLang="zh-TW" sz="2000" smtClean="0"/>
              <a:t>		(</a:t>
            </a:r>
            <a:r>
              <a:rPr lang="en-US" altLang="zh-TW" sz="2000" smtClean="0">
                <a:solidFill>
                  <a:schemeClr val="accent2"/>
                </a:solidFill>
              </a:rPr>
              <a:t>select</a:t>
            </a:r>
            <a:r>
              <a:rPr lang="en-US" altLang="zh-TW" sz="2000" smtClean="0"/>
              <a:t> customer-name </a:t>
            </a:r>
            <a:r>
              <a:rPr lang="en-US" altLang="zh-TW" sz="2000" smtClean="0">
                <a:solidFill>
                  <a:schemeClr val="accent2"/>
                </a:solidFill>
              </a:rPr>
              <a:t>from </a:t>
            </a:r>
            <a:r>
              <a:rPr lang="en-US" altLang="zh-TW" sz="2000" smtClean="0"/>
              <a:t>borrower)</a:t>
            </a:r>
          </a:p>
          <a:p>
            <a:pPr eaLnBrk="1" hangingPunct="1"/>
            <a:r>
              <a:rPr lang="en-US" altLang="zh-TW" sz="2000" smtClean="0"/>
              <a:t>Find all customers who have an account but no loan.</a:t>
            </a:r>
            <a:br>
              <a:rPr lang="en-US" altLang="zh-TW" sz="2000" smtClean="0"/>
            </a:br>
            <a:r>
              <a:rPr lang="en-US" altLang="zh-TW" sz="2000" smtClean="0"/>
              <a:t>		(</a:t>
            </a:r>
            <a:r>
              <a:rPr lang="en-US" altLang="zh-TW" sz="2000" smtClean="0">
                <a:solidFill>
                  <a:schemeClr val="accent2"/>
                </a:solidFill>
              </a:rPr>
              <a:t>select</a:t>
            </a:r>
            <a:r>
              <a:rPr lang="en-US" altLang="zh-TW" sz="2000" smtClean="0"/>
              <a:t> customer-name </a:t>
            </a:r>
            <a:r>
              <a:rPr lang="en-US" altLang="zh-TW" sz="2000" smtClean="0">
                <a:solidFill>
                  <a:schemeClr val="accent2"/>
                </a:solidFill>
              </a:rPr>
              <a:t>from</a:t>
            </a:r>
            <a:r>
              <a:rPr lang="en-US" altLang="zh-TW" sz="2000" smtClean="0"/>
              <a:t> depositor)</a:t>
            </a:r>
            <a:br>
              <a:rPr lang="en-US" altLang="zh-TW" sz="2000" smtClean="0"/>
            </a:br>
            <a:r>
              <a:rPr lang="en-US" altLang="zh-TW" sz="2000" smtClean="0"/>
              <a:t>		</a:t>
            </a:r>
            <a:r>
              <a:rPr lang="en-US" altLang="zh-TW" sz="2000" smtClean="0">
                <a:solidFill>
                  <a:srgbClr val="FF0000"/>
                </a:solidFill>
              </a:rPr>
              <a:t>except</a:t>
            </a:r>
            <a:r>
              <a:rPr lang="en-US" altLang="zh-TW" sz="2000" smtClean="0">
                <a:solidFill>
                  <a:schemeClr val="accent2"/>
                </a:solidFill>
              </a:rPr>
              <a:t> </a:t>
            </a:r>
            <a:br>
              <a:rPr lang="en-US" altLang="zh-TW" sz="2000" smtClean="0">
                <a:solidFill>
                  <a:schemeClr val="accent2"/>
                </a:solidFill>
              </a:rPr>
            </a:br>
            <a:r>
              <a:rPr lang="en-US" altLang="zh-TW" sz="2000" smtClean="0"/>
              <a:t>		(</a:t>
            </a:r>
            <a:r>
              <a:rPr lang="en-US" altLang="zh-TW" sz="2000" smtClean="0">
                <a:solidFill>
                  <a:schemeClr val="accent2"/>
                </a:solidFill>
              </a:rPr>
              <a:t>select</a:t>
            </a:r>
            <a:r>
              <a:rPr lang="en-US" altLang="zh-TW" sz="2000" smtClean="0"/>
              <a:t> customer-name </a:t>
            </a:r>
            <a:r>
              <a:rPr lang="en-US" altLang="zh-TW" sz="2000" smtClean="0">
                <a:solidFill>
                  <a:schemeClr val="accent2"/>
                </a:solidFill>
              </a:rPr>
              <a:t>from</a:t>
            </a:r>
            <a:r>
              <a:rPr lang="en-US" altLang="zh-TW" sz="2000" smtClean="0"/>
              <a:t> borrower)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A85D8B80-84D6-418B-8E83-CF28B4E14D1E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17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17088" dir="2436078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SQL - Nested Subqueries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419600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Every SQL statement returns a relation/set in the result; remember a relation could be null or merely contain a single atomic value</a:t>
            </a:r>
          </a:p>
          <a:p>
            <a:pPr eaLnBrk="1" hangingPunct="1"/>
            <a:r>
              <a:rPr lang="en-US" altLang="zh-TW" sz="2000" smtClean="0"/>
              <a:t>You can replace a value or set of values with a SQL statement (ie., a subquery)</a:t>
            </a:r>
            <a:br>
              <a:rPr lang="en-US" altLang="zh-TW" sz="2000" smtClean="0"/>
            </a:br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smtClean="0"/>
              <a:t>select *			select *</a:t>
            </a:r>
            <a:br>
              <a:rPr lang="en-US" altLang="zh-TW" sz="2000" smtClean="0"/>
            </a:br>
            <a:r>
              <a:rPr lang="en-US" altLang="zh-TW" sz="2000" smtClean="0"/>
              <a:t>from loan			from loan</a:t>
            </a:r>
            <a:br>
              <a:rPr lang="en-US" altLang="zh-TW" sz="2000" smtClean="0"/>
            </a:br>
            <a:r>
              <a:rPr lang="en-US" altLang="zh-TW" sz="2000" smtClean="0"/>
              <a:t>where amount &gt; </a:t>
            </a:r>
            <a:r>
              <a:rPr lang="en-US" altLang="zh-TW" sz="2000" smtClean="0">
                <a:solidFill>
                  <a:srgbClr val="FF0000"/>
                </a:solidFill>
              </a:rPr>
              <a:t>1200</a:t>
            </a:r>
            <a:r>
              <a:rPr lang="en-US" altLang="zh-TW" sz="2000" smtClean="0"/>
              <a:t>	where amount &gt; </a:t>
            </a:r>
            <a:r>
              <a:rPr lang="en-US" altLang="zh-TW" sz="2000" smtClean="0">
                <a:solidFill>
                  <a:srgbClr val="FF0000"/>
                </a:solidFill>
              </a:rPr>
              <a:t>select avg(amount)</a:t>
            </a:r>
            <a:br>
              <a:rPr lang="en-US" altLang="zh-TW" sz="2000" smtClean="0">
                <a:solidFill>
                  <a:srgbClr val="FF0000"/>
                </a:solidFill>
              </a:rPr>
            </a:br>
            <a:r>
              <a:rPr lang="en-US" altLang="zh-TW" sz="2000" smtClean="0">
                <a:solidFill>
                  <a:srgbClr val="FF0000"/>
                </a:solidFill>
              </a:rPr>
              <a:t>						from loan</a:t>
            </a:r>
            <a:endParaRPr lang="en-US" altLang="zh-TW" sz="2000" smtClean="0"/>
          </a:p>
          <a:p>
            <a:pPr eaLnBrk="1" hangingPunct="1"/>
            <a:r>
              <a:rPr lang="en-US" altLang="zh-TW" sz="2000" smtClean="0"/>
              <a:t>Illegal if the subquery returns the wrong type for the comparison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79679A32-E950-4584-90D8-0FF2238C4B66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18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57300" y="2667000"/>
            <a:ext cx="4533900" cy="2530475"/>
            <a:chOff x="792" y="1680"/>
            <a:chExt cx="2568" cy="1594"/>
          </a:xfrm>
        </p:grpSpPr>
        <p:sp>
          <p:nvSpPr>
            <p:cNvPr id="21514" name="Rectangle 3"/>
            <p:cNvSpPr>
              <a:spLocks noChangeArrowheads="1"/>
            </p:cNvSpPr>
            <p:nvPr/>
          </p:nvSpPr>
          <p:spPr bwMode="auto">
            <a:xfrm>
              <a:off x="864" y="1680"/>
              <a:ext cx="2496" cy="81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Text Box 4"/>
            <p:cNvSpPr txBox="1">
              <a:spLocks noChangeArrowheads="1"/>
            </p:cNvSpPr>
            <p:nvPr/>
          </p:nvSpPr>
          <p:spPr bwMode="auto">
            <a:xfrm>
              <a:off x="816" y="2832"/>
              <a:ext cx="1671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r>
                <a:rPr kumimoji="0" lang="en-US" sz="2000"/>
                <a:t>Check for each borrower</a:t>
              </a:r>
            </a:p>
            <a:p>
              <a:r>
                <a:rPr kumimoji="0" lang="en-US" sz="2000"/>
                <a:t>if he/she is </a:t>
              </a:r>
              <a:r>
                <a:rPr kumimoji="0" lang="en-US" sz="2000" i="1">
                  <a:solidFill>
                    <a:srgbClr val="FF0000"/>
                  </a:solidFill>
                </a:rPr>
                <a:t>also</a:t>
              </a:r>
              <a:r>
                <a:rPr kumimoji="0" lang="en-US" sz="2000"/>
                <a:t> a depositor</a:t>
              </a:r>
              <a:endParaRPr kumimoji="0" lang="en-US"/>
            </a:p>
          </p:txBody>
        </p:sp>
        <p:sp>
          <p:nvSpPr>
            <p:cNvPr id="21516" name="Freeform 5"/>
            <p:cNvSpPr>
              <a:spLocks/>
            </p:cNvSpPr>
            <p:nvPr/>
          </p:nvSpPr>
          <p:spPr bwMode="auto">
            <a:xfrm>
              <a:off x="792" y="2448"/>
              <a:ext cx="216" cy="432"/>
            </a:xfrm>
            <a:custGeom>
              <a:avLst/>
              <a:gdLst>
                <a:gd name="T0" fmla="*/ 72 w 216"/>
                <a:gd name="T1" fmla="*/ 432 h 432"/>
                <a:gd name="T2" fmla="*/ 24 w 216"/>
                <a:gd name="T3" fmla="*/ 288 h 432"/>
                <a:gd name="T4" fmla="*/ 216 w 216"/>
                <a:gd name="T5" fmla="*/ 0 h 432"/>
                <a:gd name="T6" fmla="*/ 0 60000 65536"/>
                <a:gd name="T7" fmla="*/ 0 60000 65536"/>
                <a:gd name="T8" fmla="*/ 0 60000 65536"/>
                <a:gd name="T9" fmla="*/ 0 w 216"/>
                <a:gd name="T10" fmla="*/ 0 h 432"/>
                <a:gd name="T11" fmla="*/ 216 w 216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" h="432">
                  <a:moveTo>
                    <a:pt x="72" y="432"/>
                  </a:moveTo>
                  <a:cubicBezTo>
                    <a:pt x="36" y="396"/>
                    <a:pt x="0" y="360"/>
                    <a:pt x="24" y="288"/>
                  </a:cubicBezTo>
                  <a:cubicBezTo>
                    <a:pt x="48" y="216"/>
                    <a:pt x="132" y="108"/>
                    <a:pt x="21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953000" y="3429000"/>
            <a:ext cx="3352800" cy="2122488"/>
            <a:chOff x="2928" y="2160"/>
            <a:chExt cx="1968" cy="1337"/>
          </a:xfrm>
        </p:grpSpPr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2976" y="2160"/>
              <a:ext cx="1920" cy="6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2928" y="3247"/>
              <a:ext cx="17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r>
                <a:rPr kumimoji="0" lang="en-US" sz="2000"/>
                <a:t>Return the set of depositors</a:t>
              </a:r>
              <a:endParaRPr kumimoji="0" lang="en-US"/>
            </a:p>
          </p:txBody>
        </p:sp>
        <p:sp>
          <p:nvSpPr>
            <p:cNvPr id="21513" name="Freeform 9"/>
            <p:cNvSpPr>
              <a:spLocks/>
            </p:cNvSpPr>
            <p:nvPr/>
          </p:nvSpPr>
          <p:spPr bwMode="auto">
            <a:xfrm>
              <a:off x="2928" y="2784"/>
              <a:ext cx="168" cy="432"/>
            </a:xfrm>
            <a:custGeom>
              <a:avLst/>
              <a:gdLst>
                <a:gd name="T0" fmla="*/ 144 w 168"/>
                <a:gd name="T1" fmla="*/ 432 h 432"/>
                <a:gd name="T2" fmla="*/ 144 w 168"/>
                <a:gd name="T3" fmla="*/ 384 h 432"/>
                <a:gd name="T4" fmla="*/ 0 w 168"/>
                <a:gd name="T5" fmla="*/ 240 h 432"/>
                <a:gd name="T6" fmla="*/ 144 w 168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432"/>
                <a:gd name="T14" fmla="*/ 168 w 16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432">
                  <a:moveTo>
                    <a:pt x="144" y="432"/>
                  </a:moveTo>
                  <a:cubicBezTo>
                    <a:pt x="156" y="424"/>
                    <a:pt x="168" y="416"/>
                    <a:pt x="144" y="384"/>
                  </a:cubicBezTo>
                  <a:cubicBezTo>
                    <a:pt x="120" y="352"/>
                    <a:pt x="0" y="304"/>
                    <a:pt x="0" y="240"/>
                  </a:cubicBezTo>
                  <a:cubicBezTo>
                    <a:pt x="0" y="176"/>
                    <a:pt x="72" y="88"/>
                    <a:pt x="14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0586" name="Rectangle 10"/>
          <p:cNvSpPr>
            <a:spLocks noGrp="1" noChangeArrowheads="1"/>
          </p:cNvSpPr>
          <p:nvPr>
            <p:ph type="title"/>
          </p:nvPr>
        </p:nvSpPr>
        <p:spPr>
          <a:effectLst>
            <a:outerShdw dist="130755" dir="1743276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Example Query - </a:t>
            </a:r>
            <a:r>
              <a:rPr lang="en-US" altLang="zh-TW" smtClean="0">
                <a:solidFill>
                  <a:srgbClr val="FF0000"/>
                </a:solidFill>
              </a:rPr>
              <a:t>IN</a:t>
            </a:r>
          </a:p>
        </p:txBody>
      </p:sp>
      <p:sp>
        <p:nvSpPr>
          <p:cNvPr id="21510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2667000"/>
          </a:xfrm>
        </p:spPr>
        <p:txBody>
          <a:bodyPr/>
          <a:lstStyle/>
          <a:p>
            <a:pPr eaLnBrk="1" hangingPunct="1"/>
            <a:r>
              <a:rPr lang="en-US" altLang="zh-TW" smtClean="0"/>
              <a:t>Find all customers who have both an account and a loan in the bank.</a:t>
            </a:r>
            <a:br>
              <a:rPr lang="en-US" altLang="zh-TW" smtClean="0"/>
            </a:b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/>
              <a:t>	</a:t>
            </a:r>
            <a:r>
              <a:rPr lang="en-US" altLang="zh-TW" smtClean="0">
                <a:solidFill>
                  <a:schemeClr val="accent2"/>
                </a:solidFill>
              </a:rPr>
              <a:t>select</a:t>
            </a:r>
            <a:r>
              <a:rPr lang="en-US" altLang="zh-TW" smtClean="0"/>
              <a:t> </a:t>
            </a:r>
            <a:r>
              <a:rPr lang="en-US" altLang="zh-TW" smtClean="0">
                <a:solidFill>
                  <a:schemeClr val="accent2"/>
                </a:solidFill>
              </a:rPr>
              <a:t>distinct</a:t>
            </a:r>
            <a:r>
              <a:rPr lang="en-US" altLang="zh-TW" smtClean="0"/>
              <a:t> </a:t>
            </a:r>
            <a:r>
              <a:rPr lang="en-US" altLang="zh-TW" i="1" smtClean="0"/>
              <a:t>customer-name</a:t>
            </a:r>
            <a:br>
              <a:rPr lang="en-US" altLang="zh-TW" i="1" smtClean="0"/>
            </a:br>
            <a:r>
              <a:rPr lang="en-US" altLang="zh-TW" smtClean="0"/>
              <a:t>	</a:t>
            </a:r>
            <a:r>
              <a:rPr lang="en-US" altLang="zh-TW" smtClean="0">
                <a:solidFill>
                  <a:schemeClr val="accent2"/>
                </a:solidFill>
              </a:rPr>
              <a:t>from</a:t>
            </a:r>
            <a:r>
              <a:rPr lang="en-US" altLang="zh-TW" smtClean="0"/>
              <a:t> </a:t>
            </a:r>
            <a:r>
              <a:rPr lang="en-US" altLang="zh-TW" i="1" smtClean="0"/>
              <a:t>borrower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/>
              <a:t>	</a:t>
            </a:r>
            <a:r>
              <a:rPr lang="en-US" altLang="zh-TW" smtClean="0">
                <a:solidFill>
                  <a:schemeClr val="accent2"/>
                </a:solidFill>
              </a:rPr>
              <a:t>where</a:t>
            </a:r>
            <a:r>
              <a:rPr lang="en-US" altLang="zh-TW" smtClean="0"/>
              <a:t> </a:t>
            </a:r>
            <a:r>
              <a:rPr lang="en-US" altLang="zh-TW" i="1" smtClean="0"/>
              <a:t>customer-name</a:t>
            </a:r>
            <a:r>
              <a:rPr lang="en-US" altLang="zh-TW" smtClean="0"/>
              <a:t> </a:t>
            </a:r>
            <a:r>
              <a:rPr lang="en-US" altLang="zh-TW" smtClean="0">
                <a:solidFill>
                  <a:srgbClr val="FF0000"/>
                </a:solidFill>
              </a:rPr>
              <a:t>in</a:t>
            </a:r>
            <a:r>
              <a:rPr lang="en-US" altLang="zh-TW" smtClean="0"/>
              <a:t> (</a:t>
            </a:r>
            <a:r>
              <a:rPr lang="en-US" altLang="zh-TW" smtClean="0">
                <a:solidFill>
                  <a:schemeClr val="accent2"/>
                </a:solidFill>
              </a:rPr>
              <a:t>select</a:t>
            </a:r>
            <a:r>
              <a:rPr lang="en-US" altLang="zh-TW" smtClean="0"/>
              <a:t> </a:t>
            </a:r>
            <a:r>
              <a:rPr lang="en-US" altLang="zh-TW" i="1" smtClean="0"/>
              <a:t>customer-name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/>
              <a:t>				        </a:t>
            </a:r>
            <a:r>
              <a:rPr lang="en-US" altLang="zh-TW" smtClean="0">
                <a:solidFill>
                  <a:schemeClr val="accent2"/>
                </a:solidFill>
              </a:rPr>
              <a:t>from</a:t>
            </a:r>
            <a:r>
              <a:rPr lang="en-US" altLang="zh-TW" smtClean="0"/>
              <a:t> </a:t>
            </a:r>
            <a:r>
              <a:rPr lang="en-US" altLang="zh-TW" i="1" smtClean="0"/>
              <a:t>depositor</a:t>
            </a:r>
            <a:r>
              <a:rPr lang="en-US" altLang="zh-TW" smtClean="0"/>
              <a:t>)</a:t>
            </a:r>
          </a:p>
          <a:p>
            <a:pPr eaLnBrk="1" hangingPunct="1"/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BD9DDAA-2B99-4292-AE2E-2DE81C99DD3B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19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0755" dir="1743276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Example Query – </a:t>
            </a:r>
            <a:r>
              <a:rPr lang="en-US" altLang="zh-TW" smtClean="0">
                <a:solidFill>
                  <a:srgbClr val="FF0000"/>
                </a:solidFill>
              </a:rPr>
              <a:t>NOT IN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2819400"/>
          </a:xfrm>
        </p:spPr>
        <p:txBody>
          <a:bodyPr/>
          <a:lstStyle/>
          <a:p>
            <a:pPr eaLnBrk="1" hangingPunct="1"/>
            <a:r>
              <a:rPr lang="en-US" altLang="zh-TW" smtClean="0"/>
              <a:t>Find all customers who have a loan at the bank but do not have an account at the bank.</a:t>
            </a:r>
            <a:br>
              <a:rPr lang="en-US" altLang="zh-TW" smtClean="0"/>
            </a:b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>
                <a:solidFill>
                  <a:schemeClr val="accent2"/>
                </a:solidFill>
              </a:rPr>
              <a:t>select distinct</a:t>
            </a:r>
            <a:r>
              <a:rPr lang="en-US" altLang="zh-TW" smtClean="0"/>
              <a:t> </a:t>
            </a:r>
            <a:r>
              <a:rPr lang="en-US" altLang="zh-TW" i="1" smtClean="0"/>
              <a:t>customer-name</a:t>
            </a:r>
            <a:br>
              <a:rPr lang="en-US" altLang="zh-TW" i="1" smtClean="0"/>
            </a:br>
            <a:r>
              <a:rPr lang="en-US" altLang="zh-TW" smtClean="0">
                <a:solidFill>
                  <a:schemeClr val="accent2"/>
                </a:solidFill>
              </a:rPr>
              <a:t>from</a:t>
            </a:r>
            <a:r>
              <a:rPr lang="en-US" altLang="zh-TW" smtClean="0"/>
              <a:t> </a:t>
            </a:r>
            <a:r>
              <a:rPr lang="en-US" altLang="zh-TW" i="1" smtClean="0"/>
              <a:t>borrower</a:t>
            </a:r>
            <a:br>
              <a:rPr lang="en-US" altLang="zh-TW" i="1" smtClean="0"/>
            </a:br>
            <a:r>
              <a:rPr lang="en-US" altLang="zh-TW" smtClean="0">
                <a:solidFill>
                  <a:schemeClr val="accent2"/>
                </a:solidFill>
              </a:rPr>
              <a:t>where </a:t>
            </a:r>
            <a:r>
              <a:rPr lang="en-US" altLang="zh-TW" i="1" smtClean="0"/>
              <a:t>customer-name</a:t>
            </a:r>
            <a:r>
              <a:rPr lang="en-US" altLang="zh-TW" smtClean="0"/>
              <a:t> </a:t>
            </a:r>
            <a:r>
              <a:rPr lang="en-US" altLang="zh-TW" smtClean="0">
                <a:solidFill>
                  <a:srgbClr val="FF0000"/>
                </a:solidFill>
              </a:rPr>
              <a:t>not in</a:t>
            </a:r>
            <a:r>
              <a:rPr lang="en-US" altLang="zh-TW" smtClean="0"/>
              <a:t> (</a:t>
            </a:r>
            <a:r>
              <a:rPr lang="en-US" altLang="zh-TW" smtClean="0">
                <a:solidFill>
                  <a:schemeClr val="accent2"/>
                </a:solidFill>
              </a:rPr>
              <a:t>select</a:t>
            </a:r>
            <a:r>
              <a:rPr lang="en-US" altLang="zh-TW" smtClean="0"/>
              <a:t> </a:t>
            </a:r>
            <a:r>
              <a:rPr lang="en-US" altLang="zh-TW" i="1" smtClean="0"/>
              <a:t>customer-name</a:t>
            </a:r>
            <a:r>
              <a:rPr lang="en-US" altLang="zh-TW" smtClean="0"/>
              <a:t> 					</a:t>
            </a:r>
            <a:r>
              <a:rPr lang="en-US" altLang="zh-TW" smtClean="0">
                <a:solidFill>
                  <a:schemeClr val="accent2"/>
                </a:solidFill>
              </a:rPr>
              <a:t>from</a:t>
            </a:r>
            <a:r>
              <a:rPr lang="en-US" altLang="zh-TW" smtClean="0"/>
              <a:t> </a:t>
            </a:r>
            <a:r>
              <a:rPr lang="en-US" altLang="zh-TW" i="1" smtClean="0"/>
              <a:t>depositor</a:t>
            </a:r>
            <a:r>
              <a:rPr lang="en-US" altLang="zh-TW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7C5DED0-B4B1-49FA-9D2C-F43978C5D1DD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266700"/>
            <a:ext cx="7772400" cy="11049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Aspects of SQL</a:t>
            </a:r>
          </a:p>
        </p:txBody>
      </p:sp>
      <p:sp>
        <p:nvSpPr>
          <p:cNvPr id="3235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572000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Char char="§"/>
            </a:pPr>
            <a:r>
              <a:rPr lang="en-US" smtClean="0"/>
              <a:t>Most common Query Language – used in all commercial systems</a:t>
            </a:r>
          </a:p>
          <a:p>
            <a:pPr eaLnBrk="1" hangingPunct="1"/>
            <a:r>
              <a:rPr lang="en-US" smtClean="0"/>
              <a:t>Discussion is based on the SQL92 Standard. </a:t>
            </a:r>
            <a:r>
              <a:rPr lang="en-US" sz="2000" smtClean="0"/>
              <a:t>Commercial products have different features of SQL, but the basic structure is the same </a:t>
            </a:r>
            <a:endParaRPr lang="en-US" smtClean="0"/>
          </a:p>
          <a:p>
            <a:pPr eaLnBrk="1" hangingPunct="1">
              <a:buFont typeface="Wingdings" pitchFamily="2" charset="2"/>
              <a:buChar char="§"/>
            </a:pPr>
            <a:r>
              <a:rPr lang="en-US" smtClean="0">
                <a:solidFill>
                  <a:srgbClr val="FF0000"/>
                </a:solidFill>
              </a:rPr>
              <a:t>Data Manipulation Language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mtClean="0"/>
              <a:t>Data Definition Language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mtClean="0"/>
              <a:t>Constraint Specification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mtClean="0"/>
              <a:t>Embedded SQL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mtClean="0"/>
              <a:t>Transaction Management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mtClean="0"/>
              <a:t>Security Management .....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69F500B3-D456-48AD-B8EF-C3FBFEB994EB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20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00200" y="4038600"/>
            <a:ext cx="6264275" cy="1706563"/>
            <a:chOff x="902" y="2496"/>
            <a:chExt cx="3946" cy="1075"/>
          </a:xfrm>
        </p:grpSpPr>
        <p:sp>
          <p:nvSpPr>
            <p:cNvPr id="23558" name="Rectangle 3"/>
            <p:cNvSpPr>
              <a:spLocks noChangeArrowheads="1"/>
            </p:cNvSpPr>
            <p:nvPr/>
          </p:nvSpPr>
          <p:spPr bwMode="auto">
            <a:xfrm>
              <a:off x="2064" y="2496"/>
              <a:ext cx="2784" cy="72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9" name="Text Box 4"/>
            <p:cNvSpPr txBox="1">
              <a:spLocks noChangeArrowheads="1"/>
            </p:cNvSpPr>
            <p:nvPr/>
          </p:nvSpPr>
          <p:spPr bwMode="auto">
            <a:xfrm>
              <a:off x="902" y="3321"/>
              <a:ext cx="23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r>
                <a:rPr kumimoji="0" lang="en-US" sz="2000"/>
                <a:t>Assets of all branches in Brooklyn</a:t>
              </a:r>
              <a:endParaRPr kumimoji="0" lang="en-US"/>
            </a:p>
          </p:txBody>
        </p:sp>
        <p:sp>
          <p:nvSpPr>
            <p:cNvPr id="23560" name="Freeform 5"/>
            <p:cNvSpPr>
              <a:spLocks/>
            </p:cNvSpPr>
            <p:nvPr/>
          </p:nvSpPr>
          <p:spPr bwMode="auto">
            <a:xfrm>
              <a:off x="1448" y="2976"/>
              <a:ext cx="664" cy="384"/>
            </a:xfrm>
            <a:custGeom>
              <a:avLst/>
              <a:gdLst>
                <a:gd name="T0" fmla="*/ 136 w 664"/>
                <a:gd name="T1" fmla="*/ 384 h 384"/>
                <a:gd name="T2" fmla="*/ 88 w 664"/>
                <a:gd name="T3" fmla="*/ 240 h 384"/>
                <a:gd name="T4" fmla="*/ 664 w 664"/>
                <a:gd name="T5" fmla="*/ 0 h 384"/>
                <a:gd name="T6" fmla="*/ 0 60000 65536"/>
                <a:gd name="T7" fmla="*/ 0 60000 65536"/>
                <a:gd name="T8" fmla="*/ 0 60000 65536"/>
                <a:gd name="T9" fmla="*/ 0 w 664"/>
                <a:gd name="T10" fmla="*/ 0 h 384"/>
                <a:gd name="T11" fmla="*/ 664 w 664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64" h="384">
                  <a:moveTo>
                    <a:pt x="136" y="384"/>
                  </a:moveTo>
                  <a:cubicBezTo>
                    <a:pt x="68" y="344"/>
                    <a:pt x="0" y="304"/>
                    <a:pt x="88" y="240"/>
                  </a:cubicBezTo>
                  <a:cubicBezTo>
                    <a:pt x="176" y="176"/>
                    <a:pt x="420" y="88"/>
                    <a:pt x="66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0758" name="Rectangle 6"/>
          <p:cNvSpPr>
            <a:spLocks noGrp="1" noChangeArrowheads="1"/>
          </p:cNvSpPr>
          <p:nvPr>
            <p:ph type="title"/>
          </p:nvPr>
        </p:nvSpPr>
        <p:spPr>
          <a:effectLst>
            <a:outerShdw dist="127000" dir="2212194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The </a:t>
            </a:r>
            <a:r>
              <a:rPr lang="en-US" altLang="zh-TW" smtClean="0">
                <a:solidFill>
                  <a:srgbClr val="FF0000"/>
                </a:solidFill>
              </a:rPr>
              <a:t>Some</a:t>
            </a:r>
            <a:r>
              <a:rPr lang="en-US" altLang="zh-TW" smtClean="0"/>
              <a:t> Clause</a:t>
            </a:r>
          </a:p>
        </p:txBody>
      </p:sp>
      <p:sp>
        <p:nvSpPr>
          <p:cNvPr id="2355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3352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Find all branches that have greater assets than some branch located in Brooklyn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Equivalent to “find all branches that have greater assets than the </a:t>
            </a:r>
            <a:r>
              <a:rPr lang="en-US" altLang="zh-TW" smtClean="0">
                <a:solidFill>
                  <a:srgbClr val="FF0000"/>
                </a:solidFill>
              </a:rPr>
              <a:t>minimum</a:t>
            </a:r>
            <a:r>
              <a:rPr lang="en-US" altLang="zh-TW" smtClean="0"/>
              <a:t> assets of any branch located in Brooklyn” </a:t>
            </a:r>
            <a:br>
              <a:rPr lang="en-US" altLang="zh-TW" smtClean="0"/>
            </a:b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/>
              <a:t>		</a:t>
            </a:r>
            <a:r>
              <a:rPr lang="en-US" altLang="zh-TW" smtClean="0">
                <a:solidFill>
                  <a:schemeClr val="accent2"/>
                </a:solidFill>
              </a:rPr>
              <a:t>select </a:t>
            </a:r>
            <a:r>
              <a:rPr lang="en-US" altLang="zh-TW" smtClean="0"/>
              <a:t>branch-name</a:t>
            </a:r>
            <a:br>
              <a:rPr lang="en-US" altLang="zh-TW" smtClean="0"/>
            </a:br>
            <a:r>
              <a:rPr lang="en-US" altLang="zh-TW" smtClean="0"/>
              <a:t>		</a:t>
            </a:r>
            <a:r>
              <a:rPr lang="en-US" altLang="zh-TW" smtClean="0">
                <a:solidFill>
                  <a:schemeClr val="accent2"/>
                </a:solidFill>
              </a:rPr>
              <a:t>from</a:t>
            </a:r>
            <a:r>
              <a:rPr lang="en-US" altLang="zh-TW" smtClean="0"/>
              <a:t> branch</a:t>
            </a:r>
            <a:br>
              <a:rPr lang="en-US" altLang="zh-TW" smtClean="0"/>
            </a:br>
            <a:r>
              <a:rPr lang="en-US" altLang="zh-TW" smtClean="0"/>
              <a:t>		</a:t>
            </a:r>
            <a:r>
              <a:rPr lang="en-US" altLang="zh-TW" smtClean="0">
                <a:solidFill>
                  <a:schemeClr val="accent2"/>
                </a:solidFill>
              </a:rPr>
              <a:t>where</a:t>
            </a:r>
            <a:r>
              <a:rPr lang="en-US" altLang="zh-TW" smtClean="0"/>
              <a:t> assets &gt; </a:t>
            </a:r>
            <a:r>
              <a:rPr lang="en-US" altLang="zh-TW" smtClean="0">
                <a:solidFill>
                  <a:srgbClr val="FF0000"/>
                </a:solidFill>
              </a:rPr>
              <a:t>some</a:t>
            </a:r>
            <a:r>
              <a:rPr lang="en-US" altLang="zh-TW" smtClean="0"/>
              <a:t> </a:t>
            </a:r>
            <a:br>
              <a:rPr lang="en-US" altLang="zh-TW" smtClean="0"/>
            </a:br>
            <a:r>
              <a:rPr lang="en-US" altLang="zh-TW" smtClean="0"/>
              <a:t>		 	(</a:t>
            </a:r>
            <a:r>
              <a:rPr lang="en-US" altLang="zh-TW" smtClean="0">
                <a:solidFill>
                  <a:schemeClr val="accent2"/>
                </a:solidFill>
              </a:rPr>
              <a:t>select</a:t>
            </a:r>
            <a:r>
              <a:rPr lang="en-US" altLang="zh-TW" smtClean="0"/>
              <a:t> assets </a:t>
            </a:r>
            <a:br>
              <a:rPr lang="en-US" altLang="zh-TW" smtClean="0"/>
            </a:br>
            <a:r>
              <a:rPr lang="en-US" altLang="zh-TW" smtClean="0"/>
              <a:t>			</a:t>
            </a:r>
            <a:r>
              <a:rPr lang="en-US" altLang="zh-TW" smtClean="0">
                <a:solidFill>
                  <a:schemeClr val="accent2"/>
                </a:solidFill>
              </a:rPr>
              <a:t>from</a:t>
            </a:r>
            <a:r>
              <a:rPr lang="en-US" altLang="zh-TW" smtClean="0"/>
              <a:t> branch</a:t>
            </a:r>
            <a:br>
              <a:rPr lang="en-US" altLang="zh-TW" smtClean="0"/>
            </a:br>
            <a:r>
              <a:rPr lang="en-US" altLang="zh-TW" smtClean="0"/>
              <a:t>			</a:t>
            </a:r>
            <a:r>
              <a:rPr lang="en-US" altLang="zh-TW" smtClean="0">
                <a:solidFill>
                  <a:schemeClr val="accent2"/>
                </a:solidFill>
              </a:rPr>
              <a:t>where</a:t>
            </a:r>
            <a:r>
              <a:rPr lang="en-US" altLang="zh-TW" smtClean="0"/>
              <a:t> branch-city = “Brooklyn”)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A9810075-DD5A-4235-A3E7-1216B77070CC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21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  <a:effectLst>
            <a:outerShdw dist="109250" dir="2132261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solidFill>
                  <a:srgbClr val="FF0000"/>
                </a:solidFill>
              </a:rPr>
              <a:t>Some</a:t>
            </a:r>
            <a:r>
              <a:rPr lang="en-US" altLang="zh-TW" smtClean="0"/>
              <a:t> Semantics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7467600" cy="441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800" smtClean="0">
                <a:sym typeface="Symbol" pitchFamily="18" charset="2"/>
              </a:rPr>
              <a:t>(5 &lt; some         ) returns true</a:t>
            </a:r>
            <a:r>
              <a:rPr lang="en-US" altLang="zh-TW" sz="2000" smtClean="0">
                <a:sym typeface="Symbol" pitchFamily="18" charset="2"/>
              </a:rPr>
              <a:t> </a:t>
            </a:r>
            <a:r>
              <a:rPr lang="en-US" altLang="zh-TW" sz="1600" smtClean="0">
                <a:sym typeface="Symbol" pitchFamily="18" charset="2"/>
              </a:rPr>
              <a:t>(5 &lt; 6)</a:t>
            </a:r>
            <a:r>
              <a:rPr lang="en-US" altLang="zh-TW" sz="2000" smtClean="0">
                <a:sym typeface="Symbol" pitchFamily="18" charset="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altLang="zh-TW" sz="2000" smtClean="0">
                <a:sym typeface="Symbol" pitchFamily="18" charset="2"/>
              </a:rPr>
              <a:t>	                       </a:t>
            </a:r>
          </a:p>
          <a:p>
            <a:pPr eaLnBrk="1" hangingPunct="1">
              <a:buFontTx/>
              <a:buNone/>
            </a:pPr>
            <a:endParaRPr lang="en-US" altLang="zh-TW" sz="180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TW" sz="1800" smtClean="0">
                <a:sym typeface="Symbol" pitchFamily="18" charset="2"/>
              </a:rPr>
              <a:t>(5 &lt; some         ) returns false</a:t>
            </a:r>
            <a:r>
              <a:rPr lang="en-US" altLang="zh-TW" sz="2000" smtClean="0">
                <a:sym typeface="Symbol" pitchFamily="18" charset="2"/>
              </a:rPr>
              <a:t/>
            </a:r>
            <a:br>
              <a:rPr lang="en-US" altLang="zh-TW" sz="2000" smtClean="0">
                <a:sym typeface="Symbol" pitchFamily="18" charset="2"/>
              </a:rPr>
            </a:br>
            <a:endParaRPr lang="en-US" altLang="zh-TW" sz="200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altLang="zh-TW" sz="180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TW" sz="1800" smtClean="0">
                <a:sym typeface="Symbol" pitchFamily="18" charset="2"/>
              </a:rPr>
              <a:t>(5 = some         ) = true</a:t>
            </a:r>
            <a:br>
              <a:rPr lang="en-US" altLang="zh-TW" sz="1800" smtClean="0">
                <a:sym typeface="Symbol" pitchFamily="18" charset="2"/>
              </a:rPr>
            </a:br>
            <a:endParaRPr lang="en-US" altLang="zh-TW" sz="180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altLang="zh-TW" sz="180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TW" sz="1800" smtClean="0">
                <a:sym typeface="Symbol" pitchFamily="18" charset="2"/>
              </a:rPr>
              <a:t>(5  some         ) = true (since 0  5)</a:t>
            </a:r>
            <a:r>
              <a:rPr lang="en-US" altLang="zh-TW" sz="2000" smtClean="0">
                <a:sym typeface="Symbol" pitchFamily="18" charset="2"/>
              </a:rPr>
              <a:t/>
            </a:r>
            <a:br>
              <a:rPr lang="en-US" altLang="zh-TW" sz="2000" smtClean="0">
                <a:sym typeface="Symbol" pitchFamily="18" charset="2"/>
              </a:rPr>
            </a:br>
            <a:endParaRPr lang="en-US" altLang="zh-TW" sz="2000" smtClean="0">
              <a:sym typeface="Symbol" pitchFamily="18" charset="2"/>
            </a:endParaRPr>
          </a:p>
        </p:txBody>
      </p:sp>
      <p:graphicFrame>
        <p:nvGraphicFramePr>
          <p:cNvPr id="1026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05000" y="3581400"/>
          <a:ext cx="69056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文件" r:id="rId3" imgW="690120" imgH="895680" progId="Word.Document.8">
                  <p:embed/>
                </p:oleObj>
              </mc:Choice>
              <mc:Fallback>
                <p:oleObj name="文件" r:id="rId3" imgW="690120" imgH="89568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581400"/>
                        <a:ext cx="690563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4"/>
          <p:cNvGraphicFramePr>
            <a:graphicFrameLocks noChangeAspect="1"/>
          </p:cNvGraphicFramePr>
          <p:nvPr/>
        </p:nvGraphicFramePr>
        <p:xfrm>
          <a:off x="1905000" y="1371600"/>
          <a:ext cx="78105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文件" r:id="rId5" imgW="781560" imgH="1264680" progId="Word.Document.8">
                  <p:embed/>
                </p:oleObj>
              </mc:Choice>
              <mc:Fallback>
                <p:oleObj name="文件" r:id="rId5" imgW="781560" imgH="126468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371600"/>
                        <a:ext cx="78105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5"/>
          <p:cNvGraphicFramePr>
            <a:graphicFrameLocks noChangeAspect="1"/>
          </p:cNvGraphicFramePr>
          <p:nvPr/>
        </p:nvGraphicFramePr>
        <p:xfrm>
          <a:off x="1905000" y="2667000"/>
          <a:ext cx="7048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文件" r:id="rId7" imgW="690120" imgH="895680" progId="Word.Document.8">
                  <p:embed/>
                </p:oleObj>
              </mc:Choice>
              <mc:Fallback>
                <p:oleObj name="文件" r:id="rId7" imgW="690120" imgH="89568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667000"/>
                        <a:ext cx="70485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05000" y="4495800"/>
          <a:ext cx="69056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文件" r:id="rId8" imgW="690120" imgH="895680" progId="Word.Document.8">
                  <p:embed/>
                </p:oleObj>
              </mc:Choice>
              <mc:Fallback>
                <p:oleObj name="文件" r:id="rId8" imgW="690120" imgH="895680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95800"/>
                        <a:ext cx="690563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84" name="Rectangle 12"/>
          <p:cNvSpPr>
            <a:spLocks noChangeArrowheads="1"/>
          </p:cNvSpPr>
          <p:nvPr/>
        </p:nvSpPr>
        <p:spPr bwMode="auto">
          <a:xfrm>
            <a:off x="4572000" y="2743200"/>
            <a:ext cx="4572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>
                <a:sym typeface="Symbol" pitchFamily="18" charset="2"/>
              </a:rPr>
              <a:t>Note:</a:t>
            </a:r>
          </a:p>
          <a:p>
            <a:r>
              <a:rPr lang="en-US" altLang="zh-TW">
                <a:sym typeface="Symbol" pitchFamily="18" charset="2"/>
              </a:rPr>
              <a:t> (</a:t>
            </a:r>
            <a:r>
              <a:rPr lang="en-US" altLang="zh-TW">
                <a:solidFill>
                  <a:srgbClr val="FF0000"/>
                </a:solidFill>
                <a:sym typeface="Symbol" pitchFamily="18" charset="2"/>
              </a:rPr>
              <a:t>= some</a:t>
            </a:r>
            <a:r>
              <a:rPr lang="en-US" altLang="zh-TW">
                <a:sym typeface="Symbol" pitchFamily="18" charset="2"/>
              </a:rPr>
              <a:t>) is equivalent to </a:t>
            </a:r>
            <a:r>
              <a:rPr lang="en-US" altLang="zh-TW">
                <a:solidFill>
                  <a:srgbClr val="FF0000"/>
                </a:solidFill>
                <a:sym typeface="Symbol" pitchFamily="18" charset="2"/>
              </a:rPr>
              <a:t>in</a:t>
            </a:r>
            <a:r>
              <a:rPr lang="en-US" altLang="zh-TW">
                <a:sym typeface="Symbol" pitchFamily="18" charset="2"/>
              </a:rPr>
              <a:t> </a:t>
            </a:r>
          </a:p>
          <a:p>
            <a:r>
              <a:rPr lang="en-US" altLang="zh-TW">
                <a:sym typeface="Symbol" pitchFamily="18" charset="2"/>
              </a:rPr>
              <a:t> However, (</a:t>
            </a:r>
            <a:r>
              <a:rPr lang="en-US" altLang="zh-TW">
                <a:solidFill>
                  <a:srgbClr val="FF0000"/>
                </a:solidFill>
                <a:sym typeface="Symbol" pitchFamily="18" charset="2"/>
              </a:rPr>
              <a:t> some</a:t>
            </a:r>
            <a:r>
              <a:rPr lang="en-US" altLang="zh-TW">
                <a:sym typeface="Symbol" pitchFamily="18" charset="2"/>
              </a:rPr>
              <a:t>) is not equivalent to </a:t>
            </a:r>
            <a:r>
              <a:rPr lang="en-US" altLang="zh-TW">
                <a:solidFill>
                  <a:srgbClr val="FF0000"/>
                </a:solidFill>
                <a:sym typeface="Symbol" pitchFamily="18" charset="2"/>
              </a:rPr>
              <a:t>not 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8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07677060-DB9B-435D-B3CB-305EA7234189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22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3886200"/>
            <a:ext cx="6264275" cy="1706563"/>
            <a:chOff x="902" y="2496"/>
            <a:chExt cx="3946" cy="1075"/>
          </a:xfrm>
        </p:grpSpPr>
        <p:sp>
          <p:nvSpPr>
            <p:cNvPr id="24582" name="Rectangle 3"/>
            <p:cNvSpPr>
              <a:spLocks noChangeArrowheads="1"/>
            </p:cNvSpPr>
            <p:nvPr/>
          </p:nvSpPr>
          <p:spPr bwMode="auto">
            <a:xfrm>
              <a:off x="2064" y="2496"/>
              <a:ext cx="2784" cy="72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3" name="Text Box 4"/>
            <p:cNvSpPr txBox="1">
              <a:spLocks noChangeArrowheads="1"/>
            </p:cNvSpPr>
            <p:nvPr/>
          </p:nvSpPr>
          <p:spPr bwMode="auto">
            <a:xfrm>
              <a:off x="902" y="3321"/>
              <a:ext cx="23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r>
                <a:rPr kumimoji="0" lang="en-US" sz="2000"/>
                <a:t>Assets of all branches in Brooklyn</a:t>
              </a:r>
              <a:endParaRPr kumimoji="0" lang="en-US"/>
            </a:p>
          </p:txBody>
        </p:sp>
        <p:sp>
          <p:nvSpPr>
            <p:cNvPr id="24584" name="Freeform 5"/>
            <p:cNvSpPr>
              <a:spLocks/>
            </p:cNvSpPr>
            <p:nvPr/>
          </p:nvSpPr>
          <p:spPr bwMode="auto">
            <a:xfrm>
              <a:off x="1448" y="2976"/>
              <a:ext cx="664" cy="384"/>
            </a:xfrm>
            <a:custGeom>
              <a:avLst/>
              <a:gdLst>
                <a:gd name="T0" fmla="*/ 136 w 664"/>
                <a:gd name="T1" fmla="*/ 384 h 384"/>
                <a:gd name="T2" fmla="*/ 88 w 664"/>
                <a:gd name="T3" fmla="*/ 240 h 384"/>
                <a:gd name="T4" fmla="*/ 664 w 664"/>
                <a:gd name="T5" fmla="*/ 0 h 384"/>
                <a:gd name="T6" fmla="*/ 0 60000 65536"/>
                <a:gd name="T7" fmla="*/ 0 60000 65536"/>
                <a:gd name="T8" fmla="*/ 0 60000 65536"/>
                <a:gd name="T9" fmla="*/ 0 w 664"/>
                <a:gd name="T10" fmla="*/ 0 h 384"/>
                <a:gd name="T11" fmla="*/ 664 w 664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64" h="384">
                  <a:moveTo>
                    <a:pt x="136" y="384"/>
                  </a:moveTo>
                  <a:cubicBezTo>
                    <a:pt x="68" y="344"/>
                    <a:pt x="0" y="304"/>
                    <a:pt x="88" y="240"/>
                  </a:cubicBezTo>
                  <a:cubicBezTo>
                    <a:pt x="176" y="176"/>
                    <a:pt x="420" y="88"/>
                    <a:pt x="66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1782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60400"/>
          </a:xfrm>
          <a:effectLst>
            <a:outerShdw dist="125724" dir="2700000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The </a:t>
            </a:r>
            <a:r>
              <a:rPr lang="en-US" altLang="zh-TW" smtClean="0">
                <a:solidFill>
                  <a:srgbClr val="FF0000"/>
                </a:solidFill>
              </a:rPr>
              <a:t>All</a:t>
            </a:r>
            <a:r>
              <a:rPr lang="en-US" altLang="zh-TW" smtClean="0"/>
              <a:t> Clause</a:t>
            </a:r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3429000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Find the names of all branches that have greater assets than </a:t>
            </a:r>
            <a:r>
              <a:rPr lang="en-US" altLang="zh-TW" sz="2000" i="1" smtClean="0">
                <a:solidFill>
                  <a:srgbClr val="FF0000"/>
                </a:solidFill>
              </a:rPr>
              <a:t>all</a:t>
            </a:r>
            <a:r>
              <a:rPr lang="en-US" altLang="zh-TW" sz="2000" smtClean="0"/>
              <a:t> branches located in Brooklyn.</a:t>
            </a:r>
          </a:p>
          <a:p>
            <a:pPr lvl="1" eaLnBrk="1" hangingPunct="1"/>
            <a:r>
              <a:rPr lang="en-US" altLang="zh-TW" sz="1800" smtClean="0"/>
              <a:t>Equivalent to “find all branches that have greater assets than the </a:t>
            </a:r>
            <a:r>
              <a:rPr lang="en-US" altLang="zh-TW" sz="1800" smtClean="0">
                <a:solidFill>
                  <a:srgbClr val="FF0000"/>
                </a:solidFill>
              </a:rPr>
              <a:t>maximum</a:t>
            </a:r>
            <a:r>
              <a:rPr lang="en-US" altLang="zh-TW" sz="1800" smtClean="0"/>
              <a:t> assets of any branch located in Brooklyn”		</a:t>
            </a:r>
          </a:p>
          <a:p>
            <a:pPr eaLnBrk="1" hangingPunct="1">
              <a:buFontTx/>
              <a:buNone/>
            </a:pPr>
            <a:r>
              <a:rPr lang="en-US" altLang="zh-TW" sz="2000" smtClean="0">
                <a:solidFill>
                  <a:srgbClr val="0066FF"/>
                </a:solidFill>
              </a:rPr>
              <a:t>			select</a:t>
            </a:r>
            <a:r>
              <a:rPr lang="en-US" altLang="zh-TW" sz="2000" smtClean="0"/>
              <a:t> branch-name</a:t>
            </a:r>
            <a:br>
              <a:rPr lang="en-US" altLang="zh-TW" sz="2000" smtClean="0"/>
            </a:br>
            <a:r>
              <a:rPr lang="en-US" altLang="zh-TW" sz="2000" smtClean="0"/>
              <a:t>		</a:t>
            </a:r>
            <a:r>
              <a:rPr lang="en-US" altLang="zh-TW" sz="2000" smtClean="0">
                <a:solidFill>
                  <a:srgbClr val="0066FF"/>
                </a:solidFill>
              </a:rPr>
              <a:t>from</a:t>
            </a:r>
            <a:r>
              <a:rPr lang="en-US" altLang="zh-TW" sz="2000" smtClean="0"/>
              <a:t> branch</a:t>
            </a:r>
            <a:br>
              <a:rPr lang="en-US" altLang="zh-TW" sz="2000" smtClean="0"/>
            </a:br>
            <a:r>
              <a:rPr lang="en-US" altLang="zh-TW" sz="2000" smtClean="0"/>
              <a:t>		</a:t>
            </a:r>
            <a:r>
              <a:rPr lang="en-US" altLang="zh-TW" sz="2000" smtClean="0">
                <a:solidFill>
                  <a:srgbClr val="0066FF"/>
                </a:solidFill>
              </a:rPr>
              <a:t>where</a:t>
            </a:r>
            <a:r>
              <a:rPr lang="en-US" altLang="zh-TW" sz="2000" smtClean="0"/>
              <a:t> assets &gt; </a:t>
            </a:r>
            <a:r>
              <a:rPr lang="en-US" altLang="zh-TW" sz="2000" smtClean="0">
                <a:solidFill>
                  <a:srgbClr val="0066FF"/>
                </a:solidFill>
              </a:rPr>
              <a:t>all</a:t>
            </a:r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smtClean="0"/>
              <a:t>			(</a:t>
            </a:r>
            <a:r>
              <a:rPr lang="en-US" altLang="zh-TW" sz="2000" smtClean="0">
                <a:solidFill>
                  <a:srgbClr val="0066FF"/>
                </a:solidFill>
              </a:rPr>
              <a:t>select</a:t>
            </a:r>
            <a:r>
              <a:rPr lang="en-US" altLang="zh-TW" sz="2000" smtClean="0"/>
              <a:t> assets</a:t>
            </a:r>
            <a:br>
              <a:rPr lang="en-US" altLang="zh-TW" sz="2000" smtClean="0"/>
            </a:br>
            <a:r>
              <a:rPr lang="en-US" altLang="zh-TW" sz="2000" smtClean="0"/>
              <a:t>			</a:t>
            </a:r>
            <a:r>
              <a:rPr lang="en-US" altLang="zh-TW" sz="2000" smtClean="0">
                <a:solidFill>
                  <a:srgbClr val="0066FF"/>
                </a:solidFill>
              </a:rPr>
              <a:t>from</a:t>
            </a:r>
            <a:r>
              <a:rPr lang="en-US" altLang="zh-TW" sz="2000" smtClean="0"/>
              <a:t> branch</a:t>
            </a:r>
            <a:br>
              <a:rPr lang="en-US" altLang="zh-TW" sz="2000" smtClean="0"/>
            </a:br>
            <a:r>
              <a:rPr lang="en-US" altLang="zh-TW" sz="2000" smtClean="0"/>
              <a:t>			</a:t>
            </a:r>
            <a:r>
              <a:rPr lang="en-US" altLang="zh-TW" sz="2000" smtClean="0">
                <a:solidFill>
                  <a:srgbClr val="0066FF"/>
                </a:solidFill>
              </a:rPr>
              <a:t>where</a:t>
            </a:r>
            <a:r>
              <a:rPr lang="en-US" altLang="zh-TW" sz="2000" smtClean="0"/>
              <a:t> branch-city=“Brooklyn”)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82DE2AF2-4922-4B42-AA55-EE591BF9FC98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23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  <a:effectLst>
            <a:outerShdw dist="117088" dir="2436078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solidFill>
                  <a:srgbClr val="FF0000"/>
                </a:solidFill>
              </a:rPr>
              <a:t>All</a:t>
            </a:r>
            <a:r>
              <a:rPr lang="en-US" altLang="zh-TW" smtClean="0"/>
              <a:t> Semantics</a:t>
            </a:r>
          </a:p>
        </p:txBody>
      </p:sp>
      <p:sp>
        <p:nvSpPr>
          <p:cNvPr id="2056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800" smtClean="0">
                <a:sym typeface="Symbol" pitchFamily="18" charset="2"/>
              </a:rPr>
              <a:t>(5 &lt; all         ) = false</a:t>
            </a:r>
            <a:br>
              <a:rPr lang="en-US" altLang="zh-TW" sz="1800" smtClean="0">
                <a:sym typeface="Symbol" pitchFamily="18" charset="2"/>
              </a:rPr>
            </a:br>
            <a:endParaRPr lang="en-US" altLang="zh-TW" sz="180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TW" sz="1800" smtClean="0">
                <a:sym typeface="Symbol" pitchFamily="18" charset="2"/>
              </a:rPr>
              <a:t>		       </a:t>
            </a:r>
          </a:p>
          <a:p>
            <a:pPr eaLnBrk="1" hangingPunct="1">
              <a:buFontTx/>
              <a:buNone/>
            </a:pPr>
            <a:r>
              <a:rPr lang="en-US" altLang="zh-TW" sz="1800" smtClean="0">
                <a:sym typeface="Symbol" pitchFamily="18" charset="2"/>
              </a:rPr>
              <a:t>(5 &lt; all         ) = true</a:t>
            </a:r>
          </a:p>
          <a:p>
            <a:pPr eaLnBrk="1" hangingPunct="1">
              <a:buFontTx/>
              <a:buNone/>
            </a:pPr>
            <a:endParaRPr lang="en-US" altLang="zh-TW" sz="180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altLang="zh-TW" sz="1800" smtClean="0"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smtClean="0">
                <a:sym typeface="Symbol" pitchFamily="18" charset="2"/>
              </a:rPr>
              <a:t>(5 = all         ) = false</a:t>
            </a:r>
            <a:br>
              <a:rPr lang="en-US" altLang="zh-TW" sz="1800" smtClean="0">
                <a:sym typeface="Symbol" pitchFamily="18" charset="2"/>
              </a:rPr>
            </a:br>
            <a:endParaRPr lang="en-US" altLang="zh-TW" sz="1800" smtClean="0"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smtClean="0"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smtClean="0">
                <a:sym typeface="Symbol" pitchFamily="18" charset="2"/>
              </a:rPr>
              <a:t>(5  all         ) = true </a:t>
            </a:r>
          </a:p>
          <a:p>
            <a:pPr eaLnBrk="1" hangingPunct="1">
              <a:buFontTx/>
              <a:buNone/>
            </a:pPr>
            <a:r>
              <a:rPr lang="en-US" altLang="zh-TW" sz="1800" smtClean="0">
                <a:sym typeface="Symbol" pitchFamily="18" charset="2"/>
              </a:rPr>
              <a:t/>
            </a:r>
            <a:br>
              <a:rPr lang="en-US" altLang="zh-TW" sz="1800" smtClean="0">
                <a:sym typeface="Symbol" pitchFamily="18" charset="2"/>
              </a:rPr>
            </a:br>
            <a:endParaRPr lang="en-US" altLang="zh-TW" sz="1800" smtClean="0">
              <a:sym typeface="Symbol" pitchFamily="18" charset="2"/>
            </a:endParaRPr>
          </a:p>
        </p:txBody>
      </p:sp>
      <p:graphicFrame>
        <p:nvGraphicFramePr>
          <p:cNvPr id="2050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00200" y="3276600"/>
          <a:ext cx="646113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Document" r:id="rId3" imgW="646417" imgH="893776" progId="Word.Document.8">
                  <p:embed/>
                </p:oleObj>
              </mc:Choice>
              <mc:Fallback>
                <p:oleObj name="Document" r:id="rId3" imgW="646417" imgH="893776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76600"/>
                        <a:ext cx="646113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1676400" y="1371600"/>
          <a:ext cx="6191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文件" r:id="rId5" imgW="619920" imgH="1264680" progId="Word.Document.8">
                  <p:embed/>
                </p:oleObj>
              </mc:Choice>
              <mc:Fallback>
                <p:oleObj name="文件" r:id="rId5" imgW="619920" imgH="126468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371600"/>
                        <a:ext cx="619125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1676400" y="2514600"/>
          <a:ext cx="67627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文件" r:id="rId7" imgW="667440" imgH="895680" progId="Word.Document.8">
                  <p:embed/>
                </p:oleObj>
              </mc:Choice>
              <mc:Fallback>
                <p:oleObj name="文件" r:id="rId7" imgW="667440" imgH="89568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514600"/>
                        <a:ext cx="67627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1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00200" y="4114800"/>
          <a:ext cx="6667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文件" r:id="rId9" imgW="667440" imgH="895680" progId="Word.Document.8">
                  <p:embed/>
                </p:oleObj>
              </mc:Choice>
              <mc:Fallback>
                <p:oleObj name="文件" r:id="rId9" imgW="667440" imgH="895680" progId="Word.Documen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14800"/>
                        <a:ext cx="66675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59" name="Rectangle 15"/>
          <p:cNvSpPr>
            <a:spLocks noChangeArrowheads="1"/>
          </p:cNvSpPr>
          <p:nvPr/>
        </p:nvSpPr>
        <p:spPr bwMode="auto">
          <a:xfrm>
            <a:off x="4267200" y="2743200"/>
            <a:ext cx="4572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>
                <a:sym typeface="Symbol" pitchFamily="18" charset="2"/>
              </a:rPr>
              <a:t>Note:</a:t>
            </a:r>
          </a:p>
          <a:p>
            <a:r>
              <a:rPr lang="en-US" altLang="zh-TW">
                <a:sym typeface="Symbol" pitchFamily="18" charset="2"/>
              </a:rPr>
              <a:t> (</a:t>
            </a:r>
            <a:r>
              <a:rPr lang="en-US" altLang="zh-TW">
                <a:solidFill>
                  <a:srgbClr val="FF0000"/>
                </a:solidFill>
                <a:sym typeface="Symbol" pitchFamily="18" charset="2"/>
              </a:rPr>
              <a:t> all</a:t>
            </a:r>
            <a:r>
              <a:rPr lang="en-US" altLang="zh-TW">
                <a:sym typeface="Symbol" pitchFamily="18" charset="2"/>
              </a:rPr>
              <a:t>) is equivalent to </a:t>
            </a:r>
            <a:r>
              <a:rPr lang="en-US" altLang="zh-TW">
                <a:solidFill>
                  <a:srgbClr val="FF0000"/>
                </a:solidFill>
                <a:sym typeface="Symbol" pitchFamily="18" charset="2"/>
              </a:rPr>
              <a:t>not in</a:t>
            </a:r>
            <a:r>
              <a:rPr lang="en-US" altLang="zh-TW">
                <a:sym typeface="Symbol" pitchFamily="18" charset="2"/>
              </a:rPr>
              <a:t> </a:t>
            </a:r>
          </a:p>
          <a:p>
            <a:r>
              <a:rPr lang="en-US" altLang="zh-TW">
                <a:sym typeface="Symbol" pitchFamily="18" charset="2"/>
              </a:rPr>
              <a:t> However, (</a:t>
            </a:r>
            <a:r>
              <a:rPr lang="en-US" altLang="zh-TW">
                <a:solidFill>
                  <a:srgbClr val="FF0000"/>
                </a:solidFill>
                <a:sym typeface="Symbol" pitchFamily="18" charset="2"/>
              </a:rPr>
              <a:t>= all</a:t>
            </a:r>
            <a:r>
              <a:rPr lang="en-US" altLang="zh-TW">
                <a:sym typeface="Symbol" pitchFamily="18" charset="2"/>
              </a:rPr>
              <a:t>) is </a:t>
            </a:r>
            <a:r>
              <a:rPr lang="en-US" altLang="zh-TW" u="sng">
                <a:sym typeface="Symbol" pitchFamily="18" charset="2"/>
              </a:rPr>
              <a:t>not</a:t>
            </a:r>
            <a:r>
              <a:rPr lang="en-US" altLang="zh-TW">
                <a:sym typeface="Symbol" pitchFamily="18" charset="2"/>
              </a:rPr>
              <a:t> equivalent to </a:t>
            </a:r>
            <a:r>
              <a:rPr lang="en-US" altLang="zh-TW">
                <a:solidFill>
                  <a:srgbClr val="FF0000"/>
                </a:solidFill>
                <a:sym typeface="Symbol" pitchFamily="18" charset="2"/>
              </a:rPr>
              <a:t> 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5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297416B-3EB8-480C-B5EE-0A74651104DE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24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25724" dir="2700000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Test for Empty Relations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3962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rgbClr val="0066FF"/>
                </a:solidFill>
              </a:rPr>
              <a:t>exists</a:t>
            </a:r>
            <a:r>
              <a:rPr lang="en-US" altLang="zh-TW" sz="2000" smtClean="0"/>
              <a:t> returns </a:t>
            </a:r>
            <a:r>
              <a:rPr lang="en-US" altLang="zh-TW" sz="2000" smtClean="0">
                <a:solidFill>
                  <a:srgbClr val="0066FF"/>
                </a:solidFill>
              </a:rPr>
              <a:t>true</a:t>
            </a:r>
            <a:r>
              <a:rPr lang="en-US" altLang="zh-TW" sz="2000" smtClean="0"/>
              <a:t> if the argument subquery is nonempty.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Find all customer names who have both a loan and an account.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smtClean="0">
                <a:solidFill>
                  <a:schemeClr val="accent2"/>
                </a:solidFill>
              </a:rPr>
              <a:t>select</a:t>
            </a:r>
            <a:r>
              <a:rPr lang="en-US" altLang="zh-TW" sz="2000" smtClean="0"/>
              <a:t> customer-name </a:t>
            </a:r>
            <a:r>
              <a:rPr lang="en-US" altLang="zh-TW" sz="2000" smtClean="0">
                <a:solidFill>
                  <a:schemeClr val="accent2"/>
                </a:solidFill>
              </a:rPr>
              <a:t>from</a:t>
            </a:r>
            <a:r>
              <a:rPr lang="en-US" altLang="zh-TW" sz="2000" smtClean="0"/>
              <a:t> depositor as </a:t>
            </a:r>
            <a:r>
              <a:rPr lang="en-US" altLang="zh-TW" sz="2000" smtClean="0">
                <a:solidFill>
                  <a:srgbClr val="FF0000"/>
                </a:solidFill>
              </a:rPr>
              <a:t>D</a:t>
            </a:r>
            <a:r>
              <a:rPr lang="en-US" altLang="zh-TW" sz="2000" smtClean="0"/>
              <a:t> </a:t>
            </a:r>
            <a:r>
              <a:rPr lang="en-US" altLang="zh-TW" sz="2000" smtClean="0">
                <a:solidFill>
                  <a:schemeClr val="accent2"/>
                </a:solidFill>
              </a:rPr>
              <a:t>where</a:t>
            </a:r>
            <a:r>
              <a:rPr lang="en-US" altLang="zh-TW" sz="2000" smtClean="0"/>
              <a:t> </a:t>
            </a:r>
            <a:r>
              <a:rPr lang="en-US" altLang="zh-TW" sz="2000" smtClean="0">
                <a:solidFill>
                  <a:srgbClr val="FF0000"/>
                </a:solidFill>
              </a:rPr>
              <a:t>exists</a:t>
            </a:r>
            <a:r>
              <a:rPr lang="en-US" altLang="zh-TW" sz="200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/>
              <a:t>	(</a:t>
            </a:r>
            <a:r>
              <a:rPr lang="en-US" altLang="zh-TW" sz="2000" smtClean="0">
                <a:solidFill>
                  <a:schemeClr val="accent2"/>
                </a:solidFill>
              </a:rPr>
              <a:t>select</a:t>
            </a:r>
            <a:r>
              <a:rPr lang="en-US" altLang="zh-TW" sz="2000" smtClean="0"/>
              <a:t> * </a:t>
            </a:r>
            <a:r>
              <a:rPr lang="en-US" altLang="zh-TW" sz="2000" smtClean="0">
                <a:solidFill>
                  <a:schemeClr val="accent2"/>
                </a:solidFill>
              </a:rPr>
              <a:t>from </a:t>
            </a:r>
            <a:r>
              <a:rPr lang="en-US" altLang="zh-TW" sz="2000" smtClean="0"/>
              <a:t>borrower as B </a:t>
            </a:r>
            <a:r>
              <a:rPr lang="en-US" altLang="zh-TW" sz="2000" smtClean="0">
                <a:solidFill>
                  <a:schemeClr val="accent2"/>
                </a:solidFill>
              </a:rPr>
              <a:t>where</a:t>
            </a:r>
            <a:r>
              <a:rPr lang="en-US" altLang="zh-TW" sz="2000" smtClean="0"/>
              <a:t> </a:t>
            </a:r>
            <a:r>
              <a:rPr lang="en-US" altLang="zh-TW" sz="2000" smtClean="0">
                <a:solidFill>
                  <a:srgbClr val="FF0000"/>
                </a:solidFill>
              </a:rPr>
              <a:t>D</a:t>
            </a:r>
            <a:r>
              <a:rPr lang="en-US" altLang="zh-TW" sz="2000" smtClean="0"/>
              <a:t>.customer-name = </a:t>
            </a:r>
            <a:r>
              <a:rPr lang="en-US" altLang="zh-TW" sz="2000" smtClean="0">
                <a:solidFill>
                  <a:srgbClr val="FF0000"/>
                </a:solidFill>
              </a:rPr>
              <a:t>B</a:t>
            </a:r>
            <a:r>
              <a:rPr lang="en-US" altLang="zh-TW" sz="2000" smtClean="0"/>
              <a:t>.customer-name)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Find all customer names who have an account but no loan.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smtClean="0">
                <a:solidFill>
                  <a:schemeClr val="accent2"/>
                </a:solidFill>
              </a:rPr>
              <a:t>select</a:t>
            </a:r>
            <a:r>
              <a:rPr lang="en-US" altLang="zh-TW" sz="2000" smtClean="0"/>
              <a:t> customer-name </a:t>
            </a:r>
            <a:r>
              <a:rPr lang="en-US" altLang="zh-TW" sz="2000" smtClean="0">
                <a:solidFill>
                  <a:schemeClr val="accent2"/>
                </a:solidFill>
              </a:rPr>
              <a:t>from</a:t>
            </a:r>
            <a:r>
              <a:rPr lang="en-US" altLang="zh-TW" sz="2000" smtClean="0"/>
              <a:t> depositor as </a:t>
            </a:r>
            <a:r>
              <a:rPr lang="en-US" altLang="zh-TW" sz="2000" smtClean="0">
                <a:solidFill>
                  <a:srgbClr val="FF0000"/>
                </a:solidFill>
              </a:rPr>
              <a:t>D</a:t>
            </a:r>
            <a:r>
              <a:rPr lang="en-US" altLang="zh-TW" sz="2000" smtClean="0"/>
              <a:t> </a:t>
            </a:r>
            <a:r>
              <a:rPr lang="en-US" altLang="zh-TW" sz="2000" smtClean="0">
                <a:solidFill>
                  <a:schemeClr val="accent2"/>
                </a:solidFill>
              </a:rPr>
              <a:t>where</a:t>
            </a:r>
            <a:r>
              <a:rPr lang="en-US" altLang="zh-TW" sz="2000" smtClean="0"/>
              <a:t> </a:t>
            </a:r>
            <a:r>
              <a:rPr lang="en-US" altLang="zh-TW" sz="2000" smtClean="0">
                <a:solidFill>
                  <a:srgbClr val="FF0000"/>
                </a:solidFill>
              </a:rPr>
              <a:t>not</a:t>
            </a:r>
            <a:r>
              <a:rPr lang="en-US" altLang="zh-TW" sz="2000" smtClean="0"/>
              <a:t> </a:t>
            </a:r>
            <a:r>
              <a:rPr lang="en-US" altLang="zh-TW" sz="2000" smtClean="0">
                <a:solidFill>
                  <a:srgbClr val="FF0000"/>
                </a:solidFill>
              </a:rPr>
              <a:t>exists</a:t>
            </a:r>
            <a:r>
              <a:rPr lang="en-US" altLang="zh-TW" sz="200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/>
              <a:t>	(</a:t>
            </a:r>
            <a:r>
              <a:rPr lang="en-US" altLang="zh-TW" sz="2000" smtClean="0">
                <a:solidFill>
                  <a:schemeClr val="accent2"/>
                </a:solidFill>
              </a:rPr>
              <a:t>select</a:t>
            </a:r>
            <a:r>
              <a:rPr lang="en-US" altLang="zh-TW" sz="2000" smtClean="0"/>
              <a:t> * </a:t>
            </a:r>
            <a:r>
              <a:rPr lang="en-US" altLang="zh-TW" sz="2000" smtClean="0">
                <a:solidFill>
                  <a:schemeClr val="accent2"/>
                </a:solidFill>
              </a:rPr>
              <a:t>from </a:t>
            </a:r>
            <a:r>
              <a:rPr lang="en-US" altLang="zh-TW" sz="2000" smtClean="0"/>
              <a:t>borrower as B </a:t>
            </a:r>
            <a:r>
              <a:rPr lang="en-US" altLang="zh-TW" sz="2000" smtClean="0">
                <a:solidFill>
                  <a:schemeClr val="accent2"/>
                </a:solidFill>
              </a:rPr>
              <a:t>where</a:t>
            </a:r>
            <a:r>
              <a:rPr lang="en-US" altLang="zh-TW" sz="2000" smtClean="0"/>
              <a:t> </a:t>
            </a:r>
            <a:r>
              <a:rPr lang="en-US" altLang="zh-TW" sz="2000" smtClean="0">
                <a:solidFill>
                  <a:srgbClr val="FF0000"/>
                </a:solidFill>
              </a:rPr>
              <a:t>D</a:t>
            </a:r>
            <a:r>
              <a:rPr lang="en-US" altLang="zh-TW" sz="2000" smtClean="0"/>
              <a:t>.customer-name = </a:t>
            </a:r>
            <a:r>
              <a:rPr lang="en-US" altLang="zh-TW" sz="2000" smtClean="0">
                <a:solidFill>
                  <a:srgbClr val="FF0000"/>
                </a:solidFill>
              </a:rPr>
              <a:t>B</a:t>
            </a:r>
            <a:r>
              <a:rPr lang="en-US" altLang="zh-TW" sz="2000" smtClean="0"/>
              <a:t>.customer-name)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smtClean="0"/>
          </a:p>
          <a:p>
            <a:pPr eaLnBrk="1" hangingPunct="1">
              <a:lnSpc>
                <a:spcPct val="80000"/>
              </a:lnSpc>
            </a:pPr>
            <a:endParaRPr lang="en-US" altLang="zh-TW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9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9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872B8A2D-DC5A-4FCC-8271-8F976AB2DD0D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25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90600" y="3429000"/>
            <a:ext cx="5880100" cy="2195513"/>
            <a:chOff x="616" y="2304"/>
            <a:chExt cx="3704" cy="1383"/>
          </a:xfrm>
        </p:grpSpPr>
        <p:sp>
          <p:nvSpPr>
            <p:cNvPr id="26638" name="Rectangle 3"/>
            <p:cNvSpPr>
              <a:spLocks noChangeArrowheads="1"/>
            </p:cNvSpPr>
            <p:nvPr/>
          </p:nvSpPr>
          <p:spPr bwMode="auto">
            <a:xfrm>
              <a:off x="960" y="2304"/>
              <a:ext cx="3360" cy="100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Text Box 4"/>
            <p:cNvSpPr txBox="1">
              <a:spLocks noChangeArrowheads="1"/>
            </p:cNvSpPr>
            <p:nvPr/>
          </p:nvSpPr>
          <p:spPr bwMode="auto">
            <a:xfrm>
              <a:off x="672" y="3456"/>
              <a:ext cx="27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r>
                <a:rPr kumimoji="0" lang="en-US" sz="1800"/>
                <a:t>Customers at Perryridge with same name as T</a:t>
              </a:r>
              <a:endParaRPr kumimoji="0" lang="en-US"/>
            </a:p>
          </p:txBody>
        </p:sp>
        <p:sp>
          <p:nvSpPr>
            <p:cNvPr id="26640" name="Freeform 5"/>
            <p:cNvSpPr>
              <a:spLocks/>
            </p:cNvSpPr>
            <p:nvPr/>
          </p:nvSpPr>
          <p:spPr bwMode="auto">
            <a:xfrm>
              <a:off x="616" y="2360"/>
              <a:ext cx="344" cy="1096"/>
            </a:xfrm>
            <a:custGeom>
              <a:avLst/>
              <a:gdLst>
                <a:gd name="T0" fmla="*/ 104 w 344"/>
                <a:gd name="T1" fmla="*/ 1096 h 1096"/>
                <a:gd name="T2" fmla="*/ 8 w 344"/>
                <a:gd name="T3" fmla="*/ 616 h 1096"/>
                <a:gd name="T4" fmla="*/ 56 w 344"/>
                <a:gd name="T5" fmla="*/ 96 h 1096"/>
                <a:gd name="T6" fmla="*/ 344 w 344"/>
                <a:gd name="T7" fmla="*/ 40 h 10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4"/>
                <a:gd name="T13" fmla="*/ 0 h 1096"/>
                <a:gd name="T14" fmla="*/ 344 w 344"/>
                <a:gd name="T15" fmla="*/ 1096 h 10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4" h="1096">
                  <a:moveTo>
                    <a:pt x="104" y="1096"/>
                  </a:moveTo>
                  <a:cubicBezTo>
                    <a:pt x="64" y="924"/>
                    <a:pt x="16" y="783"/>
                    <a:pt x="8" y="616"/>
                  </a:cubicBezTo>
                  <a:cubicBezTo>
                    <a:pt x="0" y="449"/>
                    <a:pt x="0" y="192"/>
                    <a:pt x="56" y="96"/>
                  </a:cubicBezTo>
                  <a:cubicBezTo>
                    <a:pt x="112" y="0"/>
                    <a:pt x="284" y="52"/>
                    <a:pt x="344" y="4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3894" name="Rectangle 6"/>
          <p:cNvSpPr>
            <a:spLocks noGrp="1" noChangeArrowheads="1"/>
          </p:cNvSpPr>
          <p:nvPr>
            <p:ph type="title"/>
          </p:nvPr>
        </p:nvSpPr>
        <p:spPr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400" smtClean="0"/>
              <a:t>Test for Absence of Duplicate Tuples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362200" y="3200400"/>
            <a:ext cx="6026150" cy="1143000"/>
            <a:chOff x="1440" y="2160"/>
            <a:chExt cx="3796" cy="720"/>
          </a:xfrm>
        </p:grpSpPr>
        <p:sp>
          <p:nvSpPr>
            <p:cNvPr id="26635" name="Rectangle 8"/>
            <p:cNvSpPr>
              <a:spLocks noChangeArrowheads="1"/>
            </p:cNvSpPr>
            <p:nvPr/>
          </p:nvSpPr>
          <p:spPr bwMode="auto">
            <a:xfrm>
              <a:off x="1440" y="2640"/>
              <a:ext cx="2496" cy="24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" name="Text Box 9"/>
            <p:cNvSpPr txBox="1">
              <a:spLocks noChangeArrowheads="1"/>
            </p:cNvSpPr>
            <p:nvPr/>
          </p:nvSpPr>
          <p:spPr bwMode="auto">
            <a:xfrm>
              <a:off x="3936" y="2160"/>
              <a:ext cx="130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r>
                <a:rPr kumimoji="0" lang="en-US" sz="1800"/>
                <a:t>Find depositors with</a:t>
              </a:r>
            </a:p>
            <a:p>
              <a:r>
                <a:rPr kumimoji="0" lang="en-US" sz="1800"/>
                <a:t>same name as T</a:t>
              </a:r>
              <a:endParaRPr kumimoji="0" lang="en-US"/>
            </a:p>
          </p:txBody>
        </p:sp>
        <p:sp>
          <p:nvSpPr>
            <p:cNvPr id="26637" name="Freeform 10"/>
            <p:cNvSpPr>
              <a:spLocks/>
            </p:cNvSpPr>
            <p:nvPr/>
          </p:nvSpPr>
          <p:spPr bwMode="auto">
            <a:xfrm>
              <a:off x="3600" y="2400"/>
              <a:ext cx="384" cy="240"/>
            </a:xfrm>
            <a:custGeom>
              <a:avLst/>
              <a:gdLst>
                <a:gd name="T0" fmla="*/ 384 w 384"/>
                <a:gd name="T1" fmla="*/ 0 h 240"/>
                <a:gd name="T2" fmla="*/ 144 w 384"/>
                <a:gd name="T3" fmla="*/ 48 h 240"/>
                <a:gd name="T4" fmla="*/ 0 w 384"/>
                <a:gd name="T5" fmla="*/ 240 h 240"/>
                <a:gd name="T6" fmla="*/ 0 60000 65536"/>
                <a:gd name="T7" fmla="*/ 0 60000 65536"/>
                <a:gd name="T8" fmla="*/ 0 60000 65536"/>
                <a:gd name="T9" fmla="*/ 0 w 384"/>
                <a:gd name="T10" fmla="*/ 0 h 240"/>
                <a:gd name="T11" fmla="*/ 384 w 38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40">
                  <a:moveTo>
                    <a:pt x="384" y="0"/>
                  </a:moveTo>
                  <a:cubicBezTo>
                    <a:pt x="296" y="4"/>
                    <a:pt x="208" y="8"/>
                    <a:pt x="144" y="48"/>
                  </a:cubicBezTo>
                  <a:cubicBezTo>
                    <a:pt x="80" y="88"/>
                    <a:pt x="40" y="164"/>
                    <a:pt x="0" y="24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990600" y="2514600"/>
            <a:ext cx="6311900" cy="609600"/>
            <a:chOff x="624" y="1680"/>
            <a:chExt cx="3976" cy="384"/>
          </a:xfrm>
        </p:grpSpPr>
        <p:sp>
          <p:nvSpPr>
            <p:cNvPr id="26632" name="Rectangle 12"/>
            <p:cNvSpPr>
              <a:spLocks noChangeArrowheads="1"/>
            </p:cNvSpPr>
            <p:nvPr/>
          </p:nvSpPr>
          <p:spPr bwMode="auto">
            <a:xfrm>
              <a:off x="624" y="1728"/>
              <a:ext cx="1680" cy="33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" name="Text Box 13"/>
            <p:cNvSpPr txBox="1">
              <a:spLocks noChangeArrowheads="1"/>
            </p:cNvSpPr>
            <p:nvPr/>
          </p:nvSpPr>
          <p:spPr bwMode="auto">
            <a:xfrm>
              <a:off x="2736" y="1680"/>
              <a:ext cx="18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r>
                <a:rPr kumimoji="0" lang="en-US" sz="1800"/>
                <a:t>For each depositor T, check ...</a:t>
              </a:r>
              <a:endParaRPr kumimoji="0" lang="en-US"/>
            </a:p>
          </p:txBody>
        </p:sp>
        <p:sp>
          <p:nvSpPr>
            <p:cNvPr id="26634" name="Freeform 14"/>
            <p:cNvSpPr>
              <a:spLocks/>
            </p:cNvSpPr>
            <p:nvPr/>
          </p:nvSpPr>
          <p:spPr bwMode="auto">
            <a:xfrm>
              <a:off x="2256" y="1768"/>
              <a:ext cx="480" cy="56"/>
            </a:xfrm>
            <a:custGeom>
              <a:avLst/>
              <a:gdLst>
                <a:gd name="T0" fmla="*/ 480 w 480"/>
                <a:gd name="T1" fmla="*/ 8 h 56"/>
                <a:gd name="T2" fmla="*/ 288 w 480"/>
                <a:gd name="T3" fmla="*/ 8 h 56"/>
                <a:gd name="T4" fmla="*/ 0 w 480"/>
                <a:gd name="T5" fmla="*/ 56 h 56"/>
                <a:gd name="T6" fmla="*/ 0 60000 65536"/>
                <a:gd name="T7" fmla="*/ 0 60000 65536"/>
                <a:gd name="T8" fmla="*/ 0 60000 65536"/>
                <a:gd name="T9" fmla="*/ 0 w 480"/>
                <a:gd name="T10" fmla="*/ 0 h 56"/>
                <a:gd name="T11" fmla="*/ 480 w 480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56">
                  <a:moveTo>
                    <a:pt x="480" y="8"/>
                  </a:moveTo>
                  <a:cubicBezTo>
                    <a:pt x="424" y="4"/>
                    <a:pt x="368" y="0"/>
                    <a:pt x="288" y="8"/>
                  </a:cubicBezTo>
                  <a:cubicBezTo>
                    <a:pt x="208" y="16"/>
                    <a:pt x="104" y="36"/>
                    <a:pt x="0" y="5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3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24800" cy="4114800"/>
          </a:xfrm>
        </p:spPr>
        <p:txBody>
          <a:bodyPr/>
          <a:lstStyle/>
          <a:p>
            <a:pPr eaLnBrk="1" hangingPunct="1"/>
            <a:r>
              <a:rPr lang="en-US" altLang="zh-TW" sz="1800" smtClean="0">
                <a:solidFill>
                  <a:srgbClr val="FF0000"/>
                </a:solidFill>
              </a:rPr>
              <a:t>unique</a:t>
            </a:r>
            <a:r>
              <a:rPr lang="en-US" altLang="zh-TW" sz="1800" smtClean="0"/>
              <a:t> tests whether a subquery has any duplicate tuples in its result.</a:t>
            </a:r>
          </a:p>
          <a:p>
            <a:pPr eaLnBrk="1" hangingPunct="1"/>
            <a:r>
              <a:rPr lang="en-US" altLang="zh-TW" sz="1800" smtClean="0"/>
              <a:t>Find all customers who have only one account at the Perryridge branch.</a:t>
            </a:r>
            <a:br>
              <a:rPr lang="en-US" altLang="zh-TW" sz="1800" smtClean="0"/>
            </a:br>
            <a:r>
              <a:rPr lang="en-US" altLang="zh-TW" sz="1800" smtClean="0"/>
              <a:t/>
            </a:r>
            <a:br>
              <a:rPr lang="en-US" altLang="zh-TW" sz="1800" smtClean="0"/>
            </a:br>
            <a:r>
              <a:rPr lang="en-US" altLang="zh-TW" sz="1800" smtClean="0">
                <a:solidFill>
                  <a:srgbClr val="0066FF"/>
                </a:solidFill>
              </a:rPr>
              <a:t>select</a:t>
            </a:r>
            <a:r>
              <a:rPr lang="en-US" altLang="zh-TW" sz="1800" smtClean="0"/>
              <a:t> T.customer-name</a:t>
            </a:r>
            <a:br>
              <a:rPr lang="en-US" altLang="zh-TW" sz="1800" smtClean="0"/>
            </a:br>
            <a:r>
              <a:rPr lang="en-US" altLang="zh-TW" sz="1800" smtClean="0">
                <a:solidFill>
                  <a:srgbClr val="0066FF"/>
                </a:solidFill>
              </a:rPr>
              <a:t>from</a:t>
            </a:r>
            <a:r>
              <a:rPr lang="en-US" altLang="zh-TW" sz="1800" smtClean="0"/>
              <a:t> depositor </a:t>
            </a:r>
            <a:r>
              <a:rPr lang="en-US" altLang="zh-TW" sz="1800" smtClean="0">
                <a:solidFill>
                  <a:srgbClr val="0066FF"/>
                </a:solidFill>
              </a:rPr>
              <a:t>as</a:t>
            </a:r>
            <a:r>
              <a:rPr lang="en-US" altLang="zh-TW" sz="1800" smtClean="0"/>
              <a:t> T</a:t>
            </a:r>
            <a:br>
              <a:rPr lang="en-US" altLang="zh-TW" sz="1800" smtClean="0"/>
            </a:br>
            <a:r>
              <a:rPr lang="en-US" altLang="zh-TW" sz="1800" smtClean="0">
                <a:solidFill>
                  <a:srgbClr val="0066FF"/>
                </a:solidFill>
              </a:rPr>
              <a:t>where</a:t>
            </a:r>
            <a:r>
              <a:rPr lang="en-US" altLang="zh-TW" sz="1800" smtClean="0"/>
              <a:t> unique (</a:t>
            </a:r>
            <a:br>
              <a:rPr lang="en-US" altLang="zh-TW" sz="1800" smtClean="0"/>
            </a:br>
            <a:r>
              <a:rPr lang="en-US" altLang="zh-TW" sz="1800" smtClean="0"/>
              <a:t>	</a:t>
            </a:r>
            <a:r>
              <a:rPr lang="en-US" altLang="zh-TW" sz="1800" smtClean="0">
                <a:solidFill>
                  <a:srgbClr val="0066FF"/>
                </a:solidFill>
              </a:rPr>
              <a:t>select</a:t>
            </a:r>
            <a:r>
              <a:rPr lang="en-US" altLang="zh-TW" sz="1800" smtClean="0"/>
              <a:t> R.customer-name</a:t>
            </a:r>
            <a:br>
              <a:rPr lang="en-US" altLang="zh-TW" sz="1800" smtClean="0"/>
            </a:br>
            <a:r>
              <a:rPr lang="en-US" altLang="zh-TW" sz="1800" smtClean="0"/>
              <a:t>	</a:t>
            </a:r>
            <a:r>
              <a:rPr lang="en-US" altLang="zh-TW" sz="1800" smtClean="0">
                <a:solidFill>
                  <a:srgbClr val="0066FF"/>
                </a:solidFill>
              </a:rPr>
              <a:t>from</a:t>
            </a:r>
            <a:r>
              <a:rPr lang="en-US" altLang="zh-TW" sz="1800" smtClean="0"/>
              <a:t> account, depositor </a:t>
            </a:r>
            <a:r>
              <a:rPr lang="en-US" altLang="zh-TW" sz="1800" smtClean="0">
                <a:solidFill>
                  <a:srgbClr val="0066FF"/>
                </a:solidFill>
              </a:rPr>
              <a:t>as</a:t>
            </a:r>
            <a:r>
              <a:rPr lang="en-US" altLang="zh-TW" sz="1800" smtClean="0"/>
              <a:t> R</a:t>
            </a:r>
            <a:br>
              <a:rPr lang="en-US" altLang="zh-TW" sz="1800" smtClean="0"/>
            </a:br>
            <a:r>
              <a:rPr lang="en-US" altLang="zh-TW" sz="1800" smtClean="0"/>
              <a:t>	</a:t>
            </a:r>
            <a:r>
              <a:rPr lang="en-US" altLang="zh-TW" sz="1800" smtClean="0">
                <a:solidFill>
                  <a:srgbClr val="0066FF"/>
                </a:solidFill>
              </a:rPr>
              <a:t>where</a:t>
            </a:r>
            <a:r>
              <a:rPr lang="en-US" altLang="zh-TW" sz="1800" smtClean="0"/>
              <a:t> T.customer-name = R.customer-name </a:t>
            </a:r>
            <a:r>
              <a:rPr lang="en-US" altLang="zh-TW" sz="1800" smtClean="0">
                <a:solidFill>
                  <a:schemeClr val="accent2"/>
                </a:solidFill>
              </a:rPr>
              <a:t>and</a:t>
            </a:r>
            <a:r>
              <a:rPr lang="en-US" altLang="zh-TW" sz="1800" smtClean="0"/>
              <a:t> </a:t>
            </a:r>
            <a:br>
              <a:rPr lang="en-US" altLang="zh-TW" sz="1800" smtClean="0"/>
            </a:br>
            <a:r>
              <a:rPr lang="en-US" altLang="zh-TW" sz="1800" smtClean="0"/>
              <a:t>	R.account-number = account.account-number </a:t>
            </a:r>
            <a:r>
              <a:rPr lang="en-US" altLang="zh-TW" sz="1800" smtClean="0">
                <a:solidFill>
                  <a:schemeClr val="accent2"/>
                </a:solidFill>
              </a:rPr>
              <a:t>and</a:t>
            </a:r>
            <a:r>
              <a:rPr lang="en-US" altLang="zh-TW" sz="1800" smtClean="0"/>
              <a:t> </a:t>
            </a:r>
            <a:br>
              <a:rPr lang="en-US" altLang="zh-TW" sz="1800" smtClean="0"/>
            </a:br>
            <a:r>
              <a:rPr lang="en-US" altLang="zh-TW" sz="1800" smtClean="0"/>
              <a:t>	account.branch-name = “Perryridge”)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5FCBA72-AC74-478F-9004-D70BB6B4DB7B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26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17088" dir="2436078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Example Query – </a:t>
            </a:r>
            <a:r>
              <a:rPr lang="en-US" altLang="zh-TW" smtClean="0">
                <a:solidFill>
                  <a:srgbClr val="FF0000"/>
                </a:solidFill>
              </a:rPr>
              <a:t>NOT UNIQUE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153400" cy="3276600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Find all customers with at least 2 accounts at the Perryridge branch.</a:t>
            </a:r>
            <a:br>
              <a:rPr lang="en-US" altLang="zh-TW" sz="2000" smtClean="0"/>
            </a:br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smtClean="0">
                <a:solidFill>
                  <a:srgbClr val="0066FF"/>
                </a:solidFill>
              </a:rPr>
              <a:t>select</a:t>
            </a:r>
            <a:r>
              <a:rPr lang="en-US" altLang="zh-TW" sz="2000" smtClean="0"/>
              <a:t> T.customer-name</a:t>
            </a:r>
            <a:br>
              <a:rPr lang="en-US" altLang="zh-TW" sz="2000" smtClean="0"/>
            </a:br>
            <a:r>
              <a:rPr lang="en-US" altLang="zh-TW" sz="2000" smtClean="0">
                <a:solidFill>
                  <a:srgbClr val="0066FF"/>
                </a:solidFill>
              </a:rPr>
              <a:t>from</a:t>
            </a:r>
            <a:r>
              <a:rPr lang="en-US" altLang="zh-TW" sz="2000" smtClean="0"/>
              <a:t> depositor as T</a:t>
            </a:r>
            <a:br>
              <a:rPr lang="en-US" altLang="zh-TW" sz="2000" smtClean="0"/>
            </a:br>
            <a:r>
              <a:rPr lang="en-US" altLang="zh-TW" sz="2000" smtClean="0">
                <a:solidFill>
                  <a:srgbClr val="0066FF"/>
                </a:solidFill>
              </a:rPr>
              <a:t>where </a:t>
            </a:r>
            <a:r>
              <a:rPr lang="en-US" altLang="zh-TW" sz="2000" smtClean="0">
                <a:solidFill>
                  <a:srgbClr val="FF0000"/>
                </a:solidFill>
              </a:rPr>
              <a:t>not</a:t>
            </a:r>
            <a:r>
              <a:rPr lang="en-US" altLang="zh-TW" sz="2000" smtClean="0">
                <a:solidFill>
                  <a:srgbClr val="0066FF"/>
                </a:solidFill>
              </a:rPr>
              <a:t> </a:t>
            </a:r>
            <a:r>
              <a:rPr lang="en-US" altLang="zh-TW" sz="2000" smtClean="0">
                <a:solidFill>
                  <a:srgbClr val="FF0000"/>
                </a:solidFill>
              </a:rPr>
              <a:t>unique</a:t>
            </a:r>
            <a:r>
              <a:rPr lang="en-US" altLang="zh-TW" sz="2000" smtClean="0"/>
              <a:t>(</a:t>
            </a:r>
            <a:br>
              <a:rPr lang="en-US" altLang="zh-TW" sz="2000" smtClean="0"/>
            </a:br>
            <a:r>
              <a:rPr lang="en-US" altLang="zh-TW" sz="2000" smtClean="0"/>
              <a:t>	</a:t>
            </a:r>
            <a:r>
              <a:rPr lang="en-US" altLang="zh-TW" sz="2000" smtClean="0">
                <a:solidFill>
                  <a:srgbClr val="0066FF"/>
                </a:solidFill>
              </a:rPr>
              <a:t>select</a:t>
            </a:r>
            <a:r>
              <a:rPr lang="en-US" altLang="zh-TW" sz="2000" smtClean="0"/>
              <a:t> R.customer-name</a:t>
            </a:r>
            <a:br>
              <a:rPr lang="en-US" altLang="zh-TW" sz="2000" smtClean="0"/>
            </a:br>
            <a:r>
              <a:rPr lang="en-US" altLang="zh-TW" sz="2000" smtClean="0"/>
              <a:t>	</a:t>
            </a:r>
            <a:r>
              <a:rPr lang="en-US" altLang="zh-TW" sz="2000" smtClean="0">
                <a:solidFill>
                  <a:srgbClr val="0066FF"/>
                </a:solidFill>
              </a:rPr>
              <a:t>from</a:t>
            </a:r>
            <a:r>
              <a:rPr lang="en-US" altLang="zh-TW" sz="2000" smtClean="0"/>
              <a:t> account, depositor </a:t>
            </a:r>
            <a:r>
              <a:rPr lang="en-US" altLang="zh-TW" sz="2000" smtClean="0">
                <a:solidFill>
                  <a:srgbClr val="0066FF"/>
                </a:solidFill>
              </a:rPr>
              <a:t>as</a:t>
            </a:r>
            <a:r>
              <a:rPr lang="en-US" altLang="zh-TW" sz="2000" smtClean="0"/>
              <a:t> R</a:t>
            </a:r>
            <a:br>
              <a:rPr lang="en-US" altLang="zh-TW" sz="2000" smtClean="0"/>
            </a:br>
            <a:r>
              <a:rPr lang="en-US" altLang="zh-TW" sz="2000" smtClean="0"/>
              <a:t>	</a:t>
            </a:r>
            <a:r>
              <a:rPr lang="en-US" altLang="zh-TW" sz="2000" smtClean="0">
                <a:solidFill>
                  <a:srgbClr val="0066FF"/>
                </a:solidFill>
              </a:rPr>
              <a:t>where</a:t>
            </a:r>
            <a:r>
              <a:rPr lang="en-US" altLang="zh-TW" sz="2000" smtClean="0"/>
              <a:t> T.customer-name = R.customer-name </a:t>
            </a:r>
            <a:r>
              <a:rPr lang="en-US" altLang="zh-TW" sz="2000" smtClean="0">
                <a:solidFill>
                  <a:srgbClr val="0066FF"/>
                </a:solidFill>
              </a:rPr>
              <a:t>and</a:t>
            </a:r>
            <a:r>
              <a:rPr lang="en-US" altLang="zh-TW" sz="2000" smtClean="0"/>
              <a:t> </a:t>
            </a:r>
            <a:br>
              <a:rPr lang="en-US" altLang="zh-TW" sz="2000" smtClean="0"/>
            </a:br>
            <a:r>
              <a:rPr lang="en-US" altLang="zh-TW" sz="2000" smtClean="0"/>
              <a:t>	R.account-number = account.account-number </a:t>
            </a:r>
            <a:r>
              <a:rPr lang="en-US" altLang="zh-TW" sz="2000" smtClean="0">
                <a:solidFill>
                  <a:srgbClr val="0066FF"/>
                </a:solidFill>
              </a:rPr>
              <a:t>and</a:t>
            </a:r>
            <a:r>
              <a:rPr lang="en-US" altLang="zh-TW" sz="2000" smtClean="0"/>
              <a:t> </a:t>
            </a:r>
            <a:br>
              <a:rPr lang="en-US" altLang="zh-TW" sz="2000" smtClean="0"/>
            </a:br>
            <a:r>
              <a:rPr lang="en-US" altLang="zh-TW" sz="2000" smtClean="0"/>
              <a:t>	account.branch-name = “Perryridge”)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EB2A4C86-434A-4380-AB2F-1CBAE7401C79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27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2209800"/>
            <a:ext cx="4495800" cy="1982788"/>
            <a:chOff x="240" y="1440"/>
            <a:chExt cx="2832" cy="1249"/>
          </a:xfrm>
        </p:grpSpPr>
        <p:sp>
          <p:nvSpPr>
            <p:cNvPr id="28687" name="Rectangle 3"/>
            <p:cNvSpPr>
              <a:spLocks noChangeArrowheads="1"/>
            </p:cNvSpPr>
            <p:nvPr/>
          </p:nvSpPr>
          <p:spPr bwMode="auto">
            <a:xfrm>
              <a:off x="864" y="1440"/>
              <a:ext cx="2208" cy="43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8" name="Text Box 4"/>
            <p:cNvSpPr txBox="1">
              <a:spLocks noChangeArrowheads="1"/>
            </p:cNvSpPr>
            <p:nvPr/>
          </p:nvSpPr>
          <p:spPr bwMode="auto">
            <a:xfrm>
              <a:off x="240" y="2112"/>
              <a:ext cx="79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r>
                <a:rPr kumimoji="0" lang="en-US" sz="1800"/>
                <a:t>For each</a:t>
              </a:r>
            </a:p>
            <a:p>
              <a:r>
                <a:rPr kumimoji="0" lang="en-US" sz="1800"/>
                <a:t>customer S,</a:t>
              </a:r>
            </a:p>
            <a:p>
              <a:r>
                <a:rPr kumimoji="0" lang="en-US" sz="1800"/>
                <a:t>check ...</a:t>
              </a:r>
              <a:endParaRPr kumimoji="0" lang="en-US"/>
            </a:p>
          </p:txBody>
        </p:sp>
        <p:sp>
          <p:nvSpPr>
            <p:cNvPr id="28689" name="Freeform 5"/>
            <p:cNvSpPr>
              <a:spLocks/>
            </p:cNvSpPr>
            <p:nvPr/>
          </p:nvSpPr>
          <p:spPr bwMode="auto">
            <a:xfrm>
              <a:off x="472" y="1488"/>
              <a:ext cx="440" cy="624"/>
            </a:xfrm>
            <a:custGeom>
              <a:avLst/>
              <a:gdLst>
                <a:gd name="T0" fmla="*/ 56 w 440"/>
                <a:gd name="T1" fmla="*/ 624 h 624"/>
                <a:gd name="T2" fmla="*/ 8 w 440"/>
                <a:gd name="T3" fmla="*/ 432 h 624"/>
                <a:gd name="T4" fmla="*/ 104 w 440"/>
                <a:gd name="T5" fmla="*/ 96 h 624"/>
                <a:gd name="T6" fmla="*/ 440 w 440"/>
                <a:gd name="T7" fmla="*/ 0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0"/>
                <a:gd name="T13" fmla="*/ 0 h 624"/>
                <a:gd name="T14" fmla="*/ 440 w 440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0" h="624">
                  <a:moveTo>
                    <a:pt x="56" y="624"/>
                  </a:moveTo>
                  <a:cubicBezTo>
                    <a:pt x="28" y="572"/>
                    <a:pt x="0" y="520"/>
                    <a:pt x="8" y="432"/>
                  </a:cubicBezTo>
                  <a:cubicBezTo>
                    <a:pt x="16" y="344"/>
                    <a:pt x="32" y="168"/>
                    <a:pt x="104" y="96"/>
                  </a:cubicBezTo>
                  <a:cubicBezTo>
                    <a:pt x="176" y="24"/>
                    <a:pt x="308" y="12"/>
                    <a:pt x="44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33600" y="2133600"/>
            <a:ext cx="6197600" cy="3633788"/>
            <a:chOff x="1344" y="1407"/>
            <a:chExt cx="3904" cy="2289"/>
          </a:xfrm>
        </p:grpSpPr>
        <p:sp>
          <p:nvSpPr>
            <p:cNvPr id="28684" name="Rectangle 7"/>
            <p:cNvSpPr>
              <a:spLocks noChangeArrowheads="1"/>
            </p:cNvSpPr>
            <p:nvPr/>
          </p:nvSpPr>
          <p:spPr bwMode="auto">
            <a:xfrm>
              <a:off x="1344" y="2016"/>
              <a:ext cx="3600" cy="168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Text Box 8"/>
            <p:cNvSpPr txBox="1">
              <a:spLocks noChangeArrowheads="1"/>
            </p:cNvSpPr>
            <p:nvPr/>
          </p:nvSpPr>
          <p:spPr bwMode="auto">
            <a:xfrm>
              <a:off x="3744" y="1407"/>
              <a:ext cx="150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r>
                <a:rPr kumimoji="0" lang="en-US" sz="1800"/>
                <a:t>Branches in Brooklyn</a:t>
              </a:r>
            </a:p>
            <a:p>
              <a:r>
                <a:rPr kumimoji="0" lang="en-US" sz="1800"/>
                <a:t>where customer S</a:t>
              </a:r>
            </a:p>
            <a:p>
              <a:r>
                <a:rPr kumimoji="0" lang="en-US" sz="1800"/>
                <a:t>doesn’t have an account</a:t>
              </a:r>
              <a:endParaRPr kumimoji="0" lang="en-US"/>
            </a:p>
          </p:txBody>
        </p:sp>
        <p:sp>
          <p:nvSpPr>
            <p:cNvPr id="28686" name="Freeform 9"/>
            <p:cNvSpPr>
              <a:spLocks/>
            </p:cNvSpPr>
            <p:nvPr/>
          </p:nvSpPr>
          <p:spPr bwMode="auto">
            <a:xfrm>
              <a:off x="3264" y="1776"/>
              <a:ext cx="480" cy="240"/>
            </a:xfrm>
            <a:custGeom>
              <a:avLst/>
              <a:gdLst>
                <a:gd name="T0" fmla="*/ 480 w 480"/>
                <a:gd name="T1" fmla="*/ 0 h 240"/>
                <a:gd name="T2" fmla="*/ 144 w 480"/>
                <a:gd name="T3" fmla="*/ 48 h 240"/>
                <a:gd name="T4" fmla="*/ 0 w 480"/>
                <a:gd name="T5" fmla="*/ 240 h 240"/>
                <a:gd name="T6" fmla="*/ 0 60000 65536"/>
                <a:gd name="T7" fmla="*/ 0 60000 65536"/>
                <a:gd name="T8" fmla="*/ 0 60000 65536"/>
                <a:gd name="T9" fmla="*/ 0 w 480"/>
                <a:gd name="T10" fmla="*/ 0 h 240"/>
                <a:gd name="T11" fmla="*/ 480 w 48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240">
                  <a:moveTo>
                    <a:pt x="480" y="0"/>
                  </a:moveTo>
                  <a:cubicBezTo>
                    <a:pt x="352" y="4"/>
                    <a:pt x="224" y="8"/>
                    <a:pt x="144" y="48"/>
                  </a:cubicBezTo>
                  <a:cubicBezTo>
                    <a:pt x="64" y="88"/>
                    <a:pt x="32" y="164"/>
                    <a:pt x="0" y="24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33400" y="4267200"/>
            <a:ext cx="7315200" cy="1397000"/>
            <a:chOff x="240" y="2832"/>
            <a:chExt cx="4608" cy="880"/>
          </a:xfrm>
        </p:grpSpPr>
        <p:sp>
          <p:nvSpPr>
            <p:cNvPr id="28681" name="Rectangle 11"/>
            <p:cNvSpPr>
              <a:spLocks noChangeArrowheads="1"/>
            </p:cNvSpPr>
            <p:nvPr/>
          </p:nvSpPr>
          <p:spPr bwMode="auto">
            <a:xfrm>
              <a:off x="1440" y="2832"/>
              <a:ext cx="3408" cy="81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Text Box 12"/>
            <p:cNvSpPr txBox="1">
              <a:spLocks noChangeArrowheads="1"/>
            </p:cNvSpPr>
            <p:nvPr/>
          </p:nvSpPr>
          <p:spPr bwMode="auto">
            <a:xfrm>
              <a:off x="240" y="3135"/>
              <a:ext cx="104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r>
                <a:rPr kumimoji="0" lang="en-US" sz="1800"/>
                <a:t>Branches where</a:t>
              </a:r>
            </a:p>
            <a:p>
              <a:r>
                <a:rPr kumimoji="0" lang="en-US" sz="1800"/>
                <a:t>customer S</a:t>
              </a:r>
            </a:p>
            <a:p>
              <a:r>
                <a:rPr kumimoji="0" lang="en-US" sz="1800"/>
                <a:t>has an account</a:t>
              </a:r>
              <a:endParaRPr kumimoji="0" lang="en-US"/>
            </a:p>
          </p:txBody>
        </p:sp>
        <p:sp>
          <p:nvSpPr>
            <p:cNvPr id="28683" name="Freeform 13"/>
            <p:cNvSpPr>
              <a:spLocks/>
            </p:cNvSpPr>
            <p:nvPr/>
          </p:nvSpPr>
          <p:spPr bwMode="auto">
            <a:xfrm>
              <a:off x="1080" y="2880"/>
              <a:ext cx="456" cy="288"/>
            </a:xfrm>
            <a:custGeom>
              <a:avLst/>
              <a:gdLst>
                <a:gd name="T0" fmla="*/ 24 w 456"/>
                <a:gd name="T1" fmla="*/ 288 h 288"/>
                <a:gd name="T2" fmla="*/ 72 w 456"/>
                <a:gd name="T3" fmla="*/ 96 h 288"/>
                <a:gd name="T4" fmla="*/ 456 w 456"/>
                <a:gd name="T5" fmla="*/ 0 h 288"/>
                <a:gd name="T6" fmla="*/ 0 60000 65536"/>
                <a:gd name="T7" fmla="*/ 0 60000 65536"/>
                <a:gd name="T8" fmla="*/ 0 60000 65536"/>
                <a:gd name="T9" fmla="*/ 0 w 456"/>
                <a:gd name="T10" fmla="*/ 0 h 288"/>
                <a:gd name="T11" fmla="*/ 456 w 456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6" h="288">
                  <a:moveTo>
                    <a:pt x="24" y="288"/>
                  </a:moveTo>
                  <a:cubicBezTo>
                    <a:pt x="12" y="216"/>
                    <a:pt x="0" y="144"/>
                    <a:pt x="72" y="96"/>
                  </a:cubicBezTo>
                  <a:cubicBezTo>
                    <a:pt x="144" y="48"/>
                    <a:pt x="300" y="24"/>
                    <a:pt x="456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2814" name="Rectangle 14"/>
          <p:cNvSpPr>
            <a:spLocks noGrp="1" noChangeArrowheads="1"/>
          </p:cNvSpPr>
          <p:nvPr>
            <p:ph type="title"/>
          </p:nvPr>
        </p:nvSpPr>
        <p:spPr>
          <a:effectLst>
            <a:outerShdw dist="135003" dir="2928844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Division in SQL</a:t>
            </a:r>
          </a:p>
        </p:txBody>
      </p:sp>
      <p:sp>
        <p:nvSpPr>
          <p:cNvPr id="332815" name="Text Box 15"/>
          <p:cNvSpPr txBox="1">
            <a:spLocks noChangeArrowheads="1"/>
          </p:cNvSpPr>
          <p:nvPr/>
        </p:nvSpPr>
        <p:spPr bwMode="auto">
          <a:xfrm>
            <a:off x="6096000" y="3733800"/>
            <a:ext cx="2514600" cy="3968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bg1"/>
                </a:solidFill>
              </a:rPr>
              <a:t>X – Y = </a:t>
            </a:r>
            <a:r>
              <a:rPr lang="en-US" altLang="zh-TW" sz="2000">
                <a:solidFill>
                  <a:schemeClr val="bg1"/>
                </a:solidFill>
                <a:sym typeface="Symbol" pitchFamily="18" charset="2"/>
              </a:rPr>
              <a:t>  X </a:t>
            </a:r>
            <a:endParaRPr lang="en-US" altLang="zh-TW" sz="2000">
              <a:solidFill>
                <a:schemeClr val="bg1"/>
              </a:solidFill>
            </a:endParaRPr>
          </a:p>
        </p:txBody>
      </p:sp>
      <p:sp>
        <p:nvSpPr>
          <p:cNvPr id="28680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924800" cy="4198938"/>
          </a:xfrm>
        </p:spPr>
        <p:txBody>
          <a:bodyPr/>
          <a:lstStyle/>
          <a:p>
            <a:pPr eaLnBrk="1" hangingPunct="1"/>
            <a:r>
              <a:rPr lang="en-US" altLang="zh-TW" sz="1800" smtClean="0"/>
              <a:t>Find all customers with an account at </a:t>
            </a:r>
            <a:r>
              <a:rPr lang="en-US" altLang="zh-TW" sz="1800" i="1" smtClean="0">
                <a:solidFill>
                  <a:srgbClr val="FF0000"/>
                </a:solidFill>
              </a:rPr>
              <a:t>all</a:t>
            </a:r>
            <a:r>
              <a:rPr lang="en-US" altLang="zh-TW" sz="1800" smtClean="0"/>
              <a:t> branches located in Brooklyn.</a:t>
            </a:r>
            <a:br>
              <a:rPr lang="en-US" altLang="zh-TW" sz="1800" smtClean="0"/>
            </a:br>
            <a:r>
              <a:rPr lang="en-US" altLang="zh-TW" sz="1800" smtClean="0"/>
              <a:t/>
            </a:r>
            <a:br>
              <a:rPr lang="en-US" altLang="zh-TW" sz="1800" smtClean="0"/>
            </a:br>
            <a:r>
              <a:rPr lang="en-US" altLang="zh-TW" sz="1800" smtClean="0"/>
              <a:t>	</a:t>
            </a:r>
            <a:r>
              <a:rPr lang="en-US" altLang="zh-TW" sz="1800" smtClean="0">
                <a:solidFill>
                  <a:srgbClr val="0066FF"/>
                </a:solidFill>
              </a:rPr>
              <a:t>select</a:t>
            </a:r>
            <a:r>
              <a:rPr lang="en-US" altLang="zh-TW" sz="1800" smtClean="0"/>
              <a:t> </a:t>
            </a:r>
            <a:r>
              <a:rPr lang="en-US" altLang="zh-TW" sz="1800" smtClean="0">
                <a:solidFill>
                  <a:srgbClr val="0066FF"/>
                </a:solidFill>
              </a:rPr>
              <a:t>distinct</a:t>
            </a:r>
            <a:r>
              <a:rPr lang="en-US" altLang="zh-TW" sz="1800" smtClean="0"/>
              <a:t> S.customer-name</a:t>
            </a:r>
            <a:br>
              <a:rPr lang="en-US" altLang="zh-TW" sz="1800" smtClean="0"/>
            </a:br>
            <a:r>
              <a:rPr lang="en-US" altLang="zh-TW" sz="1800" smtClean="0"/>
              <a:t>	</a:t>
            </a:r>
            <a:r>
              <a:rPr lang="en-US" altLang="zh-TW" sz="1800" smtClean="0">
                <a:solidFill>
                  <a:srgbClr val="0066FF"/>
                </a:solidFill>
              </a:rPr>
              <a:t>from</a:t>
            </a:r>
            <a:r>
              <a:rPr lang="en-US" altLang="zh-TW" sz="1800" smtClean="0"/>
              <a:t> depositor </a:t>
            </a:r>
            <a:r>
              <a:rPr lang="en-US" altLang="zh-TW" sz="1800" smtClean="0">
                <a:solidFill>
                  <a:srgbClr val="0066FF"/>
                </a:solidFill>
              </a:rPr>
              <a:t>as</a:t>
            </a:r>
            <a:r>
              <a:rPr lang="en-US" altLang="zh-TW" sz="1800" smtClean="0"/>
              <a:t> S</a:t>
            </a:r>
            <a:br>
              <a:rPr lang="en-US" altLang="zh-TW" sz="1800" smtClean="0"/>
            </a:br>
            <a:r>
              <a:rPr lang="en-US" altLang="zh-TW" sz="1800" smtClean="0"/>
              <a:t>	</a:t>
            </a:r>
            <a:r>
              <a:rPr lang="en-US" altLang="zh-TW" sz="1800" smtClean="0">
                <a:solidFill>
                  <a:srgbClr val="0066FF"/>
                </a:solidFill>
              </a:rPr>
              <a:t>where not exist</a:t>
            </a:r>
            <a:r>
              <a:rPr lang="en-US" altLang="zh-TW" sz="1800" smtClean="0"/>
              <a:t> </a:t>
            </a:r>
            <a:r>
              <a:rPr lang="en-US" altLang="zh-TW" sz="1800" smtClean="0">
                <a:solidFill>
                  <a:srgbClr val="FF0000"/>
                </a:solidFill>
              </a:rPr>
              <a:t>(</a:t>
            </a:r>
            <a:r>
              <a:rPr lang="en-US" altLang="zh-TW" sz="1800" smtClean="0"/>
              <a:t/>
            </a:r>
            <a:br>
              <a:rPr lang="en-US" altLang="zh-TW" sz="1800" smtClean="0"/>
            </a:br>
            <a:r>
              <a:rPr lang="en-US" altLang="zh-TW" sz="1800" smtClean="0"/>
              <a:t>		(</a:t>
            </a:r>
            <a:r>
              <a:rPr lang="en-US" altLang="zh-TW" sz="1800" smtClean="0">
                <a:solidFill>
                  <a:srgbClr val="0066FF"/>
                </a:solidFill>
              </a:rPr>
              <a:t>select</a:t>
            </a:r>
            <a:r>
              <a:rPr lang="en-US" altLang="zh-TW" sz="1800" smtClean="0"/>
              <a:t> branch-name</a:t>
            </a:r>
            <a:br>
              <a:rPr lang="en-US" altLang="zh-TW" sz="1800" smtClean="0"/>
            </a:br>
            <a:r>
              <a:rPr lang="en-US" altLang="zh-TW" sz="1800" smtClean="0"/>
              <a:t>		</a:t>
            </a:r>
            <a:r>
              <a:rPr lang="en-US" altLang="zh-TW" sz="1800" smtClean="0">
                <a:solidFill>
                  <a:srgbClr val="0066FF"/>
                </a:solidFill>
              </a:rPr>
              <a:t>from</a:t>
            </a:r>
            <a:r>
              <a:rPr lang="en-US" altLang="zh-TW" sz="1800" smtClean="0"/>
              <a:t> branch </a:t>
            </a:r>
            <a:br>
              <a:rPr lang="en-US" altLang="zh-TW" sz="1800" smtClean="0"/>
            </a:br>
            <a:r>
              <a:rPr lang="en-US" altLang="zh-TW" sz="1800" smtClean="0"/>
              <a:t>		</a:t>
            </a:r>
            <a:r>
              <a:rPr lang="en-US" altLang="zh-TW" sz="1800" smtClean="0">
                <a:solidFill>
                  <a:srgbClr val="0066FF"/>
                </a:solidFill>
              </a:rPr>
              <a:t>where</a:t>
            </a:r>
            <a:r>
              <a:rPr lang="en-US" altLang="zh-TW" sz="1800" smtClean="0"/>
              <a:t> branch-city=“Brooklyn”)</a:t>
            </a:r>
            <a:br>
              <a:rPr lang="en-US" altLang="zh-TW" sz="1800" smtClean="0"/>
            </a:br>
            <a:r>
              <a:rPr lang="en-US" altLang="zh-TW" sz="1800" smtClean="0"/>
              <a:t>	             </a:t>
            </a:r>
            <a:r>
              <a:rPr lang="en-US" altLang="zh-TW" sz="1800" smtClean="0">
                <a:solidFill>
                  <a:srgbClr val="0066FF"/>
                </a:solidFill>
              </a:rPr>
              <a:t>except</a:t>
            </a:r>
            <a:r>
              <a:rPr lang="en-US" altLang="zh-TW" sz="1800" smtClean="0"/>
              <a:t/>
            </a:r>
            <a:br>
              <a:rPr lang="en-US" altLang="zh-TW" sz="1800" smtClean="0"/>
            </a:br>
            <a:r>
              <a:rPr lang="en-US" altLang="zh-TW" sz="1800" smtClean="0"/>
              <a:t>		(</a:t>
            </a:r>
            <a:r>
              <a:rPr lang="en-US" altLang="zh-TW" sz="1800" smtClean="0">
                <a:solidFill>
                  <a:srgbClr val="0066FF"/>
                </a:solidFill>
              </a:rPr>
              <a:t>select</a:t>
            </a:r>
            <a:r>
              <a:rPr lang="en-US" altLang="zh-TW" sz="1800" smtClean="0"/>
              <a:t> R.branch-name</a:t>
            </a:r>
            <a:br>
              <a:rPr lang="en-US" altLang="zh-TW" sz="1800" smtClean="0"/>
            </a:br>
            <a:r>
              <a:rPr lang="en-US" altLang="zh-TW" sz="1800" smtClean="0"/>
              <a:t>		</a:t>
            </a:r>
            <a:r>
              <a:rPr lang="en-US" altLang="zh-TW" sz="1800" smtClean="0">
                <a:solidFill>
                  <a:srgbClr val="0066FF"/>
                </a:solidFill>
              </a:rPr>
              <a:t>from</a:t>
            </a:r>
            <a:r>
              <a:rPr lang="en-US" altLang="zh-TW" sz="1800" smtClean="0"/>
              <a:t> depositor </a:t>
            </a:r>
            <a:r>
              <a:rPr lang="en-US" altLang="zh-TW" sz="1800" smtClean="0">
                <a:solidFill>
                  <a:srgbClr val="0066FF"/>
                </a:solidFill>
              </a:rPr>
              <a:t>as</a:t>
            </a:r>
            <a:r>
              <a:rPr lang="en-US" altLang="zh-TW" sz="1800" smtClean="0"/>
              <a:t> T, account </a:t>
            </a:r>
            <a:r>
              <a:rPr lang="en-US" altLang="zh-TW" sz="1800" smtClean="0">
                <a:solidFill>
                  <a:srgbClr val="0066FF"/>
                </a:solidFill>
              </a:rPr>
              <a:t>as</a:t>
            </a:r>
            <a:r>
              <a:rPr lang="en-US" altLang="zh-TW" sz="1800" smtClean="0"/>
              <a:t> R</a:t>
            </a:r>
            <a:br>
              <a:rPr lang="en-US" altLang="zh-TW" sz="1800" smtClean="0"/>
            </a:br>
            <a:r>
              <a:rPr lang="en-US" altLang="zh-TW" sz="1800" smtClean="0"/>
              <a:t>		</a:t>
            </a:r>
            <a:r>
              <a:rPr lang="en-US" altLang="zh-TW" sz="1800" smtClean="0">
                <a:solidFill>
                  <a:srgbClr val="0066FF"/>
                </a:solidFill>
              </a:rPr>
              <a:t>where</a:t>
            </a:r>
            <a:r>
              <a:rPr lang="en-US" altLang="zh-TW" sz="1800" smtClean="0"/>
              <a:t> T.account-number = R.account-number </a:t>
            </a:r>
            <a:r>
              <a:rPr lang="en-US" altLang="zh-TW" sz="1800" smtClean="0">
                <a:solidFill>
                  <a:srgbClr val="0066FF"/>
                </a:solidFill>
              </a:rPr>
              <a:t>and</a:t>
            </a:r>
            <a:r>
              <a:rPr lang="en-US" altLang="zh-TW" sz="1800" smtClean="0"/>
              <a:t> 				S.customer-name = T.customer-name) </a:t>
            </a:r>
            <a:r>
              <a:rPr lang="en-US" altLang="zh-TW" sz="1800" smtClean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2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2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15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F0DD7D1-9AEA-49E4-95C4-931FE6605C0A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3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3352800" y="2667000"/>
            <a:ext cx="2438400" cy="990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title"/>
          </p:nvPr>
        </p:nvSpPr>
        <p:spPr>
          <a:effectLst>
            <a:outerShdw dist="117088" dir="2436078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Basic Structure</a:t>
            </a:r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19600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SQL is based on set and relational operations with certain modifications and enhancements</a:t>
            </a:r>
          </a:p>
          <a:p>
            <a:pPr eaLnBrk="1" hangingPunct="1"/>
            <a:r>
              <a:rPr lang="en-US" altLang="zh-TW" sz="2000" smtClean="0"/>
              <a:t>A typical SQL query has the form:</a:t>
            </a:r>
            <a:r>
              <a:rPr lang="en-US" altLang="zh-TW" sz="1800" smtClean="0"/>
              <a:t/>
            </a:r>
            <a:br>
              <a:rPr lang="en-US" altLang="zh-TW" sz="1800" smtClean="0"/>
            </a:br>
            <a:r>
              <a:rPr lang="en-US" altLang="zh-TW" sz="1800" smtClean="0"/>
              <a:t>			</a:t>
            </a:r>
            <a:r>
              <a:rPr lang="en-US" altLang="zh-TW" sz="1800" smtClean="0">
                <a:solidFill>
                  <a:srgbClr val="FF0000"/>
                </a:solidFill>
              </a:rPr>
              <a:t>select</a:t>
            </a:r>
            <a:r>
              <a:rPr lang="en-US" altLang="zh-TW" sz="1800" smtClean="0"/>
              <a:t> A</a:t>
            </a:r>
            <a:r>
              <a:rPr lang="en-US" altLang="zh-TW" sz="1800" baseline="-25000" smtClean="0"/>
              <a:t>1</a:t>
            </a:r>
            <a:r>
              <a:rPr lang="en-US" altLang="zh-TW" sz="1800" smtClean="0"/>
              <a:t>, A</a:t>
            </a:r>
            <a:r>
              <a:rPr lang="en-US" altLang="zh-TW" sz="1800" baseline="-25000" smtClean="0"/>
              <a:t>2</a:t>
            </a:r>
            <a:r>
              <a:rPr lang="en-US" altLang="zh-TW" sz="1800" smtClean="0"/>
              <a:t>, …, A</a:t>
            </a:r>
            <a:r>
              <a:rPr lang="en-US" altLang="zh-TW" sz="1800" baseline="-25000" smtClean="0"/>
              <a:t>n</a:t>
            </a:r>
            <a:r>
              <a:rPr lang="en-US" altLang="zh-TW" sz="1800" smtClean="0"/>
              <a:t/>
            </a:r>
            <a:br>
              <a:rPr lang="en-US" altLang="zh-TW" sz="1800" smtClean="0"/>
            </a:br>
            <a:r>
              <a:rPr lang="en-US" altLang="zh-TW" sz="1800" smtClean="0"/>
              <a:t>			</a:t>
            </a:r>
            <a:r>
              <a:rPr lang="en-US" altLang="zh-TW" sz="1800" smtClean="0">
                <a:solidFill>
                  <a:srgbClr val="FF0000"/>
                </a:solidFill>
              </a:rPr>
              <a:t>from</a:t>
            </a:r>
            <a:r>
              <a:rPr lang="en-US" altLang="zh-TW" sz="1800" smtClean="0"/>
              <a:t> R</a:t>
            </a:r>
            <a:r>
              <a:rPr lang="en-US" altLang="zh-TW" sz="1800" baseline="-25000" smtClean="0"/>
              <a:t>1</a:t>
            </a:r>
            <a:r>
              <a:rPr lang="en-US" altLang="zh-TW" sz="1800" smtClean="0"/>
              <a:t>, R</a:t>
            </a:r>
            <a:r>
              <a:rPr lang="en-US" altLang="zh-TW" sz="1800" baseline="-25000" smtClean="0"/>
              <a:t>2</a:t>
            </a:r>
            <a:r>
              <a:rPr lang="en-US" altLang="zh-TW" sz="1800" smtClean="0"/>
              <a:t>, …, R</a:t>
            </a:r>
            <a:r>
              <a:rPr lang="en-US" altLang="zh-TW" sz="1800" baseline="-25000" smtClean="0"/>
              <a:t>m</a:t>
            </a:r>
            <a:r>
              <a:rPr lang="en-US" altLang="zh-TW" sz="1800" smtClean="0"/>
              <a:t/>
            </a:r>
            <a:br>
              <a:rPr lang="en-US" altLang="zh-TW" sz="1800" smtClean="0"/>
            </a:br>
            <a:r>
              <a:rPr lang="en-US" altLang="zh-TW" sz="1800" smtClean="0"/>
              <a:t>			</a:t>
            </a:r>
            <a:r>
              <a:rPr lang="en-US" altLang="zh-TW" sz="1800" smtClean="0">
                <a:solidFill>
                  <a:srgbClr val="FF0000"/>
                </a:solidFill>
              </a:rPr>
              <a:t>where</a:t>
            </a:r>
            <a:r>
              <a:rPr lang="en-US" altLang="zh-TW" sz="1800" smtClean="0"/>
              <a:t> P</a:t>
            </a:r>
            <a:br>
              <a:rPr lang="en-US" altLang="zh-TW" sz="1800" smtClean="0"/>
            </a:br>
            <a:r>
              <a:rPr lang="en-US" altLang="zh-TW" sz="1800" smtClean="0"/>
              <a:t>	- </a:t>
            </a:r>
            <a:r>
              <a:rPr lang="en-US" altLang="zh-TW" sz="2000" smtClean="0"/>
              <a:t>A</a:t>
            </a:r>
            <a:r>
              <a:rPr lang="en-US" altLang="zh-TW" sz="2000" baseline="-25000" smtClean="0"/>
              <a:t>i</a:t>
            </a:r>
            <a:r>
              <a:rPr lang="en-US" altLang="zh-TW" sz="2000" smtClean="0"/>
              <a:t> represent attributes</a:t>
            </a:r>
            <a:br>
              <a:rPr lang="en-US" altLang="zh-TW" sz="2000" smtClean="0"/>
            </a:br>
            <a:r>
              <a:rPr lang="en-US" altLang="zh-TW" sz="2000" smtClean="0"/>
              <a:t>	- R</a:t>
            </a:r>
            <a:r>
              <a:rPr lang="en-US" altLang="zh-TW" sz="2000" baseline="-25000" smtClean="0"/>
              <a:t>i</a:t>
            </a:r>
            <a:r>
              <a:rPr lang="en-US" altLang="zh-TW" sz="2000" smtClean="0"/>
              <a:t> represent relations</a:t>
            </a:r>
            <a:br>
              <a:rPr lang="en-US" altLang="zh-TW" sz="2000" smtClean="0"/>
            </a:br>
            <a:r>
              <a:rPr lang="en-US" altLang="zh-TW" sz="2000" smtClean="0"/>
              <a:t>	- P is a predicate.</a:t>
            </a:r>
          </a:p>
          <a:p>
            <a:pPr eaLnBrk="1" hangingPunct="1"/>
            <a:r>
              <a:rPr lang="en-US" altLang="zh-TW" sz="2000" smtClean="0"/>
              <a:t>This query is equivalent to the relational algebra expression:</a:t>
            </a:r>
            <a:br>
              <a:rPr lang="en-US" altLang="zh-TW" sz="2000" smtClean="0"/>
            </a:br>
            <a:r>
              <a:rPr lang="en-US" altLang="zh-TW" sz="2000" smtClean="0"/>
              <a:t>		</a:t>
            </a:r>
            <a:r>
              <a:rPr lang="en-US" altLang="zh-TW" sz="2000" smtClean="0">
                <a:sym typeface="Symbol" pitchFamily="18" charset="2"/>
              </a:rPr>
              <a:t></a:t>
            </a:r>
            <a:r>
              <a:rPr lang="en-US" altLang="zh-TW" sz="2000" baseline="-25000" smtClean="0">
                <a:sym typeface="Symbol" pitchFamily="18" charset="2"/>
              </a:rPr>
              <a:t>A1, A2, …, An</a:t>
            </a:r>
            <a:r>
              <a:rPr lang="en-US" altLang="zh-TW" sz="2000" smtClean="0">
                <a:sym typeface="Symbol" pitchFamily="18" charset="2"/>
              </a:rPr>
              <a:t>(</a:t>
            </a:r>
            <a:r>
              <a:rPr lang="en-US" altLang="zh-TW" sz="2000" baseline="-25000" smtClean="0">
                <a:sym typeface="Symbol" pitchFamily="18" charset="2"/>
              </a:rPr>
              <a:t>P</a:t>
            </a:r>
            <a:r>
              <a:rPr lang="en-US" altLang="zh-TW" sz="2000" smtClean="0">
                <a:sym typeface="Symbol" pitchFamily="18" charset="2"/>
              </a:rPr>
              <a:t>(R</a:t>
            </a:r>
            <a:r>
              <a:rPr lang="en-US" altLang="zh-TW" sz="2000" baseline="-25000" smtClean="0">
                <a:sym typeface="Symbol" pitchFamily="18" charset="2"/>
              </a:rPr>
              <a:t>1</a:t>
            </a:r>
            <a:r>
              <a:rPr lang="en-US" altLang="zh-TW" sz="2000" smtClean="0">
                <a:sym typeface="Symbol" pitchFamily="18" charset="2"/>
              </a:rPr>
              <a:t>  R</a:t>
            </a:r>
            <a:r>
              <a:rPr lang="en-US" altLang="zh-TW" sz="2000" baseline="-25000" smtClean="0">
                <a:sym typeface="Symbol" pitchFamily="18" charset="2"/>
              </a:rPr>
              <a:t>2</a:t>
            </a:r>
            <a:r>
              <a:rPr lang="en-US" altLang="zh-TW" sz="2000" smtClean="0">
                <a:sym typeface="Symbol" pitchFamily="18" charset="2"/>
              </a:rPr>
              <a:t>  …  R</a:t>
            </a:r>
            <a:r>
              <a:rPr lang="en-US" altLang="zh-TW" sz="2000" baseline="-25000" smtClean="0">
                <a:sym typeface="Symbol" pitchFamily="18" charset="2"/>
              </a:rPr>
              <a:t>m</a:t>
            </a:r>
            <a:r>
              <a:rPr lang="en-US" altLang="zh-TW" sz="2000" smtClean="0">
                <a:sym typeface="Symbol" pitchFamily="18" charset="2"/>
              </a:rPr>
              <a:t>))</a:t>
            </a:r>
          </a:p>
          <a:p>
            <a:pPr eaLnBrk="1" hangingPunct="1"/>
            <a:r>
              <a:rPr lang="en-US" altLang="zh-TW" sz="2000" smtClean="0">
                <a:sym typeface="Symbol" pitchFamily="18" charset="2"/>
              </a:rPr>
              <a:t>The result of an SQL query is a relation (but may contain duplicates). SQL statements can be nested.</a:t>
            </a:r>
            <a:endParaRPr lang="en-US" altLang="zh-TW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1FFA944-2061-401D-BB02-F2A0E03B7AD4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4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42690" name="Rectangle 2"/>
          <p:cNvSpPr>
            <a:spLocks noChangeArrowheads="1"/>
          </p:cNvSpPr>
          <p:nvPr/>
        </p:nvSpPr>
        <p:spPr bwMode="auto">
          <a:xfrm>
            <a:off x="2438400" y="2819400"/>
            <a:ext cx="2514600" cy="5334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title"/>
          </p:nvPr>
        </p:nvSpPr>
        <p:spPr>
          <a:effectLst>
            <a:outerShdw dist="117088" dir="2436078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Projection</a:t>
            </a:r>
          </a:p>
        </p:txBody>
      </p:sp>
      <p:sp>
        <p:nvSpPr>
          <p:cNvPr id="2426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153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1800" smtClean="0"/>
              <a:t>The </a:t>
            </a:r>
            <a:r>
              <a:rPr lang="en-US" altLang="zh-TW" sz="1800" smtClean="0">
                <a:solidFill>
                  <a:schemeClr val="accent2"/>
                </a:solidFill>
              </a:rPr>
              <a:t>select</a:t>
            </a:r>
            <a:r>
              <a:rPr lang="en-US" altLang="zh-TW" sz="1800" smtClean="0"/>
              <a:t> clause corresponds to the </a:t>
            </a:r>
            <a:r>
              <a:rPr lang="en-US" altLang="zh-TW" sz="1800" smtClean="0">
                <a:solidFill>
                  <a:srgbClr val="FF0000"/>
                </a:solidFill>
              </a:rPr>
              <a:t>projection</a:t>
            </a:r>
            <a:r>
              <a:rPr lang="en-US" altLang="zh-TW" sz="1800" smtClean="0"/>
              <a:t> operation of the relational algebra. It is used to list the attributes desired in the result of a query.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1800" smtClean="0"/>
              <a:t>Find the names of all branches in the </a:t>
            </a:r>
            <a:r>
              <a:rPr lang="en-US" altLang="zh-TW" sz="1800" i="1" smtClean="0"/>
              <a:t>loan</a:t>
            </a:r>
            <a:r>
              <a:rPr lang="en-US" altLang="zh-TW" sz="1800" smtClean="0"/>
              <a:t> relation</a:t>
            </a:r>
            <a:br>
              <a:rPr lang="en-US" altLang="zh-TW" sz="1800" smtClean="0"/>
            </a:br>
            <a:r>
              <a:rPr lang="en-US" altLang="zh-TW" sz="1800" smtClean="0"/>
              <a:t>		</a:t>
            </a:r>
            <a:r>
              <a:rPr lang="en-US" altLang="zh-TW" sz="1800" smtClean="0">
                <a:solidFill>
                  <a:srgbClr val="FF0000"/>
                </a:solidFill>
              </a:rPr>
              <a:t>select</a:t>
            </a:r>
            <a:r>
              <a:rPr lang="en-US" altLang="zh-TW" sz="1800" smtClean="0"/>
              <a:t> branch-name</a:t>
            </a:r>
            <a:br>
              <a:rPr lang="en-US" altLang="zh-TW" sz="1800" smtClean="0"/>
            </a:br>
            <a:r>
              <a:rPr lang="en-US" altLang="zh-TW" sz="1800" smtClean="0"/>
              <a:t>		</a:t>
            </a:r>
            <a:r>
              <a:rPr lang="en-US" altLang="zh-TW" sz="1800" smtClean="0">
                <a:solidFill>
                  <a:srgbClr val="FF0000"/>
                </a:solidFill>
              </a:rPr>
              <a:t>from</a:t>
            </a:r>
            <a:r>
              <a:rPr lang="en-US" altLang="zh-TW" sz="1800" smtClean="0"/>
              <a:t> loan</a:t>
            </a:r>
            <a:br>
              <a:rPr lang="en-US" altLang="zh-TW" sz="1800" smtClean="0"/>
            </a:br>
            <a:r>
              <a:rPr lang="en-US" altLang="zh-TW" sz="1800" smtClean="0"/>
              <a:t>Equivalent to:	</a:t>
            </a:r>
            <a:r>
              <a:rPr lang="en-US" altLang="zh-TW" sz="1800" smtClean="0">
                <a:sym typeface="Symbol" pitchFamily="18" charset="2"/>
              </a:rPr>
              <a:t></a:t>
            </a:r>
            <a:r>
              <a:rPr lang="en-US" altLang="zh-TW" sz="1800" baseline="-25000" smtClean="0">
                <a:sym typeface="Symbol" pitchFamily="18" charset="2"/>
              </a:rPr>
              <a:t>branch-name</a:t>
            </a:r>
            <a:r>
              <a:rPr lang="en-US" altLang="zh-TW" sz="1800" smtClean="0">
                <a:sym typeface="Symbol" pitchFamily="18" charset="2"/>
              </a:rPr>
              <a:t>(loan)</a:t>
            </a:r>
            <a:br>
              <a:rPr lang="en-US" altLang="zh-TW" sz="1800" smtClean="0">
                <a:sym typeface="Symbol" pitchFamily="18" charset="2"/>
              </a:rPr>
            </a:br>
            <a:endParaRPr lang="en-US" altLang="zh-TW" sz="18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1800" smtClean="0">
                <a:sym typeface="Symbol" pitchFamily="18" charset="2"/>
              </a:rPr>
              <a:t>An asterisk in the select clause denotes “all attributes”</a:t>
            </a:r>
            <a:br>
              <a:rPr lang="en-US" altLang="zh-TW" sz="1800" smtClean="0">
                <a:sym typeface="Symbol" pitchFamily="18" charset="2"/>
              </a:rPr>
            </a:br>
            <a:r>
              <a:rPr lang="en-US" altLang="zh-TW" sz="1800" smtClean="0">
                <a:sym typeface="Symbol" pitchFamily="18" charset="2"/>
              </a:rPr>
              <a:t>		</a:t>
            </a:r>
            <a:r>
              <a:rPr lang="en-US" altLang="zh-TW" sz="1800" smtClean="0">
                <a:solidFill>
                  <a:srgbClr val="FF0000"/>
                </a:solidFill>
                <a:sym typeface="Symbol" pitchFamily="18" charset="2"/>
              </a:rPr>
              <a:t>select</a:t>
            </a:r>
            <a:r>
              <a:rPr lang="en-US" altLang="zh-TW" sz="1800" smtClean="0">
                <a:sym typeface="Symbol" pitchFamily="18" charset="2"/>
              </a:rPr>
              <a:t> </a:t>
            </a:r>
            <a:r>
              <a:rPr lang="en-US" altLang="zh-TW" sz="1800" smtClean="0">
                <a:solidFill>
                  <a:srgbClr val="FF3300"/>
                </a:solidFill>
                <a:sym typeface="Symbol" pitchFamily="18" charset="2"/>
              </a:rPr>
              <a:t>*</a:t>
            </a:r>
            <a:r>
              <a:rPr lang="en-US" altLang="zh-TW" sz="1800" smtClean="0">
                <a:sym typeface="Symbol" pitchFamily="18" charset="2"/>
              </a:rPr>
              <a:t/>
            </a:r>
            <a:br>
              <a:rPr lang="en-US" altLang="zh-TW" sz="1800" smtClean="0">
                <a:sym typeface="Symbol" pitchFamily="18" charset="2"/>
              </a:rPr>
            </a:br>
            <a:r>
              <a:rPr lang="en-US" altLang="zh-TW" sz="1800" smtClean="0">
                <a:sym typeface="Symbol" pitchFamily="18" charset="2"/>
              </a:rPr>
              <a:t>		</a:t>
            </a:r>
            <a:r>
              <a:rPr lang="en-US" altLang="zh-TW" sz="1800" smtClean="0">
                <a:solidFill>
                  <a:srgbClr val="FF0000"/>
                </a:solidFill>
                <a:sym typeface="Symbol" pitchFamily="18" charset="2"/>
              </a:rPr>
              <a:t>from</a:t>
            </a:r>
            <a:r>
              <a:rPr lang="en-US" altLang="zh-TW" sz="1800" smtClean="0">
                <a:sym typeface="Symbol" pitchFamily="18" charset="2"/>
              </a:rPr>
              <a:t> loan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1800" smtClean="0">
                <a:solidFill>
                  <a:schemeClr val="accent2"/>
                </a:solidFill>
                <a:sym typeface="Symbol" pitchFamily="18" charset="2"/>
              </a:rPr>
              <a:t>Note</a:t>
            </a:r>
            <a:r>
              <a:rPr lang="en-US" altLang="zh-TW" sz="1800" smtClean="0">
                <a:sym typeface="Symbol" pitchFamily="18" charset="2"/>
              </a:rPr>
              <a:t>: for our examples we use the tables: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Branch (</a:t>
            </a:r>
            <a:r>
              <a:rPr lang="en-US" sz="1600" u="sng" smtClean="0"/>
              <a:t>branch-name</a:t>
            </a:r>
            <a:r>
              <a:rPr lang="en-US" sz="1600" smtClean="0"/>
              <a:t>, branch-city, assets)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Customer (</a:t>
            </a:r>
            <a:r>
              <a:rPr lang="en-US" sz="1600" u="sng" smtClean="0"/>
              <a:t>customer-name</a:t>
            </a:r>
            <a:r>
              <a:rPr lang="en-US" sz="1600" smtClean="0"/>
              <a:t>, customer-street, customer-city)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Loan (</a:t>
            </a:r>
            <a:r>
              <a:rPr lang="en-US" sz="1600" u="sng" smtClean="0"/>
              <a:t>loan-number</a:t>
            </a:r>
            <a:r>
              <a:rPr lang="en-US" sz="1600" smtClean="0"/>
              <a:t>, amount, </a:t>
            </a:r>
            <a:r>
              <a:rPr lang="en-US" sz="1600" i="1" smtClean="0"/>
              <a:t>branch-name</a:t>
            </a:r>
            <a:r>
              <a:rPr lang="en-US" sz="16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smtClean="0"/>
              <a:t>Account </a:t>
            </a:r>
            <a:r>
              <a:rPr lang="en-US" sz="1600" smtClean="0"/>
              <a:t>(</a:t>
            </a:r>
            <a:r>
              <a:rPr lang="en-US" sz="1600" u="sng" smtClean="0"/>
              <a:t>account-number</a:t>
            </a:r>
            <a:r>
              <a:rPr lang="en-US" sz="1600" smtClean="0"/>
              <a:t>, balance, </a:t>
            </a:r>
            <a:r>
              <a:rPr lang="en-US" sz="1600" i="1" smtClean="0"/>
              <a:t>branch-name</a:t>
            </a:r>
            <a:r>
              <a:rPr lang="en-US" sz="16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Borrower (</a:t>
            </a:r>
            <a:r>
              <a:rPr lang="en-US" sz="1600" i="1" u="sng" smtClean="0"/>
              <a:t>customer-name, loan-number</a:t>
            </a:r>
            <a:r>
              <a:rPr lang="en-US" sz="16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Depositor (</a:t>
            </a:r>
            <a:r>
              <a:rPr lang="en-US" sz="1600" i="1" u="sng" smtClean="0"/>
              <a:t>customer-name, account-number</a:t>
            </a:r>
            <a:r>
              <a:rPr lang="en-US" sz="1600" smtClean="0"/>
              <a:t>)</a:t>
            </a:r>
            <a:endParaRPr lang="en-US" altLang="zh-TW" sz="16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4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2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42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42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42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42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2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426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B86AF6D2-0E37-46F7-8615-11A9814E0E46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5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2438400" y="3505200"/>
            <a:ext cx="3352800" cy="685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2438400" y="4953000"/>
            <a:ext cx="3352800" cy="685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title"/>
          </p:nvPr>
        </p:nvSpPr>
        <p:spPr>
          <a:effectLst>
            <a:outerShdw dist="127000" dir="2212194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Duplicate Removal</a:t>
            </a:r>
          </a:p>
        </p:txBody>
      </p:sp>
      <p:sp>
        <p:nvSpPr>
          <p:cNvPr id="819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696200" cy="4419600"/>
          </a:xfrm>
        </p:spPr>
        <p:txBody>
          <a:bodyPr/>
          <a:lstStyle/>
          <a:p>
            <a:pPr eaLnBrk="1" hangingPunct="1"/>
            <a:r>
              <a:rPr lang="en-US" altLang="zh-TW" smtClean="0"/>
              <a:t>SQL allows </a:t>
            </a:r>
            <a:r>
              <a:rPr lang="en-US" altLang="zh-TW" smtClean="0">
                <a:solidFill>
                  <a:schemeClr val="accent2"/>
                </a:solidFill>
              </a:rPr>
              <a:t>duplicates</a:t>
            </a:r>
            <a:r>
              <a:rPr lang="en-US" altLang="zh-TW" smtClean="0"/>
              <a:t> in relations as well as in query results. Use </a:t>
            </a:r>
            <a:r>
              <a:rPr lang="en-US" altLang="zh-TW" smtClean="0">
                <a:solidFill>
                  <a:srgbClr val="FF0000"/>
                </a:solidFill>
              </a:rPr>
              <a:t>select distinct</a:t>
            </a:r>
            <a:r>
              <a:rPr lang="en-US" altLang="zh-TW" smtClean="0"/>
              <a:t> to force the elimination of duplicates.</a:t>
            </a:r>
            <a:r>
              <a:rPr lang="en-US" altLang="zh-TW" smtClean="0">
                <a:solidFill>
                  <a:srgbClr val="FF0000"/>
                </a:solidFill>
              </a:rPr>
              <a:t/>
            </a:r>
            <a:br>
              <a:rPr lang="en-US" altLang="zh-TW" smtClean="0">
                <a:solidFill>
                  <a:srgbClr val="FF0000"/>
                </a:solidFill>
              </a:rPr>
            </a:br>
            <a:r>
              <a:rPr lang="en-US" altLang="zh-TW" smtClean="0"/>
              <a:t>Find the names of all branches in the loan relation, and remove duplicates</a:t>
            </a:r>
            <a:br>
              <a:rPr lang="en-US" altLang="zh-TW" smtClean="0"/>
            </a:br>
            <a:r>
              <a:rPr lang="en-US" altLang="zh-TW" smtClean="0"/>
              <a:t>		</a:t>
            </a:r>
            <a:r>
              <a:rPr lang="en-US" altLang="zh-TW" sz="2000" smtClean="0">
                <a:solidFill>
                  <a:schemeClr val="accent2"/>
                </a:solidFill>
              </a:rPr>
              <a:t>select</a:t>
            </a:r>
            <a:r>
              <a:rPr lang="en-US" altLang="zh-TW" sz="2000" smtClean="0"/>
              <a:t> </a:t>
            </a:r>
            <a:r>
              <a:rPr lang="en-US" altLang="zh-TW" sz="2000" smtClean="0">
                <a:solidFill>
                  <a:srgbClr val="FF0000"/>
                </a:solidFill>
              </a:rPr>
              <a:t>distinct</a:t>
            </a:r>
            <a:r>
              <a:rPr lang="en-US" altLang="zh-TW" sz="2000" smtClean="0"/>
              <a:t> branch-name</a:t>
            </a:r>
            <a:br>
              <a:rPr lang="en-US" altLang="zh-TW" sz="2000" smtClean="0"/>
            </a:br>
            <a:r>
              <a:rPr lang="en-US" altLang="zh-TW" sz="2000" smtClean="0"/>
              <a:t>		</a:t>
            </a:r>
            <a:r>
              <a:rPr lang="en-US" altLang="zh-TW" sz="2000" smtClean="0">
                <a:solidFill>
                  <a:schemeClr val="accent2"/>
                </a:solidFill>
              </a:rPr>
              <a:t>from</a:t>
            </a:r>
            <a:r>
              <a:rPr lang="en-US" altLang="zh-TW" sz="2000" smtClean="0"/>
              <a:t> loan</a:t>
            </a:r>
          </a:p>
          <a:p>
            <a:pPr eaLnBrk="1" hangingPunct="1"/>
            <a:r>
              <a:rPr lang="en-US" altLang="zh-TW" smtClean="0"/>
              <a:t>The keyword </a:t>
            </a:r>
            <a:r>
              <a:rPr lang="en-US" altLang="zh-TW" smtClean="0">
                <a:solidFill>
                  <a:schemeClr val="accent2"/>
                </a:solidFill>
              </a:rPr>
              <a:t>all</a:t>
            </a:r>
            <a:r>
              <a:rPr lang="en-US" altLang="zh-TW" smtClean="0"/>
              <a:t> specifies that duplicates are not removed.</a:t>
            </a:r>
            <a:br>
              <a:rPr lang="en-US" altLang="zh-TW" smtClean="0"/>
            </a:br>
            <a:r>
              <a:rPr lang="en-US" altLang="zh-TW" smtClean="0"/>
              <a:t>		</a:t>
            </a:r>
            <a:r>
              <a:rPr lang="en-US" altLang="zh-TW" sz="2000" smtClean="0">
                <a:solidFill>
                  <a:schemeClr val="accent2"/>
                </a:solidFill>
              </a:rPr>
              <a:t>select</a:t>
            </a:r>
            <a:r>
              <a:rPr lang="en-US" altLang="zh-TW" sz="2000" smtClean="0"/>
              <a:t> </a:t>
            </a:r>
            <a:r>
              <a:rPr lang="en-US" altLang="zh-TW" sz="2000" smtClean="0">
                <a:solidFill>
                  <a:srgbClr val="FF0000"/>
                </a:solidFill>
              </a:rPr>
              <a:t>all</a:t>
            </a:r>
            <a:r>
              <a:rPr lang="en-US" altLang="zh-TW" sz="2000" smtClean="0"/>
              <a:t> branch-name</a:t>
            </a:r>
            <a:br>
              <a:rPr lang="en-US" altLang="zh-TW" sz="2000" smtClean="0"/>
            </a:br>
            <a:r>
              <a:rPr lang="en-US" altLang="zh-TW" sz="2000" smtClean="0"/>
              <a:t>		</a:t>
            </a:r>
            <a:r>
              <a:rPr lang="en-US" altLang="zh-TW" sz="2000" smtClean="0">
                <a:solidFill>
                  <a:schemeClr val="accent2"/>
                </a:solidFill>
              </a:rPr>
              <a:t>from</a:t>
            </a:r>
            <a:r>
              <a:rPr lang="en-US" altLang="zh-TW" sz="2000" smtClean="0"/>
              <a:t> loan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6400800" y="3352800"/>
            <a:ext cx="2378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sz="1800" b="1" i="1">
                <a:latin typeface="Tahoma" pitchFamily="34" charset="0"/>
              </a:rPr>
              <a:t>force</a:t>
            </a:r>
            <a:r>
              <a:rPr lang="en-US" sz="1800">
                <a:latin typeface="Tahoma" pitchFamily="34" charset="0"/>
              </a:rPr>
              <a:t> the</a:t>
            </a:r>
            <a:r>
              <a:rPr lang="en-US" sz="1800"/>
              <a:t> </a:t>
            </a:r>
            <a:r>
              <a:rPr lang="en-US" sz="1800">
                <a:latin typeface="Tahoma" pitchFamily="34" charset="0"/>
              </a:rPr>
              <a:t>DBMS to remove duplicates</a:t>
            </a: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6400800" y="4953000"/>
            <a:ext cx="2378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sz="1800" b="1" i="1">
                <a:latin typeface="Tahoma" pitchFamily="34" charset="0"/>
              </a:rPr>
              <a:t>force</a:t>
            </a:r>
            <a:r>
              <a:rPr lang="en-US" sz="1800">
                <a:latin typeface="Tahoma" pitchFamily="34" charset="0"/>
              </a:rPr>
              <a:t> the</a:t>
            </a:r>
            <a:r>
              <a:rPr lang="en-US" sz="1800"/>
              <a:t> </a:t>
            </a:r>
            <a:r>
              <a:rPr lang="en-US" sz="1800">
                <a:latin typeface="Tahoma" pitchFamily="34" charset="0"/>
              </a:rPr>
              <a:t>DBMS not to remove duplicates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835CE1BE-87D9-4FE3-AB34-A3812778BE41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6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1524000" y="3200400"/>
            <a:ext cx="5791200" cy="685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title"/>
          </p:nvPr>
        </p:nvSpPr>
        <p:spPr>
          <a:effectLst>
            <a:outerShdw dist="135003" dir="2471156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Arithmetic Operations on Retrieved Results</a:t>
            </a:r>
          </a:p>
        </p:txBody>
      </p:sp>
      <p:sp>
        <p:nvSpPr>
          <p:cNvPr id="922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3657600"/>
          </a:xfrm>
        </p:spPr>
        <p:txBody>
          <a:bodyPr/>
          <a:lstStyle/>
          <a:p>
            <a:pPr eaLnBrk="1" hangingPunct="1"/>
            <a:r>
              <a:rPr lang="en-US" altLang="zh-TW" smtClean="0"/>
              <a:t>The </a:t>
            </a:r>
            <a:r>
              <a:rPr lang="en-US" altLang="zh-TW" smtClean="0">
                <a:solidFill>
                  <a:schemeClr val="accent2"/>
                </a:solidFill>
              </a:rPr>
              <a:t>select</a:t>
            </a:r>
            <a:r>
              <a:rPr lang="en-US" altLang="zh-TW" smtClean="0"/>
              <a:t> clause can contain arithmetic expressions involving the operators,</a:t>
            </a:r>
            <a:r>
              <a:rPr lang="en-US" altLang="zh-TW" smtClean="0">
                <a:sym typeface="Symbol" pitchFamily="18" charset="2"/>
              </a:rPr>
              <a:t>,, and , and operating on constants or attributes of tuples.</a:t>
            </a:r>
          </a:p>
          <a:p>
            <a:pPr eaLnBrk="1" hangingPunct="1"/>
            <a:r>
              <a:rPr lang="en-US" altLang="zh-TW" smtClean="0">
                <a:sym typeface="Symbol" pitchFamily="18" charset="2"/>
              </a:rPr>
              <a:t>The query:</a:t>
            </a:r>
            <a:br>
              <a:rPr lang="en-US" altLang="zh-TW" smtClean="0">
                <a:sym typeface="Symbol" pitchFamily="18" charset="2"/>
              </a:rPr>
            </a:br>
            <a:r>
              <a:rPr lang="en-US" altLang="zh-TW" smtClean="0">
                <a:sym typeface="Symbol" pitchFamily="18" charset="2"/>
              </a:rPr>
              <a:t>	</a:t>
            </a:r>
            <a:r>
              <a:rPr lang="en-US" altLang="zh-TW" sz="2000" smtClean="0">
                <a:solidFill>
                  <a:schemeClr val="accent2"/>
                </a:solidFill>
                <a:sym typeface="Symbol" pitchFamily="18" charset="2"/>
              </a:rPr>
              <a:t>select</a:t>
            </a:r>
            <a:r>
              <a:rPr lang="en-US" altLang="zh-TW" sz="2000" smtClean="0">
                <a:sym typeface="Symbol" pitchFamily="18" charset="2"/>
              </a:rPr>
              <a:t> branch-name, loan-number, amount * 100  </a:t>
            </a:r>
            <a:br>
              <a:rPr lang="en-US" altLang="zh-TW" sz="2000" smtClean="0">
                <a:sym typeface="Symbol" pitchFamily="18" charset="2"/>
              </a:rPr>
            </a:br>
            <a:r>
              <a:rPr lang="en-US" altLang="zh-TW" sz="2000" smtClean="0">
                <a:sym typeface="Symbol" pitchFamily="18" charset="2"/>
              </a:rPr>
              <a:t>	</a:t>
            </a:r>
            <a:r>
              <a:rPr lang="en-US" altLang="zh-TW" sz="2000" smtClean="0">
                <a:solidFill>
                  <a:schemeClr val="accent2"/>
                </a:solidFill>
                <a:sym typeface="Symbol" pitchFamily="18" charset="2"/>
              </a:rPr>
              <a:t>from</a:t>
            </a:r>
            <a:r>
              <a:rPr lang="en-US" altLang="zh-TW" sz="2000" smtClean="0">
                <a:sym typeface="Symbol" pitchFamily="18" charset="2"/>
              </a:rPr>
              <a:t> loan</a:t>
            </a:r>
            <a:br>
              <a:rPr lang="en-US" altLang="zh-TW" sz="2000" smtClean="0">
                <a:sym typeface="Symbol" pitchFamily="18" charset="2"/>
              </a:rPr>
            </a:br>
            <a:r>
              <a:rPr lang="en-US" altLang="zh-TW" smtClean="0">
                <a:sym typeface="Symbol" pitchFamily="18" charset="2"/>
              </a:rPr>
              <a:t>would return a relation which is the same as the loan relations, except that the attribute amount is multiplied by 100</a:t>
            </a:r>
            <a:endParaRPr lang="en-US" altLang="zh-TW" smtClean="0"/>
          </a:p>
        </p:txBody>
      </p:sp>
      <p:sp>
        <p:nvSpPr>
          <p:cNvPr id="244741" name="Oval 5"/>
          <p:cNvSpPr>
            <a:spLocks noChangeArrowheads="1"/>
          </p:cNvSpPr>
          <p:nvPr/>
        </p:nvSpPr>
        <p:spPr bwMode="auto">
          <a:xfrm>
            <a:off x="5486400" y="3124200"/>
            <a:ext cx="1905000" cy="45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AC1F0588-1C5A-47A4-B006-2FCB6D1A273D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7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1600200" y="2971800"/>
            <a:ext cx="6248400" cy="990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title"/>
          </p:nvPr>
        </p:nvSpPr>
        <p:spPr>
          <a:effectLst>
            <a:outerShdw dist="109250" dir="2132261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The where Clause</a:t>
            </a:r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24800" cy="4419600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The </a:t>
            </a:r>
            <a:r>
              <a:rPr lang="en-US" altLang="zh-TW" sz="2000" smtClean="0">
                <a:solidFill>
                  <a:schemeClr val="accent2"/>
                </a:solidFill>
              </a:rPr>
              <a:t>where</a:t>
            </a:r>
            <a:r>
              <a:rPr lang="en-US" altLang="zh-TW" sz="2000" smtClean="0"/>
              <a:t> clause specifies conditions that tuples in the relations in the </a:t>
            </a:r>
            <a:r>
              <a:rPr lang="en-US" altLang="zh-TW" sz="2000" smtClean="0">
                <a:solidFill>
                  <a:schemeClr val="accent2"/>
                </a:solidFill>
              </a:rPr>
              <a:t>from</a:t>
            </a:r>
            <a:r>
              <a:rPr lang="en-US" altLang="zh-TW" sz="2000" smtClean="0">
                <a:solidFill>
                  <a:srgbClr val="FF0000"/>
                </a:solidFill>
              </a:rPr>
              <a:t> </a:t>
            </a:r>
            <a:r>
              <a:rPr lang="en-US" altLang="zh-TW" sz="2000" smtClean="0"/>
              <a:t>clause must satisfy.</a:t>
            </a:r>
          </a:p>
          <a:p>
            <a:pPr eaLnBrk="1" hangingPunct="1"/>
            <a:r>
              <a:rPr lang="en-US" altLang="zh-TW" sz="2000" smtClean="0"/>
              <a:t>Find all loan numbers for loans made at the Perryridge branch with loan amounts greater than $1200.</a:t>
            </a:r>
            <a:br>
              <a:rPr lang="en-US" altLang="zh-TW" sz="2000" smtClean="0"/>
            </a:br>
            <a:r>
              <a:rPr lang="en-US" altLang="zh-TW" sz="2000" smtClean="0"/>
              <a:t>	</a:t>
            </a:r>
            <a:r>
              <a:rPr lang="en-US" altLang="zh-TW" sz="2000" smtClean="0">
                <a:solidFill>
                  <a:schemeClr val="accent2"/>
                </a:solidFill>
              </a:rPr>
              <a:t>select </a:t>
            </a:r>
            <a:r>
              <a:rPr lang="en-US" altLang="zh-TW" sz="2000" i="1" smtClean="0"/>
              <a:t>loan-number</a:t>
            </a:r>
            <a:br>
              <a:rPr lang="en-US" altLang="zh-TW" sz="2000" i="1" smtClean="0"/>
            </a:br>
            <a:r>
              <a:rPr lang="en-US" altLang="zh-TW" sz="2000" smtClean="0"/>
              <a:t>	</a:t>
            </a:r>
            <a:r>
              <a:rPr lang="en-US" altLang="zh-TW" sz="2000" smtClean="0">
                <a:solidFill>
                  <a:schemeClr val="accent2"/>
                </a:solidFill>
              </a:rPr>
              <a:t>from</a:t>
            </a:r>
            <a:r>
              <a:rPr lang="en-US" altLang="zh-TW" sz="2000" smtClean="0"/>
              <a:t> </a:t>
            </a:r>
            <a:r>
              <a:rPr lang="en-US" altLang="zh-TW" sz="2000" i="1" smtClean="0"/>
              <a:t>loan</a:t>
            </a:r>
            <a:r>
              <a:rPr lang="en-US" altLang="zh-TW" sz="2000" i="1" smtClean="0">
                <a:solidFill>
                  <a:schemeClr val="accent2"/>
                </a:solidFill>
              </a:rPr>
              <a:t/>
            </a:r>
            <a:br>
              <a:rPr lang="en-US" altLang="zh-TW" sz="2000" i="1" smtClean="0">
                <a:solidFill>
                  <a:schemeClr val="accent2"/>
                </a:solidFill>
              </a:rPr>
            </a:br>
            <a:r>
              <a:rPr lang="en-US" altLang="zh-TW" sz="2000" smtClean="0"/>
              <a:t>	</a:t>
            </a:r>
            <a:r>
              <a:rPr lang="en-US" altLang="zh-TW" sz="2000" smtClean="0">
                <a:solidFill>
                  <a:schemeClr val="accent2"/>
                </a:solidFill>
              </a:rPr>
              <a:t>where</a:t>
            </a:r>
            <a:r>
              <a:rPr lang="en-US" altLang="zh-TW" sz="2000" smtClean="0">
                <a:solidFill>
                  <a:srgbClr val="FF0000"/>
                </a:solidFill>
              </a:rPr>
              <a:t> </a:t>
            </a:r>
            <a:r>
              <a:rPr lang="en-US" altLang="zh-TW" sz="2000" i="1" smtClean="0"/>
              <a:t>branch-name</a:t>
            </a:r>
            <a:r>
              <a:rPr lang="en-US" altLang="zh-TW" sz="2000" smtClean="0"/>
              <a:t>=“Perryridge” and </a:t>
            </a:r>
            <a:r>
              <a:rPr lang="en-US" altLang="zh-TW" sz="2000" i="1" smtClean="0"/>
              <a:t>amount</a:t>
            </a:r>
            <a:r>
              <a:rPr lang="en-US" altLang="zh-TW" sz="2000" smtClean="0"/>
              <a:t> &gt;1200</a:t>
            </a:r>
          </a:p>
          <a:p>
            <a:pPr eaLnBrk="1" hangingPunct="1"/>
            <a:r>
              <a:rPr lang="en-US" altLang="zh-TW" sz="2000" smtClean="0"/>
              <a:t>SQL allows logical connectives </a:t>
            </a:r>
            <a:r>
              <a:rPr lang="en-US" altLang="zh-TW" sz="2000" smtClean="0">
                <a:solidFill>
                  <a:schemeClr val="accent2"/>
                </a:solidFill>
              </a:rPr>
              <a:t>and, or,</a:t>
            </a:r>
            <a:r>
              <a:rPr lang="en-US" altLang="zh-TW" sz="2000" smtClean="0"/>
              <a:t> and </a:t>
            </a:r>
            <a:r>
              <a:rPr lang="en-US" altLang="zh-TW" sz="2000" smtClean="0">
                <a:solidFill>
                  <a:schemeClr val="accent2"/>
                </a:solidFill>
              </a:rPr>
              <a:t>not.</a:t>
            </a:r>
            <a:r>
              <a:rPr lang="en-US" altLang="zh-TW" sz="2000" smtClean="0"/>
              <a:t> Arithmetic expressions can be used in the comparison operators.</a:t>
            </a:r>
          </a:p>
          <a:p>
            <a:pPr eaLnBrk="1" hangingPunct="1"/>
            <a:r>
              <a:rPr lang="en-US" altLang="zh-TW" sz="2000" smtClean="0"/>
              <a:t>Note: attributes used in a query (both </a:t>
            </a:r>
            <a:r>
              <a:rPr lang="en-US" altLang="zh-TW" sz="2000" smtClean="0">
                <a:solidFill>
                  <a:schemeClr val="accent2"/>
                </a:solidFill>
              </a:rPr>
              <a:t>select</a:t>
            </a:r>
            <a:r>
              <a:rPr lang="en-US" altLang="zh-TW" sz="2000" smtClean="0"/>
              <a:t> and </a:t>
            </a:r>
            <a:r>
              <a:rPr lang="en-US" altLang="zh-TW" sz="2000" smtClean="0">
                <a:solidFill>
                  <a:schemeClr val="accent2"/>
                </a:solidFill>
              </a:rPr>
              <a:t>where</a:t>
            </a:r>
            <a:r>
              <a:rPr lang="en-US" altLang="zh-TW" sz="2000" smtClean="0"/>
              <a:t> parts) must be defined in the relations in the </a:t>
            </a:r>
            <a:r>
              <a:rPr lang="en-US" altLang="zh-TW" sz="2000" smtClean="0">
                <a:solidFill>
                  <a:schemeClr val="accent2"/>
                </a:solidFill>
              </a:rPr>
              <a:t>from</a:t>
            </a:r>
            <a:r>
              <a:rPr lang="en-US" altLang="zh-TW" sz="2000" smtClean="0"/>
              <a:t> clause.</a:t>
            </a:r>
          </a:p>
        </p:txBody>
      </p:sp>
      <p:sp>
        <p:nvSpPr>
          <p:cNvPr id="245765" name="Rectangle 5"/>
          <p:cNvSpPr>
            <a:spLocks noChangeArrowheads="1"/>
          </p:cNvSpPr>
          <p:nvPr/>
        </p:nvSpPr>
        <p:spPr bwMode="auto">
          <a:xfrm>
            <a:off x="1524000" y="3581400"/>
            <a:ext cx="64008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7737400F-06D2-4738-B293-F4A4C346D14C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8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17088" dir="2436078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The where Clause (Cont.)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2514600" y="2667000"/>
            <a:ext cx="4876800" cy="1600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/>
              <a:t>SQL includes the </a:t>
            </a:r>
            <a:r>
              <a:rPr lang="en-US" altLang="zh-TW" sz="2000" smtClean="0">
                <a:solidFill>
                  <a:srgbClr val="FF0000"/>
                </a:solidFill>
              </a:rPr>
              <a:t>between</a:t>
            </a:r>
            <a:r>
              <a:rPr lang="en-US" altLang="zh-TW" sz="2000" smtClean="0"/>
              <a:t> operator for convenience.</a:t>
            </a:r>
          </a:p>
          <a:p>
            <a:pPr eaLnBrk="1" hangingPunct="1"/>
            <a:r>
              <a:rPr lang="en-US" altLang="zh-TW" sz="2000" smtClean="0"/>
              <a:t>Find the loan number of those loans with loan amounts between $90,000 and $100,000 (that is, </a:t>
            </a:r>
            <a:r>
              <a:rPr lang="en-US" altLang="zh-TW" sz="2000" smtClean="0">
                <a:sym typeface="Symbol" pitchFamily="18" charset="2"/>
              </a:rPr>
              <a:t> $90,000 and   $100,000)</a:t>
            </a:r>
            <a:br>
              <a:rPr lang="en-US" altLang="zh-TW" sz="2000" smtClean="0">
                <a:sym typeface="Symbol" pitchFamily="18" charset="2"/>
              </a:rPr>
            </a:br>
            <a:r>
              <a:rPr lang="en-US" altLang="zh-TW" sz="2000" smtClean="0">
                <a:sym typeface="Symbol" pitchFamily="18" charset="2"/>
              </a:rPr>
              <a:t>		</a:t>
            </a:r>
            <a:r>
              <a:rPr lang="en-US" altLang="zh-TW" smtClean="0">
                <a:solidFill>
                  <a:schemeClr val="accent2"/>
                </a:solidFill>
                <a:sym typeface="Symbol" pitchFamily="18" charset="2"/>
              </a:rPr>
              <a:t>select </a:t>
            </a:r>
            <a:r>
              <a:rPr lang="en-US" altLang="zh-TW" smtClean="0">
                <a:sym typeface="Symbol" pitchFamily="18" charset="2"/>
              </a:rPr>
              <a:t>loan-number</a:t>
            </a:r>
            <a:br>
              <a:rPr lang="en-US" altLang="zh-TW" smtClean="0">
                <a:sym typeface="Symbol" pitchFamily="18" charset="2"/>
              </a:rPr>
            </a:br>
            <a:r>
              <a:rPr lang="en-US" altLang="zh-TW" smtClean="0">
                <a:sym typeface="Symbol" pitchFamily="18" charset="2"/>
              </a:rPr>
              <a:t>		</a:t>
            </a:r>
            <a:r>
              <a:rPr lang="en-US" altLang="zh-TW" smtClean="0">
                <a:solidFill>
                  <a:schemeClr val="accent2"/>
                </a:solidFill>
                <a:sym typeface="Symbol" pitchFamily="18" charset="2"/>
              </a:rPr>
              <a:t>from</a:t>
            </a:r>
            <a:r>
              <a:rPr lang="en-US" altLang="zh-TW" smtClean="0">
                <a:sym typeface="Symbol" pitchFamily="18" charset="2"/>
              </a:rPr>
              <a:t> loan</a:t>
            </a:r>
            <a:br>
              <a:rPr lang="en-US" altLang="zh-TW" smtClean="0">
                <a:sym typeface="Symbol" pitchFamily="18" charset="2"/>
              </a:rPr>
            </a:br>
            <a:r>
              <a:rPr lang="en-US" altLang="zh-TW" smtClean="0">
                <a:sym typeface="Symbol" pitchFamily="18" charset="2"/>
              </a:rPr>
              <a:t>		</a:t>
            </a:r>
            <a:r>
              <a:rPr lang="en-US" altLang="zh-TW" smtClean="0">
                <a:solidFill>
                  <a:schemeClr val="accent2"/>
                </a:solidFill>
                <a:sym typeface="Symbol" pitchFamily="18" charset="2"/>
              </a:rPr>
              <a:t>where</a:t>
            </a:r>
            <a:r>
              <a:rPr lang="en-US" altLang="zh-TW" smtClean="0">
                <a:sym typeface="Symbol" pitchFamily="18" charset="2"/>
              </a:rPr>
              <a:t> amount </a:t>
            </a:r>
            <a:r>
              <a:rPr lang="en-US" altLang="zh-TW" smtClean="0">
                <a:solidFill>
                  <a:schemeClr val="accent2"/>
                </a:solidFill>
                <a:sym typeface="Symbol" pitchFamily="18" charset="2"/>
              </a:rPr>
              <a:t>between</a:t>
            </a:r>
            <a:r>
              <a:rPr lang="en-US" altLang="zh-TW" smtClean="0">
                <a:sym typeface="Symbol" pitchFamily="18" charset="2"/>
              </a:rPr>
              <a:t> 90000 </a:t>
            </a:r>
            <a:r>
              <a:rPr lang="en-US" altLang="zh-TW" smtClean="0">
                <a:solidFill>
                  <a:schemeClr val="accent2"/>
                </a:solidFill>
                <a:sym typeface="Symbol" pitchFamily="18" charset="2"/>
              </a:rPr>
              <a:t>and</a:t>
            </a:r>
            <a:r>
              <a:rPr lang="en-US" altLang="zh-TW" smtClean="0">
                <a:sym typeface="Symbol" pitchFamily="18" charset="2"/>
              </a:rPr>
              <a:t> </a:t>
            </a:r>
            <a:br>
              <a:rPr lang="en-US" altLang="zh-TW" smtClean="0">
                <a:sym typeface="Symbol" pitchFamily="18" charset="2"/>
              </a:rPr>
            </a:br>
            <a:r>
              <a:rPr lang="en-US" altLang="zh-TW" smtClean="0">
                <a:sym typeface="Symbol" pitchFamily="18" charset="2"/>
              </a:rPr>
              <a:t>		100000</a:t>
            </a:r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1E1909D0-A6FA-4E15-ACAB-93E9BD855E2B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9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1219200" y="4495800"/>
            <a:ext cx="7162800" cy="15240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title"/>
          </p:nvPr>
        </p:nvSpPr>
        <p:spPr>
          <a:effectLst>
            <a:outerShdw dist="109250" dir="2132261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The from Clause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3352800" y="2743200"/>
            <a:ext cx="2514600" cy="685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zh-TW" smtClean="0"/>
              <a:t>The </a:t>
            </a:r>
            <a:r>
              <a:rPr lang="en-US" altLang="zh-TW" smtClean="0">
                <a:solidFill>
                  <a:schemeClr val="accent2"/>
                </a:solidFill>
              </a:rPr>
              <a:t>from</a:t>
            </a:r>
            <a:r>
              <a:rPr lang="en-US" altLang="zh-TW" smtClean="0"/>
              <a:t> clause corresponds to the Cartesian product operation of the relational algebra. </a:t>
            </a:r>
          </a:p>
          <a:p>
            <a:pPr eaLnBrk="1" hangingPunct="1"/>
            <a:r>
              <a:rPr lang="en-US" altLang="zh-TW" smtClean="0"/>
              <a:t>Find the Cartesian product borrower </a:t>
            </a:r>
            <a:r>
              <a:rPr lang="en-US" altLang="zh-TW" smtClean="0">
                <a:sym typeface="Symbol" pitchFamily="18" charset="2"/>
              </a:rPr>
              <a:t> loan</a:t>
            </a:r>
            <a:br>
              <a:rPr lang="en-US" altLang="zh-TW" smtClean="0">
                <a:sym typeface="Symbol" pitchFamily="18" charset="2"/>
              </a:rPr>
            </a:br>
            <a:r>
              <a:rPr lang="en-US" altLang="zh-TW" smtClean="0">
                <a:sym typeface="Symbol" pitchFamily="18" charset="2"/>
              </a:rPr>
              <a:t>			</a:t>
            </a:r>
            <a:r>
              <a:rPr lang="en-US" altLang="zh-TW" sz="2000" smtClean="0">
                <a:solidFill>
                  <a:schemeClr val="accent2"/>
                </a:solidFill>
                <a:sym typeface="Symbol" pitchFamily="18" charset="2"/>
              </a:rPr>
              <a:t>select</a:t>
            </a:r>
            <a:r>
              <a:rPr lang="en-US" altLang="zh-TW" sz="2000" smtClean="0">
                <a:sym typeface="Symbol" pitchFamily="18" charset="2"/>
              </a:rPr>
              <a:t> *</a:t>
            </a:r>
            <a:br>
              <a:rPr lang="en-US" altLang="zh-TW" sz="2000" smtClean="0">
                <a:sym typeface="Symbol" pitchFamily="18" charset="2"/>
              </a:rPr>
            </a:br>
            <a:r>
              <a:rPr lang="en-US" altLang="zh-TW" sz="2000" smtClean="0">
                <a:sym typeface="Symbol" pitchFamily="18" charset="2"/>
              </a:rPr>
              <a:t>			</a:t>
            </a:r>
            <a:r>
              <a:rPr lang="en-US" altLang="zh-TW" sz="2000" smtClean="0">
                <a:solidFill>
                  <a:schemeClr val="accent2"/>
                </a:solidFill>
                <a:sym typeface="Symbol" pitchFamily="18" charset="2"/>
              </a:rPr>
              <a:t>from</a:t>
            </a:r>
            <a:r>
              <a:rPr lang="en-US" altLang="zh-TW" sz="2000" smtClean="0">
                <a:sym typeface="Symbol" pitchFamily="18" charset="2"/>
              </a:rPr>
              <a:t> borrower, loan</a:t>
            </a:r>
            <a:br>
              <a:rPr lang="en-US" altLang="zh-TW" sz="2000" smtClean="0">
                <a:sym typeface="Symbol" pitchFamily="18" charset="2"/>
              </a:rPr>
            </a:br>
            <a:r>
              <a:rPr lang="en-US" altLang="zh-TW" smtClean="0">
                <a:sym typeface="Symbol" pitchFamily="18" charset="2"/>
              </a:rPr>
              <a:t>It is rarely used without a where clause.</a:t>
            </a:r>
          </a:p>
          <a:p>
            <a:pPr eaLnBrk="1" hangingPunct="1"/>
            <a:r>
              <a:rPr lang="en-US" altLang="zh-TW" smtClean="0">
                <a:sym typeface="Symbol" pitchFamily="18" charset="2"/>
              </a:rPr>
              <a:t>Find the name and loan number of all customers having a loan at the Perryridge branch.</a:t>
            </a:r>
            <a:br>
              <a:rPr lang="en-US" altLang="zh-TW" smtClean="0">
                <a:sym typeface="Symbol" pitchFamily="18" charset="2"/>
              </a:rPr>
            </a:br>
            <a:r>
              <a:rPr lang="en-US" altLang="zh-TW" smtClean="0">
                <a:sym typeface="Symbol" pitchFamily="18" charset="2"/>
              </a:rPr>
              <a:t>	</a:t>
            </a:r>
            <a:r>
              <a:rPr lang="en-US" altLang="zh-TW" sz="2000" smtClean="0">
                <a:solidFill>
                  <a:schemeClr val="accent2"/>
                </a:solidFill>
                <a:sym typeface="Symbol" pitchFamily="18" charset="2"/>
              </a:rPr>
              <a:t>select distinct</a:t>
            </a:r>
            <a:r>
              <a:rPr lang="en-US" altLang="zh-TW" sz="2000" smtClean="0">
                <a:sym typeface="Symbol" pitchFamily="18" charset="2"/>
              </a:rPr>
              <a:t> customer-name, borrower.loan-number </a:t>
            </a:r>
            <a:br>
              <a:rPr lang="en-US" altLang="zh-TW" sz="2000" smtClean="0">
                <a:sym typeface="Symbol" pitchFamily="18" charset="2"/>
              </a:rPr>
            </a:br>
            <a:r>
              <a:rPr lang="en-US" altLang="zh-TW" sz="2000" smtClean="0">
                <a:sym typeface="Symbol" pitchFamily="18" charset="2"/>
              </a:rPr>
              <a:t>	</a:t>
            </a:r>
            <a:r>
              <a:rPr lang="en-US" altLang="zh-TW" sz="2000" smtClean="0">
                <a:solidFill>
                  <a:schemeClr val="accent2"/>
                </a:solidFill>
                <a:sym typeface="Symbol" pitchFamily="18" charset="2"/>
              </a:rPr>
              <a:t>from</a:t>
            </a:r>
            <a:r>
              <a:rPr lang="en-US" altLang="zh-TW" sz="2000" smtClean="0">
                <a:sym typeface="Symbol" pitchFamily="18" charset="2"/>
              </a:rPr>
              <a:t> borrower, loan</a:t>
            </a:r>
            <a:br>
              <a:rPr lang="en-US" altLang="zh-TW" sz="2000" smtClean="0">
                <a:sym typeface="Symbol" pitchFamily="18" charset="2"/>
              </a:rPr>
            </a:br>
            <a:r>
              <a:rPr lang="en-US" altLang="zh-TW" sz="2000" smtClean="0">
                <a:sym typeface="Symbol" pitchFamily="18" charset="2"/>
              </a:rPr>
              <a:t>	</a:t>
            </a:r>
            <a:r>
              <a:rPr lang="en-US" altLang="zh-TW" sz="2000" smtClean="0">
                <a:solidFill>
                  <a:schemeClr val="accent2"/>
                </a:solidFill>
                <a:sym typeface="Symbol" pitchFamily="18" charset="2"/>
              </a:rPr>
              <a:t>where</a:t>
            </a:r>
            <a:r>
              <a:rPr lang="en-US" altLang="zh-TW" sz="2000" smtClean="0">
                <a:sym typeface="Symbol" pitchFamily="18" charset="2"/>
              </a:rPr>
              <a:t> borrower.loan-number = loan.loan-number </a:t>
            </a:r>
            <a:r>
              <a:rPr lang="en-US" altLang="zh-TW" sz="2000" smtClean="0">
                <a:solidFill>
                  <a:schemeClr val="accent2"/>
                </a:solidFill>
                <a:sym typeface="Symbol" pitchFamily="18" charset="2"/>
              </a:rPr>
              <a:t>and</a:t>
            </a:r>
            <a:r>
              <a:rPr lang="en-US" altLang="zh-TW" sz="2000" smtClean="0">
                <a:sym typeface="Symbol" pitchFamily="18" charset="2"/>
              </a:rPr>
              <a:t> 		branch-name = “Perryridge”</a:t>
            </a:r>
            <a:endParaRPr lang="en-US" altLang="zh-TW" sz="2000" smtClean="0"/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2362200" y="5105400"/>
            <a:ext cx="1219200" cy="45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5257800" y="5105400"/>
            <a:ext cx="609600" cy="45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1071</Words>
  <Application>Microsoft Office PowerPoint</Application>
  <PresentationFormat>On-screen Show (4:3)</PresentationFormat>
  <Paragraphs>204</Paragraphs>
  <Slides>27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Default Design</vt:lpstr>
      <vt:lpstr>文件</vt:lpstr>
      <vt:lpstr>Document</vt:lpstr>
      <vt:lpstr>PowerPoint Presentation</vt:lpstr>
      <vt:lpstr>Aspects of SQL</vt:lpstr>
      <vt:lpstr>Basic Structure</vt:lpstr>
      <vt:lpstr>Projection</vt:lpstr>
      <vt:lpstr>Duplicate Removal</vt:lpstr>
      <vt:lpstr>Arithmetic Operations on Retrieved Results</vt:lpstr>
      <vt:lpstr>The where Clause</vt:lpstr>
      <vt:lpstr>The where Clause (Cont.)</vt:lpstr>
      <vt:lpstr>The from Clause</vt:lpstr>
      <vt:lpstr>The Rename Operation</vt:lpstr>
      <vt:lpstr>Tuple Variables/Alias</vt:lpstr>
      <vt:lpstr>Tuple Variables/Alias</vt:lpstr>
      <vt:lpstr>String Operations</vt:lpstr>
      <vt:lpstr>Ordering the Display of Tuples</vt:lpstr>
      <vt:lpstr>Set Operations</vt:lpstr>
      <vt:lpstr>Set operations</vt:lpstr>
      <vt:lpstr>SQL - Nested Subqueries</vt:lpstr>
      <vt:lpstr>Example Query - IN</vt:lpstr>
      <vt:lpstr>Example Query – NOT IN</vt:lpstr>
      <vt:lpstr>The Some Clause</vt:lpstr>
      <vt:lpstr>Some Semantics</vt:lpstr>
      <vt:lpstr>The All Clause</vt:lpstr>
      <vt:lpstr>All Semantics</vt:lpstr>
      <vt:lpstr>Test for Empty Relations</vt:lpstr>
      <vt:lpstr>Test for Absence of Duplicate Tuples</vt:lpstr>
      <vt:lpstr>Example Query – NOT UNIQUE</vt:lpstr>
      <vt:lpstr>Division in SQL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Query Language(SQL)</dc:title>
  <dc:creator>dimitris</dc:creator>
  <cp:lastModifiedBy>Qiong Luo</cp:lastModifiedBy>
  <cp:revision>59</cp:revision>
  <dcterms:modified xsi:type="dcterms:W3CDTF">2013-02-26T05:37:05Z</dcterms:modified>
</cp:coreProperties>
</file>