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26" r:id="rId5"/>
    <p:sldId id="327" r:id="rId6"/>
    <p:sldId id="328" r:id="rId7"/>
    <p:sldId id="332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5" r:id="rId17"/>
    <p:sldId id="366" r:id="rId18"/>
    <p:sldId id="364" r:id="rId19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9" autoAdjust="0"/>
    <p:restoredTop sz="94660"/>
  </p:normalViewPr>
  <p:slideViewPr>
    <p:cSldViewPr>
      <p:cViewPr varScale="1">
        <p:scale>
          <a:sx n="109" d="100"/>
          <a:sy n="109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8EB2E5-5723-4655-8DF7-00CF2642D0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5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100AF56-0412-4BB3-8A4C-BA6DE3F7DE83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719D6EFC-6258-40D0-8BFF-B954AF151EE6}" type="slidenum">
              <a:rPr kumimoji="0" lang="en-US" sz="1200">
                <a:latin typeface="Helvetica" pitchFamily="34" charset="0"/>
              </a:rPr>
              <a:pPr algn="r"/>
              <a:t>3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5C71B77-B623-48B5-A8C5-1419F5930482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788A700-EE90-47A8-A0F8-D0973A84976F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7D80F86-C114-4D9F-98B8-1192808012A5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F92CA4F-21EF-4FC4-9F39-D31559199C9F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5238A65-F882-4432-86C9-F451711D3EC4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741363"/>
            <a:ext cx="4953000" cy="37147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705350"/>
            <a:ext cx="4946650" cy="4459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A2A7A3A2-B27E-4D45-B2CE-AFA5424D94AE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F258C482-9D39-4DEF-944D-B6D00FDD5F7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73FD7877-FD5C-4A83-9441-8C09F52FE646}" type="slidenum">
              <a:rPr kumimoji="0" lang="en-US" sz="1200">
                <a:latin typeface="Helvetica" pitchFamily="34" charset="0"/>
              </a:rPr>
              <a:pPr algn="r"/>
              <a:t>4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FF9D9E5-396D-486B-BAF4-21AA188B0115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3555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0545F7CC-8286-4DC8-8487-D1E3462174E1}" type="slidenum">
              <a:rPr kumimoji="0" lang="en-US" sz="1200">
                <a:latin typeface="Helvetica" pitchFamily="34" charset="0"/>
              </a:rPr>
              <a:pPr algn="r"/>
              <a:t>5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BB7D1304-C2B1-4FE5-AA86-0DF195588FF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69069D1F-A1D1-43B5-8BA2-1A20AA51E75B}" type="slidenum">
              <a:rPr kumimoji="0" lang="en-US" sz="1200">
                <a:latin typeface="Helvetica" pitchFamily="34" charset="0"/>
              </a:rPr>
              <a:pPr algn="r"/>
              <a:t>6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2C3A5E0-9BB6-4BFF-9094-8A8663D31B5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2FA63EE4-33EF-4CE0-89F0-8DC5BA720F4F}" type="slidenum">
              <a:rPr kumimoji="0" lang="en-US" sz="1200">
                <a:latin typeface="Helvetica" pitchFamily="34" charset="0"/>
              </a:rPr>
              <a:pPr algn="r"/>
              <a:t>8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0DC4AC3-D92E-400A-979B-C1016E74D9EC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722BD670-B7A6-4BC4-B6AB-046794317A0E}" type="slidenum">
              <a:rPr kumimoji="0" lang="en-US" sz="1200">
                <a:latin typeface="Helvetica" pitchFamily="34" charset="0"/>
              </a:rPr>
              <a:pPr algn="r"/>
              <a:t>9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8E1F3FF-A48E-4698-AC9C-59705751F8B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/>
            <a:fld id="{3499A1A6-0F95-40C5-980F-5BF5D90989F8}" type="slidenum">
              <a:rPr kumimoji="0" lang="en-US" sz="1200">
                <a:latin typeface="Helvetica" pitchFamily="34" charset="0"/>
              </a:rPr>
              <a:pPr algn="r"/>
              <a:t>10</a:t>
            </a:fld>
            <a:endParaRPr kumimoji="0" lang="en-US" sz="1200">
              <a:latin typeface="Helvetica" pitchFamily="34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4EA14A8-24CB-4684-AFAF-551F6D61F224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E0E54E5-2088-48E9-B334-E1FB552873B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CF1E7F16-E975-4CDC-976A-D0E8FC22D30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88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48C3132-642D-48F4-AB54-0F0DC8F953C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095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CC6FE2C-40BD-43EE-AC62-0E0D36610215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97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B6EF998-E960-4981-BB8F-C63E3F95DF5C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288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F97D437-4B4D-41DD-A3F8-1B9DABDFB1A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708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77F3EAD-707F-4B01-AB9D-2448CBC3E7C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666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CC52A23-18A7-4D97-BA2A-DD204B51F9F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20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DCE7964-5E92-4C9B-A40D-CFCC94CE0FB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756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F4D6819-B035-47EE-9167-50F427DCEC59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58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F232B3E-DE7F-400A-A627-BAA0D33B7F92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931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4149011C-6E10-47A0-AEE6-4C4D0749D1A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705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BF67A52-5DC7-4508-8BE3-A47696F34061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164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1ECD6E64-B750-47EB-9264-EFF6D147AF3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CF2BA91-BD97-4CCC-87AD-55AE242C1C9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Comp </a:t>
            </a:r>
            <a:r>
              <a:rPr lang="en-US" altLang="zh-TW" sz="2800" dirty="0" smtClean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3311 </a:t>
            </a:r>
            <a:r>
              <a:rPr lang="en-US" altLang="zh-TW" sz="2800" dirty="0">
                <a:latin typeface="Tahoma" pitchFamily="34" charset="0"/>
                <a:hlinkClick r:id="" action="ppaction://noaction">
                  <a:snd r:embed="rId2" name="TYPE.WAV"/>
                </a:hlinkClick>
              </a:rPr>
              <a:t>Database Management Systems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9. Relational Database Design – 3NF</a:t>
            </a:r>
          </a:p>
          <a:p>
            <a:pPr algn="ctr">
              <a:spcBef>
                <a:spcPct val="20000"/>
              </a:spcBef>
            </a:pPr>
            <a:endParaRPr lang="en-US" altLang="zh-TW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EDBAE287-6A6D-4374-8494-54D29D277CD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772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Dependency Preserving Decomposition Example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228600" y="1143000"/>
            <a:ext cx="89154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>
                <a:latin typeface="Helvetica" pitchFamily="34" charset="0"/>
              </a:rPr>
              <a:t>R = (A, B, C), F = {{A}</a:t>
            </a:r>
            <a:r>
              <a:rPr lang="en-US" sz="16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>
                <a:latin typeface="Helvetica" pitchFamily="34" charset="0"/>
                <a:sym typeface="Monotype Sorts" pitchFamily="2" charset="2"/>
              </a:rPr>
              <a:t>{B}, {B}</a:t>
            </a:r>
            <a:r>
              <a:rPr lang="en-US" sz="16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>
                <a:latin typeface="Helvetica" pitchFamily="34" charset="0"/>
                <a:sym typeface="Monotype Sorts" pitchFamily="2" charset="2"/>
              </a:rPr>
              <a:t>{C}, </a:t>
            </a:r>
            <a:r>
              <a:rPr lang="en-US" sz="1600">
                <a:solidFill>
                  <a:schemeClr val="accent2"/>
                </a:solidFill>
                <a:latin typeface="Helvetica" pitchFamily="34" charset="0"/>
                <a:sym typeface="Monotype Sorts" pitchFamily="2" charset="2"/>
              </a:rPr>
              <a:t>{A}</a:t>
            </a:r>
            <a:r>
              <a:rPr lang="en-US" sz="1600">
                <a:solidFill>
                  <a:schemeClr val="accent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>
                <a:solidFill>
                  <a:schemeClr val="accent2"/>
                </a:solidFill>
                <a:latin typeface="Helvetica" pitchFamily="34" charset="0"/>
                <a:sym typeface="Monotype Sorts" pitchFamily="2" charset="2"/>
              </a:rPr>
              <a:t>{C}</a:t>
            </a:r>
            <a:r>
              <a:rPr lang="en-US" sz="1600">
                <a:latin typeface="Helvetica" pitchFamily="34" charset="0"/>
                <a:sym typeface="Monotype Sorts" pitchFamily="2" charset="2"/>
              </a:rPr>
              <a:t>}. </a:t>
            </a:r>
            <a:r>
              <a:rPr lang="en-US" sz="1600">
                <a:solidFill>
                  <a:srgbClr val="0000FF"/>
                </a:solidFill>
                <a:latin typeface="Helvetica" pitchFamily="34" charset="0"/>
                <a:sym typeface="Monotype Sorts" pitchFamily="2" charset="2"/>
              </a:rPr>
              <a:t>Key: A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>
                <a:latin typeface="Helvetica" pitchFamily="34" charset="0"/>
                <a:sym typeface="Monotype Sorts" pitchFamily="2" charset="2"/>
              </a:rPr>
              <a:t>Break R in two tables R1(A,B), R2(B,C)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>
              <a:latin typeface="Helvetica" pitchFamily="34" charset="0"/>
              <a:sym typeface="Greek Symbols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 i="1">
              <a:latin typeface="Helvetica" pitchFamily="34" charset="0"/>
              <a:sym typeface="Greek Symbols" pitchFamily="18" charset="2"/>
            </a:endParaRPr>
          </a:p>
        </p:txBody>
      </p:sp>
      <p:graphicFrame>
        <p:nvGraphicFramePr>
          <p:cNvPr id="51200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54072564"/>
              </p:ext>
            </p:extLst>
          </p:nvPr>
        </p:nvGraphicFramePr>
        <p:xfrm>
          <a:off x="990600" y="2209800"/>
          <a:ext cx="2087563" cy="1928815"/>
        </p:xfrm>
        <a:graphic>
          <a:graphicData uri="http://schemas.openxmlformats.org/drawingml/2006/table">
            <a:tbl>
              <a:tblPr/>
              <a:tblGrid>
                <a:gridCol w="701675"/>
                <a:gridCol w="690563"/>
                <a:gridCol w="695325"/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03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830"/>
              </p:ext>
            </p:extLst>
          </p:nvPr>
        </p:nvGraphicFramePr>
        <p:xfrm>
          <a:off x="4762500" y="2155825"/>
          <a:ext cx="1366838" cy="1919379"/>
        </p:xfrm>
        <a:graphic>
          <a:graphicData uri="http://schemas.openxmlformats.org/drawingml/2006/table">
            <a:tbl>
              <a:tblPr/>
              <a:tblGrid>
                <a:gridCol w="693738"/>
                <a:gridCol w="673100"/>
              </a:tblGrid>
              <a:tr h="365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6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05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99136"/>
              </p:ext>
            </p:extLst>
          </p:nvPr>
        </p:nvGraphicFramePr>
        <p:xfrm>
          <a:off x="6362700" y="2155825"/>
          <a:ext cx="981075" cy="1270000"/>
        </p:xfrm>
        <a:graphic>
          <a:graphicData uri="http://schemas.openxmlformats.org/drawingml/2006/table">
            <a:tbl>
              <a:tblPr/>
              <a:tblGrid>
                <a:gridCol w="484188"/>
                <a:gridCol w="496887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064" name="Rectangle 64"/>
          <p:cNvSpPr>
            <a:spLocks noChangeArrowheads="1"/>
          </p:cNvSpPr>
          <p:nvPr/>
        </p:nvSpPr>
        <p:spPr bwMode="auto">
          <a:xfrm>
            <a:off x="365125" y="4700588"/>
            <a:ext cx="8343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>
                <a:latin typeface="Helvetica" pitchFamily="34" charset="0"/>
                <a:sym typeface="Monotype Sorts" pitchFamily="2" charset="2"/>
              </a:rPr>
              <a:t>The decomposition is </a:t>
            </a:r>
            <a:r>
              <a:rPr lang="en-US" sz="1600">
                <a:solidFill>
                  <a:schemeClr val="accent2"/>
                </a:solidFill>
                <a:latin typeface="Helvetica" pitchFamily="34" charset="0"/>
                <a:sym typeface="Monotype Sorts" pitchFamily="2" charset="2"/>
              </a:rPr>
              <a:t>lossless</a:t>
            </a:r>
            <a:r>
              <a:rPr lang="en-US" sz="1600">
                <a:latin typeface="Helvetica" pitchFamily="34" charset="0"/>
                <a:sym typeface="Monotype Sorts" pitchFamily="2" charset="2"/>
              </a:rPr>
              <a:t> because the common attribute B is a key for R2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>
                <a:latin typeface="Helvetica" pitchFamily="34" charset="0"/>
                <a:sym typeface="Monotype Sorts" pitchFamily="2" charset="2"/>
              </a:rPr>
              <a:t>The decomposition is </a:t>
            </a:r>
            <a:r>
              <a:rPr lang="en-US" sz="1600">
                <a:solidFill>
                  <a:schemeClr val="accent2"/>
                </a:solidFill>
                <a:latin typeface="Helvetica" pitchFamily="34" charset="0"/>
                <a:sym typeface="Monotype Sorts" pitchFamily="2" charset="2"/>
              </a:rPr>
              <a:t>dependency preserving</a:t>
            </a:r>
            <a:r>
              <a:rPr lang="en-US" sz="1600">
                <a:latin typeface="Helvetica" pitchFamily="34" charset="0"/>
                <a:sym typeface="Monotype Sorts" pitchFamily="2" charset="2"/>
              </a:rPr>
              <a:t> because F1=</a:t>
            </a:r>
            <a:r>
              <a:rPr lang="en-US" sz="1600">
                <a:latin typeface="Helvetica" pitchFamily="34" charset="0"/>
              </a:rPr>
              <a:t>{{A}</a:t>
            </a:r>
            <a:r>
              <a:rPr lang="en-US" sz="16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>
                <a:latin typeface="Helvetica" pitchFamily="34" charset="0"/>
                <a:sym typeface="Monotype Sorts" pitchFamily="2" charset="2"/>
              </a:rPr>
              <a:t>{B}}, F2=</a:t>
            </a:r>
            <a:r>
              <a:rPr lang="en-US" sz="1600">
                <a:latin typeface="Helvetica" pitchFamily="34" charset="0"/>
              </a:rPr>
              <a:t>{{B}</a:t>
            </a:r>
            <a:r>
              <a:rPr lang="en-US" sz="160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>
                <a:latin typeface="Helvetica" pitchFamily="34" charset="0"/>
                <a:sym typeface="Monotype Sorts" pitchFamily="2" charset="2"/>
              </a:rPr>
              <a:t>{C}} and (F1</a:t>
            </a:r>
            <a:r>
              <a:rPr lang="en-US" sz="1600">
                <a:latin typeface="Helvetica" pitchFamily="34" charset="0"/>
                <a:sym typeface="Symbol" pitchFamily="18" charset="2"/>
              </a:rPr>
              <a:t>F2</a:t>
            </a:r>
            <a:r>
              <a:rPr lang="en-US" sz="1600">
                <a:latin typeface="Helvetica" pitchFamily="34" charset="0"/>
                <a:sym typeface="Monotype Sorts" pitchFamily="2" charset="2"/>
              </a:rPr>
              <a:t>)+=F+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>
                <a:latin typeface="Helvetica" pitchFamily="34" charset="0"/>
                <a:sym typeface="Monotype Sorts" pitchFamily="2" charset="2"/>
              </a:rPr>
              <a:t>Violations can be found by inspecting the individual tables, without performing a join.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>
              <a:latin typeface="Helvetica" pitchFamily="34" charset="0"/>
              <a:sym typeface="Greek Symbols" pitchFamily="18" charset="2"/>
            </a:endParaRP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 i="1">
              <a:latin typeface="Helvetica" pitchFamily="34" charset="0"/>
              <a:sym typeface="Greek Symbols" pitchFamily="18" charset="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0" y="3810000"/>
            <a:ext cx="990600" cy="40011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dirty="0" smtClean="0"/>
              <a:t>Invalid </a:t>
            </a:r>
            <a:endParaRPr lang="en-US" altLang="zh-TW" sz="20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391400" y="3048000"/>
            <a:ext cx="990600" cy="40011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dirty="0" smtClean="0"/>
              <a:t>Invalid 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27CF5B8-CF5F-48DE-858B-3CD05D97AFF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Looking for a “Good” Form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Recall that the goal of a good database design 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rgbClr val="FF6600"/>
                </a:solidFill>
              </a:rPr>
              <a:t>Lossless decomposition </a:t>
            </a:r>
            <a:r>
              <a:rPr lang="en-US" dirty="0" smtClean="0"/>
              <a:t>- </a:t>
            </a:r>
            <a:r>
              <a:rPr lang="en-US" b="1" dirty="0" smtClean="0"/>
              <a:t>necessary</a:t>
            </a:r>
            <a:r>
              <a:rPr lang="en-US" dirty="0" smtClean="0"/>
              <a:t> in order to ensure correctness of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Dependency preservation</a:t>
            </a:r>
            <a:r>
              <a:rPr lang="en-US" dirty="0" smtClean="0"/>
              <a:t> – not necessary, but desirable in order to achieve efficiency of updates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Good form</a:t>
            </a:r>
            <a:r>
              <a:rPr lang="en-US" dirty="0" smtClean="0"/>
              <a:t> – desirable in order to avoid redundancy.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But what does it mean for a table to be in good form? 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If the domains of all attributes in a table contain only atomic values, then the table is in First Normal Form (1NF).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 other words, there are no multi-valued attributes, or attributes consisting of structures.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Relational tables are always in 1NF, according to the definition of the relational model.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4241A26-533E-46BC-AAAF-65E9203787E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Second Normal Form (</a:t>
            </a:r>
            <a:r>
              <a:rPr lang="en-US" smtClean="0">
                <a:solidFill>
                  <a:schemeClr val="accent2"/>
                </a:solidFill>
              </a:rPr>
              <a:t>2NF</a:t>
            </a:r>
            <a:r>
              <a:rPr lang="en-US" smtClean="0"/>
              <a:t>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29600" cy="4419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R is a relation schema, with the set F of FDs</a:t>
            </a:r>
          </a:p>
          <a:p>
            <a:pPr eaLnBrk="1" hangingPunct="1"/>
            <a:r>
              <a:rPr lang="en-US" sz="2000" dirty="0" smtClean="0"/>
              <a:t>R is in 2NF if and only if</a:t>
            </a:r>
          </a:p>
          <a:p>
            <a:pPr lvl="1" eaLnBrk="1" hangingPunct="1"/>
            <a:r>
              <a:rPr lang="en-US" sz="1800" dirty="0" smtClean="0"/>
              <a:t>for each FD: X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 {A} in F+,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1800" dirty="0" smtClean="0"/>
              <a:t>A </a:t>
            </a:r>
            <a:r>
              <a:rPr lang="en-US" sz="1800" dirty="0" smtClean="0">
                <a:sym typeface="Symbol" pitchFamily="18" charset="2"/>
              </a:rPr>
              <a:t> X </a:t>
            </a:r>
            <a:r>
              <a:rPr lang="en-US" sz="1800" i="1" dirty="0" smtClean="0">
                <a:sym typeface="Symbol" pitchFamily="18" charset="2"/>
              </a:rPr>
              <a:t>(the FD is trivial)</a:t>
            </a:r>
            <a:r>
              <a:rPr lang="en-US" sz="1800" dirty="0" smtClean="0">
                <a:sym typeface="Symbol" pitchFamily="18" charset="2"/>
              </a:rPr>
              <a:t>, </a:t>
            </a:r>
            <a:r>
              <a:rPr lang="en-US" sz="1800" dirty="0" smtClean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sym typeface="Symbol" pitchFamily="18" charset="2"/>
              </a:rPr>
              <a:t>X is not a proper subset of a candidate key for R, </a:t>
            </a:r>
            <a:r>
              <a:rPr lang="en-US" sz="1800" dirty="0" smtClean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A is a </a:t>
            </a:r>
            <a:r>
              <a:rPr lang="en-US" sz="1800" dirty="0" smtClean="0">
                <a:solidFill>
                  <a:srgbClr val="FF0000"/>
                </a:solidFill>
              </a:rPr>
              <a:t>prime</a:t>
            </a:r>
            <a:r>
              <a:rPr lang="en-US" sz="1800" dirty="0" smtClean="0"/>
              <a:t> attribute </a:t>
            </a:r>
            <a:endParaRPr lang="en-US" sz="1800" i="1" dirty="0" smtClean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FF0000"/>
                </a:solidFill>
              </a:rPr>
              <a:t>prime</a:t>
            </a:r>
            <a:r>
              <a:rPr lang="en-US" sz="1800" dirty="0" smtClean="0">
                <a:solidFill>
                  <a:schemeClr val="tx2"/>
                </a:solidFill>
              </a:rPr>
              <a:t> attribute</a:t>
            </a:r>
            <a:r>
              <a:rPr lang="en-US" sz="1800" dirty="0" smtClean="0"/>
              <a:t> is an attribute that is part of a candidate key</a:t>
            </a:r>
          </a:p>
          <a:p>
            <a:pPr eaLnBrk="1" hangingPunct="1"/>
            <a:r>
              <a:rPr lang="en-US" sz="1800" b="1" dirty="0" smtClean="0"/>
              <a:t>In 2NF, a subset of a candidate key cannot determine a non-prime attribute.</a:t>
            </a:r>
            <a:r>
              <a:rPr lang="en-US" sz="1800" dirty="0" smtClean="0"/>
              <a:t> </a:t>
            </a:r>
          </a:p>
          <a:p>
            <a:pPr eaLnBrk="1" hangingPunct="1"/>
            <a:r>
              <a:rPr lang="en-US" sz="1800" dirty="0" smtClean="0">
                <a:solidFill>
                  <a:srgbClr val="0000FF"/>
                </a:solidFill>
              </a:rPr>
              <a:t>HINT: whenever you try to determine the normal form (2NF, 3NF, BCNF) of a table, you </a:t>
            </a:r>
            <a:r>
              <a:rPr lang="en-US" sz="1800" b="1" dirty="0" smtClean="0">
                <a:solidFill>
                  <a:srgbClr val="0000FF"/>
                </a:solidFill>
              </a:rPr>
              <a:t>always</a:t>
            </a:r>
            <a:r>
              <a:rPr lang="en-US" sz="1800" dirty="0" smtClean="0">
                <a:solidFill>
                  <a:srgbClr val="0000FF"/>
                </a:solidFill>
              </a:rPr>
              <a:t> have to find </a:t>
            </a:r>
            <a:r>
              <a:rPr lang="en-US" sz="1800" u="sng" dirty="0" smtClean="0">
                <a:solidFill>
                  <a:srgbClr val="0000FF"/>
                </a:solidFill>
              </a:rPr>
              <a:t>all</a:t>
            </a:r>
            <a:r>
              <a:rPr lang="en-US" sz="1800" dirty="0" smtClean="0">
                <a:solidFill>
                  <a:srgbClr val="0000FF"/>
                </a:solidFill>
              </a:rPr>
              <a:t> candidate keys. 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13B0BB67-77F1-48E5-B401-70324E04307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2NF Example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dirty="0" smtClean="0"/>
              <a:t>Consider the relation schema {A,B,C,D} with the FDs:</a:t>
            </a:r>
          </a:p>
          <a:p>
            <a:pPr lvl="1" eaLnBrk="1" hangingPunct="1"/>
            <a:r>
              <a:rPr lang="en-US" dirty="0" smtClean="0"/>
              <a:t>{A,B}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/>
              <a:t>{C,D} and</a:t>
            </a:r>
          </a:p>
          <a:p>
            <a:pPr lvl="1" eaLnBrk="1" hangingPunct="1"/>
            <a:r>
              <a:rPr lang="en-US" dirty="0" smtClean="0"/>
              <a:t>{A}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/>
              <a:t>{D}</a:t>
            </a:r>
          </a:p>
          <a:p>
            <a:pPr eaLnBrk="1" hangingPunct="1"/>
            <a:r>
              <a:rPr lang="en-US" dirty="0" smtClean="0"/>
              <a:t>{A,B} is a candidate key (it is not a proper subset)</a:t>
            </a:r>
          </a:p>
          <a:p>
            <a:pPr eaLnBrk="1" hangingPunct="1"/>
            <a:r>
              <a:rPr lang="en-US" dirty="0" smtClean="0"/>
              <a:t>{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} is a proper subset of a candidate key</a:t>
            </a:r>
          </a:p>
          <a:p>
            <a:pPr eaLnBrk="1" hangingPunct="1"/>
            <a:r>
              <a:rPr lang="en-US" dirty="0" smtClean="0"/>
              <a:t>{</a:t>
            </a:r>
            <a:r>
              <a:rPr lang="en-US" dirty="0" smtClean="0">
                <a:solidFill>
                  <a:schemeClr val="accent2"/>
                </a:solidFill>
              </a:rPr>
              <a:t>D</a:t>
            </a:r>
            <a:r>
              <a:rPr lang="en-US" dirty="0" smtClean="0"/>
              <a:t>} is not a prime attribute</a:t>
            </a:r>
          </a:p>
          <a:p>
            <a:pPr eaLnBrk="1" hangingPunct="1"/>
            <a:r>
              <a:rPr lang="en-US" dirty="0" smtClean="0"/>
              <a:t>This scheme is</a:t>
            </a:r>
            <a:r>
              <a:rPr lang="en-US" dirty="0" smtClean="0">
                <a:solidFill>
                  <a:srgbClr val="FF6600"/>
                </a:solidFill>
              </a:rPr>
              <a:t> not </a:t>
            </a:r>
            <a:r>
              <a:rPr lang="en-US" dirty="0" smtClean="0"/>
              <a:t>in 2NF because of {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}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smtClean="0"/>
              <a:t>{</a:t>
            </a:r>
            <a:r>
              <a:rPr lang="en-US" dirty="0" smtClean="0">
                <a:solidFill>
                  <a:schemeClr val="accent2"/>
                </a:solidFill>
              </a:rPr>
              <a:t>D</a:t>
            </a:r>
            <a:r>
              <a:rPr lang="en-US" dirty="0" smtClean="0"/>
              <a:t>} </a:t>
            </a:r>
          </a:p>
          <a:p>
            <a:pPr eaLnBrk="1" hangingPunct="1"/>
            <a:r>
              <a:rPr lang="en-US" dirty="0" smtClean="0">
                <a:solidFill>
                  <a:srgbClr val="008000"/>
                </a:solidFill>
              </a:rPr>
              <a:t>2NF is not important because we can always achieve a better form (3NF) that is lossless, preserves dependencies and contains less redundancy.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27263725-6A5F-416F-A9FC-B2706B5DF32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Third Normal Form (</a:t>
            </a:r>
            <a:r>
              <a:rPr lang="en-US" smtClean="0">
                <a:solidFill>
                  <a:schemeClr val="accent2"/>
                </a:solidFill>
              </a:rPr>
              <a:t>3NF</a:t>
            </a:r>
            <a:r>
              <a:rPr lang="en-US" smtClean="0"/>
              <a:t>)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R is a relation schema, with the set F of FDs</a:t>
            </a:r>
          </a:p>
          <a:p>
            <a:pPr eaLnBrk="1" hangingPunct="1"/>
            <a:r>
              <a:rPr lang="en-US" sz="2000" dirty="0" smtClean="0"/>
              <a:t>R is in 3NF if and only if</a:t>
            </a:r>
          </a:p>
          <a:p>
            <a:pPr lvl="1" eaLnBrk="1" hangingPunct="1"/>
            <a:r>
              <a:rPr lang="en-US" sz="1800" dirty="0" smtClean="0"/>
              <a:t>for each FD: X 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 {A} in F+,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r>
              <a:rPr lang="en-US" sz="1800" dirty="0" smtClean="0"/>
              <a:t>A </a:t>
            </a:r>
            <a:r>
              <a:rPr lang="en-US" sz="1800" dirty="0" smtClean="0">
                <a:sym typeface="Symbol" pitchFamily="18" charset="2"/>
              </a:rPr>
              <a:t> X (trivial FD), </a:t>
            </a:r>
            <a:r>
              <a:rPr lang="en-US" sz="1800" dirty="0" smtClean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buFontTx/>
              <a:buNone/>
            </a:pPr>
            <a:r>
              <a:rPr lang="en-US" sz="1800" dirty="0" smtClean="0">
                <a:sym typeface="Symbol" pitchFamily="18" charset="2"/>
              </a:rPr>
              <a:t>X is a </a:t>
            </a:r>
            <a:r>
              <a:rPr lang="en-US" sz="1800" dirty="0" err="1" smtClean="0">
                <a:solidFill>
                  <a:srgbClr val="FF6600"/>
                </a:solidFill>
                <a:sym typeface="Symbol" pitchFamily="18" charset="2"/>
              </a:rPr>
              <a:t>superkey</a:t>
            </a:r>
            <a:r>
              <a:rPr lang="en-US" sz="1800" dirty="0" smtClean="0">
                <a:sym typeface="Symbol" pitchFamily="18" charset="2"/>
              </a:rPr>
              <a:t> for R,</a:t>
            </a:r>
            <a:r>
              <a:rPr lang="en-US" sz="18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1800" dirty="0" smtClean="0">
                <a:solidFill>
                  <a:srgbClr val="FF6600"/>
                </a:solidFill>
                <a:sym typeface="Symbol" pitchFamily="18" charset="2"/>
              </a:rPr>
              <a:t>or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A is a </a:t>
            </a:r>
            <a:r>
              <a:rPr lang="en-US" sz="1800" dirty="0" smtClean="0">
                <a:solidFill>
                  <a:srgbClr val="FF6600"/>
                </a:solidFill>
              </a:rPr>
              <a:t>prime attribute</a:t>
            </a:r>
            <a:r>
              <a:rPr lang="en-US" sz="1800" dirty="0" smtClean="0"/>
              <a:t> for R</a:t>
            </a:r>
          </a:p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In other words:</a:t>
            </a:r>
            <a:r>
              <a:rPr lang="en-US" sz="2000" dirty="0" smtClean="0"/>
              <a:t> </a:t>
            </a:r>
            <a:r>
              <a:rPr lang="en-US" sz="2000" b="1" dirty="0" smtClean="0"/>
              <a:t>For every FD that does not contain extraneous (useless) attributes:</a:t>
            </a:r>
          </a:p>
          <a:p>
            <a:pPr lvl="1" eaLnBrk="1" hangingPunct="1"/>
            <a:r>
              <a:rPr lang="en-US" sz="1800" b="1" dirty="0" smtClean="0"/>
              <a:t>the LHS is a candidate key, </a:t>
            </a:r>
            <a:r>
              <a:rPr lang="en-US" sz="1800" b="1" dirty="0" smtClean="0">
                <a:solidFill>
                  <a:schemeClr val="accent2"/>
                </a:solidFill>
              </a:rPr>
              <a:t>or</a:t>
            </a:r>
          </a:p>
          <a:p>
            <a:pPr lvl="1" eaLnBrk="1" hangingPunct="1"/>
            <a:r>
              <a:rPr lang="en-US" sz="1800" b="1" dirty="0" smtClean="0"/>
              <a:t>the RHS is a </a:t>
            </a:r>
            <a:r>
              <a:rPr lang="en-US" sz="1800" b="1" dirty="0" smtClean="0">
                <a:solidFill>
                  <a:schemeClr val="tx2"/>
                </a:solidFill>
              </a:rPr>
              <a:t>prime</a:t>
            </a:r>
            <a:r>
              <a:rPr lang="en-US" sz="1800" b="1" dirty="0" smtClean="0"/>
              <a:t> attribute, i.e., it is an attribute that is part of a candidate key</a:t>
            </a:r>
          </a:p>
          <a:p>
            <a:pPr lvl="1" eaLnBrk="1" hangingPunct="1"/>
            <a:endParaRPr lang="en-US" sz="1800" dirty="0" smtClean="0">
              <a:solidFill>
                <a:schemeClr val="tx2"/>
              </a:solidFill>
            </a:endParaRP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311E30C-E9CC-4488-94C6-A0D143FE505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3NF Example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397000"/>
            <a:ext cx="8229600" cy="45307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R = (B, C, E)</a:t>
            </a:r>
            <a:br>
              <a:rPr lang="en-US" dirty="0" smtClean="0"/>
            </a:br>
            <a:r>
              <a:rPr lang="en-US" dirty="0" smtClean="0"/>
              <a:t>F = {{</a:t>
            </a:r>
            <a:r>
              <a:rPr lang="en-US" dirty="0" smtClean="0">
                <a:sym typeface="Monotype Sorts" pitchFamily="2" charset="2"/>
              </a:rPr>
              <a:t>E}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Monotype Sorts" pitchFamily="2" charset="2"/>
              </a:rPr>
              <a:t>{B}</a:t>
            </a:r>
            <a:r>
              <a:rPr lang="en-US" dirty="0" smtClean="0"/>
              <a:t>, {B,C}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>
                <a:sym typeface="Monotype Sorts" pitchFamily="2" charset="2"/>
              </a:rPr>
              <a:t>E}}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>
              <a:sym typeface="Monotype Sorts" pitchFamily="2" charset="2"/>
            </a:endParaRPr>
          </a:p>
          <a:p>
            <a:pPr eaLnBrk="1" hangingPunct="1"/>
            <a:r>
              <a:rPr lang="en-US" dirty="0" smtClean="0">
                <a:sym typeface="Monotype Sorts" pitchFamily="2" charset="2"/>
              </a:rPr>
              <a:t>Remember that you always have to find all candidate keys in order to determine the normal form of a table</a:t>
            </a:r>
          </a:p>
          <a:p>
            <a:pPr eaLnBrk="1" hangingPunct="1"/>
            <a:r>
              <a:rPr lang="en-US" dirty="0" smtClean="0">
                <a:sym typeface="Monotype Sorts" pitchFamily="2" charset="2"/>
              </a:rPr>
              <a:t>Two candidate keys: BC and EC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{</a:t>
            </a:r>
            <a:r>
              <a:rPr lang="en-US" dirty="0" smtClean="0">
                <a:sym typeface="Monotype Sorts" pitchFamily="2" charset="2"/>
              </a:rPr>
              <a:t>E}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Monotype Sorts" pitchFamily="2" charset="2"/>
              </a:rPr>
              <a:t>{B} B is prime attribute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{B,C}</a:t>
            </a:r>
            <a:r>
              <a:rPr lang="en-US" dirty="0" smtClean="0">
                <a:sym typeface="Symbol" pitchFamily="18" charset="2"/>
              </a:rPr>
              <a:t>{</a:t>
            </a:r>
            <a:r>
              <a:rPr lang="en-US" dirty="0" smtClean="0">
                <a:sym typeface="Monotype Sorts" pitchFamily="2" charset="2"/>
              </a:rPr>
              <a:t>E} BC is a candidate key</a:t>
            </a:r>
          </a:p>
          <a:p>
            <a:pPr eaLnBrk="1" hangingPunct="1"/>
            <a:r>
              <a:rPr lang="en-US" dirty="0" smtClean="0">
                <a:sym typeface="Monotype Sorts" pitchFamily="2" charset="2"/>
              </a:rPr>
              <a:t>None of the FDs violates the rules of 3NF. Therefore, R is in 3NF</a:t>
            </a:r>
          </a:p>
          <a:p>
            <a:pPr eaLnBrk="1" hangingPunct="1"/>
            <a:endParaRPr lang="en-US" dirty="0" smtClean="0">
              <a:sym typeface="Monotype Sorts" pitchFamily="2" charset="2"/>
            </a:endParaRPr>
          </a:p>
          <a:p>
            <a:pPr lvl="1" eaLnBrk="1" hangingPunct="1"/>
            <a:endParaRPr lang="en-US" sz="1800" dirty="0" smtClean="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5BA9FE7-819C-441E-A2B2-AD282B0450A1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Algorithm for 3NF Decomposition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dirty="0" smtClean="0"/>
              <a:t>Let R be the initial table with FDs F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Compute the </a:t>
            </a:r>
            <a:r>
              <a:rPr lang="en-US" sz="1800" dirty="0" smtClean="0">
                <a:solidFill>
                  <a:srgbClr val="FF0000"/>
                </a:solidFill>
              </a:rPr>
              <a:t>canonical cover F</a:t>
            </a:r>
            <a:r>
              <a:rPr lang="en-US" sz="1800" baseline="-25000" dirty="0" smtClean="0">
                <a:solidFill>
                  <a:srgbClr val="FF0000"/>
                </a:solidFill>
              </a:rPr>
              <a:t>c</a:t>
            </a:r>
            <a:r>
              <a:rPr lang="en-US" sz="1800" dirty="0" smtClean="0"/>
              <a:t> of F</a:t>
            </a:r>
          </a:p>
          <a:p>
            <a:pPr eaLnBrk="1" hangingPunct="1">
              <a:buFontTx/>
              <a:buNone/>
            </a:pPr>
            <a:r>
              <a:rPr lang="en-US" sz="1800" dirty="0" smtClean="0"/>
              <a:t>S=</a:t>
            </a:r>
            <a:r>
              <a:rPr lang="en-US" sz="1800" dirty="0" smtClean="0">
                <a:sym typeface="Symbol" pitchFamily="18" charset="2"/>
              </a:rPr>
              <a:t></a:t>
            </a:r>
          </a:p>
          <a:p>
            <a:pPr eaLnBrk="1" hangingPunct="1">
              <a:buFontTx/>
              <a:buNone/>
            </a:pPr>
            <a:r>
              <a:rPr lang="en-US" sz="1800" b="1" dirty="0" smtClean="0"/>
              <a:t>for</a:t>
            </a:r>
            <a:r>
              <a:rPr lang="en-US" sz="1800" dirty="0" smtClean="0"/>
              <a:t> each FD X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Y in the canonical cover F</a:t>
            </a:r>
            <a:r>
              <a:rPr lang="en-US" sz="1800" baseline="-25000" dirty="0" smtClean="0"/>
              <a:t>c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S=S</a:t>
            </a:r>
            <a:r>
              <a:rPr lang="en-US" sz="1800" dirty="0" smtClean="0">
                <a:sym typeface="Symbol" pitchFamily="18" charset="2"/>
              </a:rPr>
              <a:t>(X,Y)</a:t>
            </a:r>
            <a:r>
              <a:rPr lang="en-US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1800" b="1" dirty="0" smtClean="0"/>
              <a:t>if</a:t>
            </a:r>
            <a:r>
              <a:rPr lang="en-US" sz="1800" dirty="0" smtClean="0"/>
              <a:t> no schema contains a candidate key for R</a:t>
            </a:r>
          </a:p>
          <a:p>
            <a:pPr eaLnBrk="1" hangingPunct="1">
              <a:buFontTx/>
              <a:buNone/>
            </a:pPr>
            <a:r>
              <a:rPr lang="en-US" sz="1800" b="1" dirty="0" smtClean="0"/>
              <a:t> 		</a:t>
            </a:r>
            <a:r>
              <a:rPr lang="en-US" sz="1800" dirty="0" smtClean="0"/>
              <a:t>Choose any candidate key </a:t>
            </a:r>
            <a:r>
              <a:rPr lang="en-US" sz="1800" dirty="0"/>
              <a:t>K</a:t>
            </a:r>
            <a:endParaRPr lang="en-US" sz="1800" dirty="0" smtClean="0"/>
          </a:p>
          <a:p>
            <a:pPr eaLnBrk="1" hangingPunct="1">
              <a:buFontTx/>
              <a:buNone/>
            </a:pPr>
            <a:r>
              <a:rPr lang="en-US" sz="1800" b="1" dirty="0" smtClean="0"/>
              <a:t>		</a:t>
            </a:r>
            <a:r>
              <a:rPr lang="en-US" sz="1800" dirty="0" smtClean="0"/>
              <a:t>S=S </a:t>
            </a:r>
            <a:r>
              <a:rPr lang="en-US" sz="1800" dirty="0" smtClean="0">
                <a:sym typeface="Symbol" pitchFamily="18" charset="2"/>
              </a:rPr>
              <a:t> </a:t>
            </a:r>
            <a:r>
              <a:rPr lang="en-US" sz="1800" dirty="0">
                <a:sym typeface="Symbol" pitchFamily="18" charset="2"/>
              </a:rPr>
              <a:t>K</a:t>
            </a:r>
            <a:endParaRPr lang="en-US" sz="18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sz="18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</a:rPr>
              <a:t>The algorithm always creates a lossless-join, dependency-preserving, 3NF decomposition.</a:t>
            </a:r>
            <a:r>
              <a:rPr lang="en-US" sz="1800" b="1" dirty="0" smtClean="0"/>
              <a:t>	</a:t>
            </a:r>
          </a:p>
          <a:p>
            <a:pPr eaLnBrk="1" hangingPunct="1"/>
            <a:endParaRPr 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78BF8639-760A-43CE-87E6-98E2BC61D2C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3NF Example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/>
              <a:t>Bank=(branch-name, customer-name, banker-name, office-number)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/>
              <a:t>Functional dependencies (also </a:t>
            </a:r>
            <a:r>
              <a:rPr lang="en-US" sz="1800" smtClean="0">
                <a:solidFill>
                  <a:schemeClr val="accent2"/>
                </a:solidFill>
              </a:rPr>
              <a:t>canonical cover</a:t>
            </a:r>
            <a:r>
              <a:rPr lang="en-US" sz="1800" smtClean="0"/>
              <a:t>):</a:t>
            </a:r>
            <a:br>
              <a:rPr lang="en-US" sz="1800" smtClean="0"/>
            </a:br>
            <a:r>
              <a:rPr lang="en-US" sz="1800" smtClean="0"/>
              <a:t>	{banker-name}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>
                <a:sym typeface="Monotype Sorts" pitchFamily="2" charset="2"/>
              </a:rPr>
              <a:t>{branch-name, office-number}</a:t>
            </a:r>
            <a:br>
              <a:rPr lang="en-US" sz="1800" smtClean="0">
                <a:sym typeface="Monotype Sorts" pitchFamily="2" charset="2"/>
              </a:rPr>
            </a:br>
            <a:r>
              <a:rPr lang="en-US" sz="1800" smtClean="0">
                <a:sym typeface="Monotype Sorts" pitchFamily="2" charset="2"/>
              </a:rPr>
              <a:t>	{customer-name, branch-name}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>
                <a:sym typeface="Monotype Sorts" pitchFamily="2" charset="2"/>
              </a:rPr>
              <a:t>{banker-name}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>
                <a:sym typeface="Monotype Sorts" pitchFamily="2" charset="2"/>
              </a:rPr>
              <a:t>Candidate Keys: {</a:t>
            </a:r>
            <a:r>
              <a:rPr lang="en-US" sz="1800" smtClean="0">
                <a:solidFill>
                  <a:srgbClr val="0000FF"/>
                </a:solidFill>
                <a:sym typeface="Monotype Sorts" pitchFamily="2" charset="2"/>
              </a:rPr>
              <a:t>customer-name, branch-name</a:t>
            </a:r>
            <a:r>
              <a:rPr lang="en-US" sz="1800" smtClean="0">
                <a:sym typeface="Monotype Sorts" pitchFamily="2" charset="2"/>
              </a:rPr>
              <a:t>} or {customer-name, banker-name}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/>
              <a:t>{banker-name}</a:t>
            </a:r>
            <a:r>
              <a:rPr lang="en-US" sz="1800" smtClean="0">
                <a:sym typeface="Symbol" pitchFamily="18" charset="2"/>
              </a:rPr>
              <a:t></a:t>
            </a:r>
            <a:r>
              <a:rPr lang="en-US" sz="1800" smtClean="0">
                <a:sym typeface="Monotype Sorts" pitchFamily="2" charset="2"/>
              </a:rPr>
              <a:t>{office-number} violates 3NF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/>
              <a:t>3NF tables – for each FD in the canonical cover create a table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/>
              <a:t>	Banker = (</a:t>
            </a:r>
            <a:r>
              <a:rPr lang="en-US" sz="1800" u="sng" smtClean="0"/>
              <a:t>banker-name</a:t>
            </a:r>
            <a:r>
              <a:rPr lang="en-US" sz="1800" smtClean="0"/>
              <a:t>, branch-name, office-number)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/>
              <a:t>	Customer-Branch = (</a:t>
            </a:r>
            <a:r>
              <a:rPr lang="en-US" sz="1800" u="sng" smtClean="0">
                <a:solidFill>
                  <a:srgbClr val="0000FF"/>
                </a:solidFill>
              </a:rPr>
              <a:t>customer-name, branch-name</a:t>
            </a:r>
            <a:r>
              <a:rPr lang="en-US" sz="1800" smtClean="0"/>
              <a:t>, banker-name)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/>
              <a:t>Since </a:t>
            </a:r>
            <a:r>
              <a:rPr lang="en-US" sz="1800" i="1" smtClean="0"/>
              <a:t>Customer-Branch </a:t>
            </a:r>
            <a:r>
              <a:rPr lang="en-US" sz="1800" smtClean="0"/>
              <a:t>contains a candidate key for </a:t>
            </a:r>
            <a:br>
              <a:rPr lang="en-US" sz="1800" smtClean="0"/>
            </a:br>
            <a:r>
              <a:rPr lang="en-US" sz="1800" i="1" smtClean="0"/>
              <a:t>Bank, </a:t>
            </a:r>
            <a:r>
              <a:rPr lang="en-US" sz="1800" smtClean="0"/>
              <a:t>we are done.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/>
              <a:t>Question: is the decomposition lossless and dependency preserving?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sz="1800" smtClean="0"/>
              <a:t>	Answer: Yes – all decompositions generated by this algorithm have these properties</a:t>
            </a:r>
          </a:p>
          <a:p>
            <a:pPr eaLnBrk="1" hangingPunct="1">
              <a:lnSpc>
                <a:spcPct val="90000"/>
              </a:lnSpc>
              <a:tabLst>
                <a:tab pos="1027113" algn="l"/>
                <a:tab pos="2857500" algn="ctr"/>
                <a:tab pos="3036888" algn="l"/>
              </a:tabLst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31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31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31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31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664BB502-E0CD-452B-87A7-D065E94C51E5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Redundancy in 3NF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534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00" smtClean="0">
                <a:sym typeface="Symbol" pitchFamily="18" charset="2"/>
              </a:rPr>
              <a:t>Bank-schema = (Branch B, Customer C, Employee E)</a:t>
            </a:r>
            <a:r>
              <a:rPr lang="en-US" sz="1800" i="1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00" smtClean="0"/>
              <a:t>F = {</a:t>
            </a:r>
            <a:r>
              <a:rPr lang="en-US" sz="1800" smtClean="0">
                <a:solidFill>
                  <a:srgbClr val="0000FF"/>
                </a:solidFill>
              </a:rPr>
              <a:t>{</a:t>
            </a:r>
            <a:r>
              <a:rPr lang="en-US" sz="1800" smtClean="0">
                <a:solidFill>
                  <a:srgbClr val="0000FF"/>
                </a:solidFill>
                <a:sym typeface="Monotype Sorts" pitchFamily="2" charset="2"/>
              </a:rPr>
              <a:t>E}</a:t>
            </a:r>
            <a:r>
              <a:rPr lang="en-US" sz="180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1800" smtClean="0">
                <a:solidFill>
                  <a:srgbClr val="0000FF"/>
                </a:solidFill>
                <a:sym typeface="Monotype Sorts" pitchFamily="2" charset="2"/>
              </a:rPr>
              <a:t>{B}</a:t>
            </a:r>
            <a:r>
              <a:rPr lang="en-US" sz="1800" smtClean="0"/>
              <a:t>, e.g., an employee works in a single branch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1800" smtClean="0">
                <a:solidFill>
                  <a:srgbClr val="0000FF"/>
                </a:solidFill>
              </a:rPr>
              <a:t>{B,C}</a:t>
            </a:r>
            <a:r>
              <a:rPr lang="en-US" sz="1800" smtClean="0">
                <a:solidFill>
                  <a:srgbClr val="0000FF"/>
                </a:solidFill>
                <a:sym typeface="Symbol" pitchFamily="18" charset="2"/>
              </a:rPr>
              <a:t>{</a:t>
            </a:r>
            <a:r>
              <a:rPr lang="en-US" sz="1800" smtClean="0">
                <a:solidFill>
                  <a:srgbClr val="0000FF"/>
                </a:solidFill>
                <a:sym typeface="Monotype Sorts" pitchFamily="2" charset="2"/>
              </a:rPr>
              <a:t>E}</a:t>
            </a:r>
            <a:r>
              <a:rPr lang="en-US" sz="1800" smtClean="0">
                <a:sym typeface="Monotype Sorts" pitchFamily="2" charset="2"/>
              </a:rPr>
              <a:t>}, e.g., when a customer goes to a certain branch s/he is always served by the same employee</a:t>
            </a:r>
            <a:endParaRPr lang="en-US" sz="2000" smtClean="0">
              <a:sym typeface="Monotype Sort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000" smtClean="0">
              <a:sym typeface="Monotype Sort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 smtClean="0">
              <a:sym typeface="Monotype Sorts" pitchFamily="2" charset="2"/>
            </a:endParaRPr>
          </a:p>
        </p:txBody>
      </p:sp>
      <p:graphicFrame>
        <p:nvGraphicFramePr>
          <p:cNvPr id="527364" name="Group 4"/>
          <p:cNvGraphicFramePr>
            <a:graphicFrameLocks noGrp="1"/>
          </p:cNvGraphicFramePr>
          <p:nvPr>
            <p:ph sz="half" idx="2"/>
          </p:nvPr>
        </p:nvGraphicFramePr>
        <p:xfrm>
          <a:off x="2590800" y="2743200"/>
          <a:ext cx="3814763" cy="2079625"/>
        </p:xfrm>
        <a:graphic>
          <a:graphicData uri="http://schemas.openxmlformats.org/drawingml/2006/table">
            <a:tbl>
              <a:tblPr/>
              <a:tblGrid>
                <a:gridCol w="1268413"/>
                <a:gridCol w="1195387"/>
                <a:gridCol w="1350963"/>
              </a:tblGrid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Customer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Employee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HKUST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Central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Cheng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7390" name="Rectangle 30"/>
          <p:cNvSpPr>
            <a:spLocks noChangeArrowheads="1"/>
          </p:cNvSpPr>
          <p:nvPr/>
        </p:nvSpPr>
        <p:spPr bwMode="auto">
          <a:xfrm>
            <a:off x="381000" y="4953000"/>
            <a:ext cx="8534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Tahoma" pitchFamily="34" charset="0"/>
                <a:sym typeface="Monotype Sorts" pitchFamily="2" charset="2"/>
              </a:rPr>
              <a:t>A 3NF table still has problems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>
                <a:latin typeface="Tahoma" pitchFamily="34" charset="0"/>
                <a:sym typeface="Monotype Sorts" pitchFamily="2" charset="2"/>
              </a:rPr>
              <a:t>   </a:t>
            </a:r>
            <a:r>
              <a:rPr lang="en-US" sz="1800" dirty="0">
                <a:solidFill>
                  <a:srgbClr val="0070C0"/>
                </a:solidFill>
                <a:latin typeface="Tahoma" pitchFamily="34" charset="0"/>
                <a:sym typeface="Monotype Sorts" pitchFamily="2" charset="2"/>
              </a:rPr>
              <a:t>redundancy</a:t>
            </a:r>
            <a:r>
              <a:rPr lang="en-US" sz="1800" dirty="0">
                <a:latin typeface="Tahoma" pitchFamily="34" charset="0"/>
                <a:sym typeface="Monotype Sorts" pitchFamily="2" charset="2"/>
              </a:rPr>
              <a:t> (e.g., we repeat that </a:t>
            </a:r>
            <a:r>
              <a:rPr lang="en-US" sz="1800" i="1" dirty="0">
                <a:solidFill>
                  <a:schemeClr val="accent2"/>
                </a:solidFill>
                <a:latin typeface="Tahoma" pitchFamily="34" charset="0"/>
                <a:sym typeface="Monotype Sorts" pitchFamily="2" charset="2"/>
              </a:rPr>
              <a:t>Au</a:t>
            </a:r>
            <a:r>
              <a:rPr lang="en-US" sz="1800" dirty="0">
                <a:solidFill>
                  <a:schemeClr val="accent2"/>
                </a:solidFill>
                <a:latin typeface="Tahoma" pitchFamily="34" charset="0"/>
                <a:sym typeface="Monotype Sorts" pitchFamily="2" charset="2"/>
              </a:rPr>
              <a:t> </a:t>
            </a:r>
            <a:r>
              <a:rPr lang="en-US" sz="1800" dirty="0">
                <a:latin typeface="Tahoma" pitchFamily="34" charset="0"/>
                <a:sym typeface="Monotype Sorts" pitchFamily="2" charset="2"/>
              </a:rPr>
              <a:t>works at </a:t>
            </a:r>
            <a:r>
              <a:rPr lang="en-US" sz="1800" i="1" dirty="0">
                <a:solidFill>
                  <a:schemeClr val="accent2"/>
                </a:solidFill>
                <a:latin typeface="Tahoma" pitchFamily="34" charset="0"/>
                <a:sym typeface="Monotype Sorts" pitchFamily="2" charset="2"/>
              </a:rPr>
              <a:t>HKUST </a:t>
            </a:r>
            <a:r>
              <a:rPr lang="en-US" sz="1800" i="1" dirty="0">
                <a:latin typeface="Tahoma" pitchFamily="34" charset="0"/>
                <a:sym typeface="Monotype Sorts" pitchFamily="2" charset="2"/>
              </a:rPr>
              <a:t>branch</a:t>
            </a:r>
            <a:r>
              <a:rPr lang="en-US" sz="1800" dirty="0">
                <a:latin typeface="Tahoma" pitchFamily="34" charset="0"/>
                <a:sym typeface="Monotype Sorts" pitchFamily="2" charset="2"/>
              </a:rPr>
              <a:t>)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>
                <a:latin typeface="Tahoma" pitchFamily="34" charset="0"/>
                <a:sym typeface="Monotype Sorts" pitchFamily="2" charset="2"/>
              </a:rPr>
              <a:t>   need to use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sym typeface="Monotype Sorts" pitchFamily="2" charset="2"/>
              </a:rPr>
              <a:t>null</a:t>
            </a:r>
            <a:r>
              <a:rPr lang="en-US" sz="1800" dirty="0">
                <a:latin typeface="Tahoma" pitchFamily="34" charset="0"/>
                <a:sym typeface="Monotype Sorts" pitchFamily="2" charset="2"/>
              </a:rPr>
              <a:t> values (e.g., to represent that Cheng works at Central even though he is not assigned any customers).</a:t>
            </a:r>
            <a:endParaRPr lang="en-US" sz="2000" dirty="0">
              <a:latin typeface="Tahoma" pitchFamily="34" charset="0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7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7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7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9C07DD6F-E72A-4C90-A787-7FF1F0934E33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FDs and Relational Database Design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57400"/>
            <a:ext cx="78486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Relational database design requires that we find a “good” collection of relation schemas. </a:t>
            </a:r>
          </a:p>
          <a:p>
            <a:pPr eaLnBrk="1" hangingPunct="1"/>
            <a:r>
              <a:rPr lang="en-US" dirty="0" smtClean="0"/>
              <a:t>Functional dependencies can be used to refine ER diagrams or directly create relational schemas (i.e., by </a:t>
            </a:r>
            <a:r>
              <a:rPr lang="en-US" dirty="0" smtClean="0"/>
              <a:t>iteratively </a:t>
            </a:r>
            <a:r>
              <a:rPr lang="en-US" dirty="0" smtClean="0"/>
              <a:t>performing </a:t>
            </a:r>
            <a:r>
              <a:rPr lang="en-US" dirty="0" smtClean="0">
                <a:solidFill>
                  <a:srgbClr val="FF0000"/>
                </a:solidFill>
              </a:rPr>
              <a:t>decompositions</a:t>
            </a:r>
            <a:r>
              <a:rPr lang="en-US" dirty="0" smtClean="0"/>
              <a:t> </a:t>
            </a:r>
            <a:r>
              <a:rPr lang="en-US" dirty="0" smtClean="0"/>
              <a:t>on a "universal" relation that contains all attributes).</a:t>
            </a:r>
          </a:p>
          <a:p>
            <a:pPr eaLnBrk="1" hangingPunct="1"/>
            <a:r>
              <a:rPr lang="en-US" dirty="0" smtClean="0"/>
              <a:t>A bad design may lead to several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6AA1FD7-5B25-4E10-A894-9C206EDA706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334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Problems of Bad Design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457200" y="2209800"/>
            <a:ext cx="6249988" cy="2286000"/>
            <a:chOff x="-3" y="-3"/>
            <a:chExt cx="3505" cy="1392"/>
          </a:xfrm>
        </p:grpSpPr>
        <p:grpSp>
          <p:nvGrpSpPr>
            <p:cNvPr id="4116" name="Group 4"/>
            <p:cNvGrpSpPr>
              <a:grpSpLocks/>
            </p:cNvGrpSpPr>
            <p:nvPr/>
          </p:nvGrpSpPr>
          <p:grpSpPr bwMode="auto">
            <a:xfrm>
              <a:off x="0" y="0"/>
              <a:ext cx="3499" cy="1386"/>
              <a:chOff x="0" y="0"/>
              <a:chExt cx="3499" cy="1386"/>
            </a:xfrm>
          </p:grpSpPr>
          <p:grpSp>
            <p:nvGrpSpPr>
              <p:cNvPr id="4118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19" cy="154"/>
                <a:chOff x="0" y="0"/>
                <a:chExt cx="519" cy="154"/>
              </a:xfrm>
            </p:grpSpPr>
            <p:sp>
              <p:nvSpPr>
                <p:cNvPr id="428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9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89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19" cy="154"/>
                  <a:chOff x="0" y="0"/>
                  <a:chExt cx="519" cy="154"/>
                </a:xfrm>
              </p:grpSpPr>
              <p:sp>
                <p:nvSpPr>
                  <p:cNvPr id="429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first_name</a:t>
                    </a:r>
                    <a:endParaRPr kumimoji="0" lang="en-GB"/>
                  </a:p>
                </p:txBody>
              </p:sp>
              <p:sp>
                <p:nvSpPr>
                  <p:cNvPr id="429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9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19" name="Group 10"/>
              <p:cNvGrpSpPr>
                <a:grpSpLocks/>
              </p:cNvGrpSpPr>
              <p:nvPr/>
            </p:nvGrpSpPr>
            <p:grpSpPr bwMode="auto">
              <a:xfrm>
                <a:off x="519" y="0"/>
                <a:ext cx="505" cy="154"/>
                <a:chOff x="519" y="0"/>
                <a:chExt cx="505" cy="154"/>
              </a:xfrm>
            </p:grpSpPr>
            <p:sp>
              <p:nvSpPr>
                <p:cNvPr id="4284" name="Rectangle 11"/>
                <p:cNvSpPr>
                  <a:spLocks noChangeArrowheads="1"/>
                </p:cNvSpPr>
                <p:nvPr/>
              </p:nvSpPr>
              <p:spPr bwMode="auto">
                <a:xfrm>
                  <a:off x="519" y="0"/>
                  <a:ext cx="505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85" name="Group 12"/>
                <p:cNvGrpSpPr>
                  <a:grpSpLocks/>
                </p:cNvGrpSpPr>
                <p:nvPr/>
              </p:nvGrpSpPr>
              <p:grpSpPr bwMode="auto">
                <a:xfrm>
                  <a:off x="519" y="0"/>
                  <a:ext cx="505" cy="154"/>
                  <a:chOff x="519" y="0"/>
                  <a:chExt cx="505" cy="154"/>
                </a:xfrm>
              </p:grpSpPr>
              <p:sp>
                <p:nvSpPr>
                  <p:cNvPr id="428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19" y="0"/>
                    <a:ext cx="50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last_name</a:t>
                    </a:r>
                    <a:endParaRPr kumimoji="0" lang="en-GB"/>
                  </a:p>
                </p:txBody>
              </p:sp>
              <p:sp>
                <p:nvSpPr>
                  <p:cNvPr id="428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19" y="0"/>
                    <a:ext cx="505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0" name="Group 15"/>
              <p:cNvGrpSpPr>
                <a:grpSpLocks/>
              </p:cNvGrpSpPr>
              <p:nvPr/>
            </p:nvGrpSpPr>
            <p:grpSpPr bwMode="auto">
              <a:xfrm>
                <a:off x="1024" y="0"/>
                <a:ext cx="813" cy="154"/>
                <a:chOff x="1024" y="0"/>
                <a:chExt cx="813" cy="154"/>
              </a:xfrm>
            </p:grpSpPr>
            <p:sp>
              <p:nvSpPr>
                <p:cNvPr id="42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024" y="0"/>
                  <a:ext cx="813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81" name="Group 17"/>
                <p:cNvGrpSpPr>
                  <a:grpSpLocks/>
                </p:cNvGrpSpPr>
                <p:nvPr/>
              </p:nvGrpSpPr>
              <p:grpSpPr bwMode="auto">
                <a:xfrm>
                  <a:off x="1024" y="0"/>
                  <a:ext cx="813" cy="154"/>
                  <a:chOff x="1024" y="0"/>
                  <a:chExt cx="813" cy="154"/>
                </a:xfrm>
              </p:grpSpPr>
              <p:sp>
                <p:nvSpPr>
                  <p:cNvPr id="428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0"/>
                    <a:ext cx="81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address</a:t>
                    </a:r>
                    <a:endParaRPr kumimoji="0" lang="en-GB"/>
                  </a:p>
                </p:txBody>
              </p:sp>
              <p:sp>
                <p:nvSpPr>
                  <p:cNvPr id="42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0"/>
                    <a:ext cx="813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1" name="Group 20"/>
              <p:cNvGrpSpPr>
                <a:grpSpLocks/>
              </p:cNvGrpSpPr>
              <p:nvPr/>
            </p:nvGrpSpPr>
            <p:grpSpPr bwMode="auto">
              <a:xfrm>
                <a:off x="1837" y="0"/>
                <a:ext cx="551" cy="154"/>
                <a:chOff x="1837" y="0"/>
                <a:chExt cx="551" cy="154"/>
              </a:xfrm>
            </p:grpSpPr>
            <p:sp>
              <p:nvSpPr>
                <p:cNvPr id="42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837" y="0"/>
                  <a:ext cx="551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77" name="Group 22"/>
                <p:cNvGrpSpPr>
                  <a:grpSpLocks/>
                </p:cNvGrpSpPr>
                <p:nvPr/>
              </p:nvGrpSpPr>
              <p:grpSpPr bwMode="auto">
                <a:xfrm>
                  <a:off x="1837" y="0"/>
                  <a:ext cx="551" cy="154"/>
                  <a:chOff x="1837" y="0"/>
                  <a:chExt cx="551" cy="154"/>
                </a:xfrm>
              </p:grpSpPr>
              <p:sp>
                <p:nvSpPr>
                  <p:cNvPr id="427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0"/>
                    <a:ext cx="55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department</a:t>
                    </a:r>
                    <a:endParaRPr kumimoji="0" lang="en-GB"/>
                  </a:p>
                </p:txBody>
              </p:sp>
              <p:sp>
                <p:nvSpPr>
                  <p:cNvPr id="427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0"/>
                    <a:ext cx="551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2" name="Group 25"/>
              <p:cNvGrpSpPr>
                <a:grpSpLocks/>
              </p:cNvGrpSpPr>
              <p:nvPr/>
            </p:nvGrpSpPr>
            <p:grpSpPr bwMode="auto">
              <a:xfrm>
                <a:off x="2388" y="0"/>
                <a:ext cx="766" cy="154"/>
                <a:chOff x="2388" y="0"/>
                <a:chExt cx="766" cy="154"/>
              </a:xfrm>
            </p:grpSpPr>
            <p:sp>
              <p:nvSpPr>
                <p:cNvPr id="4272" name="Rectangle 26"/>
                <p:cNvSpPr>
                  <a:spLocks noChangeArrowheads="1"/>
                </p:cNvSpPr>
                <p:nvPr/>
              </p:nvSpPr>
              <p:spPr bwMode="auto">
                <a:xfrm>
                  <a:off x="2388" y="0"/>
                  <a:ext cx="766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73" name="Group 27"/>
                <p:cNvGrpSpPr>
                  <a:grpSpLocks/>
                </p:cNvGrpSpPr>
                <p:nvPr/>
              </p:nvGrpSpPr>
              <p:grpSpPr bwMode="auto">
                <a:xfrm>
                  <a:off x="2388" y="0"/>
                  <a:ext cx="766" cy="154"/>
                  <a:chOff x="2388" y="0"/>
                  <a:chExt cx="766" cy="154"/>
                </a:xfrm>
              </p:grpSpPr>
              <p:sp>
                <p:nvSpPr>
                  <p:cNvPr id="427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0"/>
                    <a:ext cx="7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position</a:t>
                    </a:r>
                    <a:endParaRPr kumimoji="0" lang="en-GB"/>
                  </a:p>
                </p:txBody>
              </p:sp>
              <p:sp>
                <p:nvSpPr>
                  <p:cNvPr id="427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0"/>
                    <a:ext cx="766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3" name="Group 30"/>
              <p:cNvGrpSpPr>
                <a:grpSpLocks/>
              </p:cNvGrpSpPr>
              <p:nvPr/>
            </p:nvGrpSpPr>
            <p:grpSpPr bwMode="auto">
              <a:xfrm>
                <a:off x="3154" y="0"/>
                <a:ext cx="345" cy="154"/>
                <a:chOff x="3154" y="0"/>
                <a:chExt cx="345" cy="154"/>
              </a:xfrm>
            </p:grpSpPr>
            <p:sp>
              <p:nvSpPr>
                <p:cNvPr id="4268" name="Rectangle 31"/>
                <p:cNvSpPr>
                  <a:spLocks noChangeArrowheads="1"/>
                </p:cNvSpPr>
                <p:nvPr/>
              </p:nvSpPr>
              <p:spPr bwMode="auto">
                <a:xfrm>
                  <a:off x="3154" y="0"/>
                  <a:ext cx="345" cy="15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4269" name="Group 32"/>
                <p:cNvGrpSpPr>
                  <a:grpSpLocks/>
                </p:cNvGrpSpPr>
                <p:nvPr/>
              </p:nvGrpSpPr>
              <p:grpSpPr bwMode="auto">
                <a:xfrm>
                  <a:off x="3154" y="0"/>
                  <a:ext cx="345" cy="154"/>
                  <a:chOff x="3154" y="0"/>
                  <a:chExt cx="345" cy="154"/>
                </a:xfrm>
              </p:grpSpPr>
              <p:sp>
                <p:nvSpPr>
                  <p:cNvPr id="427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54" y="0"/>
                    <a:ext cx="34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000" b="1">
                        <a:latin typeface="Arial" charset="0"/>
                        <a:cs typeface="Arial" charset="0"/>
                      </a:rPr>
                      <a:t>salary</a:t>
                    </a:r>
                    <a:endParaRPr kumimoji="0" lang="en-GB"/>
                  </a:p>
                </p:txBody>
              </p:sp>
              <p:sp>
                <p:nvSpPr>
                  <p:cNvPr id="427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3154" y="0"/>
                    <a:ext cx="345" cy="154"/>
                  </a:xfrm>
                  <a:prstGeom prst="rect">
                    <a:avLst/>
                  </a:prstGeom>
                  <a:noFill/>
                  <a:ln w="7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4124" name="Group 35"/>
              <p:cNvGrpSpPr>
                <a:grpSpLocks/>
              </p:cNvGrpSpPr>
              <p:nvPr/>
            </p:nvGrpSpPr>
            <p:grpSpPr bwMode="auto">
              <a:xfrm>
                <a:off x="0" y="154"/>
                <a:ext cx="519" cy="154"/>
                <a:chOff x="0" y="154"/>
                <a:chExt cx="519" cy="154"/>
              </a:xfrm>
            </p:grpSpPr>
            <p:sp>
              <p:nvSpPr>
                <p:cNvPr id="4266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Dewi</a:t>
                  </a:r>
                  <a:endParaRPr kumimoji="0" lang="en-GB"/>
                </a:p>
              </p:txBody>
            </p:sp>
            <p:sp>
              <p:nvSpPr>
                <p:cNvPr id="4267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5" name="Group 38"/>
              <p:cNvGrpSpPr>
                <a:grpSpLocks/>
              </p:cNvGrpSpPr>
              <p:nvPr/>
            </p:nvGrpSpPr>
            <p:grpSpPr bwMode="auto">
              <a:xfrm>
                <a:off x="519" y="154"/>
                <a:ext cx="505" cy="154"/>
                <a:chOff x="519" y="154"/>
                <a:chExt cx="505" cy="154"/>
              </a:xfrm>
            </p:grpSpPr>
            <p:sp>
              <p:nvSpPr>
                <p:cNvPr id="4264" name="Rectangle 39"/>
                <p:cNvSpPr>
                  <a:spLocks noChangeArrowheads="1"/>
                </p:cNvSpPr>
                <p:nvPr/>
              </p:nvSpPr>
              <p:spPr bwMode="auto">
                <a:xfrm>
                  <a:off x="519" y="154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Srijaya</a:t>
                  </a:r>
                  <a:endParaRPr kumimoji="0" lang="en-GB"/>
                </a:p>
              </p:txBody>
            </p:sp>
            <p:sp>
              <p:nvSpPr>
                <p:cNvPr id="4265" name="Rectangle 40"/>
                <p:cNvSpPr>
                  <a:spLocks noChangeArrowheads="1"/>
                </p:cNvSpPr>
                <p:nvPr/>
              </p:nvSpPr>
              <p:spPr bwMode="auto">
                <a:xfrm>
                  <a:off x="519" y="154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6" name="Group 41"/>
              <p:cNvGrpSpPr>
                <a:grpSpLocks/>
              </p:cNvGrpSpPr>
              <p:nvPr/>
            </p:nvGrpSpPr>
            <p:grpSpPr bwMode="auto">
              <a:xfrm>
                <a:off x="1024" y="154"/>
                <a:ext cx="813" cy="154"/>
                <a:chOff x="1024" y="154"/>
                <a:chExt cx="813" cy="154"/>
              </a:xfrm>
            </p:grpSpPr>
            <p:sp>
              <p:nvSpPr>
                <p:cNvPr id="4262" name="Rectangle 42"/>
                <p:cNvSpPr>
                  <a:spLocks noChangeArrowheads="1"/>
                </p:cNvSpPr>
                <p:nvPr/>
              </p:nvSpPr>
              <p:spPr bwMode="auto">
                <a:xfrm>
                  <a:off x="1024" y="154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12a Jln Lempeng</a:t>
                  </a:r>
                  <a:endParaRPr kumimoji="0" lang="en-GB"/>
                </a:p>
              </p:txBody>
            </p:sp>
            <p:sp>
              <p:nvSpPr>
                <p:cNvPr id="4263" name="Rectangle 43"/>
                <p:cNvSpPr>
                  <a:spLocks noChangeArrowheads="1"/>
                </p:cNvSpPr>
                <p:nvPr/>
              </p:nvSpPr>
              <p:spPr bwMode="auto">
                <a:xfrm>
                  <a:off x="1024" y="154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7" name="Group 44"/>
              <p:cNvGrpSpPr>
                <a:grpSpLocks/>
              </p:cNvGrpSpPr>
              <p:nvPr/>
            </p:nvGrpSpPr>
            <p:grpSpPr bwMode="auto">
              <a:xfrm>
                <a:off x="1837" y="154"/>
                <a:ext cx="551" cy="154"/>
                <a:chOff x="1837" y="154"/>
                <a:chExt cx="551" cy="154"/>
              </a:xfrm>
            </p:grpSpPr>
            <p:sp>
              <p:nvSpPr>
                <p:cNvPr id="4260" name="Rectangle 45"/>
                <p:cNvSpPr>
                  <a:spLocks noChangeArrowheads="1"/>
                </p:cNvSpPr>
                <p:nvPr/>
              </p:nvSpPr>
              <p:spPr bwMode="auto">
                <a:xfrm>
                  <a:off x="1837" y="154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Toys</a:t>
                  </a:r>
                  <a:endParaRPr kumimoji="0" lang="en-GB"/>
                </a:p>
              </p:txBody>
            </p:sp>
            <p:sp>
              <p:nvSpPr>
                <p:cNvPr id="4261" name="Rectangle 46"/>
                <p:cNvSpPr>
                  <a:spLocks noChangeArrowheads="1"/>
                </p:cNvSpPr>
                <p:nvPr/>
              </p:nvSpPr>
              <p:spPr bwMode="auto">
                <a:xfrm>
                  <a:off x="1837" y="154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8" name="Group 47"/>
              <p:cNvGrpSpPr>
                <a:grpSpLocks/>
              </p:cNvGrpSpPr>
              <p:nvPr/>
            </p:nvGrpSpPr>
            <p:grpSpPr bwMode="auto">
              <a:xfrm>
                <a:off x="2388" y="154"/>
                <a:ext cx="766" cy="154"/>
                <a:chOff x="2388" y="154"/>
                <a:chExt cx="766" cy="154"/>
              </a:xfrm>
            </p:grpSpPr>
            <p:sp>
              <p:nvSpPr>
                <p:cNvPr id="4258" name="Rectangle 48"/>
                <p:cNvSpPr>
                  <a:spLocks noChangeArrowheads="1"/>
                </p:cNvSpPr>
                <p:nvPr/>
              </p:nvSpPr>
              <p:spPr bwMode="auto">
                <a:xfrm>
                  <a:off x="2388" y="154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 b="1">
                      <a:latin typeface="Arial" charset="0"/>
                      <a:cs typeface="Arial" charset="0"/>
                    </a:rPr>
                    <a:t>clerk</a:t>
                  </a:r>
                  <a:endParaRPr kumimoji="0" lang="en-GB" b="1"/>
                </a:p>
              </p:txBody>
            </p:sp>
            <p:sp>
              <p:nvSpPr>
                <p:cNvPr id="4259" name="Rectangle 49"/>
                <p:cNvSpPr>
                  <a:spLocks noChangeArrowheads="1"/>
                </p:cNvSpPr>
                <p:nvPr/>
              </p:nvSpPr>
              <p:spPr bwMode="auto">
                <a:xfrm>
                  <a:off x="2388" y="15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29" name="Group 50"/>
              <p:cNvGrpSpPr>
                <a:grpSpLocks/>
              </p:cNvGrpSpPr>
              <p:nvPr/>
            </p:nvGrpSpPr>
            <p:grpSpPr bwMode="auto">
              <a:xfrm>
                <a:off x="3154" y="154"/>
                <a:ext cx="345" cy="154"/>
                <a:chOff x="3154" y="154"/>
                <a:chExt cx="345" cy="154"/>
              </a:xfrm>
            </p:grpSpPr>
            <p:sp>
              <p:nvSpPr>
                <p:cNvPr id="4256" name="Rectangle 51"/>
                <p:cNvSpPr>
                  <a:spLocks noChangeArrowheads="1"/>
                </p:cNvSpPr>
                <p:nvPr/>
              </p:nvSpPr>
              <p:spPr bwMode="auto">
                <a:xfrm>
                  <a:off x="3154" y="154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2000</a:t>
                  </a:r>
                  <a:endParaRPr kumimoji="0" lang="en-GB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57" name="Rectangle 52"/>
                <p:cNvSpPr>
                  <a:spLocks noChangeArrowheads="1"/>
                </p:cNvSpPr>
                <p:nvPr/>
              </p:nvSpPr>
              <p:spPr bwMode="auto">
                <a:xfrm>
                  <a:off x="3154" y="154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0" name="Group 53"/>
              <p:cNvGrpSpPr>
                <a:grpSpLocks/>
              </p:cNvGrpSpPr>
              <p:nvPr/>
            </p:nvGrpSpPr>
            <p:grpSpPr bwMode="auto">
              <a:xfrm>
                <a:off x="0" y="308"/>
                <a:ext cx="519" cy="154"/>
                <a:chOff x="0" y="308"/>
                <a:chExt cx="519" cy="154"/>
              </a:xfrm>
            </p:grpSpPr>
            <p:sp>
              <p:nvSpPr>
                <p:cNvPr id="4254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Izabel</a:t>
                  </a:r>
                  <a:endParaRPr kumimoji="0" lang="en-GB"/>
                </a:p>
              </p:txBody>
            </p:sp>
            <p:sp>
              <p:nvSpPr>
                <p:cNvPr id="4255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1" name="Group 56"/>
              <p:cNvGrpSpPr>
                <a:grpSpLocks/>
              </p:cNvGrpSpPr>
              <p:nvPr/>
            </p:nvGrpSpPr>
            <p:grpSpPr bwMode="auto">
              <a:xfrm>
                <a:off x="519" y="308"/>
                <a:ext cx="505" cy="154"/>
                <a:chOff x="519" y="308"/>
                <a:chExt cx="505" cy="154"/>
              </a:xfrm>
            </p:grpSpPr>
            <p:sp>
              <p:nvSpPr>
                <p:cNvPr id="4252" name="Rectangle 57"/>
                <p:cNvSpPr>
                  <a:spLocks noChangeArrowheads="1"/>
                </p:cNvSpPr>
                <p:nvPr/>
              </p:nvSpPr>
              <p:spPr bwMode="auto">
                <a:xfrm>
                  <a:off x="519" y="308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Leong</a:t>
                  </a:r>
                  <a:endParaRPr kumimoji="0" lang="en-GB"/>
                </a:p>
              </p:txBody>
            </p:sp>
            <p:sp>
              <p:nvSpPr>
                <p:cNvPr id="4253" name="Rectangle 58"/>
                <p:cNvSpPr>
                  <a:spLocks noChangeArrowheads="1"/>
                </p:cNvSpPr>
                <p:nvPr/>
              </p:nvSpPr>
              <p:spPr bwMode="auto">
                <a:xfrm>
                  <a:off x="519" y="308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2" name="Group 59"/>
              <p:cNvGrpSpPr>
                <a:grpSpLocks/>
              </p:cNvGrpSpPr>
              <p:nvPr/>
            </p:nvGrpSpPr>
            <p:grpSpPr bwMode="auto">
              <a:xfrm>
                <a:off x="1024" y="308"/>
                <a:ext cx="813" cy="154"/>
                <a:chOff x="1024" y="308"/>
                <a:chExt cx="813" cy="154"/>
              </a:xfrm>
            </p:grpSpPr>
            <p:sp>
              <p:nvSpPr>
                <p:cNvPr id="4250" name="Rectangle 60"/>
                <p:cNvSpPr>
                  <a:spLocks noChangeArrowheads="1"/>
                </p:cNvSpPr>
                <p:nvPr/>
              </p:nvSpPr>
              <p:spPr bwMode="auto">
                <a:xfrm>
                  <a:off x="1024" y="308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10 Outram Park</a:t>
                  </a:r>
                  <a:endParaRPr kumimoji="0" lang="en-GB"/>
                </a:p>
              </p:txBody>
            </p:sp>
            <p:sp>
              <p:nvSpPr>
                <p:cNvPr id="4251" name="Rectangle 61"/>
                <p:cNvSpPr>
                  <a:spLocks noChangeArrowheads="1"/>
                </p:cNvSpPr>
                <p:nvPr/>
              </p:nvSpPr>
              <p:spPr bwMode="auto">
                <a:xfrm>
                  <a:off x="1024" y="308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3" name="Group 62"/>
              <p:cNvGrpSpPr>
                <a:grpSpLocks/>
              </p:cNvGrpSpPr>
              <p:nvPr/>
            </p:nvGrpSpPr>
            <p:grpSpPr bwMode="auto">
              <a:xfrm>
                <a:off x="1837" y="308"/>
                <a:ext cx="551" cy="154"/>
                <a:chOff x="1837" y="308"/>
                <a:chExt cx="551" cy="154"/>
              </a:xfrm>
            </p:grpSpPr>
            <p:sp>
              <p:nvSpPr>
                <p:cNvPr id="4248" name="Rectangle 63"/>
                <p:cNvSpPr>
                  <a:spLocks noChangeArrowheads="1"/>
                </p:cNvSpPr>
                <p:nvPr/>
              </p:nvSpPr>
              <p:spPr bwMode="auto">
                <a:xfrm>
                  <a:off x="1837" y="308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Sports</a:t>
                  </a:r>
                  <a:endParaRPr kumimoji="0" lang="en-GB"/>
                </a:p>
              </p:txBody>
            </p:sp>
            <p:sp>
              <p:nvSpPr>
                <p:cNvPr id="4249" name="Rectangle 64"/>
                <p:cNvSpPr>
                  <a:spLocks noChangeArrowheads="1"/>
                </p:cNvSpPr>
                <p:nvPr/>
              </p:nvSpPr>
              <p:spPr bwMode="auto">
                <a:xfrm>
                  <a:off x="1837" y="308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4" name="Group 65"/>
              <p:cNvGrpSpPr>
                <a:grpSpLocks/>
              </p:cNvGrpSpPr>
              <p:nvPr/>
            </p:nvGrpSpPr>
            <p:grpSpPr bwMode="auto">
              <a:xfrm>
                <a:off x="2388" y="308"/>
                <a:ext cx="766" cy="154"/>
                <a:chOff x="2388" y="308"/>
                <a:chExt cx="766" cy="154"/>
              </a:xfrm>
            </p:grpSpPr>
            <p:sp>
              <p:nvSpPr>
                <p:cNvPr id="4246" name="Rectangle 66"/>
                <p:cNvSpPr>
                  <a:spLocks noChangeArrowheads="1"/>
                </p:cNvSpPr>
                <p:nvPr/>
              </p:nvSpPr>
              <p:spPr bwMode="auto">
                <a:xfrm>
                  <a:off x="2388" y="308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trainee</a:t>
                  </a:r>
                  <a:endParaRPr kumimoji="0" lang="en-GB"/>
                </a:p>
              </p:txBody>
            </p:sp>
            <p:sp>
              <p:nvSpPr>
                <p:cNvPr id="4247" name="Rectangle 67"/>
                <p:cNvSpPr>
                  <a:spLocks noChangeArrowheads="1"/>
                </p:cNvSpPr>
                <p:nvPr/>
              </p:nvSpPr>
              <p:spPr bwMode="auto">
                <a:xfrm>
                  <a:off x="2388" y="30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5" name="Group 68"/>
              <p:cNvGrpSpPr>
                <a:grpSpLocks/>
              </p:cNvGrpSpPr>
              <p:nvPr/>
            </p:nvGrpSpPr>
            <p:grpSpPr bwMode="auto">
              <a:xfrm>
                <a:off x="3154" y="308"/>
                <a:ext cx="345" cy="154"/>
                <a:chOff x="3154" y="308"/>
                <a:chExt cx="345" cy="154"/>
              </a:xfrm>
            </p:grpSpPr>
            <p:sp>
              <p:nvSpPr>
                <p:cNvPr id="4244" name="Rectangle 69"/>
                <p:cNvSpPr>
                  <a:spLocks noChangeArrowheads="1"/>
                </p:cNvSpPr>
                <p:nvPr/>
              </p:nvSpPr>
              <p:spPr bwMode="auto">
                <a:xfrm>
                  <a:off x="3154" y="308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1200</a:t>
                  </a:r>
                  <a:endParaRPr kumimoji="0" lang="en-GB"/>
                </a:p>
              </p:txBody>
            </p:sp>
            <p:sp>
              <p:nvSpPr>
                <p:cNvPr id="4245" name="Rectangle 70"/>
                <p:cNvSpPr>
                  <a:spLocks noChangeArrowheads="1"/>
                </p:cNvSpPr>
                <p:nvPr/>
              </p:nvSpPr>
              <p:spPr bwMode="auto">
                <a:xfrm>
                  <a:off x="3154" y="308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6" name="Group 71"/>
              <p:cNvGrpSpPr>
                <a:grpSpLocks/>
              </p:cNvGrpSpPr>
              <p:nvPr/>
            </p:nvGrpSpPr>
            <p:grpSpPr bwMode="auto">
              <a:xfrm>
                <a:off x="0" y="462"/>
                <a:ext cx="519" cy="154"/>
                <a:chOff x="0" y="462"/>
                <a:chExt cx="519" cy="154"/>
              </a:xfrm>
            </p:grpSpPr>
            <p:sp>
              <p:nvSpPr>
                <p:cNvPr id="4242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John</a:t>
                  </a:r>
                  <a:endParaRPr kumimoji="0" lang="en-GB"/>
                </a:p>
              </p:txBody>
            </p:sp>
            <p:sp>
              <p:nvSpPr>
                <p:cNvPr id="4243" name="Rectangle 73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7" name="Group 74"/>
              <p:cNvGrpSpPr>
                <a:grpSpLocks/>
              </p:cNvGrpSpPr>
              <p:nvPr/>
            </p:nvGrpSpPr>
            <p:grpSpPr bwMode="auto">
              <a:xfrm>
                <a:off x="519" y="462"/>
                <a:ext cx="505" cy="154"/>
                <a:chOff x="519" y="462"/>
                <a:chExt cx="505" cy="154"/>
              </a:xfrm>
            </p:grpSpPr>
            <p:sp>
              <p:nvSpPr>
                <p:cNvPr id="4240" name="Rectangle 75"/>
                <p:cNvSpPr>
                  <a:spLocks noChangeArrowheads="1"/>
                </p:cNvSpPr>
                <p:nvPr/>
              </p:nvSpPr>
              <p:spPr bwMode="auto">
                <a:xfrm>
                  <a:off x="519" y="462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Smith</a:t>
                  </a:r>
                  <a:endParaRPr kumimoji="0" lang="en-GB"/>
                </a:p>
              </p:txBody>
            </p:sp>
            <p:sp>
              <p:nvSpPr>
                <p:cNvPr id="4241" name="Rectangle 76"/>
                <p:cNvSpPr>
                  <a:spLocks noChangeArrowheads="1"/>
                </p:cNvSpPr>
                <p:nvPr/>
              </p:nvSpPr>
              <p:spPr bwMode="auto">
                <a:xfrm>
                  <a:off x="519" y="462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8" name="Group 77"/>
              <p:cNvGrpSpPr>
                <a:grpSpLocks/>
              </p:cNvGrpSpPr>
              <p:nvPr/>
            </p:nvGrpSpPr>
            <p:grpSpPr bwMode="auto">
              <a:xfrm>
                <a:off x="1024" y="462"/>
                <a:ext cx="813" cy="154"/>
                <a:chOff x="1024" y="462"/>
                <a:chExt cx="813" cy="154"/>
              </a:xfrm>
            </p:grpSpPr>
            <p:sp>
              <p:nvSpPr>
                <p:cNvPr id="4238" name="Rectangle 78"/>
                <p:cNvSpPr>
                  <a:spLocks noChangeArrowheads="1"/>
                </p:cNvSpPr>
                <p:nvPr/>
              </p:nvSpPr>
              <p:spPr bwMode="auto">
                <a:xfrm>
                  <a:off x="1024" y="462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107 Clementi Rd</a:t>
                  </a:r>
                  <a:endParaRPr kumimoji="0" lang="en-GB"/>
                </a:p>
              </p:txBody>
            </p:sp>
            <p:sp>
              <p:nvSpPr>
                <p:cNvPr id="4239" name="Rectangle 79"/>
                <p:cNvSpPr>
                  <a:spLocks noChangeArrowheads="1"/>
                </p:cNvSpPr>
                <p:nvPr/>
              </p:nvSpPr>
              <p:spPr bwMode="auto">
                <a:xfrm>
                  <a:off x="1024" y="462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39" name="Group 80"/>
              <p:cNvGrpSpPr>
                <a:grpSpLocks/>
              </p:cNvGrpSpPr>
              <p:nvPr/>
            </p:nvGrpSpPr>
            <p:grpSpPr bwMode="auto">
              <a:xfrm>
                <a:off x="1837" y="462"/>
                <a:ext cx="551" cy="154"/>
                <a:chOff x="1837" y="462"/>
                <a:chExt cx="551" cy="154"/>
              </a:xfrm>
            </p:grpSpPr>
            <p:sp>
              <p:nvSpPr>
                <p:cNvPr id="4236" name="Rectangle 81"/>
                <p:cNvSpPr>
                  <a:spLocks noChangeArrowheads="1"/>
                </p:cNvSpPr>
                <p:nvPr/>
              </p:nvSpPr>
              <p:spPr bwMode="auto">
                <a:xfrm>
                  <a:off x="1837" y="462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Toys</a:t>
                  </a:r>
                  <a:endParaRPr kumimoji="0" lang="en-GB"/>
                </a:p>
              </p:txBody>
            </p:sp>
            <p:sp>
              <p:nvSpPr>
                <p:cNvPr id="4237" name="Rectangle 82"/>
                <p:cNvSpPr>
                  <a:spLocks noChangeArrowheads="1"/>
                </p:cNvSpPr>
                <p:nvPr/>
              </p:nvSpPr>
              <p:spPr bwMode="auto">
                <a:xfrm>
                  <a:off x="1837" y="462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0" name="Group 83"/>
              <p:cNvGrpSpPr>
                <a:grpSpLocks/>
              </p:cNvGrpSpPr>
              <p:nvPr/>
            </p:nvGrpSpPr>
            <p:grpSpPr bwMode="auto">
              <a:xfrm>
                <a:off x="2388" y="462"/>
                <a:ext cx="766" cy="154"/>
                <a:chOff x="2388" y="462"/>
                <a:chExt cx="766" cy="154"/>
              </a:xfrm>
            </p:grpSpPr>
            <p:sp>
              <p:nvSpPr>
                <p:cNvPr id="4234" name="Rectangle 84"/>
                <p:cNvSpPr>
                  <a:spLocks noChangeArrowheads="1"/>
                </p:cNvSpPr>
                <p:nvPr/>
              </p:nvSpPr>
              <p:spPr bwMode="auto">
                <a:xfrm>
                  <a:off x="2388" y="462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 b="1">
                      <a:latin typeface="Arial" charset="0"/>
                      <a:cs typeface="Arial" charset="0"/>
                    </a:rPr>
                    <a:t>clerk</a:t>
                  </a:r>
                  <a:endParaRPr kumimoji="0" lang="en-GB" b="1"/>
                </a:p>
              </p:txBody>
            </p:sp>
            <p:sp>
              <p:nvSpPr>
                <p:cNvPr id="4235" name="Rectangle 85"/>
                <p:cNvSpPr>
                  <a:spLocks noChangeArrowheads="1"/>
                </p:cNvSpPr>
                <p:nvPr/>
              </p:nvSpPr>
              <p:spPr bwMode="auto">
                <a:xfrm>
                  <a:off x="2388" y="462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1" name="Group 86"/>
              <p:cNvGrpSpPr>
                <a:grpSpLocks/>
              </p:cNvGrpSpPr>
              <p:nvPr/>
            </p:nvGrpSpPr>
            <p:grpSpPr bwMode="auto">
              <a:xfrm>
                <a:off x="3154" y="462"/>
                <a:ext cx="345" cy="154"/>
                <a:chOff x="3154" y="462"/>
                <a:chExt cx="345" cy="154"/>
              </a:xfrm>
            </p:grpSpPr>
            <p:sp>
              <p:nvSpPr>
                <p:cNvPr id="4232" name="Rectangle 87"/>
                <p:cNvSpPr>
                  <a:spLocks noChangeArrowheads="1"/>
                </p:cNvSpPr>
                <p:nvPr/>
              </p:nvSpPr>
              <p:spPr bwMode="auto">
                <a:xfrm>
                  <a:off x="3154" y="462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chemeClr val="accent2"/>
                      </a:solidFill>
                      <a:latin typeface="Arial" charset="0"/>
                      <a:cs typeface="Arial" charset="0"/>
                    </a:rPr>
                    <a:t>2000</a:t>
                  </a:r>
                  <a:endParaRPr kumimoji="0" lang="en-GB" b="1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233" name="Rectangle 88"/>
                <p:cNvSpPr>
                  <a:spLocks noChangeArrowheads="1"/>
                </p:cNvSpPr>
                <p:nvPr/>
              </p:nvSpPr>
              <p:spPr bwMode="auto">
                <a:xfrm>
                  <a:off x="3154" y="462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2" name="Group 89"/>
              <p:cNvGrpSpPr>
                <a:grpSpLocks/>
              </p:cNvGrpSpPr>
              <p:nvPr/>
            </p:nvGrpSpPr>
            <p:grpSpPr bwMode="auto">
              <a:xfrm>
                <a:off x="0" y="616"/>
                <a:ext cx="519" cy="154"/>
                <a:chOff x="0" y="616"/>
                <a:chExt cx="519" cy="154"/>
              </a:xfrm>
            </p:grpSpPr>
            <p:sp>
              <p:nvSpPr>
                <p:cNvPr id="4230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Axel</a:t>
                  </a:r>
                  <a:endParaRPr kumimoji="0" lang="en-GB"/>
                </a:p>
              </p:txBody>
            </p:sp>
            <p:sp>
              <p:nvSpPr>
                <p:cNvPr id="4231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3" name="Group 92"/>
              <p:cNvGrpSpPr>
                <a:grpSpLocks/>
              </p:cNvGrpSpPr>
              <p:nvPr/>
            </p:nvGrpSpPr>
            <p:grpSpPr bwMode="auto">
              <a:xfrm>
                <a:off x="519" y="616"/>
                <a:ext cx="505" cy="154"/>
                <a:chOff x="519" y="616"/>
                <a:chExt cx="505" cy="154"/>
              </a:xfrm>
            </p:grpSpPr>
            <p:sp>
              <p:nvSpPr>
                <p:cNvPr id="4228" name="Rectangle 93"/>
                <p:cNvSpPr>
                  <a:spLocks noChangeArrowheads="1"/>
                </p:cNvSpPr>
                <p:nvPr/>
              </p:nvSpPr>
              <p:spPr bwMode="auto">
                <a:xfrm>
                  <a:off x="519" y="616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Bayer</a:t>
                  </a:r>
                  <a:endParaRPr kumimoji="0" lang="en-GB"/>
                </a:p>
              </p:txBody>
            </p:sp>
            <p:sp>
              <p:nvSpPr>
                <p:cNvPr id="4229" name="Rectangle 94"/>
                <p:cNvSpPr>
                  <a:spLocks noChangeArrowheads="1"/>
                </p:cNvSpPr>
                <p:nvPr/>
              </p:nvSpPr>
              <p:spPr bwMode="auto">
                <a:xfrm>
                  <a:off x="519" y="616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4" name="Group 95"/>
              <p:cNvGrpSpPr>
                <a:grpSpLocks/>
              </p:cNvGrpSpPr>
              <p:nvPr/>
            </p:nvGrpSpPr>
            <p:grpSpPr bwMode="auto">
              <a:xfrm>
                <a:off x="1024" y="616"/>
                <a:ext cx="813" cy="154"/>
                <a:chOff x="1024" y="616"/>
                <a:chExt cx="813" cy="154"/>
              </a:xfrm>
            </p:grpSpPr>
            <p:sp>
              <p:nvSpPr>
                <p:cNvPr id="4226" name="Rectangle 96"/>
                <p:cNvSpPr>
                  <a:spLocks noChangeArrowheads="1"/>
                </p:cNvSpPr>
                <p:nvPr/>
              </p:nvSpPr>
              <p:spPr bwMode="auto">
                <a:xfrm>
                  <a:off x="1024" y="616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55 Cuscaden Rd</a:t>
                  </a:r>
                  <a:endParaRPr kumimoji="0" lang="en-GB"/>
                </a:p>
              </p:txBody>
            </p:sp>
            <p:sp>
              <p:nvSpPr>
                <p:cNvPr id="4227" name="Rectangle 97"/>
                <p:cNvSpPr>
                  <a:spLocks noChangeArrowheads="1"/>
                </p:cNvSpPr>
                <p:nvPr/>
              </p:nvSpPr>
              <p:spPr bwMode="auto">
                <a:xfrm>
                  <a:off x="1024" y="616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5" name="Group 98"/>
              <p:cNvGrpSpPr>
                <a:grpSpLocks/>
              </p:cNvGrpSpPr>
              <p:nvPr/>
            </p:nvGrpSpPr>
            <p:grpSpPr bwMode="auto">
              <a:xfrm>
                <a:off x="1837" y="616"/>
                <a:ext cx="551" cy="154"/>
                <a:chOff x="1837" y="616"/>
                <a:chExt cx="551" cy="154"/>
              </a:xfrm>
            </p:grpSpPr>
            <p:sp>
              <p:nvSpPr>
                <p:cNvPr id="4224" name="Rectangle 99"/>
                <p:cNvSpPr>
                  <a:spLocks noChangeArrowheads="1"/>
                </p:cNvSpPr>
                <p:nvPr/>
              </p:nvSpPr>
              <p:spPr bwMode="auto">
                <a:xfrm>
                  <a:off x="1837" y="616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Sports</a:t>
                  </a:r>
                  <a:endParaRPr kumimoji="0" lang="en-GB"/>
                </a:p>
              </p:txBody>
            </p:sp>
            <p:sp>
              <p:nvSpPr>
                <p:cNvPr id="4225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37" y="616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6" name="Group 101"/>
              <p:cNvGrpSpPr>
                <a:grpSpLocks/>
              </p:cNvGrpSpPr>
              <p:nvPr/>
            </p:nvGrpSpPr>
            <p:grpSpPr bwMode="auto">
              <a:xfrm>
                <a:off x="2388" y="616"/>
                <a:ext cx="766" cy="154"/>
                <a:chOff x="2388" y="616"/>
                <a:chExt cx="766" cy="154"/>
              </a:xfrm>
            </p:grpSpPr>
            <p:sp>
              <p:nvSpPr>
                <p:cNvPr id="4222" name="Rectangle 102"/>
                <p:cNvSpPr>
                  <a:spLocks noChangeArrowheads="1"/>
                </p:cNvSpPr>
                <p:nvPr/>
              </p:nvSpPr>
              <p:spPr bwMode="auto">
                <a:xfrm>
                  <a:off x="2388" y="616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trainee</a:t>
                  </a:r>
                  <a:endParaRPr kumimoji="0" lang="en-GB"/>
                </a:p>
              </p:txBody>
            </p:sp>
            <p:sp>
              <p:nvSpPr>
                <p:cNvPr id="4223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88" y="616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7" name="Group 104"/>
              <p:cNvGrpSpPr>
                <a:grpSpLocks/>
              </p:cNvGrpSpPr>
              <p:nvPr/>
            </p:nvGrpSpPr>
            <p:grpSpPr bwMode="auto">
              <a:xfrm>
                <a:off x="3154" y="616"/>
                <a:ext cx="345" cy="154"/>
                <a:chOff x="3154" y="616"/>
                <a:chExt cx="345" cy="154"/>
              </a:xfrm>
            </p:grpSpPr>
            <p:sp>
              <p:nvSpPr>
                <p:cNvPr id="422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154" y="616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1200</a:t>
                  </a:r>
                  <a:endParaRPr kumimoji="0" lang="en-GB"/>
                </a:p>
              </p:txBody>
            </p:sp>
            <p:sp>
              <p:nvSpPr>
                <p:cNvPr id="4221" name="Rectangle 106"/>
                <p:cNvSpPr>
                  <a:spLocks noChangeArrowheads="1"/>
                </p:cNvSpPr>
                <p:nvPr/>
              </p:nvSpPr>
              <p:spPr bwMode="auto">
                <a:xfrm>
                  <a:off x="3154" y="616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8" name="Group 107"/>
              <p:cNvGrpSpPr>
                <a:grpSpLocks/>
              </p:cNvGrpSpPr>
              <p:nvPr/>
            </p:nvGrpSpPr>
            <p:grpSpPr bwMode="auto">
              <a:xfrm>
                <a:off x="0" y="770"/>
                <a:ext cx="519" cy="154"/>
                <a:chOff x="0" y="770"/>
                <a:chExt cx="519" cy="154"/>
              </a:xfrm>
            </p:grpSpPr>
            <p:sp>
              <p:nvSpPr>
                <p:cNvPr id="4218" name="Rectangle 108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Winny</a:t>
                  </a:r>
                  <a:endParaRPr kumimoji="0" lang="en-GB"/>
                </a:p>
              </p:txBody>
            </p:sp>
            <p:sp>
              <p:nvSpPr>
                <p:cNvPr id="4219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49" name="Group 110"/>
              <p:cNvGrpSpPr>
                <a:grpSpLocks/>
              </p:cNvGrpSpPr>
              <p:nvPr/>
            </p:nvGrpSpPr>
            <p:grpSpPr bwMode="auto">
              <a:xfrm>
                <a:off x="519" y="770"/>
                <a:ext cx="505" cy="154"/>
                <a:chOff x="519" y="770"/>
                <a:chExt cx="505" cy="154"/>
              </a:xfrm>
            </p:grpSpPr>
            <p:sp>
              <p:nvSpPr>
                <p:cNvPr id="4216" name="Rectangle 111"/>
                <p:cNvSpPr>
                  <a:spLocks noChangeArrowheads="1"/>
                </p:cNvSpPr>
                <p:nvPr/>
              </p:nvSpPr>
              <p:spPr bwMode="auto">
                <a:xfrm>
                  <a:off x="519" y="770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Lee</a:t>
                  </a:r>
                  <a:endParaRPr kumimoji="0" lang="en-GB"/>
                </a:p>
              </p:txBody>
            </p:sp>
            <p:sp>
              <p:nvSpPr>
                <p:cNvPr id="4217" name="Rectangle 112"/>
                <p:cNvSpPr>
                  <a:spLocks noChangeArrowheads="1"/>
                </p:cNvSpPr>
                <p:nvPr/>
              </p:nvSpPr>
              <p:spPr bwMode="auto">
                <a:xfrm>
                  <a:off x="519" y="770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0" name="Group 113"/>
              <p:cNvGrpSpPr>
                <a:grpSpLocks/>
              </p:cNvGrpSpPr>
              <p:nvPr/>
            </p:nvGrpSpPr>
            <p:grpSpPr bwMode="auto">
              <a:xfrm>
                <a:off x="1024" y="770"/>
                <a:ext cx="813" cy="154"/>
                <a:chOff x="1024" y="770"/>
                <a:chExt cx="813" cy="154"/>
              </a:xfrm>
            </p:grpSpPr>
            <p:sp>
              <p:nvSpPr>
                <p:cNvPr id="421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24" y="770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10 West Coast Rd</a:t>
                  </a:r>
                  <a:endParaRPr kumimoji="0" lang="en-GB"/>
                </a:p>
              </p:txBody>
            </p:sp>
            <p:sp>
              <p:nvSpPr>
                <p:cNvPr id="4215" name="Rectangle 115"/>
                <p:cNvSpPr>
                  <a:spLocks noChangeArrowheads="1"/>
                </p:cNvSpPr>
                <p:nvPr/>
              </p:nvSpPr>
              <p:spPr bwMode="auto">
                <a:xfrm>
                  <a:off x="1024" y="770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1" name="Group 116"/>
              <p:cNvGrpSpPr>
                <a:grpSpLocks/>
              </p:cNvGrpSpPr>
              <p:nvPr/>
            </p:nvGrpSpPr>
            <p:grpSpPr bwMode="auto">
              <a:xfrm>
                <a:off x="1837" y="770"/>
                <a:ext cx="551" cy="154"/>
                <a:chOff x="1837" y="770"/>
                <a:chExt cx="551" cy="154"/>
              </a:xfrm>
            </p:grpSpPr>
            <p:sp>
              <p:nvSpPr>
                <p:cNvPr id="4212" name="Rectangle 117"/>
                <p:cNvSpPr>
                  <a:spLocks noChangeArrowheads="1"/>
                </p:cNvSpPr>
                <p:nvPr/>
              </p:nvSpPr>
              <p:spPr bwMode="auto">
                <a:xfrm>
                  <a:off x="1837" y="770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Sports</a:t>
                  </a:r>
                  <a:endParaRPr kumimoji="0" lang="en-GB"/>
                </a:p>
              </p:txBody>
            </p:sp>
            <p:sp>
              <p:nvSpPr>
                <p:cNvPr id="4213" name="Rectangle 118"/>
                <p:cNvSpPr>
                  <a:spLocks noChangeArrowheads="1"/>
                </p:cNvSpPr>
                <p:nvPr/>
              </p:nvSpPr>
              <p:spPr bwMode="auto">
                <a:xfrm>
                  <a:off x="1837" y="770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2" name="Group 119"/>
              <p:cNvGrpSpPr>
                <a:grpSpLocks/>
              </p:cNvGrpSpPr>
              <p:nvPr/>
            </p:nvGrpSpPr>
            <p:grpSpPr bwMode="auto">
              <a:xfrm>
                <a:off x="2388" y="770"/>
                <a:ext cx="766" cy="154"/>
                <a:chOff x="2388" y="770"/>
                <a:chExt cx="766" cy="154"/>
              </a:xfrm>
            </p:grpSpPr>
            <p:sp>
              <p:nvSpPr>
                <p:cNvPr id="4210" name="Rectangle 120"/>
                <p:cNvSpPr>
                  <a:spLocks noChangeArrowheads="1"/>
                </p:cNvSpPr>
                <p:nvPr/>
              </p:nvSpPr>
              <p:spPr bwMode="auto">
                <a:xfrm>
                  <a:off x="2388" y="770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 b="1">
                      <a:latin typeface="Arial" charset="0"/>
                      <a:cs typeface="Arial" charset="0"/>
                    </a:rPr>
                    <a:t>manager</a:t>
                  </a:r>
                  <a:endParaRPr kumimoji="0" lang="en-GB" b="1"/>
                </a:p>
              </p:txBody>
            </p:sp>
            <p:sp>
              <p:nvSpPr>
                <p:cNvPr id="4211" name="Rectangle 121"/>
                <p:cNvSpPr>
                  <a:spLocks noChangeArrowheads="1"/>
                </p:cNvSpPr>
                <p:nvPr/>
              </p:nvSpPr>
              <p:spPr bwMode="auto">
                <a:xfrm>
                  <a:off x="2388" y="770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3" name="Group 122"/>
              <p:cNvGrpSpPr>
                <a:grpSpLocks/>
              </p:cNvGrpSpPr>
              <p:nvPr/>
            </p:nvGrpSpPr>
            <p:grpSpPr bwMode="auto">
              <a:xfrm>
                <a:off x="3154" y="770"/>
                <a:ext cx="345" cy="154"/>
                <a:chOff x="3154" y="770"/>
                <a:chExt cx="345" cy="154"/>
              </a:xfrm>
            </p:grpSpPr>
            <p:sp>
              <p:nvSpPr>
                <p:cNvPr id="4208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54" y="770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2500</a:t>
                  </a:r>
                  <a:endParaRPr kumimoji="0" lang="en-GB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209" name="Rectangle 124"/>
                <p:cNvSpPr>
                  <a:spLocks noChangeArrowheads="1"/>
                </p:cNvSpPr>
                <p:nvPr/>
              </p:nvSpPr>
              <p:spPr bwMode="auto">
                <a:xfrm>
                  <a:off x="3154" y="770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4" name="Group 125"/>
              <p:cNvGrpSpPr>
                <a:grpSpLocks/>
              </p:cNvGrpSpPr>
              <p:nvPr/>
            </p:nvGrpSpPr>
            <p:grpSpPr bwMode="auto">
              <a:xfrm>
                <a:off x="0" y="924"/>
                <a:ext cx="519" cy="154"/>
                <a:chOff x="0" y="924"/>
                <a:chExt cx="519" cy="154"/>
              </a:xfrm>
            </p:grpSpPr>
            <p:sp>
              <p:nvSpPr>
                <p:cNvPr id="4206" name="Rectangle 12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Sylvia</a:t>
                  </a:r>
                  <a:endParaRPr kumimoji="0" lang="en-GB"/>
                </a:p>
              </p:txBody>
            </p:sp>
            <p:sp>
              <p:nvSpPr>
                <p:cNvPr id="4207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5" name="Group 128"/>
              <p:cNvGrpSpPr>
                <a:grpSpLocks/>
              </p:cNvGrpSpPr>
              <p:nvPr/>
            </p:nvGrpSpPr>
            <p:grpSpPr bwMode="auto">
              <a:xfrm>
                <a:off x="519" y="924"/>
                <a:ext cx="505" cy="154"/>
                <a:chOff x="519" y="924"/>
                <a:chExt cx="505" cy="154"/>
              </a:xfrm>
            </p:grpSpPr>
            <p:sp>
              <p:nvSpPr>
                <p:cNvPr id="4204" name="Rectangle 129"/>
                <p:cNvSpPr>
                  <a:spLocks noChangeArrowheads="1"/>
                </p:cNvSpPr>
                <p:nvPr/>
              </p:nvSpPr>
              <p:spPr bwMode="auto">
                <a:xfrm>
                  <a:off x="519" y="924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Tok</a:t>
                  </a:r>
                  <a:endParaRPr kumimoji="0" lang="en-GB"/>
                </a:p>
              </p:txBody>
            </p:sp>
            <p:sp>
              <p:nvSpPr>
                <p:cNvPr id="4205" name="Rectangle 130"/>
                <p:cNvSpPr>
                  <a:spLocks noChangeArrowheads="1"/>
                </p:cNvSpPr>
                <p:nvPr/>
              </p:nvSpPr>
              <p:spPr bwMode="auto">
                <a:xfrm>
                  <a:off x="519" y="924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6" name="Group 131"/>
              <p:cNvGrpSpPr>
                <a:grpSpLocks/>
              </p:cNvGrpSpPr>
              <p:nvPr/>
            </p:nvGrpSpPr>
            <p:grpSpPr bwMode="auto">
              <a:xfrm>
                <a:off x="1024" y="924"/>
                <a:ext cx="813" cy="154"/>
                <a:chOff x="1024" y="924"/>
                <a:chExt cx="813" cy="154"/>
              </a:xfrm>
            </p:grpSpPr>
            <p:sp>
              <p:nvSpPr>
                <p:cNvPr id="4202" name="Rectangle 132"/>
                <p:cNvSpPr>
                  <a:spLocks noChangeArrowheads="1"/>
                </p:cNvSpPr>
                <p:nvPr/>
              </p:nvSpPr>
              <p:spPr bwMode="auto">
                <a:xfrm>
                  <a:off x="1024" y="924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22 East Coast Lane</a:t>
                  </a:r>
                  <a:endParaRPr kumimoji="0" lang="en-GB"/>
                </a:p>
              </p:txBody>
            </p:sp>
            <p:sp>
              <p:nvSpPr>
                <p:cNvPr id="4203" name="Rectangle 133"/>
                <p:cNvSpPr>
                  <a:spLocks noChangeArrowheads="1"/>
                </p:cNvSpPr>
                <p:nvPr/>
              </p:nvSpPr>
              <p:spPr bwMode="auto">
                <a:xfrm>
                  <a:off x="1024" y="924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7" name="Group 134"/>
              <p:cNvGrpSpPr>
                <a:grpSpLocks/>
              </p:cNvGrpSpPr>
              <p:nvPr/>
            </p:nvGrpSpPr>
            <p:grpSpPr bwMode="auto">
              <a:xfrm>
                <a:off x="1837" y="924"/>
                <a:ext cx="551" cy="154"/>
                <a:chOff x="1837" y="924"/>
                <a:chExt cx="551" cy="154"/>
              </a:xfrm>
            </p:grpSpPr>
            <p:sp>
              <p:nvSpPr>
                <p:cNvPr id="4200" name="Rectangle 135"/>
                <p:cNvSpPr>
                  <a:spLocks noChangeArrowheads="1"/>
                </p:cNvSpPr>
                <p:nvPr/>
              </p:nvSpPr>
              <p:spPr bwMode="auto">
                <a:xfrm>
                  <a:off x="1837" y="924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Toys</a:t>
                  </a:r>
                  <a:endParaRPr kumimoji="0" lang="en-GB"/>
                </a:p>
              </p:txBody>
            </p:sp>
            <p:sp>
              <p:nvSpPr>
                <p:cNvPr id="4201" name="Rectangle 136"/>
                <p:cNvSpPr>
                  <a:spLocks noChangeArrowheads="1"/>
                </p:cNvSpPr>
                <p:nvPr/>
              </p:nvSpPr>
              <p:spPr bwMode="auto">
                <a:xfrm>
                  <a:off x="1837" y="924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8" name="Group 137"/>
              <p:cNvGrpSpPr>
                <a:grpSpLocks/>
              </p:cNvGrpSpPr>
              <p:nvPr/>
            </p:nvGrpSpPr>
            <p:grpSpPr bwMode="auto">
              <a:xfrm>
                <a:off x="2388" y="924"/>
                <a:ext cx="766" cy="154"/>
                <a:chOff x="2388" y="924"/>
                <a:chExt cx="766" cy="154"/>
              </a:xfrm>
            </p:grpSpPr>
            <p:sp>
              <p:nvSpPr>
                <p:cNvPr id="4198" name="Rectangle 138"/>
                <p:cNvSpPr>
                  <a:spLocks noChangeArrowheads="1"/>
                </p:cNvSpPr>
                <p:nvPr/>
              </p:nvSpPr>
              <p:spPr bwMode="auto">
                <a:xfrm>
                  <a:off x="2388" y="924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 b="1">
                      <a:latin typeface="Arial" charset="0"/>
                      <a:cs typeface="Arial" charset="0"/>
                    </a:rPr>
                    <a:t>manager</a:t>
                  </a:r>
                  <a:endParaRPr kumimoji="0" lang="en-GB" b="1"/>
                </a:p>
              </p:txBody>
            </p:sp>
            <p:sp>
              <p:nvSpPr>
                <p:cNvPr id="4199" name="Rectangle 139"/>
                <p:cNvSpPr>
                  <a:spLocks noChangeArrowheads="1"/>
                </p:cNvSpPr>
                <p:nvPr/>
              </p:nvSpPr>
              <p:spPr bwMode="auto">
                <a:xfrm>
                  <a:off x="2388" y="92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59" name="Group 140"/>
              <p:cNvGrpSpPr>
                <a:grpSpLocks/>
              </p:cNvGrpSpPr>
              <p:nvPr/>
            </p:nvGrpSpPr>
            <p:grpSpPr bwMode="auto">
              <a:xfrm>
                <a:off x="3154" y="924"/>
                <a:ext cx="345" cy="154"/>
                <a:chOff x="3154" y="924"/>
                <a:chExt cx="345" cy="154"/>
              </a:xfrm>
            </p:grpSpPr>
            <p:sp>
              <p:nvSpPr>
                <p:cNvPr id="4196" name="Rectangle 141"/>
                <p:cNvSpPr>
                  <a:spLocks noChangeArrowheads="1"/>
                </p:cNvSpPr>
                <p:nvPr/>
              </p:nvSpPr>
              <p:spPr bwMode="auto">
                <a:xfrm>
                  <a:off x="3154" y="924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2600</a:t>
                  </a:r>
                  <a:endParaRPr kumimoji="0" lang="en-GB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197" name="Rectangle 142"/>
                <p:cNvSpPr>
                  <a:spLocks noChangeArrowheads="1"/>
                </p:cNvSpPr>
                <p:nvPr/>
              </p:nvSpPr>
              <p:spPr bwMode="auto">
                <a:xfrm>
                  <a:off x="3154" y="924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0" name="Group 143"/>
              <p:cNvGrpSpPr>
                <a:grpSpLocks/>
              </p:cNvGrpSpPr>
              <p:nvPr/>
            </p:nvGrpSpPr>
            <p:grpSpPr bwMode="auto">
              <a:xfrm>
                <a:off x="0" y="1078"/>
                <a:ext cx="519" cy="154"/>
                <a:chOff x="0" y="1078"/>
                <a:chExt cx="519" cy="154"/>
              </a:xfrm>
            </p:grpSpPr>
            <p:sp>
              <p:nvSpPr>
                <p:cNvPr id="4194" name="Rectangle 144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Eric</a:t>
                  </a:r>
                  <a:endParaRPr kumimoji="0" lang="en-GB"/>
                </a:p>
              </p:txBody>
            </p:sp>
            <p:sp>
              <p:nvSpPr>
                <p:cNvPr id="4195" name="Rectangle 145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1" name="Group 146"/>
              <p:cNvGrpSpPr>
                <a:grpSpLocks/>
              </p:cNvGrpSpPr>
              <p:nvPr/>
            </p:nvGrpSpPr>
            <p:grpSpPr bwMode="auto">
              <a:xfrm>
                <a:off x="519" y="1078"/>
                <a:ext cx="505" cy="154"/>
                <a:chOff x="519" y="1078"/>
                <a:chExt cx="505" cy="154"/>
              </a:xfrm>
            </p:grpSpPr>
            <p:sp>
              <p:nvSpPr>
                <p:cNvPr id="4192" name="Rectangle 147"/>
                <p:cNvSpPr>
                  <a:spLocks noChangeArrowheads="1"/>
                </p:cNvSpPr>
                <p:nvPr/>
              </p:nvSpPr>
              <p:spPr bwMode="auto">
                <a:xfrm>
                  <a:off x="519" y="1078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Wei</a:t>
                  </a:r>
                  <a:endParaRPr kumimoji="0" lang="en-GB"/>
                </a:p>
              </p:txBody>
            </p:sp>
            <p:sp>
              <p:nvSpPr>
                <p:cNvPr id="4193" name="Rectangle 148"/>
                <p:cNvSpPr>
                  <a:spLocks noChangeArrowheads="1"/>
                </p:cNvSpPr>
                <p:nvPr/>
              </p:nvSpPr>
              <p:spPr bwMode="auto">
                <a:xfrm>
                  <a:off x="519" y="1078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2" name="Group 149"/>
              <p:cNvGrpSpPr>
                <a:grpSpLocks/>
              </p:cNvGrpSpPr>
              <p:nvPr/>
            </p:nvGrpSpPr>
            <p:grpSpPr bwMode="auto">
              <a:xfrm>
                <a:off x="1024" y="1078"/>
                <a:ext cx="813" cy="154"/>
                <a:chOff x="1024" y="1078"/>
                <a:chExt cx="813" cy="154"/>
              </a:xfrm>
            </p:grpSpPr>
            <p:sp>
              <p:nvSpPr>
                <p:cNvPr id="4190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24" y="1078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100 Jurong drive</a:t>
                  </a:r>
                  <a:endParaRPr kumimoji="0" lang="en-GB"/>
                </a:p>
              </p:txBody>
            </p:sp>
            <p:sp>
              <p:nvSpPr>
                <p:cNvPr id="4191" name="Rectangle 151"/>
                <p:cNvSpPr>
                  <a:spLocks noChangeArrowheads="1"/>
                </p:cNvSpPr>
                <p:nvPr/>
              </p:nvSpPr>
              <p:spPr bwMode="auto">
                <a:xfrm>
                  <a:off x="1024" y="1078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3" name="Group 152"/>
              <p:cNvGrpSpPr>
                <a:grpSpLocks/>
              </p:cNvGrpSpPr>
              <p:nvPr/>
            </p:nvGrpSpPr>
            <p:grpSpPr bwMode="auto">
              <a:xfrm>
                <a:off x="1837" y="1078"/>
                <a:ext cx="551" cy="154"/>
                <a:chOff x="1837" y="1078"/>
                <a:chExt cx="551" cy="154"/>
              </a:xfrm>
            </p:grpSpPr>
            <p:sp>
              <p:nvSpPr>
                <p:cNvPr id="4188" name="Rectangle 153"/>
                <p:cNvSpPr>
                  <a:spLocks noChangeArrowheads="1"/>
                </p:cNvSpPr>
                <p:nvPr/>
              </p:nvSpPr>
              <p:spPr bwMode="auto">
                <a:xfrm>
                  <a:off x="1837" y="1078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Toys</a:t>
                  </a:r>
                  <a:endParaRPr kumimoji="0" lang="en-GB"/>
                </a:p>
              </p:txBody>
            </p:sp>
            <p:sp>
              <p:nvSpPr>
                <p:cNvPr id="4189" name="Rectangle 154"/>
                <p:cNvSpPr>
                  <a:spLocks noChangeArrowheads="1"/>
                </p:cNvSpPr>
                <p:nvPr/>
              </p:nvSpPr>
              <p:spPr bwMode="auto">
                <a:xfrm>
                  <a:off x="1837" y="1078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4" name="Group 155"/>
              <p:cNvGrpSpPr>
                <a:grpSpLocks/>
              </p:cNvGrpSpPr>
              <p:nvPr/>
            </p:nvGrpSpPr>
            <p:grpSpPr bwMode="auto">
              <a:xfrm>
                <a:off x="2388" y="1078"/>
                <a:ext cx="766" cy="154"/>
                <a:chOff x="2388" y="1078"/>
                <a:chExt cx="766" cy="154"/>
              </a:xfrm>
            </p:grpSpPr>
            <p:sp>
              <p:nvSpPr>
                <p:cNvPr id="4186" name="Rectangle 156"/>
                <p:cNvSpPr>
                  <a:spLocks noChangeArrowheads="1"/>
                </p:cNvSpPr>
                <p:nvPr/>
              </p:nvSpPr>
              <p:spPr bwMode="auto">
                <a:xfrm>
                  <a:off x="2388" y="1078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assistant manager</a:t>
                  </a:r>
                  <a:endParaRPr kumimoji="0" lang="en-GB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18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388" y="107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5" name="Group 158"/>
              <p:cNvGrpSpPr>
                <a:grpSpLocks/>
              </p:cNvGrpSpPr>
              <p:nvPr/>
            </p:nvGrpSpPr>
            <p:grpSpPr bwMode="auto">
              <a:xfrm>
                <a:off x="3154" y="1078"/>
                <a:ext cx="345" cy="154"/>
                <a:chOff x="3154" y="1078"/>
                <a:chExt cx="345" cy="154"/>
              </a:xfrm>
            </p:grpSpPr>
            <p:sp>
              <p:nvSpPr>
                <p:cNvPr id="4184" name="Rectangle 159"/>
                <p:cNvSpPr>
                  <a:spLocks noChangeArrowheads="1"/>
                </p:cNvSpPr>
                <p:nvPr/>
              </p:nvSpPr>
              <p:spPr bwMode="auto">
                <a:xfrm>
                  <a:off x="3154" y="1078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 b="1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2200</a:t>
                  </a:r>
                  <a:endParaRPr kumimoji="0" lang="en-GB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185" name="Rectangle 160"/>
                <p:cNvSpPr>
                  <a:spLocks noChangeArrowheads="1"/>
                </p:cNvSpPr>
                <p:nvPr/>
              </p:nvSpPr>
              <p:spPr bwMode="auto">
                <a:xfrm>
                  <a:off x="3154" y="1078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6" name="Group 161"/>
              <p:cNvGrpSpPr>
                <a:grpSpLocks/>
              </p:cNvGrpSpPr>
              <p:nvPr/>
            </p:nvGrpSpPr>
            <p:grpSpPr bwMode="auto">
              <a:xfrm>
                <a:off x="0" y="1232"/>
                <a:ext cx="519" cy="154"/>
                <a:chOff x="0" y="1232"/>
                <a:chExt cx="519" cy="154"/>
              </a:xfrm>
            </p:grpSpPr>
            <p:sp>
              <p:nvSpPr>
                <p:cNvPr id="4182" name="Rectangle 162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519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?</a:t>
                  </a:r>
                  <a:endParaRPr kumimoji="0" lang="en-GB"/>
                </a:p>
              </p:txBody>
            </p:sp>
            <p:sp>
              <p:nvSpPr>
                <p:cNvPr id="4183" name="Rectangle 163"/>
                <p:cNvSpPr>
                  <a:spLocks noChangeArrowheads="1"/>
                </p:cNvSpPr>
                <p:nvPr/>
              </p:nvSpPr>
              <p:spPr bwMode="auto">
                <a:xfrm>
                  <a:off x="0" y="1232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7" name="Group 164"/>
              <p:cNvGrpSpPr>
                <a:grpSpLocks/>
              </p:cNvGrpSpPr>
              <p:nvPr/>
            </p:nvGrpSpPr>
            <p:grpSpPr bwMode="auto">
              <a:xfrm>
                <a:off x="519" y="1232"/>
                <a:ext cx="505" cy="154"/>
                <a:chOff x="519" y="1232"/>
                <a:chExt cx="505" cy="154"/>
              </a:xfrm>
            </p:grpSpPr>
            <p:sp>
              <p:nvSpPr>
                <p:cNvPr id="4180" name="Rectangle 165"/>
                <p:cNvSpPr>
                  <a:spLocks noChangeArrowheads="1"/>
                </p:cNvSpPr>
                <p:nvPr/>
              </p:nvSpPr>
              <p:spPr bwMode="auto">
                <a:xfrm>
                  <a:off x="519" y="1232"/>
                  <a:ext cx="50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?</a:t>
                  </a:r>
                  <a:endParaRPr kumimoji="0" lang="en-GB"/>
                </a:p>
              </p:txBody>
            </p:sp>
            <p:sp>
              <p:nvSpPr>
                <p:cNvPr id="4181" name="Rectangle 166"/>
                <p:cNvSpPr>
                  <a:spLocks noChangeArrowheads="1"/>
                </p:cNvSpPr>
                <p:nvPr/>
              </p:nvSpPr>
              <p:spPr bwMode="auto">
                <a:xfrm>
                  <a:off x="519" y="1232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8" name="Group 167"/>
              <p:cNvGrpSpPr>
                <a:grpSpLocks/>
              </p:cNvGrpSpPr>
              <p:nvPr/>
            </p:nvGrpSpPr>
            <p:grpSpPr bwMode="auto">
              <a:xfrm>
                <a:off x="1024" y="1232"/>
                <a:ext cx="813" cy="154"/>
                <a:chOff x="1024" y="1232"/>
                <a:chExt cx="813" cy="154"/>
              </a:xfrm>
            </p:grpSpPr>
            <p:sp>
              <p:nvSpPr>
                <p:cNvPr id="4178" name="Rectangle 168"/>
                <p:cNvSpPr>
                  <a:spLocks noChangeArrowheads="1"/>
                </p:cNvSpPr>
                <p:nvPr/>
              </p:nvSpPr>
              <p:spPr bwMode="auto">
                <a:xfrm>
                  <a:off x="1024" y="1232"/>
                  <a:ext cx="813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?</a:t>
                  </a:r>
                  <a:endParaRPr kumimoji="0" lang="en-GB"/>
                </a:p>
              </p:txBody>
            </p:sp>
            <p:sp>
              <p:nvSpPr>
                <p:cNvPr id="4179" name="Rectangle 169"/>
                <p:cNvSpPr>
                  <a:spLocks noChangeArrowheads="1"/>
                </p:cNvSpPr>
                <p:nvPr/>
              </p:nvSpPr>
              <p:spPr bwMode="auto">
                <a:xfrm>
                  <a:off x="1024" y="1232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69" name="Group 170"/>
              <p:cNvGrpSpPr>
                <a:grpSpLocks/>
              </p:cNvGrpSpPr>
              <p:nvPr/>
            </p:nvGrpSpPr>
            <p:grpSpPr bwMode="auto">
              <a:xfrm>
                <a:off x="1837" y="1232"/>
                <a:ext cx="551" cy="154"/>
                <a:chOff x="1837" y="1232"/>
                <a:chExt cx="551" cy="154"/>
              </a:xfrm>
            </p:grpSpPr>
            <p:sp>
              <p:nvSpPr>
                <p:cNvPr id="4176" name="Rectangle 171"/>
                <p:cNvSpPr>
                  <a:spLocks noChangeArrowheads="1"/>
                </p:cNvSpPr>
                <p:nvPr/>
              </p:nvSpPr>
              <p:spPr bwMode="auto">
                <a:xfrm>
                  <a:off x="1837" y="1232"/>
                  <a:ext cx="551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latin typeface="Arial" charset="0"/>
                      <a:cs typeface="Arial" charset="0"/>
                    </a:rPr>
                    <a:t>?</a:t>
                  </a:r>
                  <a:endParaRPr kumimoji="0" lang="en-GB"/>
                </a:p>
              </p:txBody>
            </p:sp>
            <p:sp>
              <p:nvSpPr>
                <p:cNvPr id="4177" name="Rectangle 172"/>
                <p:cNvSpPr>
                  <a:spLocks noChangeArrowheads="1"/>
                </p:cNvSpPr>
                <p:nvPr/>
              </p:nvSpPr>
              <p:spPr bwMode="auto">
                <a:xfrm>
                  <a:off x="1837" y="1232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70" name="Group 173"/>
              <p:cNvGrpSpPr>
                <a:grpSpLocks/>
              </p:cNvGrpSpPr>
              <p:nvPr/>
            </p:nvGrpSpPr>
            <p:grpSpPr bwMode="auto">
              <a:xfrm>
                <a:off x="2388" y="1232"/>
                <a:ext cx="766" cy="154"/>
                <a:chOff x="2388" y="1232"/>
                <a:chExt cx="766" cy="154"/>
              </a:xfrm>
            </p:grpSpPr>
            <p:sp>
              <p:nvSpPr>
                <p:cNvPr id="4174" name="Rectangle 174"/>
                <p:cNvSpPr>
                  <a:spLocks noChangeArrowheads="1"/>
                </p:cNvSpPr>
                <p:nvPr/>
              </p:nvSpPr>
              <p:spPr bwMode="auto">
                <a:xfrm>
                  <a:off x="2388" y="1232"/>
                  <a:ext cx="766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000">
                      <a:solidFill>
                        <a:srgbClr val="008000"/>
                      </a:solidFill>
                      <a:latin typeface="Arial" charset="0"/>
                      <a:cs typeface="Arial" charset="0"/>
                    </a:rPr>
                    <a:t>security guard</a:t>
                  </a:r>
                  <a:endParaRPr kumimoji="0" lang="en-GB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4175" name="Rectangle 175"/>
                <p:cNvSpPr>
                  <a:spLocks noChangeArrowheads="1"/>
                </p:cNvSpPr>
                <p:nvPr/>
              </p:nvSpPr>
              <p:spPr bwMode="auto">
                <a:xfrm>
                  <a:off x="2388" y="1232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4171" name="Group 176"/>
              <p:cNvGrpSpPr>
                <a:grpSpLocks/>
              </p:cNvGrpSpPr>
              <p:nvPr/>
            </p:nvGrpSpPr>
            <p:grpSpPr bwMode="auto">
              <a:xfrm>
                <a:off x="3154" y="1232"/>
                <a:ext cx="345" cy="154"/>
                <a:chOff x="3154" y="1232"/>
                <a:chExt cx="345" cy="154"/>
              </a:xfrm>
            </p:grpSpPr>
            <p:sp>
              <p:nvSpPr>
                <p:cNvPr id="4172" name="Rectangle 177"/>
                <p:cNvSpPr>
                  <a:spLocks noChangeArrowheads="1"/>
                </p:cNvSpPr>
                <p:nvPr/>
              </p:nvSpPr>
              <p:spPr bwMode="auto">
                <a:xfrm>
                  <a:off x="3154" y="1232"/>
                  <a:ext cx="345" cy="1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000">
                      <a:solidFill>
                        <a:srgbClr val="008000"/>
                      </a:solidFill>
                      <a:latin typeface="Arial" charset="0"/>
                      <a:cs typeface="Arial" charset="0"/>
                    </a:rPr>
                    <a:t>1500</a:t>
                  </a:r>
                  <a:endParaRPr kumimoji="0" lang="en-GB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4173" name="Rectangle 178"/>
                <p:cNvSpPr>
                  <a:spLocks noChangeArrowheads="1"/>
                </p:cNvSpPr>
                <p:nvPr/>
              </p:nvSpPr>
              <p:spPr bwMode="auto">
                <a:xfrm>
                  <a:off x="3154" y="1232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</p:grpSp>
        <p:sp>
          <p:nvSpPr>
            <p:cNvPr id="4117" name="Rectangle 179"/>
            <p:cNvSpPr>
              <a:spLocks noChangeArrowheads="1"/>
            </p:cNvSpPr>
            <p:nvPr/>
          </p:nvSpPr>
          <p:spPr bwMode="auto">
            <a:xfrm>
              <a:off x="-3" y="-3"/>
              <a:ext cx="3505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kumimoji="0" lang="en-US" sz="1600">
                <a:latin typeface="Helvetica" pitchFamily="34" charset="0"/>
              </a:endParaRPr>
            </a:p>
          </p:txBody>
        </p:sp>
      </p:grpSp>
      <p:grpSp>
        <p:nvGrpSpPr>
          <p:cNvPr id="193" name="Group 180"/>
          <p:cNvGrpSpPr>
            <a:grpSpLocks/>
          </p:cNvGrpSpPr>
          <p:nvPr/>
        </p:nvGrpSpPr>
        <p:grpSpPr bwMode="auto">
          <a:xfrm>
            <a:off x="6781800" y="2667000"/>
            <a:ext cx="457200" cy="533400"/>
            <a:chOff x="4272" y="1680"/>
            <a:chExt cx="432" cy="336"/>
          </a:xfrm>
        </p:grpSpPr>
        <p:sp>
          <p:nvSpPr>
            <p:cNvPr id="4114" name="Line 181"/>
            <p:cNvSpPr>
              <a:spLocks noChangeShapeType="1"/>
            </p:cNvSpPr>
            <p:nvPr/>
          </p:nvSpPr>
          <p:spPr bwMode="auto">
            <a:xfrm flipH="1" flipV="1">
              <a:off x="4272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82"/>
            <p:cNvSpPr>
              <a:spLocks noChangeShapeType="1"/>
            </p:cNvSpPr>
            <p:nvPr/>
          </p:nvSpPr>
          <p:spPr bwMode="auto">
            <a:xfrm flipH="1">
              <a:off x="4272" y="1968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7847" name="Line 183"/>
          <p:cNvSpPr>
            <a:spLocks noChangeShapeType="1"/>
          </p:cNvSpPr>
          <p:nvPr/>
        </p:nvSpPr>
        <p:spPr bwMode="auto">
          <a:xfrm flipH="1" flipV="1">
            <a:off x="6705600" y="3657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848" name="Line 184"/>
          <p:cNvSpPr>
            <a:spLocks noChangeShapeType="1"/>
          </p:cNvSpPr>
          <p:nvPr/>
        </p:nvSpPr>
        <p:spPr bwMode="auto">
          <a:xfrm flipH="1">
            <a:off x="6705600" y="38100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849" name="Text Box 185"/>
          <p:cNvSpPr txBox="1">
            <a:spLocks noChangeArrowheads="1"/>
          </p:cNvSpPr>
          <p:nvPr/>
        </p:nvSpPr>
        <p:spPr bwMode="auto">
          <a:xfrm>
            <a:off x="7239000" y="2971800"/>
            <a:ext cx="17145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sz="1600">
                <a:solidFill>
                  <a:schemeClr val="accent2"/>
                </a:solidFill>
              </a:rPr>
              <a:t>Redundant storage</a:t>
            </a:r>
          </a:p>
        </p:txBody>
      </p:sp>
      <p:sp>
        <p:nvSpPr>
          <p:cNvPr id="497850" name="Text Box 186"/>
          <p:cNvSpPr txBox="1">
            <a:spLocks noChangeArrowheads="1"/>
          </p:cNvSpPr>
          <p:nvPr/>
        </p:nvSpPr>
        <p:spPr bwMode="auto">
          <a:xfrm>
            <a:off x="7391400" y="3657600"/>
            <a:ext cx="153352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sz="1600">
                <a:solidFill>
                  <a:srgbClr val="0000FF"/>
                </a:solidFill>
              </a:rPr>
              <a:t>Update anomaly</a:t>
            </a:r>
          </a:p>
        </p:txBody>
      </p:sp>
      <p:sp>
        <p:nvSpPr>
          <p:cNvPr id="497851" name="Text Box 187"/>
          <p:cNvSpPr txBox="1">
            <a:spLocks noChangeArrowheads="1"/>
          </p:cNvSpPr>
          <p:nvPr/>
        </p:nvSpPr>
        <p:spPr bwMode="auto">
          <a:xfrm>
            <a:off x="6773863" y="5334000"/>
            <a:ext cx="23796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sz="1600">
                <a:solidFill>
                  <a:schemeClr val="tx2"/>
                </a:solidFill>
              </a:rPr>
              <a:t>Potential</a:t>
            </a:r>
            <a:r>
              <a:rPr kumimoji="0" lang="en-US" sz="1600">
                <a:solidFill>
                  <a:schemeClr val="accent1"/>
                </a:solidFill>
              </a:rPr>
              <a:t> </a:t>
            </a:r>
            <a:r>
              <a:rPr kumimoji="0" lang="en-US" sz="1600">
                <a:solidFill>
                  <a:schemeClr val="tx2"/>
                </a:solidFill>
              </a:rPr>
              <a:t>deletion</a:t>
            </a:r>
            <a:r>
              <a:rPr kumimoji="0" lang="en-US" sz="1600">
                <a:solidFill>
                  <a:schemeClr val="accent1"/>
                </a:solidFill>
              </a:rPr>
              <a:t> </a:t>
            </a:r>
            <a:r>
              <a:rPr kumimoji="0" lang="en-US" sz="1600">
                <a:solidFill>
                  <a:schemeClr val="tx2"/>
                </a:solidFill>
              </a:rPr>
              <a:t>anomaly</a:t>
            </a:r>
          </a:p>
        </p:txBody>
      </p:sp>
      <p:sp>
        <p:nvSpPr>
          <p:cNvPr id="497852" name="Line 188"/>
          <p:cNvSpPr>
            <a:spLocks noChangeShapeType="1"/>
          </p:cNvSpPr>
          <p:nvPr/>
        </p:nvSpPr>
        <p:spPr bwMode="auto">
          <a:xfrm flipH="1" flipV="1">
            <a:off x="6705600" y="41148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853" name="Text Box 189"/>
          <p:cNvSpPr txBox="1">
            <a:spLocks noChangeArrowheads="1"/>
          </p:cNvSpPr>
          <p:nvPr/>
        </p:nvSpPr>
        <p:spPr bwMode="auto">
          <a:xfrm>
            <a:off x="4572000" y="5791200"/>
            <a:ext cx="167163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 sz="1600">
                <a:solidFill>
                  <a:srgbClr val="008000"/>
                </a:solidFill>
              </a:rPr>
              <a:t>Insertion anomaly</a:t>
            </a:r>
          </a:p>
        </p:txBody>
      </p:sp>
      <p:sp>
        <p:nvSpPr>
          <p:cNvPr id="497854" name="Line 190"/>
          <p:cNvSpPr>
            <a:spLocks noChangeShapeType="1"/>
          </p:cNvSpPr>
          <p:nvPr/>
        </p:nvSpPr>
        <p:spPr bwMode="auto">
          <a:xfrm flipV="1">
            <a:off x="5257800" y="44958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7855" name="Text Box 191"/>
          <p:cNvSpPr txBox="1">
            <a:spLocks noChangeArrowheads="1"/>
          </p:cNvSpPr>
          <p:nvPr/>
        </p:nvSpPr>
        <p:spPr bwMode="auto">
          <a:xfrm>
            <a:off x="2667000" y="1447800"/>
            <a:ext cx="41243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/>
            <a:r>
              <a:rPr kumimoji="0" lang="en-US" sz="1800"/>
              <a:t>Assume the position determines the salary:</a:t>
            </a:r>
          </a:p>
          <a:p>
            <a:pPr algn="ctr"/>
            <a:r>
              <a:rPr kumimoji="0" lang="en-US" sz="1800">
                <a:solidFill>
                  <a:srgbClr val="FF0000"/>
                </a:solidFill>
              </a:rPr>
              <a:t>position </a:t>
            </a:r>
            <a:r>
              <a:rPr kumimoji="0" lang="en-US" sz="1800">
                <a:solidFill>
                  <a:srgbClr val="FF0000"/>
                </a:solidFill>
                <a:cs typeface="Times New Roman" pitchFamily="18" charset="0"/>
              </a:rPr>
              <a:t>→ salary</a:t>
            </a:r>
          </a:p>
        </p:txBody>
      </p:sp>
      <p:sp>
        <p:nvSpPr>
          <p:cNvPr id="497856" name="AutoShape 192"/>
          <p:cNvSpPr>
            <a:spLocks/>
          </p:cNvSpPr>
          <p:nvPr/>
        </p:nvSpPr>
        <p:spPr bwMode="auto">
          <a:xfrm rot="-5345758">
            <a:off x="1234282" y="3844131"/>
            <a:ext cx="76200" cy="1598613"/>
          </a:xfrm>
          <a:prstGeom prst="leftBrace">
            <a:avLst>
              <a:gd name="adj1" fmla="val 1748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0" lang="en-US" sz="1600">
              <a:latin typeface="Helvetica" pitchFamily="34" charset="0"/>
            </a:endParaRPr>
          </a:p>
        </p:txBody>
      </p:sp>
      <p:sp>
        <p:nvSpPr>
          <p:cNvPr id="497857" name="Text Box 193"/>
          <p:cNvSpPr txBox="1">
            <a:spLocks noChangeArrowheads="1"/>
          </p:cNvSpPr>
          <p:nvPr/>
        </p:nvSpPr>
        <p:spPr bwMode="auto">
          <a:xfrm>
            <a:off x="914400" y="4800600"/>
            <a:ext cx="6334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/>
              <a:t>key</a:t>
            </a:r>
          </a:p>
        </p:txBody>
      </p:sp>
      <p:sp>
        <p:nvSpPr>
          <p:cNvPr id="4113" name="Text Box 194"/>
          <p:cNvSpPr txBox="1">
            <a:spLocks noChangeArrowheads="1"/>
          </p:cNvSpPr>
          <p:nvPr/>
        </p:nvSpPr>
        <p:spPr bwMode="auto">
          <a:xfrm>
            <a:off x="533400" y="1676400"/>
            <a:ext cx="5318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/>
              <a:t>T1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847" grpId="0" animBg="1"/>
      <p:bldP spid="497848" grpId="0" animBg="1"/>
      <p:bldP spid="497851" grpId="0" animBg="1"/>
      <p:bldP spid="497852" grpId="0" animBg="1"/>
      <p:bldP spid="497853" grpId="0" animBg="1"/>
      <p:bldP spid="497854" grpId="0" animBg="1"/>
      <p:bldP spid="497855" grpId="0" animBg="1"/>
      <p:bldP spid="497856" grpId="0" animBg="1"/>
      <p:bldP spid="4978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5FEBA11F-0A48-428D-9E23-9A812F7C7FF9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Decomposition Example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762000" y="1828800"/>
            <a:ext cx="6324600" cy="2209800"/>
            <a:chOff x="-3" y="-3"/>
            <a:chExt cx="3160" cy="1238"/>
          </a:xfrm>
        </p:grpSpPr>
        <p:grpSp>
          <p:nvGrpSpPr>
            <p:cNvPr id="5171" name="Group 4"/>
            <p:cNvGrpSpPr>
              <a:grpSpLocks/>
            </p:cNvGrpSpPr>
            <p:nvPr/>
          </p:nvGrpSpPr>
          <p:grpSpPr bwMode="auto">
            <a:xfrm>
              <a:off x="0" y="0"/>
              <a:ext cx="3154" cy="1232"/>
              <a:chOff x="0" y="0"/>
              <a:chExt cx="3154" cy="1232"/>
            </a:xfrm>
          </p:grpSpPr>
          <p:grpSp>
            <p:nvGrpSpPr>
              <p:cNvPr id="5173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19" cy="154"/>
                <a:chOff x="0" y="0"/>
                <a:chExt cx="519" cy="154"/>
              </a:xfrm>
            </p:grpSpPr>
            <p:sp>
              <p:nvSpPr>
                <p:cNvPr id="5299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9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300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19" cy="154"/>
                  <a:chOff x="0" y="0"/>
                  <a:chExt cx="519" cy="154"/>
                </a:xfrm>
              </p:grpSpPr>
              <p:sp>
                <p:nvSpPr>
                  <p:cNvPr id="530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9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first_name</a:t>
                    </a:r>
                    <a:endParaRPr kumimoji="0" lang="en-GB" sz="2800"/>
                  </a:p>
                </p:txBody>
              </p:sp>
              <p:sp>
                <p:nvSpPr>
                  <p:cNvPr id="530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19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4" name="Group 10"/>
              <p:cNvGrpSpPr>
                <a:grpSpLocks/>
              </p:cNvGrpSpPr>
              <p:nvPr/>
            </p:nvGrpSpPr>
            <p:grpSpPr bwMode="auto">
              <a:xfrm>
                <a:off x="519" y="0"/>
                <a:ext cx="505" cy="154"/>
                <a:chOff x="519" y="0"/>
                <a:chExt cx="505" cy="154"/>
              </a:xfrm>
            </p:grpSpPr>
            <p:sp>
              <p:nvSpPr>
                <p:cNvPr id="5295" name="Rectangle 11"/>
                <p:cNvSpPr>
                  <a:spLocks noChangeArrowheads="1"/>
                </p:cNvSpPr>
                <p:nvPr/>
              </p:nvSpPr>
              <p:spPr bwMode="auto">
                <a:xfrm>
                  <a:off x="519" y="0"/>
                  <a:ext cx="505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296" name="Group 12"/>
                <p:cNvGrpSpPr>
                  <a:grpSpLocks/>
                </p:cNvGrpSpPr>
                <p:nvPr/>
              </p:nvGrpSpPr>
              <p:grpSpPr bwMode="auto">
                <a:xfrm>
                  <a:off x="519" y="0"/>
                  <a:ext cx="505" cy="154"/>
                  <a:chOff x="519" y="0"/>
                  <a:chExt cx="505" cy="154"/>
                </a:xfrm>
              </p:grpSpPr>
              <p:sp>
                <p:nvSpPr>
                  <p:cNvPr id="52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519" y="0"/>
                    <a:ext cx="50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last_name</a:t>
                    </a:r>
                    <a:endParaRPr kumimoji="0" lang="en-GB" sz="2800"/>
                  </a:p>
                </p:txBody>
              </p:sp>
              <p:sp>
                <p:nvSpPr>
                  <p:cNvPr id="529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519" y="0"/>
                    <a:ext cx="50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5" name="Group 15"/>
              <p:cNvGrpSpPr>
                <a:grpSpLocks/>
              </p:cNvGrpSpPr>
              <p:nvPr/>
            </p:nvGrpSpPr>
            <p:grpSpPr bwMode="auto">
              <a:xfrm>
                <a:off x="1024" y="0"/>
                <a:ext cx="813" cy="154"/>
                <a:chOff x="1024" y="0"/>
                <a:chExt cx="813" cy="154"/>
              </a:xfrm>
            </p:grpSpPr>
            <p:sp>
              <p:nvSpPr>
                <p:cNvPr id="52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24" y="0"/>
                  <a:ext cx="813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292" name="Group 17"/>
                <p:cNvGrpSpPr>
                  <a:grpSpLocks/>
                </p:cNvGrpSpPr>
                <p:nvPr/>
              </p:nvGrpSpPr>
              <p:grpSpPr bwMode="auto">
                <a:xfrm>
                  <a:off x="1024" y="0"/>
                  <a:ext cx="813" cy="154"/>
                  <a:chOff x="1024" y="0"/>
                  <a:chExt cx="813" cy="154"/>
                </a:xfrm>
              </p:grpSpPr>
              <p:sp>
                <p:nvSpPr>
                  <p:cNvPr id="529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0"/>
                    <a:ext cx="813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address</a:t>
                    </a:r>
                    <a:endParaRPr kumimoji="0" lang="en-GB" sz="2800"/>
                  </a:p>
                </p:txBody>
              </p:sp>
              <p:sp>
                <p:nvSpPr>
                  <p:cNvPr id="529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24" y="0"/>
                    <a:ext cx="813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6" name="Group 20"/>
              <p:cNvGrpSpPr>
                <a:grpSpLocks/>
              </p:cNvGrpSpPr>
              <p:nvPr/>
            </p:nvGrpSpPr>
            <p:grpSpPr bwMode="auto">
              <a:xfrm>
                <a:off x="1837" y="0"/>
                <a:ext cx="551" cy="154"/>
                <a:chOff x="1837" y="0"/>
                <a:chExt cx="551" cy="154"/>
              </a:xfrm>
            </p:grpSpPr>
            <p:sp>
              <p:nvSpPr>
                <p:cNvPr id="5287" name="Rectangle 21"/>
                <p:cNvSpPr>
                  <a:spLocks noChangeArrowheads="1"/>
                </p:cNvSpPr>
                <p:nvPr/>
              </p:nvSpPr>
              <p:spPr bwMode="auto">
                <a:xfrm>
                  <a:off x="1837" y="0"/>
                  <a:ext cx="551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288" name="Group 22"/>
                <p:cNvGrpSpPr>
                  <a:grpSpLocks/>
                </p:cNvGrpSpPr>
                <p:nvPr/>
              </p:nvGrpSpPr>
              <p:grpSpPr bwMode="auto">
                <a:xfrm>
                  <a:off x="1837" y="0"/>
                  <a:ext cx="551" cy="154"/>
                  <a:chOff x="1837" y="0"/>
                  <a:chExt cx="551" cy="154"/>
                </a:xfrm>
              </p:grpSpPr>
              <p:sp>
                <p:nvSpPr>
                  <p:cNvPr id="528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0"/>
                    <a:ext cx="551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department</a:t>
                    </a:r>
                    <a:endParaRPr kumimoji="0" lang="en-GB" sz="2800"/>
                  </a:p>
                </p:txBody>
              </p:sp>
              <p:sp>
                <p:nvSpPr>
                  <p:cNvPr id="529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0"/>
                    <a:ext cx="551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7" name="Group 25"/>
              <p:cNvGrpSpPr>
                <a:grpSpLocks/>
              </p:cNvGrpSpPr>
              <p:nvPr/>
            </p:nvGrpSpPr>
            <p:grpSpPr bwMode="auto">
              <a:xfrm>
                <a:off x="2388" y="0"/>
                <a:ext cx="766" cy="154"/>
                <a:chOff x="2388" y="0"/>
                <a:chExt cx="766" cy="154"/>
              </a:xfrm>
            </p:grpSpPr>
            <p:sp>
              <p:nvSpPr>
                <p:cNvPr id="5283" name="Rectangle 26"/>
                <p:cNvSpPr>
                  <a:spLocks noChangeArrowheads="1"/>
                </p:cNvSpPr>
                <p:nvPr/>
              </p:nvSpPr>
              <p:spPr bwMode="auto">
                <a:xfrm>
                  <a:off x="2388" y="0"/>
                  <a:ext cx="7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284" name="Group 27"/>
                <p:cNvGrpSpPr>
                  <a:grpSpLocks/>
                </p:cNvGrpSpPr>
                <p:nvPr/>
              </p:nvGrpSpPr>
              <p:grpSpPr bwMode="auto">
                <a:xfrm>
                  <a:off x="2388" y="0"/>
                  <a:ext cx="766" cy="154"/>
                  <a:chOff x="2388" y="0"/>
                  <a:chExt cx="766" cy="154"/>
                </a:xfrm>
              </p:grpSpPr>
              <p:sp>
                <p:nvSpPr>
                  <p:cNvPr id="528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0"/>
                    <a:ext cx="7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position</a:t>
                    </a:r>
                    <a:endParaRPr kumimoji="0" lang="en-GB" sz="2800"/>
                  </a:p>
                </p:txBody>
              </p:sp>
              <p:sp>
                <p:nvSpPr>
                  <p:cNvPr id="528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388" y="0"/>
                    <a:ext cx="7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78" name="Group 30"/>
              <p:cNvGrpSpPr>
                <a:grpSpLocks/>
              </p:cNvGrpSpPr>
              <p:nvPr/>
            </p:nvGrpSpPr>
            <p:grpSpPr bwMode="auto">
              <a:xfrm>
                <a:off x="0" y="154"/>
                <a:ext cx="519" cy="154"/>
                <a:chOff x="0" y="154"/>
                <a:chExt cx="519" cy="154"/>
              </a:xfrm>
            </p:grpSpPr>
            <p:sp>
              <p:nvSpPr>
                <p:cNvPr id="5281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Dewi</a:t>
                  </a:r>
                  <a:endParaRPr kumimoji="0" lang="en-GB" sz="2800"/>
                </a:p>
              </p:txBody>
            </p:sp>
            <p:sp>
              <p:nvSpPr>
                <p:cNvPr id="5282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79" name="Group 33"/>
              <p:cNvGrpSpPr>
                <a:grpSpLocks/>
              </p:cNvGrpSpPr>
              <p:nvPr/>
            </p:nvGrpSpPr>
            <p:grpSpPr bwMode="auto">
              <a:xfrm>
                <a:off x="519" y="154"/>
                <a:ext cx="505" cy="154"/>
                <a:chOff x="519" y="154"/>
                <a:chExt cx="505" cy="154"/>
              </a:xfrm>
            </p:grpSpPr>
            <p:sp>
              <p:nvSpPr>
                <p:cNvPr id="5279" name="Rectangle 34"/>
                <p:cNvSpPr>
                  <a:spLocks noChangeArrowheads="1"/>
                </p:cNvSpPr>
                <p:nvPr/>
              </p:nvSpPr>
              <p:spPr bwMode="auto">
                <a:xfrm>
                  <a:off x="519" y="154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Srijaya</a:t>
                  </a:r>
                  <a:endParaRPr kumimoji="0" lang="en-GB" sz="2800"/>
                </a:p>
              </p:txBody>
            </p:sp>
            <p:sp>
              <p:nvSpPr>
                <p:cNvPr id="5280" name="Rectangle 35"/>
                <p:cNvSpPr>
                  <a:spLocks noChangeArrowheads="1"/>
                </p:cNvSpPr>
                <p:nvPr/>
              </p:nvSpPr>
              <p:spPr bwMode="auto">
                <a:xfrm>
                  <a:off x="519" y="154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0" name="Group 36"/>
              <p:cNvGrpSpPr>
                <a:grpSpLocks/>
              </p:cNvGrpSpPr>
              <p:nvPr/>
            </p:nvGrpSpPr>
            <p:grpSpPr bwMode="auto">
              <a:xfrm>
                <a:off x="1024" y="154"/>
                <a:ext cx="813" cy="154"/>
                <a:chOff x="1024" y="154"/>
                <a:chExt cx="813" cy="154"/>
              </a:xfrm>
            </p:grpSpPr>
            <p:sp>
              <p:nvSpPr>
                <p:cNvPr id="5277" name="Rectangle 37"/>
                <p:cNvSpPr>
                  <a:spLocks noChangeArrowheads="1"/>
                </p:cNvSpPr>
                <p:nvPr/>
              </p:nvSpPr>
              <p:spPr bwMode="auto">
                <a:xfrm>
                  <a:off x="1024" y="154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12a Jln lempeng</a:t>
                  </a:r>
                  <a:endParaRPr kumimoji="0" lang="en-GB" sz="2800"/>
                </a:p>
              </p:txBody>
            </p:sp>
            <p:sp>
              <p:nvSpPr>
                <p:cNvPr id="5278" name="Rectangle 38"/>
                <p:cNvSpPr>
                  <a:spLocks noChangeArrowheads="1"/>
                </p:cNvSpPr>
                <p:nvPr/>
              </p:nvSpPr>
              <p:spPr bwMode="auto">
                <a:xfrm>
                  <a:off x="1024" y="154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1" name="Group 39"/>
              <p:cNvGrpSpPr>
                <a:grpSpLocks/>
              </p:cNvGrpSpPr>
              <p:nvPr/>
            </p:nvGrpSpPr>
            <p:grpSpPr bwMode="auto">
              <a:xfrm>
                <a:off x="1837" y="154"/>
                <a:ext cx="551" cy="154"/>
                <a:chOff x="1837" y="154"/>
                <a:chExt cx="551" cy="154"/>
              </a:xfrm>
            </p:grpSpPr>
            <p:sp>
              <p:nvSpPr>
                <p:cNvPr id="5275" name="Rectangle 40"/>
                <p:cNvSpPr>
                  <a:spLocks noChangeArrowheads="1"/>
                </p:cNvSpPr>
                <p:nvPr/>
              </p:nvSpPr>
              <p:spPr bwMode="auto">
                <a:xfrm>
                  <a:off x="1837" y="154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Toys</a:t>
                  </a:r>
                  <a:endParaRPr kumimoji="0" lang="en-GB" sz="2800"/>
                </a:p>
              </p:txBody>
            </p:sp>
            <p:sp>
              <p:nvSpPr>
                <p:cNvPr id="5276" name="Rectangle 41"/>
                <p:cNvSpPr>
                  <a:spLocks noChangeArrowheads="1"/>
                </p:cNvSpPr>
                <p:nvPr/>
              </p:nvSpPr>
              <p:spPr bwMode="auto">
                <a:xfrm>
                  <a:off x="1837" y="154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2" name="Group 42"/>
              <p:cNvGrpSpPr>
                <a:grpSpLocks/>
              </p:cNvGrpSpPr>
              <p:nvPr/>
            </p:nvGrpSpPr>
            <p:grpSpPr bwMode="auto">
              <a:xfrm>
                <a:off x="2388" y="154"/>
                <a:ext cx="766" cy="154"/>
                <a:chOff x="2388" y="154"/>
                <a:chExt cx="766" cy="154"/>
              </a:xfrm>
            </p:grpSpPr>
            <p:sp>
              <p:nvSpPr>
                <p:cNvPr id="5273" name="Rectangle 43"/>
                <p:cNvSpPr>
                  <a:spLocks noChangeArrowheads="1"/>
                </p:cNvSpPr>
                <p:nvPr/>
              </p:nvSpPr>
              <p:spPr bwMode="auto">
                <a:xfrm>
                  <a:off x="2388" y="154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clerk</a:t>
                  </a:r>
                  <a:endParaRPr kumimoji="0" lang="en-GB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74" name="Rectangle 44"/>
                <p:cNvSpPr>
                  <a:spLocks noChangeArrowheads="1"/>
                </p:cNvSpPr>
                <p:nvPr/>
              </p:nvSpPr>
              <p:spPr bwMode="auto">
                <a:xfrm>
                  <a:off x="2388" y="15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3" name="Group 45"/>
              <p:cNvGrpSpPr>
                <a:grpSpLocks/>
              </p:cNvGrpSpPr>
              <p:nvPr/>
            </p:nvGrpSpPr>
            <p:grpSpPr bwMode="auto">
              <a:xfrm>
                <a:off x="0" y="308"/>
                <a:ext cx="519" cy="154"/>
                <a:chOff x="0" y="308"/>
                <a:chExt cx="519" cy="154"/>
              </a:xfrm>
            </p:grpSpPr>
            <p:sp>
              <p:nvSpPr>
                <p:cNvPr id="5271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Izabel</a:t>
                  </a:r>
                  <a:endParaRPr kumimoji="0" lang="en-GB" sz="2800"/>
                </a:p>
              </p:txBody>
            </p:sp>
            <p:sp>
              <p:nvSpPr>
                <p:cNvPr id="5272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4" name="Group 48"/>
              <p:cNvGrpSpPr>
                <a:grpSpLocks/>
              </p:cNvGrpSpPr>
              <p:nvPr/>
            </p:nvGrpSpPr>
            <p:grpSpPr bwMode="auto">
              <a:xfrm>
                <a:off x="519" y="308"/>
                <a:ext cx="505" cy="154"/>
                <a:chOff x="519" y="308"/>
                <a:chExt cx="505" cy="154"/>
              </a:xfrm>
            </p:grpSpPr>
            <p:sp>
              <p:nvSpPr>
                <p:cNvPr id="5269" name="Rectangle 49"/>
                <p:cNvSpPr>
                  <a:spLocks noChangeArrowheads="1"/>
                </p:cNvSpPr>
                <p:nvPr/>
              </p:nvSpPr>
              <p:spPr bwMode="auto">
                <a:xfrm>
                  <a:off x="519" y="308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Leong</a:t>
                  </a:r>
                  <a:endParaRPr kumimoji="0" lang="en-GB" sz="2800"/>
                </a:p>
              </p:txBody>
            </p:sp>
            <p:sp>
              <p:nvSpPr>
                <p:cNvPr id="5270" name="Rectangle 50"/>
                <p:cNvSpPr>
                  <a:spLocks noChangeArrowheads="1"/>
                </p:cNvSpPr>
                <p:nvPr/>
              </p:nvSpPr>
              <p:spPr bwMode="auto">
                <a:xfrm>
                  <a:off x="519" y="308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5" name="Group 51"/>
              <p:cNvGrpSpPr>
                <a:grpSpLocks/>
              </p:cNvGrpSpPr>
              <p:nvPr/>
            </p:nvGrpSpPr>
            <p:grpSpPr bwMode="auto">
              <a:xfrm>
                <a:off x="1024" y="308"/>
                <a:ext cx="813" cy="154"/>
                <a:chOff x="1024" y="308"/>
                <a:chExt cx="813" cy="154"/>
              </a:xfrm>
            </p:grpSpPr>
            <p:sp>
              <p:nvSpPr>
                <p:cNvPr id="5267" name="Rectangle 52"/>
                <p:cNvSpPr>
                  <a:spLocks noChangeArrowheads="1"/>
                </p:cNvSpPr>
                <p:nvPr/>
              </p:nvSpPr>
              <p:spPr bwMode="auto">
                <a:xfrm>
                  <a:off x="1024" y="308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10 Outram Park</a:t>
                  </a:r>
                  <a:endParaRPr kumimoji="0" lang="en-GB" sz="2800"/>
                </a:p>
              </p:txBody>
            </p:sp>
            <p:sp>
              <p:nvSpPr>
                <p:cNvPr id="5268" name="Rectangle 53"/>
                <p:cNvSpPr>
                  <a:spLocks noChangeArrowheads="1"/>
                </p:cNvSpPr>
                <p:nvPr/>
              </p:nvSpPr>
              <p:spPr bwMode="auto">
                <a:xfrm>
                  <a:off x="1024" y="308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6" name="Group 54"/>
              <p:cNvGrpSpPr>
                <a:grpSpLocks/>
              </p:cNvGrpSpPr>
              <p:nvPr/>
            </p:nvGrpSpPr>
            <p:grpSpPr bwMode="auto">
              <a:xfrm>
                <a:off x="1837" y="308"/>
                <a:ext cx="551" cy="154"/>
                <a:chOff x="1837" y="308"/>
                <a:chExt cx="551" cy="154"/>
              </a:xfrm>
            </p:grpSpPr>
            <p:sp>
              <p:nvSpPr>
                <p:cNvPr id="5265" name="Rectangle 55"/>
                <p:cNvSpPr>
                  <a:spLocks noChangeArrowheads="1"/>
                </p:cNvSpPr>
                <p:nvPr/>
              </p:nvSpPr>
              <p:spPr bwMode="auto">
                <a:xfrm>
                  <a:off x="1837" y="308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Sports</a:t>
                  </a:r>
                  <a:endParaRPr kumimoji="0" lang="en-GB" sz="2800"/>
                </a:p>
              </p:txBody>
            </p:sp>
            <p:sp>
              <p:nvSpPr>
                <p:cNvPr id="5266" name="Rectangle 56"/>
                <p:cNvSpPr>
                  <a:spLocks noChangeArrowheads="1"/>
                </p:cNvSpPr>
                <p:nvPr/>
              </p:nvSpPr>
              <p:spPr bwMode="auto">
                <a:xfrm>
                  <a:off x="1837" y="308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7" name="Group 57"/>
              <p:cNvGrpSpPr>
                <a:grpSpLocks/>
              </p:cNvGrpSpPr>
              <p:nvPr/>
            </p:nvGrpSpPr>
            <p:grpSpPr bwMode="auto">
              <a:xfrm>
                <a:off x="2388" y="308"/>
                <a:ext cx="766" cy="154"/>
                <a:chOff x="2388" y="308"/>
                <a:chExt cx="766" cy="154"/>
              </a:xfrm>
            </p:grpSpPr>
            <p:sp>
              <p:nvSpPr>
                <p:cNvPr id="5263" name="Rectangle 58"/>
                <p:cNvSpPr>
                  <a:spLocks noChangeArrowheads="1"/>
                </p:cNvSpPr>
                <p:nvPr/>
              </p:nvSpPr>
              <p:spPr bwMode="auto">
                <a:xfrm>
                  <a:off x="2388" y="308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trainee</a:t>
                  </a:r>
                  <a:endParaRPr kumimoji="0" lang="en-GB" sz="2800"/>
                </a:p>
              </p:txBody>
            </p:sp>
            <p:sp>
              <p:nvSpPr>
                <p:cNvPr id="5264" name="Rectangle 59"/>
                <p:cNvSpPr>
                  <a:spLocks noChangeArrowheads="1"/>
                </p:cNvSpPr>
                <p:nvPr/>
              </p:nvSpPr>
              <p:spPr bwMode="auto">
                <a:xfrm>
                  <a:off x="2388" y="30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8" name="Group 60"/>
              <p:cNvGrpSpPr>
                <a:grpSpLocks/>
              </p:cNvGrpSpPr>
              <p:nvPr/>
            </p:nvGrpSpPr>
            <p:grpSpPr bwMode="auto">
              <a:xfrm>
                <a:off x="0" y="462"/>
                <a:ext cx="519" cy="154"/>
                <a:chOff x="0" y="462"/>
                <a:chExt cx="519" cy="154"/>
              </a:xfrm>
            </p:grpSpPr>
            <p:sp>
              <p:nvSpPr>
                <p:cNvPr id="5261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John</a:t>
                  </a:r>
                  <a:endParaRPr kumimoji="0" lang="en-GB" sz="2800"/>
                </a:p>
              </p:txBody>
            </p:sp>
            <p:sp>
              <p:nvSpPr>
                <p:cNvPr id="5262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89" name="Group 63"/>
              <p:cNvGrpSpPr>
                <a:grpSpLocks/>
              </p:cNvGrpSpPr>
              <p:nvPr/>
            </p:nvGrpSpPr>
            <p:grpSpPr bwMode="auto">
              <a:xfrm>
                <a:off x="519" y="462"/>
                <a:ext cx="505" cy="154"/>
                <a:chOff x="519" y="462"/>
                <a:chExt cx="505" cy="154"/>
              </a:xfrm>
            </p:grpSpPr>
            <p:sp>
              <p:nvSpPr>
                <p:cNvPr id="5259" name="Rectangle 64"/>
                <p:cNvSpPr>
                  <a:spLocks noChangeArrowheads="1"/>
                </p:cNvSpPr>
                <p:nvPr/>
              </p:nvSpPr>
              <p:spPr bwMode="auto">
                <a:xfrm>
                  <a:off x="519" y="462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Smith</a:t>
                  </a:r>
                  <a:endParaRPr kumimoji="0" lang="en-GB" sz="2800"/>
                </a:p>
              </p:txBody>
            </p:sp>
            <p:sp>
              <p:nvSpPr>
                <p:cNvPr id="5260" name="Rectangle 65"/>
                <p:cNvSpPr>
                  <a:spLocks noChangeArrowheads="1"/>
                </p:cNvSpPr>
                <p:nvPr/>
              </p:nvSpPr>
              <p:spPr bwMode="auto">
                <a:xfrm>
                  <a:off x="519" y="462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0" name="Group 66"/>
              <p:cNvGrpSpPr>
                <a:grpSpLocks/>
              </p:cNvGrpSpPr>
              <p:nvPr/>
            </p:nvGrpSpPr>
            <p:grpSpPr bwMode="auto">
              <a:xfrm>
                <a:off x="1024" y="462"/>
                <a:ext cx="813" cy="154"/>
                <a:chOff x="1024" y="462"/>
                <a:chExt cx="813" cy="154"/>
              </a:xfrm>
            </p:grpSpPr>
            <p:sp>
              <p:nvSpPr>
                <p:cNvPr id="5257" name="Rectangle 67"/>
                <p:cNvSpPr>
                  <a:spLocks noChangeArrowheads="1"/>
                </p:cNvSpPr>
                <p:nvPr/>
              </p:nvSpPr>
              <p:spPr bwMode="auto">
                <a:xfrm>
                  <a:off x="1024" y="462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107 Clementi Rd</a:t>
                  </a:r>
                  <a:endParaRPr kumimoji="0" lang="en-GB" sz="2800"/>
                </a:p>
              </p:txBody>
            </p:sp>
            <p:sp>
              <p:nvSpPr>
                <p:cNvPr id="5258" name="Rectangle 68"/>
                <p:cNvSpPr>
                  <a:spLocks noChangeArrowheads="1"/>
                </p:cNvSpPr>
                <p:nvPr/>
              </p:nvSpPr>
              <p:spPr bwMode="auto">
                <a:xfrm>
                  <a:off x="1024" y="462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1" name="Group 69"/>
              <p:cNvGrpSpPr>
                <a:grpSpLocks/>
              </p:cNvGrpSpPr>
              <p:nvPr/>
            </p:nvGrpSpPr>
            <p:grpSpPr bwMode="auto">
              <a:xfrm>
                <a:off x="1837" y="462"/>
                <a:ext cx="551" cy="154"/>
                <a:chOff x="1837" y="462"/>
                <a:chExt cx="551" cy="154"/>
              </a:xfrm>
            </p:grpSpPr>
            <p:sp>
              <p:nvSpPr>
                <p:cNvPr id="5255" name="Rectangle 70"/>
                <p:cNvSpPr>
                  <a:spLocks noChangeArrowheads="1"/>
                </p:cNvSpPr>
                <p:nvPr/>
              </p:nvSpPr>
              <p:spPr bwMode="auto">
                <a:xfrm>
                  <a:off x="1837" y="462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Toys</a:t>
                  </a:r>
                  <a:endParaRPr kumimoji="0" lang="en-GB" sz="2800"/>
                </a:p>
              </p:txBody>
            </p:sp>
            <p:sp>
              <p:nvSpPr>
                <p:cNvPr id="5256" name="Rectangle 71"/>
                <p:cNvSpPr>
                  <a:spLocks noChangeArrowheads="1"/>
                </p:cNvSpPr>
                <p:nvPr/>
              </p:nvSpPr>
              <p:spPr bwMode="auto">
                <a:xfrm>
                  <a:off x="1837" y="462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2" name="Group 72"/>
              <p:cNvGrpSpPr>
                <a:grpSpLocks/>
              </p:cNvGrpSpPr>
              <p:nvPr/>
            </p:nvGrpSpPr>
            <p:grpSpPr bwMode="auto">
              <a:xfrm>
                <a:off x="2388" y="462"/>
                <a:ext cx="766" cy="154"/>
                <a:chOff x="2388" y="462"/>
                <a:chExt cx="766" cy="154"/>
              </a:xfrm>
            </p:grpSpPr>
            <p:sp>
              <p:nvSpPr>
                <p:cNvPr id="5253" name="Rectangle 73"/>
                <p:cNvSpPr>
                  <a:spLocks noChangeArrowheads="1"/>
                </p:cNvSpPr>
                <p:nvPr/>
              </p:nvSpPr>
              <p:spPr bwMode="auto">
                <a:xfrm>
                  <a:off x="2388" y="462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clerk</a:t>
                  </a:r>
                  <a:endParaRPr kumimoji="0" lang="en-GB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54" name="Rectangle 74"/>
                <p:cNvSpPr>
                  <a:spLocks noChangeArrowheads="1"/>
                </p:cNvSpPr>
                <p:nvPr/>
              </p:nvSpPr>
              <p:spPr bwMode="auto">
                <a:xfrm>
                  <a:off x="2388" y="462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3" name="Group 75"/>
              <p:cNvGrpSpPr>
                <a:grpSpLocks/>
              </p:cNvGrpSpPr>
              <p:nvPr/>
            </p:nvGrpSpPr>
            <p:grpSpPr bwMode="auto">
              <a:xfrm>
                <a:off x="0" y="616"/>
                <a:ext cx="519" cy="154"/>
                <a:chOff x="0" y="616"/>
                <a:chExt cx="519" cy="154"/>
              </a:xfrm>
            </p:grpSpPr>
            <p:sp>
              <p:nvSpPr>
                <p:cNvPr id="5251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Axel</a:t>
                  </a:r>
                  <a:endParaRPr kumimoji="0" lang="en-GB" sz="2800"/>
                </a:p>
              </p:txBody>
            </p:sp>
            <p:sp>
              <p:nvSpPr>
                <p:cNvPr id="5252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4" name="Group 78"/>
              <p:cNvGrpSpPr>
                <a:grpSpLocks/>
              </p:cNvGrpSpPr>
              <p:nvPr/>
            </p:nvGrpSpPr>
            <p:grpSpPr bwMode="auto">
              <a:xfrm>
                <a:off x="519" y="616"/>
                <a:ext cx="505" cy="154"/>
                <a:chOff x="519" y="616"/>
                <a:chExt cx="505" cy="154"/>
              </a:xfrm>
            </p:grpSpPr>
            <p:sp>
              <p:nvSpPr>
                <p:cNvPr id="5249" name="Rectangle 79"/>
                <p:cNvSpPr>
                  <a:spLocks noChangeArrowheads="1"/>
                </p:cNvSpPr>
                <p:nvPr/>
              </p:nvSpPr>
              <p:spPr bwMode="auto">
                <a:xfrm>
                  <a:off x="519" y="616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Bayer</a:t>
                  </a:r>
                  <a:endParaRPr kumimoji="0" lang="en-GB" sz="2800"/>
                </a:p>
              </p:txBody>
            </p:sp>
            <p:sp>
              <p:nvSpPr>
                <p:cNvPr id="5250" name="Rectangle 80"/>
                <p:cNvSpPr>
                  <a:spLocks noChangeArrowheads="1"/>
                </p:cNvSpPr>
                <p:nvPr/>
              </p:nvSpPr>
              <p:spPr bwMode="auto">
                <a:xfrm>
                  <a:off x="519" y="616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5" name="Group 81"/>
              <p:cNvGrpSpPr>
                <a:grpSpLocks/>
              </p:cNvGrpSpPr>
              <p:nvPr/>
            </p:nvGrpSpPr>
            <p:grpSpPr bwMode="auto">
              <a:xfrm>
                <a:off x="1024" y="616"/>
                <a:ext cx="813" cy="154"/>
                <a:chOff x="1024" y="616"/>
                <a:chExt cx="813" cy="154"/>
              </a:xfrm>
            </p:grpSpPr>
            <p:sp>
              <p:nvSpPr>
                <p:cNvPr id="5247" name="Rectangle 82"/>
                <p:cNvSpPr>
                  <a:spLocks noChangeArrowheads="1"/>
                </p:cNvSpPr>
                <p:nvPr/>
              </p:nvSpPr>
              <p:spPr bwMode="auto">
                <a:xfrm>
                  <a:off x="1024" y="616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55 Cuscaden Rd</a:t>
                  </a:r>
                  <a:endParaRPr kumimoji="0" lang="en-GB" sz="2800"/>
                </a:p>
              </p:txBody>
            </p:sp>
            <p:sp>
              <p:nvSpPr>
                <p:cNvPr id="5248" name="Rectangle 83"/>
                <p:cNvSpPr>
                  <a:spLocks noChangeArrowheads="1"/>
                </p:cNvSpPr>
                <p:nvPr/>
              </p:nvSpPr>
              <p:spPr bwMode="auto">
                <a:xfrm>
                  <a:off x="1024" y="616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6" name="Group 84"/>
              <p:cNvGrpSpPr>
                <a:grpSpLocks/>
              </p:cNvGrpSpPr>
              <p:nvPr/>
            </p:nvGrpSpPr>
            <p:grpSpPr bwMode="auto">
              <a:xfrm>
                <a:off x="1837" y="616"/>
                <a:ext cx="551" cy="154"/>
                <a:chOff x="1837" y="616"/>
                <a:chExt cx="551" cy="154"/>
              </a:xfrm>
            </p:grpSpPr>
            <p:sp>
              <p:nvSpPr>
                <p:cNvPr id="5245" name="Rectangle 85"/>
                <p:cNvSpPr>
                  <a:spLocks noChangeArrowheads="1"/>
                </p:cNvSpPr>
                <p:nvPr/>
              </p:nvSpPr>
              <p:spPr bwMode="auto">
                <a:xfrm>
                  <a:off x="1837" y="616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Sports</a:t>
                  </a:r>
                  <a:endParaRPr kumimoji="0" lang="en-GB" sz="2800"/>
                </a:p>
              </p:txBody>
            </p:sp>
            <p:sp>
              <p:nvSpPr>
                <p:cNvPr id="5246" name="Rectangle 86"/>
                <p:cNvSpPr>
                  <a:spLocks noChangeArrowheads="1"/>
                </p:cNvSpPr>
                <p:nvPr/>
              </p:nvSpPr>
              <p:spPr bwMode="auto">
                <a:xfrm>
                  <a:off x="1837" y="616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7" name="Group 87"/>
              <p:cNvGrpSpPr>
                <a:grpSpLocks/>
              </p:cNvGrpSpPr>
              <p:nvPr/>
            </p:nvGrpSpPr>
            <p:grpSpPr bwMode="auto">
              <a:xfrm>
                <a:off x="2388" y="616"/>
                <a:ext cx="766" cy="154"/>
                <a:chOff x="2388" y="616"/>
                <a:chExt cx="766" cy="154"/>
              </a:xfrm>
            </p:grpSpPr>
            <p:sp>
              <p:nvSpPr>
                <p:cNvPr id="5243" name="Rectangle 88"/>
                <p:cNvSpPr>
                  <a:spLocks noChangeArrowheads="1"/>
                </p:cNvSpPr>
                <p:nvPr/>
              </p:nvSpPr>
              <p:spPr bwMode="auto">
                <a:xfrm>
                  <a:off x="2388" y="616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trainee</a:t>
                  </a:r>
                  <a:endParaRPr kumimoji="0" lang="en-GB" sz="2800"/>
                </a:p>
              </p:txBody>
            </p:sp>
            <p:sp>
              <p:nvSpPr>
                <p:cNvPr id="5244" name="Rectangle 89"/>
                <p:cNvSpPr>
                  <a:spLocks noChangeArrowheads="1"/>
                </p:cNvSpPr>
                <p:nvPr/>
              </p:nvSpPr>
              <p:spPr bwMode="auto">
                <a:xfrm>
                  <a:off x="2388" y="616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8" name="Group 90"/>
              <p:cNvGrpSpPr>
                <a:grpSpLocks/>
              </p:cNvGrpSpPr>
              <p:nvPr/>
            </p:nvGrpSpPr>
            <p:grpSpPr bwMode="auto">
              <a:xfrm>
                <a:off x="0" y="770"/>
                <a:ext cx="519" cy="154"/>
                <a:chOff x="0" y="770"/>
                <a:chExt cx="519" cy="154"/>
              </a:xfrm>
            </p:grpSpPr>
            <p:sp>
              <p:nvSpPr>
                <p:cNvPr id="5241" name="Rectangle 91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Winny</a:t>
                  </a:r>
                  <a:endParaRPr kumimoji="0" lang="en-GB" sz="2800"/>
                </a:p>
              </p:txBody>
            </p:sp>
            <p:sp>
              <p:nvSpPr>
                <p:cNvPr id="5242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99" name="Group 93"/>
              <p:cNvGrpSpPr>
                <a:grpSpLocks/>
              </p:cNvGrpSpPr>
              <p:nvPr/>
            </p:nvGrpSpPr>
            <p:grpSpPr bwMode="auto">
              <a:xfrm>
                <a:off x="519" y="770"/>
                <a:ext cx="505" cy="154"/>
                <a:chOff x="519" y="770"/>
                <a:chExt cx="505" cy="154"/>
              </a:xfrm>
            </p:grpSpPr>
            <p:sp>
              <p:nvSpPr>
                <p:cNvPr id="5239" name="Rectangle 94"/>
                <p:cNvSpPr>
                  <a:spLocks noChangeArrowheads="1"/>
                </p:cNvSpPr>
                <p:nvPr/>
              </p:nvSpPr>
              <p:spPr bwMode="auto">
                <a:xfrm>
                  <a:off x="519" y="770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Lee</a:t>
                  </a:r>
                  <a:endParaRPr kumimoji="0" lang="en-GB" sz="2800"/>
                </a:p>
              </p:txBody>
            </p:sp>
            <p:sp>
              <p:nvSpPr>
                <p:cNvPr id="5240" name="Rectangle 95"/>
                <p:cNvSpPr>
                  <a:spLocks noChangeArrowheads="1"/>
                </p:cNvSpPr>
                <p:nvPr/>
              </p:nvSpPr>
              <p:spPr bwMode="auto">
                <a:xfrm>
                  <a:off x="519" y="770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0" name="Group 96"/>
              <p:cNvGrpSpPr>
                <a:grpSpLocks/>
              </p:cNvGrpSpPr>
              <p:nvPr/>
            </p:nvGrpSpPr>
            <p:grpSpPr bwMode="auto">
              <a:xfrm>
                <a:off x="1024" y="770"/>
                <a:ext cx="813" cy="154"/>
                <a:chOff x="1024" y="770"/>
                <a:chExt cx="813" cy="154"/>
              </a:xfrm>
            </p:grpSpPr>
            <p:sp>
              <p:nvSpPr>
                <p:cNvPr id="5237" name="Rectangle 97"/>
                <p:cNvSpPr>
                  <a:spLocks noChangeArrowheads="1"/>
                </p:cNvSpPr>
                <p:nvPr/>
              </p:nvSpPr>
              <p:spPr bwMode="auto">
                <a:xfrm>
                  <a:off x="1024" y="770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10 West Coast Rd</a:t>
                  </a:r>
                  <a:endParaRPr kumimoji="0" lang="en-GB" sz="2800"/>
                </a:p>
              </p:txBody>
            </p:sp>
            <p:sp>
              <p:nvSpPr>
                <p:cNvPr id="5238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4" y="770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1" name="Group 99"/>
              <p:cNvGrpSpPr>
                <a:grpSpLocks/>
              </p:cNvGrpSpPr>
              <p:nvPr/>
            </p:nvGrpSpPr>
            <p:grpSpPr bwMode="auto">
              <a:xfrm>
                <a:off x="1837" y="770"/>
                <a:ext cx="551" cy="154"/>
                <a:chOff x="1837" y="770"/>
                <a:chExt cx="551" cy="154"/>
              </a:xfrm>
            </p:grpSpPr>
            <p:sp>
              <p:nvSpPr>
                <p:cNvPr id="5235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37" y="770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Sports</a:t>
                  </a:r>
                  <a:endParaRPr kumimoji="0" lang="en-GB" sz="2800"/>
                </a:p>
              </p:txBody>
            </p:sp>
            <p:sp>
              <p:nvSpPr>
                <p:cNvPr id="5236" name="Rectangle 101"/>
                <p:cNvSpPr>
                  <a:spLocks noChangeArrowheads="1"/>
                </p:cNvSpPr>
                <p:nvPr/>
              </p:nvSpPr>
              <p:spPr bwMode="auto">
                <a:xfrm>
                  <a:off x="1837" y="770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2" name="Group 102"/>
              <p:cNvGrpSpPr>
                <a:grpSpLocks/>
              </p:cNvGrpSpPr>
              <p:nvPr/>
            </p:nvGrpSpPr>
            <p:grpSpPr bwMode="auto">
              <a:xfrm>
                <a:off x="2388" y="770"/>
                <a:ext cx="766" cy="154"/>
                <a:chOff x="2388" y="770"/>
                <a:chExt cx="766" cy="154"/>
              </a:xfrm>
            </p:grpSpPr>
            <p:sp>
              <p:nvSpPr>
                <p:cNvPr id="5233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88" y="770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manager</a:t>
                  </a:r>
                  <a:endParaRPr kumimoji="0" lang="en-GB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34" name="Rectangle 104"/>
                <p:cNvSpPr>
                  <a:spLocks noChangeArrowheads="1"/>
                </p:cNvSpPr>
                <p:nvPr/>
              </p:nvSpPr>
              <p:spPr bwMode="auto">
                <a:xfrm>
                  <a:off x="2388" y="770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3" name="Group 105"/>
              <p:cNvGrpSpPr>
                <a:grpSpLocks/>
              </p:cNvGrpSpPr>
              <p:nvPr/>
            </p:nvGrpSpPr>
            <p:grpSpPr bwMode="auto">
              <a:xfrm>
                <a:off x="0" y="924"/>
                <a:ext cx="519" cy="154"/>
                <a:chOff x="0" y="924"/>
                <a:chExt cx="519" cy="154"/>
              </a:xfrm>
            </p:grpSpPr>
            <p:sp>
              <p:nvSpPr>
                <p:cNvPr id="5231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Sylvia</a:t>
                  </a:r>
                  <a:endParaRPr kumimoji="0" lang="en-GB" sz="2800"/>
                </a:p>
              </p:txBody>
            </p:sp>
            <p:sp>
              <p:nvSpPr>
                <p:cNvPr id="5232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924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4" name="Group 108"/>
              <p:cNvGrpSpPr>
                <a:grpSpLocks/>
              </p:cNvGrpSpPr>
              <p:nvPr/>
            </p:nvGrpSpPr>
            <p:grpSpPr bwMode="auto">
              <a:xfrm>
                <a:off x="519" y="924"/>
                <a:ext cx="505" cy="154"/>
                <a:chOff x="519" y="924"/>
                <a:chExt cx="505" cy="154"/>
              </a:xfrm>
            </p:grpSpPr>
            <p:sp>
              <p:nvSpPr>
                <p:cNvPr id="5229" name="Rectangle 109"/>
                <p:cNvSpPr>
                  <a:spLocks noChangeArrowheads="1"/>
                </p:cNvSpPr>
                <p:nvPr/>
              </p:nvSpPr>
              <p:spPr bwMode="auto">
                <a:xfrm>
                  <a:off x="519" y="924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Tok</a:t>
                  </a:r>
                  <a:endParaRPr kumimoji="0" lang="en-GB" sz="2800"/>
                </a:p>
              </p:txBody>
            </p:sp>
            <p:sp>
              <p:nvSpPr>
                <p:cNvPr id="5230" name="Rectangle 110"/>
                <p:cNvSpPr>
                  <a:spLocks noChangeArrowheads="1"/>
                </p:cNvSpPr>
                <p:nvPr/>
              </p:nvSpPr>
              <p:spPr bwMode="auto">
                <a:xfrm>
                  <a:off x="519" y="924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5" name="Group 111"/>
              <p:cNvGrpSpPr>
                <a:grpSpLocks/>
              </p:cNvGrpSpPr>
              <p:nvPr/>
            </p:nvGrpSpPr>
            <p:grpSpPr bwMode="auto">
              <a:xfrm>
                <a:off x="1024" y="924"/>
                <a:ext cx="813" cy="154"/>
                <a:chOff x="1024" y="924"/>
                <a:chExt cx="813" cy="154"/>
              </a:xfrm>
            </p:grpSpPr>
            <p:sp>
              <p:nvSpPr>
                <p:cNvPr id="5227" name="Rectangle 112"/>
                <p:cNvSpPr>
                  <a:spLocks noChangeArrowheads="1"/>
                </p:cNvSpPr>
                <p:nvPr/>
              </p:nvSpPr>
              <p:spPr bwMode="auto">
                <a:xfrm>
                  <a:off x="1024" y="924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22 East Coast Lane</a:t>
                  </a:r>
                  <a:endParaRPr kumimoji="0" lang="en-GB" sz="2800"/>
                </a:p>
              </p:txBody>
            </p:sp>
            <p:sp>
              <p:nvSpPr>
                <p:cNvPr id="5228" name="Rectangle 113"/>
                <p:cNvSpPr>
                  <a:spLocks noChangeArrowheads="1"/>
                </p:cNvSpPr>
                <p:nvPr/>
              </p:nvSpPr>
              <p:spPr bwMode="auto">
                <a:xfrm>
                  <a:off x="1024" y="924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6" name="Group 114"/>
              <p:cNvGrpSpPr>
                <a:grpSpLocks/>
              </p:cNvGrpSpPr>
              <p:nvPr/>
            </p:nvGrpSpPr>
            <p:grpSpPr bwMode="auto">
              <a:xfrm>
                <a:off x="1837" y="924"/>
                <a:ext cx="551" cy="154"/>
                <a:chOff x="1837" y="924"/>
                <a:chExt cx="551" cy="154"/>
              </a:xfrm>
            </p:grpSpPr>
            <p:sp>
              <p:nvSpPr>
                <p:cNvPr id="5225" name="Rectangle 115"/>
                <p:cNvSpPr>
                  <a:spLocks noChangeArrowheads="1"/>
                </p:cNvSpPr>
                <p:nvPr/>
              </p:nvSpPr>
              <p:spPr bwMode="auto">
                <a:xfrm>
                  <a:off x="1837" y="924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Toys</a:t>
                  </a:r>
                  <a:endParaRPr kumimoji="0" lang="en-GB" sz="2800"/>
                </a:p>
              </p:txBody>
            </p:sp>
            <p:sp>
              <p:nvSpPr>
                <p:cNvPr id="5226" name="Rectangle 116"/>
                <p:cNvSpPr>
                  <a:spLocks noChangeArrowheads="1"/>
                </p:cNvSpPr>
                <p:nvPr/>
              </p:nvSpPr>
              <p:spPr bwMode="auto">
                <a:xfrm>
                  <a:off x="1837" y="924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7" name="Group 117"/>
              <p:cNvGrpSpPr>
                <a:grpSpLocks/>
              </p:cNvGrpSpPr>
              <p:nvPr/>
            </p:nvGrpSpPr>
            <p:grpSpPr bwMode="auto">
              <a:xfrm>
                <a:off x="2388" y="924"/>
                <a:ext cx="766" cy="154"/>
                <a:chOff x="2388" y="924"/>
                <a:chExt cx="766" cy="154"/>
              </a:xfrm>
            </p:grpSpPr>
            <p:sp>
              <p:nvSpPr>
                <p:cNvPr id="5223" name="Rectangle 118"/>
                <p:cNvSpPr>
                  <a:spLocks noChangeArrowheads="1"/>
                </p:cNvSpPr>
                <p:nvPr/>
              </p:nvSpPr>
              <p:spPr bwMode="auto">
                <a:xfrm>
                  <a:off x="2388" y="924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manager</a:t>
                  </a:r>
                  <a:endParaRPr kumimoji="0" lang="en-GB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224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88" y="92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8" name="Group 120"/>
              <p:cNvGrpSpPr>
                <a:grpSpLocks/>
              </p:cNvGrpSpPr>
              <p:nvPr/>
            </p:nvGrpSpPr>
            <p:grpSpPr bwMode="auto">
              <a:xfrm>
                <a:off x="0" y="1078"/>
                <a:ext cx="519" cy="154"/>
                <a:chOff x="0" y="1078"/>
                <a:chExt cx="519" cy="154"/>
              </a:xfrm>
            </p:grpSpPr>
            <p:sp>
              <p:nvSpPr>
                <p:cNvPr id="5221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1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chemeClr val="bg2"/>
                      </a:solidFill>
                      <a:latin typeface="Arial" charset="0"/>
                      <a:cs typeface="Arial" charset="0"/>
                    </a:rPr>
                    <a:t>Eric</a:t>
                  </a:r>
                  <a:endParaRPr kumimoji="0" lang="en-GB" sz="28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22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1078"/>
                  <a:ext cx="519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09" name="Group 123"/>
              <p:cNvGrpSpPr>
                <a:grpSpLocks/>
              </p:cNvGrpSpPr>
              <p:nvPr/>
            </p:nvGrpSpPr>
            <p:grpSpPr bwMode="auto">
              <a:xfrm>
                <a:off x="519" y="1078"/>
                <a:ext cx="505" cy="154"/>
                <a:chOff x="519" y="1078"/>
                <a:chExt cx="505" cy="154"/>
              </a:xfrm>
            </p:grpSpPr>
            <p:sp>
              <p:nvSpPr>
                <p:cNvPr id="5219" name="Rectangle 124"/>
                <p:cNvSpPr>
                  <a:spLocks noChangeArrowheads="1"/>
                </p:cNvSpPr>
                <p:nvPr/>
              </p:nvSpPr>
              <p:spPr bwMode="auto">
                <a:xfrm>
                  <a:off x="519" y="1078"/>
                  <a:ext cx="50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chemeClr val="bg2"/>
                      </a:solidFill>
                      <a:latin typeface="Arial" charset="0"/>
                      <a:cs typeface="Arial" charset="0"/>
                    </a:rPr>
                    <a:t>Wei</a:t>
                  </a:r>
                  <a:endParaRPr kumimoji="0" lang="en-GB" sz="28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20" name="Rectangle 125"/>
                <p:cNvSpPr>
                  <a:spLocks noChangeArrowheads="1"/>
                </p:cNvSpPr>
                <p:nvPr/>
              </p:nvSpPr>
              <p:spPr bwMode="auto">
                <a:xfrm>
                  <a:off x="519" y="1078"/>
                  <a:ext cx="50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10" name="Group 126"/>
              <p:cNvGrpSpPr>
                <a:grpSpLocks/>
              </p:cNvGrpSpPr>
              <p:nvPr/>
            </p:nvGrpSpPr>
            <p:grpSpPr bwMode="auto">
              <a:xfrm>
                <a:off x="1024" y="1078"/>
                <a:ext cx="813" cy="154"/>
                <a:chOff x="1024" y="1078"/>
                <a:chExt cx="813" cy="154"/>
              </a:xfrm>
            </p:grpSpPr>
            <p:sp>
              <p:nvSpPr>
                <p:cNvPr id="5217" name="Rectangle 127"/>
                <p:cNvSpPr>
                  <a:spLocks noChangeArrowheads="1"/>
                </p:cNvSpPr>
                <p:nvPr/>
              </p:nvSpPr>
              <p:spPr bwMode="auto">
                <a:xfrm>
                  <a:off x="1024" y="1078"/>
                  <a:ext cx="813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100 Jurong drive</a:t>
                  </a:r>
                  <a:endParaRPr kumimoji="0" lang="en-GB" sz="2800"/>
                </a:p>
              </p:txBody>
            </p:sp>
            <p:sp>
              <p:nvSpPr>
                <p:cNvPr id="5218" name="Rectangle 128"/>
                <p:cNvSpPr>
                  <a:spLocks noChangeArrowheads="1"/>
                </p:cNvSpPr>
                <p:nvPr/>
              </p:nvSpPr>
              <p:spPr bwMode="auto">
                <a:xfrm>
                  <a:off x="1024" y="1078"/>
                  <a:ext cx="813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11" name="Group 129"/>
              <p:cNvGrpSpPr>
                <a:grpSpLocks/>
              </p:cNvGrpSpPr>
              <p:nvPr/>
            </p:nvGrpSpPr>
            <p:grpSpPr bwMode="auto">
              <a:xfrm>
                <a:off x="1837" y="1078"/>
                <a:ext cx="551" cy="154"/>
                <a:chOff x="1837" y="1078"/>
                <a:chExt cx="551" cy="154"/>
              </a:xfrm>
            </p:grpSpPr>
            <p:sp>
              <p:nvSpPr>
                <p:cNvPr id="5215" name="Rectangle 130"/>
                <p:cNvSpPr>
                  <a:spLocks noChangeArrowheads="1"/>
                </p:cNvSpPr>
                <p:nvPr/>
              </p:nvSpPr>
              <p:spPr bwMode="auto">
                <a:xfrm>
                  <a:off x="1837" y="1078"/>
                  <a:ext cx="55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Toys</a:t>
                  </a:r>
                  <a:endParaRPr kumimoji="0" lang="en-GB" sz="2800"/>
                </a:p>
              </p:txBody>
            </p:sp>
            <p:sp>
              <p:nvSpPr>
                <p:cNvPr id="5216" name="Rectangle 131"/>
                <p:cNvSpPr>
                  <a:spLocks noChangeArrowheads="1"/>
                </p:cNvSpPr>
                <p:nvPr/>
              </p:nvSpPr>
              <p:spPr bwMode="auto">
                <a:xfrm>
                  <a:off x="1837" y="1078"/>
                  <a:ext cx="551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212" name="Group 132"/>
              <p:cNvGrpSpPr>
                <a:grpSpLocks/>
              </p:cNvGrpSpPr>
              <p:nvPr/>
            </p:nvGrpSpPr>
            <p:grpSpPr bwMode="auto">
              <a:xfrm>
                <a:off x="2388" y="1078"/>
                <a:ext cx="766" cy="154"/>
                <a:chOff x="2388" y="1078"/>
                <a:chExt cx="766" cy="154"/>
              </a:xfrm>
            </p:grpSpPr>
            <p:sp>
              <p:nvSpPr>
                <p:cNvPr id="5213" name="Rectangle 133"/>
                <p:cNvSpPr>
                  <a:spLocks noChangeArrowheads="1"/>
                </p:cNvSpPr>
                <p:nvPr/>
              </p:nvSpPr>
              <p:spPr bwMode="auto">
                <a:xfrm>
                  <a:off x="2388" y="1078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chemeClr val="bg2"/>
                      </a:solidFill>
                      <a:latin typeface="Arial" charset="0"/>
                      <a:cs typeface="Arial" charset="0"/>
                    </a:rPr>
                    <a:t>assistant manager</a:t>
                  </a:r>
                  <a:endParaRPr kumimoji="0" lang="en-GB" sz="28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214" name="Rectangle 134"/>
                <p:cNvSpPr>
                  <a:spLocks noChangeArrowheads="1"/>
                </p:cNvSpPr>
                <p:nvPr/>
              </p:nvSpPr>
              <p:spPr bwMode="auto">
                <a:xfrm>
                  <a:off x="2388" y="107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</p:grpSp>
        <p:sp>
          <p:nvSpPr>
            <p:cNvPr id="5172" name="Rectangle 135"/>
            <p:cNvSpPr>
              <a:spLocks noChangeArrowheads="1"/>
            </p:cNvSpPr>
            <p:nvPr/>
          </p:nvSpPr>
          <p:spPr bwMode="auto">
            <a:xfrm>
              <a:off x="-3" y="-3"/>
              <a:ext cx="3160" cy="123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kumimoji="0" lang="en-US" sz="1600">
                <a:latin typeface="Helvetica" pitchFamily="34" charset="0"/>
              </a:endParaRPr>
            </a:p>
          </p:txBody>
        </p:sp>
      </p:grpSp>
      <p:grpSp>
        <p:nvGrpSpPr>
          <p:cNvPr id="5125" name="Group 136"/>
          <p:cNvGrpSpPr>
            <a:grpSpLocks/>
          </p:cNvGrpSpPr>
          <p:nvPr/>
        </p:nvGrpSpPr>
        <p:grpSpPr bwMode="auto">
          <a:xfrm>
            <a:off x="762000" y="4572000"/>
            <a:ext cx="3617913" cy="1663700"/>
            <a:chOff x="-3" y="-3"/>
            <a:chExt cx="1117" cy="930"/>
          </a:xfrm>
        </p:grpSpPr>
        <p:grpSp>
          <p:nvGrpSpPr>
            <p:cNvPr id="5129" name="Group 137"/>
            <p:cNvGrpSpPr>
              <a:grpSpLocks/>
            </p:cNvGrpSpPr>
            <p:nvPr/>
          </p:nvGrpSpPr>
          <p:grpSpPr bwMode="auto">
            <a:xfrm>
              <a:off x="0" y="0"/>
              <a:ext cx="1111" cy="924"/>
              <a:chOff x="0" y="0"/>
              <a:chExt cx="1111" cy="924"/>
            </a:xfrm>
          </p:grpSpPr>
          <p:grpSp>
            <p:nvGrpSpPr>
              <p:cNvPr id="5131" name="Group 138"/>
              <p:cNvGrpSpPr>
                <a:grpSpLocks/>
              </p:cNvGrpSpPr>
              <p:nvPr/>
            </p:nvGrpSpPr>
            <p:grpSpPr bwMode="auto">
              <a:xfrm>
                <a:off x="0" y="0"/>
                <a:ext cx="766" cy="154"/>
                <a:chOff x="0" y="0"/>
                <a:chExt cx="766" cy="154"/>
              </a:xfrm>
            </p:grpSpPr>
            <p:sp>
              <p:nvSpPr>
                <p:cNvPr id="5167" name="Rectangle 1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6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168" name="Group 14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66" cy="154"/>
                  <a:chOff x="0" y="0"/>
                  <a:chExt cx="766" cy="154"/>
                </a:xfrm>
              </p:grpSpPr>
              <p:sp>
                <p:nvSpPr>
                  <p:cNvPr id="5169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66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position</a:t>
                    </a:r>
                    <a:endParaRPr kumimoji="0" lang="en-GB" sz="2800"/>
                  </a:p>
                </p:txBody>
              </p:sp>
              <p:sp>
                <p:nvSpPr>
                  <p:cNvPr id="517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66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32" name="Group 143"/>
              <p:cNvGrpSpPr>
                <a:grpSpLocks/>
              </p:cNvGrpSpPr>
              <p:nvPr/>
            </p:nvGrpSpPr>
            <p:grpSpPr bwMode="auto">
              <a:xfrm>
                <a:off x="766" y="0"/>
                <a:ext cx="345" cy="154"/>
                <a:chOff x="766" y="0"/>
                <a:chExt cx="345" cy="154"/>
              </a:xfrm>
            </p:grpSpPr>
            <p:sp>
              <p:nvSpPr>
                <p:cNvPr id="5163" name="Rectangle 144"/>
                <p:cNvSpPr>
                  <a:spLocks noChangeArrowheads="1"/>
                </p:cNvSpPr>
                <p:nvPr/>
              </p:nvSpPr>
              <p:spPr bwMode="auto">
                <a:xfrm>
                  <a:off x="766" y="0"/>
                  <a:ext cx="345" cy="154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  <p:grpSp>
              <p:nvGrpSpPr>
                <p:cNvPr id="5164" name="Group 145"/>
                <p:cNvGrpSpPr>
                  <a:grpSpLocks/>
                </p:cNvGrpSpPr>
                <p:nvPr/>
              </p:nvGrpSpPr>
              <p:grpSpPr bwMode="auto">
                <a:xfrm>
                  <a:off x="766" y="0"/>
                  <a:ext cx="345" cy="154"/>
                  <a:chOff x="766" y="0"/>
                  <a:chExt cx="345" cy="154"/>
                </a:xfrm>
              </p:grpSpPr>
              <p:sp>
                <p:nvSpPr>
                  <p:cNvPr id="516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766" y="0"/>
                    <a:ext cx="345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eaLnBrk="0" hangingPunct="0"/>
                    <a:r>
                      <a:rPr kumimoji="0" lang="en-GB" sz="1200" b="1">
                        <a:latin typeface="Arial" charset="0"/>
                        <a:cs typeface="Arial" charset="0"/>
                      </a:rPr>
                      <a:t>salary</a:t>
                    </a:r>
                    <a:endParaRPr kumimoji="0" lang="en-GB" sz="2800"/>
                  </a:p>
                </p:txBody>
              </p:sp>
              <p:sp>
                <p:nvSpPr>
                  <p:cNvPr id="516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766" y="0"/>
                    <a:ext cx="345" cy="154"/>
                  </a:xfrm>
                  <a:prstGeom prst="rect">
                    <a:avLst/>
                  </a:prstGeom>
                  <a:noFill/>
                  <a:ln w="7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eaLnBrk="0" hangingPunct="0"/>
                    <a:endParaRPr kumimoji="0" lang="en-US" sz="1600">
                      <a:latin typeface="Helvetica" pitchFamily="34" charset="0"/>
                    </a:endParaRPr>
                  </a:p>
                </p:txBody>
              </p:sp>
            </p:grpSp>
          </p:grpSp>
          <p:grpSp>
            <p:nvGrpSpPr>
              <p:cNvPr id="5133" name="Group 148"/>
              <p:cNvGrpSpPr>
                <a:grpSpLocks/>
              </p:cNvGrpSpPr>
              <p:nvPr/>
            </p:nvGrpSpPr>
            <p:grpSpPr bwMode="auto">
              <a:xfrm>
                <a:off x="0" y="154"/>
                <a:ext cx="766" cy="154"/>
                <a:chOff x="0" y="154"/>
                <a:chExt cx="766" cy="154"/>
              </a:xfrm>
            </p:grpSpPr>
            <p:sp>
              <p:nvSpPr>
                <p:cNvPr id="5161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clerk</a:t>
                  </a:r>
                  <a:endParaRPr kumimoji="0" lang="en-GB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4" name="Group 151"/>
              <p:cNvGrpSpPr>
                <a:grpSpLocks/>
              </p:cNvGrpSpPr>
              <p:nvPr/>
            </p:nvGrpSpPr>
            <p:grpSpPr bwMode="auto">
              <a:xfrm>
                <a:off x="766" y="154"/>
                <a:ext cx="345" cy="154"/>
                <a:chOff x="766" y="154"/>
                <a:chExt cx="345" cy="154"/>
              </a:xfrm>
            </p:grpSpPr>
            <p:sp>
              <p:nvSpPr>
                <p:cNvPr id="5159" name="Rectangle 152"/>
                <p:cNvSpPr>
                  <a:spLocks noChangeArrowheads="1"/>
                </p:cNvSpPr>
                <p:nvPr/>
              </p:nvSpPr>
              <p:spPr bwMode="auto">
                <a:xfrm>
                  <a:off x="766" y="154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2000</a:t>
                  </a:r>
                  <a:endParaRPr kumimoji="0" lang="en-GB" sz="2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160" name="Rectangle 153"/>
                <p:cNvSpPr>
                  <a:spLocks noChangeArrowheads="1"/>
                </p:cNvSpPr>
                <p:nvPr/>
              </p:nvSpPr>
              <p:spPr bwMode="auto">
                <a:xfrm>
                  <a:off x="766" y="154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5" name="Group 154"/>
              <p:cNvGrpSpPr>
                <a:grpSpLocks/>
              </p:cNvGrpSpPr>
              <p:nvPr/>
            </p:nvGrpSpPr>
            <p:grpSpPr bwMode="auto">
              <a:xfrm>
                <a:off x="0" y="308"/>
                <a:ext cx="766" cy="154"/>
                <a:chOff x="0" y="308"/>
                <a:chExt cx="766" cy="154"/>
              </a:xfrm>
            </p:grpSpPr>
            <p:sp>
              <p:nvSpPr>
                <p:cNvPr id="5157" name="Rectangle 155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trainee</a:t>
                  </a:r>
                  <a:endParaRPr kumimoji="0" lang="en-GB" sz="2800"/>
                </a:p>
              </p:txBody>
            </p:sp>
            <p:sp>
              <p:nvSpPr>
                <p:cNvPr id="5158" name="Rectangle 156"/>
                <p:cNvSpPr>
                  <a:spLocks noChangeArrowheads="1"/>
                </p:cNvSpPr>
                <p:nvPr/>
              </p:nvSpPr>
              <p:spPr bwMode="auto">
                <a:xfrm>
                  <a:off x="0" y="308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6" name="Group 157"/>
              <p:cNvGrpSpPr>
                <a:grpSpLocks/>
              </p:cNvGrpSpPr>
              <p:nvPr/>
            </p:nvGrpSpPr>
            <p:grpSpPr bwMode="auto">
              <a:xfrm>
                <a:off x="766" y="308"/>
                <a:ext cx="345" cy="154"/>
                <a:chOff x="766" y="308"/>
                <a:chExt cx="345" cy="154"/>
              </a:xfrm>
            </p:grpSpPr>
            <p:sp>
              <p:nvSpPr>
                <p:cNvPr id="5155" name="Rectangle 158"/>
                <p:cNvSpPr>
                  <a:spLocks noChangeArrowheads="1"/>
                </p:cNvSpPr>
                <p:nvPr/>
              </p:nvSpPr>
              <p:spPr bwMode="auto">
                <a:xfrm>
                  <a:off x="766" y="308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latin typeface="Arial" charset="0"/>
                      <a:cs typeface="Arial" charset="0"/>
                    </a:rPr>
                    <a:t>1200</a:t>
                  </a:r>
                  <a:endParaRPr kumimoji="0" lang="en-GB" sz="2800"/>
                </a:p>
              </p:txBody>
            </p:sp>
            <p:sp>
              <p:nvSpPr>
                <p:cNvPr id="5156" name="Rectangle 159"/>
                <p:cNvSpPr>
                  <a:spLocks noChangeArrowheads="1"/>
                </p:cNvSpPr>
                <p:nvPr/>
              </p:nvSpPr>
              <p:spPr bwMode="auto">
                <a:xfrm>
                  <a:off x="766" y="308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7" name="Group 160"/>
              <p:cNvGrpSpPr>
                <a:grpSpLocks/>
              </p:cNvGrpSpPr>
              <p:nvPr/>
            </p:nvGrpSpPr>
            <p:grpSpPr bwMode="auto">
              <a:xfrm>
                <a:off x="0" y="462"/>
                <a:ext cx="766" cy="154"/>
                <a:chOff x="0" y="462"/>
                <a:chExt cx="766" cy="154"/>
              </a:xfrm>
            </p:grpSpPr>
            <p:sp>
              <p:nvSpPr>
                <p:cNvPr id="5153" name="Rectangle 161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manager</a:t>
                  </a:r>
                  <a:endParaRPr kumimoji="0" lang="en-GB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154" name="Rectangle 162"/>
                <p:cNvSpPr>
                  <a:spLocks noChangeArrowheads="1"/>
                </p:cNvSpPr>
                <p:nvPr/>
              </p:nvSpPr>
              <p:spPr bwMode="auto">
                <a:xfrm>
                  <a:off x="0" y="462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8" name="Group 163"/>
              <p:cNvGrpSpPr>
                <a:grpSpLocks/>
              </p:cNvGrpSpPr>
              <p:nvPr/>
            </p:nvGrpSpPr>
            <p:grpSpPr bwMode="auto">
              <a:xfrm>
                <a:off x="766" y="462"/>
                <a:ext cx="345" cy="154"/>
                <a:chOff x="766" y="462"/>
                <a:chExt cx="345" cy="154"/>
              </a:xfrm>
            </p:grpSpPr>
            <p:sp>
              <p:nvSpPr>
                <p:cNvPr id="5151" name="Rectangle 164"/>
                <p:cNvSpPr>
                  <a:spLocks noChangeArrowheads="1"/>
                </p:cNvSpPr>
                <p:nvPr/>
              </p:nvSpPr>
              <p:spPr bwMode="auto">
                <a:xfrm>
                  <a:off x="766" y="462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solidFill>
                        <a:srgbClr val="0000FF"/>
                      </a:solidFill>
                      <a:latin typeface="Arial" charset="0"/>
                      <a:cs typeface="Arial" charset="0"/>
                    </a:rPr>
                    <a:t>2500</a:t>
                  </a:r>
                  <a:endParaRPr kumimoji="0" lang="en-GB" sz="2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152" name="Rectangle 165"/>
                <p:cNvSpPr>
                  <a:spLocks noChangeArrowheads="1"/>
                </p:cNvSpPr>
                <p:nvPr/>
              </p:nvSpPr>
              <p:spPr bwMode="auto">
                <a:xfrm>
                  <a:off x="766" y="462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39" name="Group 166"/>
              <p:cNvGrpSpPr>
                <a:grpSpLocks/>
              </p:cNvGrpSpPr>
              <p:nvPr/>
            </p:nvGrpSpPr>
            <p:grpSpPr bwMode="auto">
              <a:xfrm>
                <a:off x="0" y="616"/>
                <a:ext cx="766" cy="154"/>
                <a:chOff x="0" y="616"/>
                <a:chExt cx="766" cy="154"/>
              </a:xfrm>
            </p:grpSpPr>
            <p:sp>
              <p:nvSpPr>
                <p:cNvPr id="5149" name="Rectangle 167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assistant manager</a:t>
                  </a:r>
                  <a:endParaRPr kumimoji="0" lang="en-GB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150" name="Rectangle 168"/>
                <p:cNvSpPr>
                  <a:spLocks noChangeArrowheads="1"/>
                </p:cNvSpPr>
                <p:nvPr/>
              </p:nvSpPr>
              <p:spPr bwMode="auto">
                <a:xfrm>
                  <a:off x="0" y="616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40" name="Group 169"/>
              <p:cNvGrpSpPr>
                <a:grpSpLocks/>
              </p:cNvGrpSpPr>
              <p:nvPr/>
            </p:nvGrpSpPr>
            <p:grpSpPr bwMode="auto">
              <a:xfrm>
                <a:off x="766" y="616"/>
                <a:ext cx="345" cy="154"/>
                <a:chOff x="766" y="616"/>
                <a:chExt cx="345" cy="154"/>
              </a:xfrm>
            </p:grpSpPr>
            <p:sp>
              <p:nvSpPr>
                <p:cNvPr id="5147" name="Rectangle 170"/>
                <p:cNvSpPr>
                  <a:spLocks noChangeArrowheads="1"/>
                </p:cNvSpPr>
                <p:nvPr/>
              </p:nvSpPr>
              <p:spPr bwMode="auto">
                <a:xfrm>
                  <a:off x="766" y="616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solidFill>
                        <a:schemeClr val="tx2"/>
                      </a:solidFill>
                      <a:latin typeface="Arial" charset="0"/>
                      <a:cs typeface="Arial" charset="0"/>
                    </a:rPr>
                    <a:t>2200</a:t>
                  </a:r>
                  <a:endParaRPr kumimoji="0" lang="en-GB" sz="28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148" name="Rectangle 171"/>
                <p:cNvSpPr>
                  <a:spLocks noChangeArrowheads="1"/>
                </p:cNvSpPr>
                <p:nvPr/>
              </p:nvSpPr>
              <p:spPr bwMode="auto">
                <a:xfrm>
                  <a:off x="766" y="616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41" name="Group 172"/>
              <p:cNvGrpSpPr>
                <a:grpSpLocks/>
              </p:cNvGrpSpPr>
              <p:nvPr/>
            </p:nvGrpSpPr>
            <p:grpSpPr bwMode="auto">
              <a:xfrm>
                <a:off x="0" y="770"/>
                <a:ext cx="766" cy="154"/>
                <a:chOff x="0" y="770"/>
                <a:chExt cx="766" cy="154"/>
              </a:xfrm>
            </p:grpSpPr>
            <p:sp>
              <p:nvSpPr>
                <p:cNvPr id="5145" name="Rectangle 173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766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hangingPunct="0"/>
                  <a:r>
                    <a:rPr kumimoji="0" lang="en-GB" sz="1200">
                      <a:solidFill>
                        <a:srgbClr val="33CC33"/>
                      </a:solidFill>
                      <a:latin typeface="Arial" charset="0"/>
                      <a:cs typeface="Arial" charset="0"/>
                    </a:rPr>
                    <a:t>security guard</a:t>
                  </a:r>
                  <a:endParaRPr kumimoji="0" lang="en-GB" sz="2800">
                    <a:solidFill>
                      <a:srgbClr val="33CC33"/>
                    </a:solidFill>
                  </a:endParaRPr>
                </a:p>
              </p:txBody>
            </p:sp>
            <p:sp>
              <p:nvSpPr>
                <p:cNvPr id="5146" name="Rectangle 174"/>
                <p:cNvSpPr>
                  <a:spLocks noChangeArrowheads="1"/>
                </p:cNvSpPr>
                <p:nvPr/>
              </p:nvSpPr>
              <p:spPr bwMode="auto">
                <a:xfrm>
                  <a:off x="0" y="770"/>
                  <a:ext cx="766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5142" name="Group 175"/>
              <p:cNvGrpSpPr>
                <a:grpSpLocks/>
              </p:cNvGrpSpPr>
              <p:nvPr/>
            </p:nvGrpSpPr>
            <p:grpSpPr bwMode="auto">
              <a:xfrm>
                <a:off x="766" y="770"/>
                <a:ext cx="345" cy="154"/>
                <a:chOff x="766" y="770"/>
                <a:chExt cx="345" cy="154"/>
              </a:xfrm>
            </p:grpSpPr>
            <p:sp>
              <p:nvSpPr>
                <p:cNvPr id="5143" name="Rectangle 176"/>
                <p:cNvSpPr>
                  <a:spLocks noChangeArrowheads="1"/>
                </p:cNvSpPr>
                <p:nvPr/>
              </p:nvSpPr>
              <p:spPr bwMode="auto">
                <a:xfrm>
                  <a:off x="766" y="770"/>
                  <a:ext cx="345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r" eaLnBrk="0" hangingPunct="0"/>
                  <a:r>
                    <a:rPr kumimoji="0" lang="en-GB" sz="1200">
                      <a:solidFill>
                        <a:srgbClr val="33CC33"/>
                      </a:solidFill>
                      <a:latin typeface="Arial" charset="0"/>
                      <a:cs typeface="Arial" charset="0"/>
                    </a:rPr>
                    <a:t>1500</a:t>
                  </a:r>
                  <a:endParaRPr kumimoji="0" lang="en-GB" sz="2800">
                    <a:solidFill>
                      <a:srgbClr val="33CC33"/>
                    </a:solidFill>
                  </a:endParaRPr>
                </a:p>
              </p:txBody>
            </p:sp>
            <p:sp>
              <p:nvSpPr>
                <p:cNvPr id="5144" name="Rectangle 177"/>
                <p:cNvSpPr>
                  <a:spLocks noChangeArrowheads="1"/>
                </p:cNvSpPr>
                <p:nvPr/>
              </p:nvSpPr>
              <p:spPr bwMode="auto">
                <a:xfrm>
                  <a:off x="766" y="770"/>
                  <a:ext cx="345" cy="154"/>
                </a:xfrm>
                <a:prstGeom prst="rect">
                  <a:avLst/>
                </a:prstGeom>
                <a:noFill/>
                <a:ln w="7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kumimoji="0" lang="en-US" sz="1600">
                    <a:latin typeface="Helvetica" pitchFamily="34" charset="0"/>
                  </a:endParaRPr>
                </a:p>
              </p:txBody>
            </p:sp>
          </p:grpSp>
        </p:grpSp>
        <p:sp>
          <p:nvSpPr>
            <p:cNvPr id="5130" name="Rectangle 178"/>
            <p:cNvSpPr>
              <a:spLocks noChangeArrowheads="1"/>
            </p:cNvSpPr>
            <p:nvPr/>
          </p:nvSpPr>
          <p:spPr bwMode="auto">
            <a:xfrm>
              <a:off x="-3" y="-3"/>
              <a:ext cx="1117" cy="9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kumimoji="0" lang="en-US" sz="1600">
                <a:latin typeface="Helvetica" pitchFamily="34" charset="0"/>
              </a:endParaRPr>
            </a:p>
          </p:txBody>
        </p:sp>
      </p:grpSp>
      <p:sp>
        <p:nvSpPr>
          <p:cNvPr id="5126" name="Text Box 179"/>
          <p:cNvSpPr txBox="1">
            <a:spLocks noChangeArrowheads="1"/>
          </p:cNvSpPr>
          <p:nvPr/>
        </p:nvSpPr>
        <p:spPr bwMode="auto">
          <a:xfrm>
            <a:off x="533400" y="13716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/>
              <a:t>T2</a:t>
            </a:r>
          </a:p>
        </p:txBody>
      </p:sp>
      <p:sp>
        <p:nvSpPr>
          <p:cNvPr id="5127" name="Text Box 180"/>
          <p:cNvSpPr txBox="1">
            <a:spLocks noChangeArrowheads="1"/>
          </p:cNvSpPr>
          <p:nvPr/>
        </p:nvSpPr>
        <p:spPr bwMode="auto">
          <a:xfrm>
            <a:off x="685800" y="4038600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kumimoji="0" lang="en-US"/>
              <a:t>T3</a:t>
            </a:r>
          </a:p>
        </p:txBody>
      </p:sp>
      <p:sp>
        <p:nvSpPr>
          <p:cNvPr id="499893" name="Text Box 181"/>
          <p:cNvSpPr txBox="1">
            <a:spLocks noChangeArrowheads="1"/>
          </p:cNvSpPr>
          <p:nvPr/>
        </p:nvSpPr>
        <p:spPr bwMode="auto">
          <a:xfrm>
            <a:off x="5562600" y="4724400"/>
            <a:ext cx="2997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kumimoji="0" lang="en-US" sz="1800">
                <a:solidFill>
                  <a:srgbClr val="FF0000"/>
                </a:solidFill>
                <a:latin typeface="Verdana" pitchFamily="34" charset="0"/>
              </a:rPr>
              <a:t>No Redundant storage</a:t>
            </a:r>
            <a:r>
              <a:rPr kumimoji="0" lang="en-US" sz="1800">
                <a:latin typeface="Verdana" pitchFamily="34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kumimoji="0" lang="en-US" sz="1800">
                <a:solidFill>
                  <a:srgbClr val="0000FF"/>
                </a:solidFill>
                <a:latin typeface="Verdana" pitchFamily="34" charset="0"/>
              </a:rPr>
              <a:t>No Update anomaly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kumimoji="0" lang="en-US" sz="1800">
                <a:solidFill>
                  <a:schemeClr val="bg2"/>
                </a:solidFill>
                <a:latin typeface="Verdana" pitchFamily="34" charset="0"/>
              </a:rPr>
              <a:t>No Deletion anomaly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</a:pPr>
            <a:r>
              <a:rPr kumimoji="0" lang="en-US" sz="1800">
                <a:solidFill>
                  <a:srgbClr val="33CC33"/>
                </a:solidFill>
                <a:latin typeface="Verdana" pitchFamily="34" charset="0"/>
              </a:rPr>
              <a:t>No Insertion anomaly</a:t>
            </a:r>
            <a:r>
              <a:rPr kumimoji="0" lang="en-US" sz="1800"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C3C732BB-89C6-4F69-B91A-322A19D90AD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Normalization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Normalization is the process of decomposing a relation schema R into </a:t>
            </a:r>
            <a:r>
              <a:rPr lang="en-US" b="1" dirty="0" smtClean="0"/>
              <a:t>fragments</a:t>
            </a:r>
            <a:r>
              <a:rPr lang="en-US" dirty="0" smtClean="0"/>
              <a:t> (i.e., smaller schemas)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,..,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. Our goals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Lossless decomposition</a:t>
            </a:r>
            <a:r>
              <a:rPr lang="en-US" dirty="0" smtClean="0"/>
              <a:t>:  The schema fragments should contain the same information as the original </a:t>
            </a:r>
            <a:r>
              <a:rPr lang="en-US" dirty="0" smtClean="0"/>
              <a:t>schema</a:t>
            </a:r>
            <a:r>
              <a:rPr lang="en-US" dirty="0" smtClean="0"/>
              <a:t>. </a:t>
            </a:r>
            <a:r>
              <a:rPr lang="en-US" dirty="0" smtClean="0"/>
              <a:t>Otherwise decomposition results in information loss.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Dependency preservation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 smtClean="0"/>
              <a:t>Dependencies should be preserved within each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>
                <a:sym typeface="Symbol" pitchFamily="18" charset="2"/>
              </a:rPr>
              <a:t>; </a:t>
            </a:r>
            <a:r>
              <a:rPr lang="en-US" dirty="0" smtClean="0"/>
              <a:t>otherwise</a:t>
            </a:r>
            <a:r>
              <a:rPr lang="en-US" dirty="0" smtClean="0"/>
              <a:t>, checking updates for violation of functional dependencies may require computing joins, which is expensive.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Good form</a:t>
            </a:r>
            <a:r>
              <a:rPr lang="en-US" dirty="0" smtClean="0"/>
              <a:t>:  The fragments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 contain little redundancy. Roughly speaking, a </a:t>
            </a:r>
            <a:r>
              <a:rPr lang="en-US" dirty="0" smtClean="0"/>
              <a:t>schema</a:t>
            </a:r>
            <a:r>
              <a:rPr lang="en-US" dirty="0" smtClean="0"/>
              <a:t> </a:t>
            </a:r>
            <a:r>
              <a:rPr lang="en-US" dirty="0" smtClean="0"/>
              <a:t>has redundancy if there is a FD where the LHS is not a key (more on this later). </a:t>
            </a:r>
            <a:r>
              <a:rPr lang="en-US" sz="1800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3331988-4FAB-4892-ACFE-3BA0001047B4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Lossless Join Decomposition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decomposition is </a:t>
            </a:r>
            <a:r>
              <a:rPr lang="en-US" sz="2000" b="1" dirty="0" smtClean="0">
                <a:solidFill>
                  <a:schemeClr val="accent2"/>
                </a:solidFill>
              </a:rPr>
              <a:t>lossless</a:t>
            </a:r>
            <a:r>
              <a:rPr lang="en-US" sz="2000" b="1" dirty="0" smtClean="0"/>
              <a:t> </a:t>
            </a:r>
            <a:r>
              <a:rPr lang="en-US" sz="2000" dirty="0" smtClean="0"/>
              <a:t>(aka </a:t>
            </a:r>
            <a:r>
              <a:rPr lang="en-US" sz="2000" dirty="0" smtClean="0">
                <a:solidFill>
                  <a:schemeClr val="accent2"/>
                </a:solidFill>
              </a:rPr>
              <a:t>lossless join</a:t>
            </a:r>
            <a:r>
              <a:rPr lang="en-US" sz="2000" dirty="0" smtClean="0"/>
              <a:t>) if we can recover the initial table: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, address, department, T2.position, salary</a:t>
            </a:r>
            <a:br>
              <a:rPr lang="en-US" sz="2000" dirty="0" smtClean="0"/>
            </a:br>
            <a:r>
              <a:rPr lang="en-US" sz="2000" b="1" dirty="0" smtClean="0"/>
              <a:t>FROM</a:t>
            </a:r>
            <a:r>
              <a:rPr lang="en-US" sz="2000" dirty="0" smtClean="0"/>
              <a:t> T2, T3 </a:t>
            </a:r>
            <a:br>
              <a:rPr lang="en-US" sz="2000" dirty="0" smtClean="0"/>
            </a:br>
            <a:r>
              <a:rPr lang="en-US" sz="2000" b="1" dirty="0" smtClean="0"/>
              <a:t>WHERE</a:t>
            </a:r>
            <a:r>
              <a:rPr lang="en-US" sz="2000" dirty="0" smtClean="0"/>
              <a:t> T2.position = T3.position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 general a decomposition of R into 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chemeClr val="accent2"/>
                </a:solidFill>
              </a:rPr>
              <a:t>lossless</a:t>
            </a:r>
            <a:r>
              <a:rPr lang="en-US" sz="2000" dirty="0" smtClean="0"/>
              <a:t>  if and only if at least one of the following dependencies is in F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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Monotype Sorts" pitchFamily="2" charset="2"/>
              </a:rPr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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>
                <a:sym typeface="Monotype Sorts" pitchFamily="2" charset="2"/>
              </a:rPr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In other words, the common attributes of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</a:t>
            </a:r>
            <a:r>
              <a:rPr lang="en-US" dirty="0" smtClean="0"/>
              <a:t> must be a super key for R</a:t>
            </a:r>
            <a:r>
              <a:rPr lang="en-US" baseline="-25000" dirty="0" smtClean="0"/>
              <a:t>1</a:t>
            </a:r>
            <a:r>
              <a:rPr lang="en-US" dirty="0" smtClean="0"/>
              <a:t> or R</a:t>
            </a:r>
            <a:r>
              <a:rPr lang="en-US" baseline="-25000" dirty="0" smtClean="0"/>
              <a:t>2</a:t>
            </a:r>
            <a:r>
              <a:rPr lang="en-US" dirty="0" smtClean="0"/>
              <a:t>. In our example, the decomposition is lossless because </a:t>
            </a:r>
            <a:r>
              <a:rPr lang="en-US" b="1" dirty="0" smtClean="0"/>
              <a:t>position</a:t>
            </a:r>
            <a:r>
              <a:rPr lang="en-US" dirty="0" smtClean="0"/>
              <a:t> is a key for T3.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57B843F-D639-4AC4-9FAE-B460056AD55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486402" name="Rectangle 2"/>
          <p:cNvSpPr>
            <a:spLocks noChangeArrowheads="1"/>
          </p:cNvSpPr>
          <p:nvPr/>
        </p:nvSpPr>
        <p:spPr bwMode="auto">
          <a:xfrm>
            <a:off x="3733800" y="4648200"/>
            <a:ext cx="1371600" cy="3048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3" name="Rectangle 3"/>
          <p:cNvSpPr>
            <a:spLocks noChangeArrowheads="1"/>
          </p:cNvSpPr>
          <p:nvPr/>
        </p:nvSpPr>
        <p:spPr bwMode="auto">
          <a:xfrm>
            <a:off x="3733800" y="5257800"/>
            <a:ext cx="1371600" cy="3048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23888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 of a Lossy Decomposition</a:t>
            </a:r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609600"/>
          </a:xfrm>
        </p:spPr>
        <p:txBody>
          <a:bodyPr/>
          <a:lstStyle/>
          <a:p>
            <a:pPr eaLnBrk="1" hangingPunct="1"/>
            <a:r>
              <a:rPr lang="en-US" altLang="zh-TW" smtClean="0"/>
              <a:t>Decompose R = (A,B,C) into </a:t>
            </a:r>
            <a:r>
              <a:rPr lang="en-US" altLang="zh-TW" smtClean="0">
                <a:solidFill>
                  <a:schemeClr val="accent2"/>
                </a:solidFill>
              </a:rPr>
              <a:t>R</a:t>
            </a:r>
            <a:r>
              <a:rPr lang="en-US" altLang="zh-TW" baseline="-25000" smtClean="0">
                <a:solidFill>
                  <a:schemeClr val="accent2"/>
                </a:solidFill>
              </a:rPr>
              <a:t>1</a:t>
            </a:r>
            <a:r>
              <a:rPr lang="en-US" altLang="zh-TW" smtClean="0">
                <a:solidFill>
                  <a:schemeClr val="accent2"/>
                </a:solidFill>
              </a:rPr>
              <a:t> = (A,B) and R</a:t>
            </a:r>
            <a:r>
              <a:rPr lang="en-US" altLang="zh-TW" baseline="-25000" smtClean="0">
                <a:solidFill>
                  <a:schemeClr val="accent2"/>
                </a:solidFill>
              </a:rPr>
              <a:t>2</a:t>
            </a:r>
            <a:r>
              <a:rPr lang="en-US" altLang="zh-TW" smtClean="0">
                <a:solidFill>
                  <a:schemeClr val="accent2"/>
                </a:solidFill>
              </a:rPr>
              <a:t> = (B,C)</a:t>
            </a:r>
            <a:endParaRPr lang="en-US" altLang="zh-TW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4114800"/>
            <a:ext cx="2438400" cy="533400"/>
            <a:chOff x="672" y="2784"/>
            <a:chExt cx="1536" cy="336"/>
          </a:xfrm>
        </p:grpSpPr>
        <p:sp>
          <p:nvSpPr>
            <p:cNvPr id="8269" name="Rectangle 7"/>
            <p:cNvSpPr>
              <a:spLocks noChangeArrowheads="1"/>
            </p:cNvSpPr>
            <p:nvPr/>
          </p:nvSpPr>
          <p:spPr bwMode="auto">
            <a:xfrm>
              <a:off x="672" y="2784"/>
              <a:ext cx="15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TW">
                  <a:latin typeface="Tahoma" pitchFamily="34" charset="0"/>
                  <a:sym typeface="Symbol" pitchFamily="18" charset="2"/>
                </a:rPr>
                <a:t></a:t>
              </a:r>
              <a:r>
                <a:rPr lang="en-US" altLang="zh-TW" baseline="-25000">
                  <a:latin typeface="Tahoma" pitchFamily="34" charset="0"/>
                  <a:sym typeface="Symbol" pitchFamily="18" charset="2"/>
                </a:rPr>
                <a:t>,B</a:t>
              </a:r>
              <a:r>
                <a:rPr lang="en-US" altLang="zh-TW">
                  <a:latin typeface="Tahoma" pitchFamily="34" charset="0"/>
                </a:rPr>
                <a:t>(r)     </a:t>
              </a:r>
              <a:r>
                <a:rPr lang="en-US" altLang="zh-TW">
                  <a:latin typeface="Tahoma" pitchFamily="34" charset="0"/>
                  <a:sym typeface="Symbol" pitchFamily="18" charset="2"/>
                </a:rPr>
                <a:t></a:t>
              </a:r>
              <a:r>
                <a:rPr lang="en-US" altLang="zh-TW" baseline="-25000">
                  <a:latin typeface="Tahoma" pitchFamily="34" charset="0"/>
                  <a:sym typeface="Symbol" pitchFamily="18" charset="2"/>
                </a:rPr>
                <a:t>B,C</a:t>
              </a:r>
              <a:r>
                <a:rPr lang="en-US" altLang="zh-TW">
                  <a:latin typeface="Tahoma" pitchFamily="34" charset="0"/>
                  <a:sym typeface="Symbol" pitchFamily="18" charset="2"/>
                </a:rPr>
                <a:t>(r)</a:t>
              </a:r>
              <a:endParaRPr lang="en-US" altLang="zh-TW">
                <a:latin typeface="Tahoma" pitchFamily="34" charset="0"/>
              </a:endParaRPr>
            </a:p>
          </p:txBody>
        </p:sp>
        <p:sp>
          <p:nvSpPr>
            <p:cNvPr id="8270" name="Freeform 8"/>
            <p:cNvSpPr>
              <a:spLocks/>
            </p:cNvSpPr>
            <p:nvPr/>
          </p:nvSpPr>
          <p:spPr bwMode="auto">
            <a:xfrm>
              <a:off x="1392" y="2880"/>
              <a:ext cx="144" cy="96"/>
            </a:xfrm>
            <a:custGeom>
              <a:avLst/>
              <a:gdLst>
                <a:gd name="T0" fmla="*/ 0 w 192"/>
                <a:gd name="T1" fmla="*/ 0 h 192"/>
                <a:gd name="T2" fmla="*/ 0 w 192"/>
                <a:gd name="T3" fmla="*/ 192 h 192"/>
                <a:gd name="T4" fmla="*/ 192 w 192"/>
                <a:gd name="T5" fmla="*/ 0 h 192"/>
                <a:gd name="T6" fmla="*/ 192 w 192"/>
                <a:gd name="T7" fmla="*/ 192 h 192"/>
                <a:gd name="T8" fmla="*/ 0 w 192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92"/>
                <a:gd name="T17" fmla="*/ 192 w 192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92">
                  <a:moveTo>
                    <a:pt x="0" y="0"/>
                  </a:moveTo>
                  <a:lnTo>
                    <a:pt x="0" y="192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334000" y="4495800"/>
            <a:ext cx="3586238" cy="1323439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dirty="0"/>
              <a:t>It is a </a:t>
            </a:r>
            <a:r>
              <a:rPr lang="en-US" altLang="zh-TW" sz="2000" dirty="0" err="1"/>
              <a:t>lossy</a:t>
            </a:r>
            <a:r>
              <a:rPr lang="en-US" altLang="zh-TW" sz="2000" dirty="0"/>
              <a:t> decomposition:</a:t>
            </a:r>
          </a:p>
          <a:p>
            <a:pPr eaLnBrk="1" hangingPunct="1"/>
            <a:r>
              <a:rPr lang="en-US" altLang="zh-TW" sz="2000" dirty="0" smtClean="0"/>
              <a:t>Join produces two extra </a:t>
            </a:r>
            <a:r>
              <a:rPr lang="en-US" altLang="zh-TW" sz="2000" dirty="0"/>
              <a:t>tuples.</a:t>
            </a:r>
          </a:p>
          <a:p>
            <a:pPr eaLnBrk="1" hangingPunct="1"/>
            <a:r>
              <a:rPr lang="en-US" altLang="zh-TW" sz="2000" dirty="0" smtClean="0"/>
              <a:t>Decomposition loses some info!</a:t>
            </a:r>
            <a:endParaRPr lang="en-US" altLang="zh-TW" sz="2000" dirty="0"/>
          </a:p>
          <a:p>
            <a:pPr eaLnBrk="1" hangingPunct="1"/>
            <a:r>
              <a:rPr lang="en-US" altLang="zh-TW" sz="2000" dirty="0"/>
              <a:t>B is not a key of either </a:t>
            </a:r>
            <a:r>
              <a:rPr lang="en-US" altLang="zh-TW" sz="2000" dirty="0" smtClean="0"/>
              <a:t>R1 or R2.</a:t>
            </a:r>
            <a:endParaRPr lang="en-US" altLang="zh-TW" sz="2000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00400" y="2362200"/>
            <a:ext cx="4114800" cy="1295400"/>
            <a:chOff x="2016" y="1488"/>
            <a:chExt cx="2592" cy="816"/>
          </a:xfrm>
        </p:grpSpPr>
        <p:sp>
          <p:nvSpPr>
            <p:cNvPr id="8246" name="Text Box 11"/>
            <p:cNvSpPr txBox="1">
              <a:spLocks noChangeArrowheads="1"/>
            </p:cNvSpPr>
            <p:nvPr/>
          </p:nvSpPr>
          <p:spPr bwMode="auto">
            <a:xfrm>
              <a:off x="2064" y="1488"/>
              <a:ext cx="5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</a:t>
              </a:r>
              <a:r>
                <a:rPr lang="en-US" altLang="zh-TW" sz="2000" baseline="-25000">
                  <a:latin typeface="Tahoma" pitchFamily="34" charset="0"/>
                  <a:sym typeface="Symbol" pitchFamily="18" charset="2"/>
                </a:rPr>
                <a:t>,B</a:t>
              </a:r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(r)</a:t>
              </a:r>
              <a:endParaRPr lang="en-US" altLang="zh-TW" sz="2000">
                <a:latin typeface="Tahoma" pitchFamily="34" charset="0"/>
              </a:endParaRPr>
            </a:p>
          </p:txBody>
        </p:sp>
        <p:sp>
          <p:nvSpPr>
            <p:cNvPr id="8247" name="Text Box 12"/>
            <p:cNvSpPr txBox="1">
              <a:spLocks noChangeArrowheads="1"/>
            </p:cNvSpPr>
            <p:nvPr/>
          </p:nvSpPr>
          <p:spPr bwMode="auto">
            <a:xfrm>
              <a:off x="3456" y="1488"/>
              <a:ext cx="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</a:t>
              </a:r>
              <a:r>
                <a:rPr lang="en-US" altLang="zh-TW" sz="2000" baseline="-25000">
                  <a:latin typeface="Tahoma" pitchFamily="34" charset="0"/>
                  <a:sym typeface="Symbol" pitchFamily="18" charset="2"/>
                </a:rPr>
                <a:t>B,C</a:t>
              </a:r>
              <a:r>
                <a:rPr lang="en-US" altLang="zh-TW" sz="2000">
                  <a:latin typeface="Tahoma" pitchFamily="34" charset="0"/>
                  <a:sym typeface="Symbol" pitchFamily="18" charset="2"/>
                </a:rPr>
                <a:t>(r)</a:t>
              </a:r>
            </a:p>
          </p:txBody>
        </p:sp>
        <p:sp>
          <p:nvSpPr>
            <p:cNvPr id="8248" name="AutoShape 13"/>
            <p:cNvSpPr>
              <a:spLocks noChangeArrowheads="1"/>
            </p:cNvSpPr>
            <p:nvPr/>
          </p:nvSpPr>
          <p:spPr bwMode="auto">
            <a:xfrm>
              <a:off x="2016" y="1872"/>
              <a:ext cx="240" cy="192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49" name="Group 14"/>
            <p:cNvGrpSpPr>
              <a:grpSpLocks/>
            </p:cNvGrpSpPr>
            <p:nvPr/>
          </p:nvGrpSpPr>
          <p:grpSpPr bwMode="auto">
            <a:xfrm>
              <a:off x="2640" y="1536"/>
              <a:ext cx="576" cy="768"/>
              <a:chOff x="4128" y="1728"/>
              <a:chExt cx="576" cy="768"/>
            </a:xfrm>
          </p:grpSpPr>
          <p:sp>
            <p:nvSpPr>
              <p:cNvPr id="8261" name="Rectangle 15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262" name="Rectangle 16"/>
              <p:cNvSpPr>
                <a:spLocks noChangeArrowheads="1"/>
              </p:cNvSpPr>
              <p:nvPr/>
            </p:nvSpPr>
            <p:spPr bwMode="auto">
              <a:xfrm>
                <a:off x="4416" y="1728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263" name="Rectangle 17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64" name="Rectangle 18"/>
              <p:cNvSpPr>
                <a:spLocks noChangeArrowheads="1"/>
              </p:cNvSpPr>
              <p:nvPr/>
            </p:nvSpPr>
            <p:spPr bwMode="auto">
              <a:xfrm>
                <a:off x="4416" y="192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65" name="Rectangle 19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66" name="Rectangle 20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8267" name="Rectangle 21"/>
              <p:cNvSpPr>
                <a:spLocks noChangeArrowheads="1"/>
              </p:cNvSpPr>
              <p:nvPr/>
            </p:nvSpPr>
            <p:spPr bwMode="auto">
              <a:xfrm>
                <a:off x="4128" y="2304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8268" name="Rectangle 22"/>
              <p:cNvSpPr>
                <a:spLocks noChangeArrowheads="1"/>
              </p:cNvSpPr>
              <p:nvPr/>
            </p:nvSpPr>
            <p:spPr bwMode="auto">
              <a:xfrm>
                <a:off x="4416" y="2304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250" name="Group 23"/>
            <p:cNvGrpSpPr>
              <a:grpSpLocks/>
            </p:cNvGrpSpPr>
            <p:nvPr/>
          </p:nvGrpSpPr>
          <p:grpSpPr bwMode="auto">
            <a:xfrm>
              <a:off x="4032" y="1536"/>
              <a:ext cx="576" cy="768"/>
              <a:chOff x="4032" y="1536"/>
              <a:chExt cx="576" cy="768"/>
            </a:xfrm>
          </p:grpSpPr>
          <p:sp>
            <p:nvSpPr>
              <p:cNvPr id="8251" name="Rectangle 24"/>
              <p:cNvSpPr>
                <a:spLocks noChangeArrowheads="1"/>
              </p:cNvSpPr>
              <p:nvPr/>
            </p:nvSpPr>
            <p:spPr bwMode="auto">
              <a:xfrm>
                <a:off x="4032" y="1536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252" name="Rectangle 25"/>
              <p:cNvSpPr>
                <a:spLocks noChangeArrowheads="1"/>
              </p:cNvSpPr>
              <p:nvPr/>
            </p:nvSpPr>
            <p:spPr bwMode="auto">
              <a:xfrm>
                <a:off x="4320" y="1536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253" name="Rectangle 26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54" name="Rectangle 27"/>
              <p:cNvSpPr>
                <a:spLocks noChangeArrowheads="1"/>
              </p:cNvSpPr>
              <p:nvPr/>
            </p:nvSpPr>
            <p:spPr bwMode="auto">
              <a:xfrm>
                <a:off x="4320" y="1728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m</a:t>
                </a:r>
              </a:p>
            </p:txBody>
          </p:sp>
          <p:grpSp>
            <p:nvGrpSpPr>
              <p:cNvPr id="8255" name="Group 28"/>
              <p:cNvGrpSpPr>
                <a:grpSpLocks/>
              </p:cNvGrpSpPr>
              <p:nvPr/>
            </p:nvGrpSpPr>
            <p:grpSpPr bwMode="auto">
              <a:xfrm>
                <a:off x="4032" y="1920"/>
                <a:ext cx="576" cy="192"/>
                <a:chOff x="3792" y="1920"/>
                <a:chExt cx="576" cy="192"/>
              </a:xfrm>
            </p:grpSpPr>
            <p:sp>
              <p:nvSpPr>
                <p:cNvPr id="8259" name="Rectangle 29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2</a:t>
                  </a:r>
                </a:p>
              </p:txBody>
            </p:sp>
            <p:sp>
              <p:nvSpPr>
                <p:cNvPr id="8260" name="Rectangle 30"/>
                <p:cNvSpPr>
                  <a:spLocks noChangeArrowheads="1"/>
                </p:cNvSpPr>
                <p:nvPr/>
              </p:nvSpPr>
              <p:spPr bwMode="auto">
                <a:xfrm>
                  <a:off x="4080" y="192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n</a:t>
                  </a:r>
                </a:p>
              </p:txBody>
            </p:sp>
          </p:grpSp>
          <p:grpSp>
            <p:nvGrpSpPr>
              <p:cNvPr id="8256" name="Group 31"/>
              <p:cNvGrpSpPr>
                <a:grpSpLocks/>
              </p:cNvGrpSpPr>
              <p:nvPr/>
            </p:nvGrpSpPr>
            <p:grpSpPr bwMode="auto">
              <a:xfrm>
                <a:off x="4032" y="2112"/>
                <a:ext cx="576" cy="192"/>
                <a:chOff x="3792" y="1920"/>
                <a:chExt cx="576" cy="192"/>
              </a:xfrm>
            </p:grpSpPr>
            <p:sp>
              <p:nvSpPr>
                <p:cNvPr id="8257" name="Rectangle 32"/>
                <p:cNvSpPr>
                  <a:spLocks noChangeArrowheads="1"/>
                </p:cNvSpPr>
                <p:nvPr/>
              </p:nvSpPr>
              <p:spPr bwMode="auto">
                <a:xfrm>
                  <a:off x="3792" y="192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8258" name="Rectangle 33"/>
                <p:cNvSpPr>
                  <a:spLocks noChangeArrowheads="1"/>
                </p:cNvSpPr>
                <p:nvPr/>
              </p:nvSpPr>
              <p:spPr bwMode="auto">
                <a:xfrm>
                  <a:off x="4080" y="192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p</a:t>
                  </a:r>
                </a:p>
              </p:txBody>
            </p:sp>
          </p:grpSp>
        </p:grp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914400" y="2362200"/>
            <a:ext cx="1752600" cy="1295400"/>
            <a:chOff x="576" y="1488"/>
            <a:chExt cx="1104" cy="816"/>
          </a:xfrm>
        </p:grpSpPr>
        <p:sp>
          <p:nvSpPr>
            <p:cNvPr id="8228" name="Text Box 35"/>
            <p:cNvSpPr txBox="1">
              <a:spLocks noChangeArrowheads="1"/>
            </p:cNvSpPr>
            <p:nvPr/>
          </p:nvSpPr>
          <p:spPr bwMode="auto">
            <a:xfrm>
              <a:off x="576" y="1488"/>
              <a:ext cx="1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>
                  <a:latin typeface="Tahoma" pitchFamily="34" charset="0"/>
                </a:rPr>
                <a:t>r</a:t>
              </a:r>
            </a:p>
          </p:txBody>
        </p:sp>
        <p:grpSp>
          <p:nvGrpSpPr>
            <p:cNvPr id="8229" name="Group 36"/>
            <p:cNvGrpSpPr>
              <a:grpSpLocks/>
            </p:cNvGrpSpPr>
            <p:nvPr/>
          </p:nvGrpSpPr>
          <p:grpSpPr bwMode="auto">
            <a:xfrm>
              <a:off x="816" y="1536"/>
              <a:ext cx="864" cy="768"/>
              <a:chOff x="432" y="3360"/>
              <a:chExt cx="864" cy="768"/>
            </a:xfrm>
          </p:grpSpPr>
          <p:grpSp>
            <p:nvGrpSpPr>
              <p:cNvPr id="8230" name="Group 37"/>
              <p:cNvGrpSpPr>
                <a:grpSpLocks/>
              </p:cNvGrpSpPr>
              <p:nvPr/>
            </p:nvGrpSpPr>
            <p:grpSpPr bwMode="auto">
              <a:xfrm>
                <a:off x="432" y="3360"/>
                <a:ext cx="864" cy="192"/>
                <a:chOff x="432" y="3360"/>
                <a:chExt cx="864" cy="192"/>
              </a:xfrm>
            </p:grpSpPr>
            <p:sp>
              <p:nvSpPr>
                <p:cNvPr id="8243" name="Rectangle 38"/>
                <p:cNvSpPr>
                  <a:spLocks noChangeArrowheads="1"/>
                </p:cNvSpPr>
                <p:nvPr/>
              </p:nvSpPr>
              <p:spPr bwMode="auto">
                <a:xfrm>
                  <a:off x="432" y="3360"/>
                  <a:ext cx="288" cy="1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8244" name="Rectangle 39"/>
                <p:cNvSpPr>
                  <a:spLocks noChangeArrowheads="1"/>
                </p:cNvSpPr>
                <p:nvPr/>
              </p:nvSpPr>
              <p:spPr bwMode="auto">
                <a:xfrm>
                  <a:off x="720" y="3360"/>
                  <a:ext cx="288" cy="1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8245" name="Rectangle 40"/>
                <p:cNvSpPr>
                  <a:spLocks noChangeArrowheads="1"/>
                </p:cNvSpPr>
                <p:nvPr/>
              </p:nvSpPr>
              <p:spPr bwMode="auto">
                <a:xfrm>
                  <a:off x="1008" y="3360"/>
                  <a:ext cx="288" cy="192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8231" name="Group 41"/>
              <p:cNvGrpSpPr>
                <a:grpSpLocks/>
              </p:cNvGrpSpPr>
              <p:nvPr/>
            </p:nvGrpSpPr>
            <p:grpSpPr bwMode="auto">
              <a:xfrm>
                <a:off x="432" y="3552"/>
                <a:ext cx="864" cy="192"/>
                <a:chOff x="432" y="3360"/>
                <a:chExt cx="864" cy="192"/>
              </a:xfrm>
            </p:grpSpPr>
            <p:sp>
              <p:nvSpPr>
                <p:cNvPr id="824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  <a:endParaRPr lang="en-US" sz="1800">
                    <a:latin typeface="Tahoma" pitchFamily="34" charset="0"/>
                  </a:endParaRPr>
                </a:p>
              </p:txBody>
            </p:sp>
            <p:sp>
              <p:nvSpPr>
                <p:cNvPr id="8241" name="Rectangle 43"/>
                <p:cNvSpPr>
                  <a:spLocks noChangeArrowheads="1"/>
                </p:cNvSpPr>
                <p:nvPr/>
              </p:nvSpPr>
              <p:spPr bwMode="auto">
                <a:xfrm>
                  <a:off x="720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8242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8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m</a:t>
                  </a:r>
                </a:p>
              </p:txBody>
            </p:sp>
          </p:grpSp>
          <p:grpSp>
            <p:nvGrpSpPr>
              <p:cNvPr id="8232" name="Group 45"/>
              <p:cNvGrpSpPr>
                <a:grpSpLocks/>
              </p:cNvGrpSpPr>
              <p:nvPr/>
            </p:nvGrpSpPr>
            <p:grpSpPr bwMode="auto">
              <a:xfrm>
                <a:off x="432" y="3744"/>
                <a:ext cx="864" cy="192"/>
                <a:chOff x="432" y="3360"/>
                <a:chExt cx="864" cy="192"/>
              </a:xfrm>
            </p:grpSpPr>
            <p:sp>
              <p:nvSpPr>
                <p:cNvPr id="8237" name="Rectangle 46"/>
                <p:cNvSpPr>
                  <a:spLocks noChangeArrowheads="1"/>
                </p:cNvSpPr>
                <p:nvPr/>
              </p:nvSpPr>
              <p:spPr bwMode="auto">
                <a:xfrm>
                  <a:off x="432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  <a:endParaRPr lang="en-US" sz="1800">
                    <a:latin typeface="Tahoma" pitchFamily="34" charset="0"/>
                  </a:endParaRPr>
                </a:p>
              </p:txBody>
            </p:sp>
            <p:sp>
              <p:nvSpPr>
                <p:cNvPr id="8238" name="Rectangle 47"/>
                <p:cNvSpPr>
                  <a:spLocks noChangeArrowheads="1"/>
                </p:cNvSpPr>
                <p:nvPr/>
              </p:nvSpPr>
              <p:spPr bwMode="auto">
                <a:xfrm>
                  <a:off x="720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2</a:t>
                  </a:r>
                </a:p>
              </p:txBody>
            </p:sp>
            <p:sp>
              <p:nvSpPr>
                <p:cNvPr id="8239" name="Rectangle 48"/>
                <p:cNvSpPr>
                  <a:spLocks noChangeArrowheads="1"/>
                </p:cNvSpPr>
                <p:nvPr/>
              </p:nvSpPr>
              <p:spPr bwMode="auto">
                <a:xfrm>
                  <a:off x="1008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n</a:t>
                  </a:r>
                </a:p>
              </p:txBody>
            </p:sp>
          </p:grpSp>
          <p:grpSp>
            <p:nvGrpSpPr>
              <p:cNvPr id="8233" name="Group 49"/>
              <p:cNvGrpSpPr>
                <a:grpSpLocks/>
              </p:cNvGrpSpPr>
              <p:nvPr/>
            </p:nvGrpSpPr>
            <p:grpSpPr bwMode="auto">
              <a:xfrm>
                <a:off x="432" y="3936"/>
                <a:ext cx="864" cy="192"/>
                <a:chOff x="432" y="3360"/>
                <a:chExt cx="864" cy="192"/>
              </a:xfrm>
            </p:grpSpPr>
            <p:sp>
              <p:nvSpPr>
                <p:cNvPr id="8234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</a:p>
              </p:txBody>
            </p:sp>
            <p:sp>
              <p:nvSpPr>
                <p:cNvPr id="8235" name="Rectangle 51"/>
                <p:cNvSpPr>
                  <a:spLocks noChangeArrowheads="1"/>
                </p:cNvSpPr>
                <p:nvPr/>
              </p:nvSpPr>
              <p:spPr bwMode="auto">
                <a:xfrm>
                  <a:off x="720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8236" name="Rectangle 52"/>
                <p:cNvSpPr>
                  <a:spLocks noChangeArrowheads="1"/>
                </p:cNvSpPr>
                <p:nvPr/>
              </p:nvSpPr>
              <p:spPr bwMode="auto">
                <a:xfrm>
                  <a:off x="1008" y="3360"/>
                  <a:ext cx="28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latin typeface="Tahoma" pitchFamily="34" charset="0"/>
                    </a:rPr>
                    <a:t>p</a:t>
                  </a:r>
                </a:p>
              </p:txBody>
            </p:sp>
          </p:grpSp>
        </p:grp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3733800" y="4038600"/>
            <a:ext cx="1371600" cy="1828800"/>
            <a:chOff x="288" y="2784"/>
            <a:chExt cx="864" cy="1152"/>
          </a:xfrm>
        </p:grpSpPr>
        <p:grpSp>
          <p:nvGrpSpPr>
            <p:cNvPr id="8204" name="Group 54"/>
            <p:cNvGrpSpPr>
              <a:grpSpLocks/>
            </p:cNvGrpSpPr>
            <p:nvPr/>
          </p:nvGrpSpPr>
          <p:grpSpPr bwMode="auto">
            <a:xfrm>
              <a:off x="288" y="2784"/>
              <a:ext cx="864" cy="192"/>
              <a:chOff x="432" y="3360"/>
              <a:chExt cx="864" cy="192"/>
            </a:xfrm>
          </p:grpSpPr>
          <p:sp>
            <p:nvSpPr>
              <p:cNvPr id="8225" name="Rectangle 55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226" name="Rectangle 56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227" name="Rectangle 57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8205" name="Group 58"/>
            <p:cNvGrpSpPr>
              <a:grpSpLocks/>
            </p:cNvGrpSpPr>
            <p:nvPr/>
          </p:nvGrpSpPr>
          <p:grpSpPr bwMode="auto">
            <a:xfrm>
              <a:off x="288" y="2976"/>
              <a:ext cx="864" cy="192"/>
              <a:chOff x="432" y="3360"/>
              <a:chExt cx="864" cy="192"/>
            </a:xfrm>
          </p:grpSpPr>
          <p:sp>
            <p:nvSpPr>
              <p:cNvPr id="8222" name="Rectangle 59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23" name="Rectangle 60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24" name="Rectangle 61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m</a:t>
                </a:r>
              </a:p>
            </p:txBody>
          </p:sp>
        </p:grpSp>
        <p:grpSp>
          <p:nvGrpSpPr>
            <p:cNvPr id="8206" name="Group 62"/>
            <p:cNvGrpSpPr>
              <a:grpSpLocks/>
            </p:cNvGrpSpPr>
            <p:nvPr/>
          </p:nvGrpSpPr>
          <p:grpSpPr bwMode="auto">
            <a:xfrm>
              <a:off x="288" y="3360"/>
              <a:ext cx="864" cy="192"/>
              <a:chOff x="432" y="3360"/>
              <a:chExt cx="864" cy="192"/>
            </a:xfrm>
          </p:grpSpPr>
          <p:sp>
            <p:nvSpPr>
              <p:cNvPr id="8219" name="Rectangle 63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20" name="Rectangle 64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8221" name="Rectangle 65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n</a:t>
                </a:r>
              </a:p>
            </p:txBody>
          </p:sp>
        </p:grpSp>
        <p:grpSp>
          <p:nvGrpSpPr>
            <p:cNvPr id="8207" name="Group 66"/>
            <p:cNvGrpSpPr>
              <a:grpSpLocks/>
            </p:cNvGrpSpPr>
            <p:nvPr/>
          </p:nvGrpSpPr>
          <p:grpSpPr bwMode="auto">
            <a:xfrm>
              <a:off x="288" y="3744"/>
              <a:ext cx="864" cy="192"/>
              <a:chOff x="432" y="3360"/>
              <a:chExt cx="864" cy="192"/>
            </a:xfrm>
          </p:grpSpPr>
          <p:sp>
            <p:nvSpPr>
              <p:cNvPr id="8216" name="Rectangle 67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8217" name="Rectangle 68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18" name="Rectangle 69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p</a:t>
                </a:r>
              </a:p>
            </p:txBody>
          </p:sp>
        </p:grpSp>
        <p:grpSp>
          <p:nvGrpSpPr>
            <p:cNvPr id="8208" name="Group 70"/>
            <p:cNvGrpSpPr>
              <a:grpSpLocks/>
            </p:cNvGrpSpPr>
            <p:nvPr/>
          </p:nvGrpSpPr>
          <p:grpSpPr bwMode="auto">
            <a:xfrm>
              <a:off x="288" y="3168"/>
              <a:ext cx="864" cy="192"/>
              <a:chOff x="432" y="3360"/>
              <a:chExt cx="864" cy="192"/>
            </a:xfrm>
          </p:grpSpPr>
          <p:sp>
            <p:nvSpPr>
              <p:cNvPr id="8213" name="Rectangle 71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  <a:endParaRPr lang="en-US" sz="1800">
                  <a:latin typeface="Tahoma" pitchFamily="34" charset="0"/>
                </a:endParaRPr>
              </a:p>
            </p:txBody>
          </p:sp>
          <p:sp>
            <p:nvSpPr>
              <p:cNvPr id="8214" name="Rectangle 72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15" name="Rectangle 73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p</a:t>
                </a:r>
              </a:p>
            </p:txBody>
          </p:sp>
        </p:grpSp>
        <p:grpSp>
          <p:nvGrpSpPr>
            <p:cNvPr id="8209" name="Group 74"/>
            <p:cNvGrpSpPr>
              <a:grpSpLocks/>
            </p:cNvGrpSpPr>
            <p:nvPr/>
          </p:nvGrpSpPr>
          <p:grpSpPr bwMode="auto">
            <a:xfrm>
              <a:off x="288" y="3552"/>
              <a:ext cx="864" cy="192"/>
              <a:chOff x="432" y="3360"/>
              <a:chExt cx="864" cy="192"/>
            </a:xfrm>
          </p:grpSpPr>
          <p:sp>
            <p:nvSpPr>
              <p:cNvPr id="8210" name="Rectangle 75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8211" name="Rectangle 76"/>
              <p:cNvSpPr>
                <a:spLocks noChangeArrowheads="1"/>
              </p:cNvSpPr>
              <p:nvPr/>
            </p:nvSpPr>
            <p:spPr bwMode="auto">
              <a:xfrm>
                <a:off x="720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212" name="Rectangle 77"/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latin typeface="Tahoma" pitchFamily="34" charset="0"/>
                  </a:rPr>
                  <a:t>m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8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2" grpId="0" animBg="1"/>
      <p:bldP spid="486403" grpId="0" animBg="1"/>
      <p:bldP spid="486405" grpId="0" build="p" autoUpdateAnimBg="0" advAuto="0"/>
      <p:bldP spid="48640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0DFDAC77-0C97-4139-BAD0-D8ED7D2F0722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dirty="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533400"/>
            <a:ext cx="77724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Dependency Preserving Decomposition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decomposition of a relation schema R with FDs F is a set of schema fragments </a:t>
            </a:r>
            <a:r>
              <a:rPr lang="en-US" dirty="0" err="1" smtClean="0">
                <a:solidFill>
                  <a:schemeClr val="accent2"/>
                </a:solidFill>
              </a:rPr>
              <a:t>R</a:t>
            </a:r>
            <a:r>
              <a:rPr lang="en-US" baseline="-25000" dirty="0" err="1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 with FDs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</a:p>
          <a:p>
            <a:pPr eaLnBrk="1" hangingPunct="1"/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 is the subset of dependencies in F</a:t>
            </a:r>
            <a:r>
              <a:rPr lang="en-US" baseline="30000" dirty="0" smtClean="0"/>
              <a:t>+</a:t>
            </a:r>
            <a:r>
              <a:rPr lang="en-US" dirty="0" smtClean="0"/>
              <a:t> (the closure of F) that involves only attributes in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The decomposition is dependency preserving if and only if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(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dirty="0" smtClean="0"/>
              <a:t> F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r>
              <a:rPr lang="en-US" baseline="30000" dirty="0" smtClean="0"/>
              <a:t>+</a:t>
            </a:r>
            <a:r>
              <a:rPr lang="en-US" dirty="0" smtClean="0"/>
              <a:t> = F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D92EA84F-7D7C-4839-A95D-CC2B9BD39C88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163" y="317500"/>
            <a:ext cx="8077200" cy="5207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sz="24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Non-Dependency Preserving Decomposition Example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Helvetica" pitchFamily="34" charset="0"/>
              </a:rPr>
              <a:t>R = (A, B, C), F = {{A}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{B}, {B}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{C}, </a:t>
            </a:r>
            <a:r>
              <a:rPr lang="en-US" sz="1600" dirty="0">
                <a:solidFill>
                  <a:schemeClr val="accent2"/>
                </a:solidFill>
                <a:latin typeface="Helvetica" pitchFamily="34" charset="0"/>
                <a:sym typeface="Monotype Sorts" pitchFamily="2" charset="2"/>
              </a:rPr>
              <a:t>{A}</a:t>
            </a:r>
            <a:r>
              <a:rPr lang="en-US" sz="1600" dirty="0">
                <a:solidFill>
                  <a:schemeClr val="accent2"/>
                </a:solidFill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solidFill>
                  <a:schemeClr val="accent2"/>
                </a:solidFill>
                <a:latin typeface="Helvetica" pitchFamily="34" charset="0"/>
                <a:sym typeface="Monotype Sorts" pitchFamily="2" charset="2"/>
              </a:rPr>
              <a:t>{C}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}. </a:t>
            </a:r>
            <a:r>
              <a:rPr lang="en-US" sz="1600" dirty="0">
                <a:solidFill>
                  <a:srgbClr val="0000FF"/>
                </a:solidFill>
                <a:latin typeface="Helvetica" pitchFamily="34" charset="0"/>
                <a:sym typeface="Monotype Sorts" pitchFamily="2" charset="2"/>
              </a:rPr>
              <a:t>Key: A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Helvetica" pitchFamily="34" charset="0"/>
                <a:sym typeface="Monotype Sorts" pitchFamily="2" charset="2"/>
              </a:rPr>
              <a:t>There is a dependency {B}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 {C}, where the LHS is not the key, meaning that there can be considerable </a:t>
            </a:r>
            <a:r>
              <a:rPr lang="en-US" sz="1600" dirty="0">
                <a:solidFill>
                  <a:srgbClr val="0070C0"/>
                </a:solidFill>
                <a:latin typeface="Helvetica" pitchFamily="34" charset="0"/>
                <a:sym typeface="Monotype Sorts" pitchFamily="2" charset="2"/>
              </a:rPr>
              <a:t>redundancy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 in R.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Helvetica" pitchFamily="34" charset="0"/>
                <a:sym typeface="Monotype Sorts" pitchFamily="2" charset="2"/>
              </a:rPr>
              <a:t>Solution: Break it in two tables R1(A,B), R2(A,C) (</a:t>
            </a:r>
            <a:r>
              <a:rPr lang="en-US" sz="1600" dirty="0">
                <a:solidFill>
                  <a:srgbClr val="FF3300"/>
                </a:solidFill>
                <a:latin typeface="Helvetica" pitchFamily="34" charset="0"/>
                <a:sym typeface="Monotype Sorts" pitchFamily="2" charset="2"/>
              </a:rPr>
              <a:t>normalization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sz="1600" i="1" dirty="0">
              <a:latin typeface="Helvetica" pitchFamily="34" charset="0"/>
              <a:sym typeface="Greek Symbols" pitchFamily="18" charset="2"/>
            </a:endParaRPr>
          </a:p>
        </p:txBody>
      </p:sp>
      <p:graphicFrame>
        <p:nvGraphicFramePr>
          <p:cNvPr id="513096" name="Group 7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81476864"/>
              </p:ext>
            </p:extLst>
          </p:nvPr>
        </p:nvGraphicFramePr>
        <p:xfrm>
          <a:off x="990600" y="2362200"/>
          <a:ext cx="1920875" cy="1828800"/>
        </p:xfrm>
        <a:graphic>
          <a:graphicData uri="http://schemas.openxmlformats.org/drawingml/2006/table">
            <a:tbl>
              <a:tblPr/>
              <a:tblGrid>
                <a:gridCol w="644525"/>
                <a:gridCol w="638175"/>
                <a:gridCol w="638175"/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9982" name="Rectangle 30"/>
          <p:cNvSpPr>
            <a:spLocks noChangeArrowheads="1"/>
          </p:cNvSpPr>
          <p:nvPr/>
        </p:nvSpPr>
        <p:spPr bwMode="auto">
          <a:xfrm>
            <a:off x="381000" y="4495800"/>
            <a:ext cx="8496300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Helvetica" pitchFamily="34" charset="0"/>
                <a:sym typeface="Monotype Sorts" pitchFamily="2" charset="2"/>
              </a:rPr>
              <a:t>The decomposition is </a:t>
            </a:r>
            <a:r>
              <a:rPr lang="en-US" sz="1600" dirty="0">
                <a:solidFill>
                  <a:schemeClr val="tx2"/>
                </a:solidFill>
                <a:latin typeface="Helvetica" pitchFamily="34" charset="0"/>
                <a:sym typeface="Monotype Sorts" pitchFamily="2" charset="2"/>
              </a:rPr>
              <a:t>lossless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 because the common attribute A is a key for R1 (and R2)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Helvetica" pitchFamily="34" charset="0"/>
                <a:sym typeface="Monotype Sorts" pitchFamily="2" charset="2"/>
              </a:rPr>
              <a:t>The decomposition is </a:t>
            </a:r>
            <a:r>
              <a:rPr lang="en-US" sz="1600" dirty="0">
                <a:solidFill>
                  <a:schemeClr val="tx2"/>
                </a:solidFill>
                <a:latin typeface="Helvetica" pitchFamily="34" charset="0"/>
                <a:sym typeface="Monotype Sorts" pitchFamily="2" charset="2"/>
              </a:rPr>
              <a:t>not dependency preserving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 because F1=</a:t>
            </a:r>
            <a:r>
              <a:rPr lang="en-US" sz="1600" dirty="0">
                <a:latin typeface="Helvetica" pitchFamily="34" charset="0"/>
              </a:rPr>
              <a:t>{{A}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{B}}, F2=</a:t>
            </a:r>
            <a:r>
              <a:rPr lang="en-US" sz="1600" dirty="0">
                <a:latin typeface="Helvetica" pitchFamily="34" charset="0"/>
              </a:rPr>
              <a:t>{{A}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{C}} and (F1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F2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)</a:t>
            </a:r>
            <a:r>
              <a:rPr lang="en-US" sz="1600" baseline="30000" dirty="0">
                <a:latin typeface="Helvetica" pitchFamily="34" charset="0"/>
                <a:sym typeface="Monotype Sorts" pitchFamily="2" charset="2"/>
              </a:rPr>
              <a:t>+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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F</a:t>
            </a:r>
            <a:r>
              <a:rPr lang="en-US" sz="1600" baseline="30000" dirty="0">
                <a:latin typeface="Helvetica" pitchFamily="34" charset="0"/>
                <a:sym typeface="Monotype Sorts" pitchFamily="2" charset="2"/>
              </a:rPr>
              <a:t>+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. We lost the FD {B}</a:t>
            </a:r>
            <a:r>
              <a:rPr lang="en-US" sz="1600" dirty="0">
                <a:latin typeface="Helvetica" pitchFamily="34" charset="0"/>
                <a:sym typeface="Symbol" pitchFamily="18" charset="2"/>
              </a:rPr>
              <a:t>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{C}. </a:t>
            </a:r>
          </a:p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sz="1600" dirty="0">
                <a:latin typeface="Helvetica" pitchFamily="34" charset="0"/>
                <a:sym typeface="Monotype Sorts" pitchFamily="2" charset="2"/>
              </a:rPr>
              <a:t>In </a:t>
            </a:r>
            <a:r>
              <a:rPr lang="en-US" sz="1600" dirty="0" smtClean="0">
                <a:latin typeface="Helvetica" pitchFamily="34" charset="0"/>
                <a:sym typeface="Monotype Sorts" pitchFamily="2" charset="2"/>
              </a:rPr>
              <a:t>practice, 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each FD is implemented as an assertion, which </a:t>
            </a:r>
            <a:r>
              <a:rPr lang="en-US" sz="1600" dirty="0" smtClean="0">
                <a:latin typeface="Helvetica" pitchFamily="34" charset="0"/>
                <a:sym typeface="Monotype Sorts" pitchFamily="2" charset="2"/>
              </a:rPr>
              <a:t>is 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checked when there are updates. In the above example, in order to find </a:t>
            </a:r>
            <a:r>
              <a:rPr lang="en-US" sz="1600" dirty="0" smtClean="0">
                <a:latin typeface="Helvetica" pitchFamily="34" charset="0"/>
                <a:sym typeface="Monotype Sorts" pitchFamily="2" charset="2"/>
              </a:rPr>
              <a:t>violations on B</a:t>
            </a:r>
            <a:r>
              <a:rPr lang="en-US" sz="1600" dirty="0" smtClean="0">
                <a:latin typeface="Helvetica" pitchFamily="34" charset="0"/>
                <a:sym typeface="Wingdings" pitchFamily="2" charset="2"/>
              </a:rPr>
              <a:t>C</a:t>
            </a:r>
            <a:r>
              <a:rPr lang="en-US" sz="1600" dirty="0" smtClean="0">
                <a:latin typeface="Helvetica" pitchFamily="34" charset="0"/>
                <a:sym typeface="Monotype Sorts" pitchFamily="2" charset="2"/>
              </a:rPr>
              <a:t>, 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we have to join R1 and </a:t>
            </a:r>
            <a:r>
              <a:rPr lang="en-US" sz="1600" dirty="0" smtClean="0">
                <a:latin typeface="Helvetica" pitchFamily="34" charset="0"/>
                <a:sym typeface="Monotype Sorts" pitchFamily="2" charset="2"/>
              </a:rPr>
              <a:t>R2, which is </a:t>
            </a:r>
            <a:r>
              <a:rPr lang="en-US" sz="1600" dirty="0">
                <a:latin typeface="Helvetica" pitchFamily="34" charset="0"/>
                <a:sym typeface="Monotype Sorts" pitchFamily="2" charset="2"/>
              </a:rPr>
              <a:t>very expensive. </a:t>
            </a:r>
            <a:endParaRPr lang="en-US" sz="1600" i="1" dirty="0">
              <a:latin typeface="Helvetica" pitchFamily="34" charset="0"/>
              <a:sym typeface="Greek Symbols" pitchFamily="18" charset="2"/>
            </a:endParaRPr>
          </a:p>
        </p:txBody>
      </p:sp>
      <p:graphicFrame>
        <p:nvGraphicFramePr>
          <p:cNvPr id="513095" name="Group 71"/>
          <p:cNvGraphicFramePr>
            <a:graphicFrameLocks noGrp="1"/>
          </p:cNvGraphicFramePr>
          <p:nvPr/>
        </p:nvGraphicFramePr>
        <p:xfrm>
          <a:off x="5791200" y="2362200"/>
          <a:ext cx="1295400" cy="1901918"/>
        </p:xfrm>
        <a:graphic>
          <a:graphicData uri="http://schemas.openxmlformats.org/drawingml/2006/table">
            <a:tbl>
              <a:tblPr/>
              <a:tblGrid>
                <a:gridCol w="657225"/>
                <a:gridCol w="638175"/>
              </a:tblGrid>
              <a:tr h="382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000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482"/>
              </p:ext>
            </p:extLst>
          </p:nvPr>
        </p:nvGraphicFramePr>
        <p:xfrm>
          <a:off x="4343400" y="2362200"/>
          <a:ext cx="1219200" cy="1981201"/>
        </p:xfrm>
        <a:graphic>
          <a:graphicData uri="http://schemas.openxmlformats.org/drawingml/2006/table">
            <a:tbl>
              <a:tblPr/>
              <a:tblGrid>
                <a:gridCol w="617538"/>
                <a:gridCol w="6016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91400" y="3867090"/>
            <a:ext cx="990600" cy="40011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dirty="0"/>
              <a:t>V</a:t>
            </a:r>
            <a:r>
              <a:rPr lang="en-US" altLang="zh-TW" sz="2000" dirty="0" smtClean="0"/>
              <a:t>alid </a:t>
            </a:r>
            <a:endParaRPr lang="en-US" altLang="zh-TW" sz="20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0" y="3810000"/>
            <a:ext cx="990600" cy="40011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 dirty="0" smtClean="0"/>
              <a:t>Invalid 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9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9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9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1608</Words>
  <Application>Microsoft Office PowerPoint</Application>
  <PresentationFormat>On-screen Show (4:3)</PresentationFormat>
  <Paragraphs>415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FDs and Relational Database Design</vt:lpstr>
      <vt:lpstr>Problems of Bad Design</vt:lpstr>
      <vt:lpstr>Decomposition Example</vt:lpstr>
      <vt:lpstr>Normalization</vt:lpstr>
      <vt:lpstr>Lossless Join Decomposition</vt:lpstr>
      <vt:lpstr>Example of a Lossy Decomposition</vt:lpstr>
      <vt:lpstr>Dependency Preserving Decomposition</vt:lpstr>
      <vt:lpstr>Non-Dependency Preserving Decomposition Example</vt:lpstr>
      <vt:lpstr>Dependency Preserving Decomposition Example</vt:lpstr>
      <vt:lpstr>Looking for a “Good” Form</vt:lpstr>
      <vt:lpstr>Second Normal Form (2NF)</vt:lpstr>
      <vt:lpstr>2NF Example</vt:lpstr>
      <vt:lpstr>Third Normal Form (3NF)</vt:lpstr>
      <vt:lpstr>3NF Example</vt:lpstr>
      <vt:lpstr>Algorithm for 3NF Decomposition </vt:lpstr>
      <vt:lpstr>3NF Example</vt:lpstr>
      <vt:lpstr>Redundancy in 3NF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Qiong Luo</cp:lastModifiedBy>
  <cp:revision>76</cp:revision>
  <dcterms:modified xsi:type="dcterms:W3CDTF">2013-03-09T01:21:46Z</dcterms:modified>
</cp:coreProperties>
</file>