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3" r:id="rId2"/>
    <p:sldId id="388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3" r:id="rId17"/>
    <p:sldId id="384" r:id="rId18"/>
    <p:sldId id="385" r:id="rId19"/>
    <p:sldId id="386" r:id="rId20"/>
    <p:sldId id="387" r:id="rId21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4660"/>
  </p:normalViewPr>
  <p:slideViewPr>
    <p:cSldViewPr>
      <p:cViewPr varScale="1">
        <p:scale>
          <a:sx n="109" d="100"/>
          <a:sy n="109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7282CA-2523-4075-8858-0B65DAB91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8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68DD879-0CEA-4782-BBB4-03B0309191C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5E55F3A-E025-44E5-89DB-F7E1716D3A9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3C0AE93-CD1B-46AE-A5E0-47103EF22EB5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A1A560A-0226-4A66-A123-9A9928B31290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1D4595A-A259-4C2C-9219-05C009B8390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D981A8F-41D2-4675-A012-CC98DDBE3BA8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C952942-994C-46C0-A073-E25C79845A58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CC52476-5E0B-43CF-B3AB-1E73071B2388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63AB3C9-CAA1-4866-8788-52365C35E044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8332E57-8E4E-4AEC-AFF4-CE428354DAC0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DEB5E13-1E53-4872-BEAE-208860F13F7F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AB54B68-1C1B-4AE5-B9A0-010DAB50010D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7A56767-7219-4BC4-8020-7FD3915FE423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9D74FF5-44B9-49F8-9359-371C6AF097F0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3AC2622-CAA8-4A73-AD0B-F34F84F05D2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79B3B22-A4BC-459F-9FCC-A01DF6EC9C4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82355B7-5BB9-4B68-A831-C820A6F4439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DA27A31-E0B5-42BF-A9C8-C9E3AC11B88A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38C2BB3-7F56-4B46-B6AA-94A91DAC8930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04DBDBE-8AFF-4F62-8893-3145342F36F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69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ACFA2D1-6936-4D50-AA28-8000DC8CD06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10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F4D1F84-C59F-4AB3-807D-A186CBCF220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50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6FC2B4F-872B-442A-8436-4C5E85D7572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679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53B4321-99F0-4C0F-BA9A-35F10D62030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65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A9D9674-6463-4004-9673-CBEAB8ED205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94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CCE5F69-2BB9-4033-A542-998F7912265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40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C04DC93-5C12-4033-8741-D9E4412A847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957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2450D23-C344-4A4C-92B3-E0FF95C8530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64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8826E52-6329-4A30-A993-93D6328D380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33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D086844-F2C8-4B45-A30E-8E89309E0D5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5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AF7EB7A-F644-4D05-B919-3ACECD0A2E9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4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6B27719B-43EC-4ED3-89E3-1D4D57FD078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80AE316-E520-4EC9-8545-2DDAB664A37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10. Relational Database Design – BCNF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6F2C06C-A82A-4176-96DE-31DE150DD11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 BCNF Decomposition Example (cont)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67700" cy="2035175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1800" smtClean="0">
                <a:solidFill>
                  <a:srgbClr val="FF6600"/>
                </a:solidFill>
              </a:rPr>
              <a:t>(</a:t>
            </a:r>
            <a:r>
              <a:rPr lang="en-US" sz="1800" u="sng" smtClean="0">
                <a:solidFill>
                  <a:srgbClr val="FF6600"/>
                </a:solidFill>
              </a:rPr>
              <a:t>A,C</a:t>
            </a:r>
            <a:r>
              <a:rPr lang="en-US" sz="1800" smtClean="0">
                <a:solidFill>
                  <a:srgbClr val="FF6600"/>
                </a:solidFill>
              </a:rPr>
              <a:t>,D)</a:t>
            </a:r>
            <a:r>
              <a:rPr lang="en-US" sz="1800" smtClean="0"/>
              <a:t> and (</a:t>
            </a:r>
            <a:r>
              <a:rPr lang="en-US" sz="1800" u="sng" smtClean="0"/>
              <a:t>A</a:t>
            </a:r>
            <a:r>
              <a:rPr lang="en-US" sz="1800" smtClean="0"/>
              <a:t>,B,E)	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smtClean="0"/>
              <a:t>{A}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{B,E}, {C}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{D}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smtClean="0"/>
              <a:t>We need to decompose R1=</a:t>
            </a:r>
            <a:r>
              <a:rPr lang="en-US" sz="1800" smtClean="0">
                <a:solidFill>
                  <a:srgbClr val="FF6600"/>
                </a:solidFill>
              </a:rPr>
              <a:t>(</a:t>
            </a:r>
            <a:r>
              <a:rPr lang="en-US" sz="1800" u="sng" smtClean="0">
                <a:solidFill>
                  <a:srgbClr val="FF6600"/>
                </a:solidFill>
              </a:rPr>
              <a:t>A,C</a:t>
            </a:r>
            <a:r>
              <a:rPr lang="en-US" sz="1800" smtClean="0">
                <a:solidFill>
                  <a:srgbClr val="FF6600"/>
                </a:solidFill>
              </a:rPr>
              <a:t>,D)</a:t>
            </a:r>
            <a:r>
              <a:rPr lang="en-US" sz="1800" smtClean="0"/>
              <a:t> because of the FD </a:t>
            </a:r>
            <a:r>
              <a:rPr lang="en-US" sz="1800" smtClean="0">
                <a:solidFill>
                  <a:srgbClr val="0000FF"/>
                </a:solidFill>
              </a:rPr>
              <a:t>{C}</a:t>
            </a:r>
            <a:r>
              <a:rPr lang="en-US" sz="18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1800" smtClean="0">
                <a:solidFill>
                  <a:srgbClr val="0000FF"/>
                </a:solidFill>
              </a:rPr>
              <a:t>{D}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smtClean="0"/>
              <a:t>Thus </a:t>
            </a:r>
            <a:r>
              <a:rPr lang="en-US" sz="1800" smtClean="0">
                <a:solidFill>
                  <a:srgbClr val="FF6600"/>
                </a:solidFill>
              </a:rPr>
              <a:t>(</a:t>
            </a:r>
            <a:r>
              <a:rPr lang="en-US" sz="1800" u="sng" smtClean="0">
                <a:solidFill>
                  <a:srgbClr val="FF6600"/>
                </a:solidFill>
              </a:rPr>
              <a:t>A,C</a:t>
            </a:r>
            <a:r>
              <a:rPr lang="en-US" sz="1800" smtClean="0">
                <a:solidFill>
                  <a:srgbClr val="FF6600"/>
                </a:solidFill>
              </a:rPr>
              <a:t>,D) </a:t>
            </a:r>
            <a:r>
              <a:rPr lang="en-US" sz="1800" smtClean="0"/>
              <a:t>is replaced with R3=(A,C) and R4=(C,D).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smtClean="0"/>
              <a:t>Final decomposition: R2=(A,B,E), R3=(A,C), R4=(C,D)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smtClean="0"/>
          </a:p>
          <a:p>
            <a:pPr lvl="1" eaLnBrk="1" hangingPunct="1">
              <a:buFont typeface="Wingdings" pitchFamily="2" charset="2"/>
              <a:buChar char="§"/>
            </a:pPr>
            <a:endParaRPr lang="en-US" sz="2400" smtClean="0"/>
          </a:p>
          <a:p>
            <a:pPr eaLnBrk="1" hangingPunct="1">
              <a:buFont typeface="Wingdings" pitchFamily="2" charset="2"/>
              <a:buChar char="§"/>
            </a:pPr>
            <a:endParaRPr lang="en-US" smtClean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304800" y="3352800"/>
            <a:ext cx="83439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  <a:sym typeface="Monotype Sorts" charset="0"/>
              </a:rPr>
              <a:t>Is the decomposition </a:t>
            </a:r>
            <a:r>
              <a:rPr lang="en-US" sz="1800">
                <a:solidFill>
                  <a:schemeClr val="accent2"/>
                </a:solidFill>
                <a:latin typeface="Tahoma" pitchFamily="34" charset="0"/>
                <a:sym typeface="Monotype Sorts" charset="0"/>
              </a:rPr>
              <a:t>lossless</a:t>
            </a:r>
            <a:r>
              <a:rPr lang="en-US" sz="1800">
                <a:latin typeface="Tahoma" pitchFamily="34" charset="0"/>
                <a:sym typeface="Monotype Sorts" charset="0"/>
              </a:rPr>
              <a:t>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  <a:sym typeface="Monotype Sorts" charset="0"/>
              </a:rPr>
              <a:t>Yes the algorithm </a:t>
            </a:r>
            <a:r>
              <a:rPr lang="en-US" sz="1800" b="1">
                <a:latin typeface="Tahoma" pitchFamily="34" charset="0"/>
                <a:sym typeface="Monotype Sorts" charset="0"/>
              </a:rPr>
              <a:t>always</a:t>
            </a:r>
            <a:r>
              <a:rPr lang="en-US" sz="1800">
                <a:latin typeface="Tahoma" pitchFamily="34" charset="0"/>
                <a:sym typeface="Monotype Sorts" charset="0"/>
              </a:rPr>
              <a:t> creates lossless decompositions. In step </a:t>
            </a:r>
            <a:r>
              <a:rPr lang="en-US" sz="1800">
                <a:latin typeface="Tahoma" pitchFamily="34" charset="0"/>
              </a:rPr>
              <a:t>S = </a:t>
            </a:r>
            <a:r>
              <a:rPr lang="en-US" sz="1800">
                <a:solidFill>
                  <a:srgbClr val="0000FF"/>
                </a:solidFill>
                <a:latin typeface="Tahoma" pitchFamily="34" charset="0"/>
              </a:rPr>
              <a:t>(S – {R})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>
                <a:latin typeface="Tahoma" pitchFamily="34" charset="0"/>
                <a:sym typeface="Symbol" pitchFamily="18" charset="2"/>
              </a:rPr>
              <a:t>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>
                <a:solidFill>
                  <a:schemeClr val="tx2"/>
                </a:solidFill>
                <a:latin typeface="Tahoma" pitchFamily="34" charset="0"/>
              </a:rPr>
              <a:t>(R-Y)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>
                <a:latin typeface="Tahoma" pitchFamily="34" charset="0"/>
                <a:sym typeface="Symbol" pitchFamily="18" charset="2"/>
              </a:rPr>
              <a:t>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>
                <a:solidFill>
                  <a:srgbClr val="33CC33"/>
                </a:solidFill>
                <a:latin typeface="Tahoma" pitchFamily="34" charset="0"/>
              </a:rPr>
              <a:t>(X,Y) </a:t>
            </a:r>
            <a:r>
              <a:rPr lang="en-US" sz="1800">
                <a:latin typeface="Tahoma" pitchFamily="34" charset="0"/>
              </a:rPr>
              <a:t>we replace R with tables </a:t>
            </a:r>
            <a:r>
              <a:rPr lang="en-US" sz="1800">
                <a:solidFill>
                  <a:schemeClr val="tx2"/>
                </a:solidFill>
                <a:latin typeface="Tahoma" pitchFamily="34" charset="0"/>
              </a:rPr>
              <a:t>(R-Y)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>
                <a:latin typeface="Tahoma" pitchFamily="34" charset="0"/>
                <a:sym typeface="Symbol" pitchFamily="18" charset="2"/>
              </a:rPr>
              <a:t>and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(X,Y)</a:t>
            </a:r>
            <a:r>
              <a:rPr lang="en-US" sz="1800">
                <a:latin typeface="Tahoma" pitchFamily="34" charset="0"/>
              </a:rPr>
              <a:t> that have X as the common attribute and X</a:t>
            </a:r>
            <a:r>
              <a:rPr lang="en-US" sz="1800">
                <a:latin typeface="Tahoma" pitchFamily="34" charset="0"/>
                <a:sym typeface="Symbol" pitchFamily="18" charset="2"/>
              </a:rPr>
              <a:t>Y, i.e., </a:t>
            </a:r>
            <a:r>
              <a:rPr lang="en-US" sz="1800" b="1">
                <a:latin typeface="Tahoma" pitchFamily="34" charset="0"/>
                <a:sym typeface="Symbol" pitchFamily="18" charset="2"/>
              </a:rPr>
              <a:t>X</a:t>
            </a:r>
            <a:r>
              <a:rPr lang="en-US" sz="1800" b="1">
                <a:latin typeface="Tahoma" pitchFamily="34" charset="0"/>
              </a:rPr>
              <a:t> is the key of (X,Y)</a:t>
            </a:r>
            <a:endParaRPr lang="en-US" sz="1800" b="1">
              <a:latin typeface="Tahoma" pitchFamily="34" charset="0"/>
              <a:sym typeface="Monotype Sorts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  <a:sym typeface="Monotype Sorts" charset="0"/>
              </a:rPr>
              <a:t>Is the decomposition</a:t>
            </a:r>
            <a:r>
              <a:rPr lang="en-US" sz="1800">
                <a:solidFill>
                  <a:schemeClr val="accent2"/>
                </a:solidFill>
                <a:latin typeface="Tahoma" pitchFamily="34" charset="0"/>
                <a:sym typeface="Monotype Sorts" charset="0"/>
              </a:rPr>
              <a:t> dependency preserving</a:t>
            </a:r>
            <a:r>
              <a:rPr lang="en-US" sz="1800">
                <a:latin typeface="Tahoma" pitchFamily="34" charset="0"/>
                <a:sym typeface="Monotype Sorts" charset="0"/>
              </a:rPr>
              <a:t>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  <a:sym typeface="Monotype Sorts" charset="0"/>
              </a:rPr>
              <a:t>Yes because F2=</a:t>
            </a:r>
            <a:r>
              <a:rPr lang="en-US" sz="1800">
                <a:latin typeface="Tahoma" pitchFamily="34" charset="0"/>
              </a:rPr>
              <a:t>{{A}</a:t>
            </a:r>
            <a:r>
              <a:rPr lang="en-US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  <a:sym typeface="Monotype Sorts" charset="0"/>
              </a:rPr>
              <a:t>{B,E}}, F3=</a:t>
            </a:r>
            <a:r>
              <a:rPr lang="en-US" sz="1800">
                <a:latin typeface="Tahoma" pitchFamily="34" charset="0"/>
                <a:sym typeface="Symbol" pitchFamily="18" charset="2"/>
              </a:rPr>
              <a:t>, F4=</a:t>
            </a:r>
            <a:r>
              <a:rPr lang="en-US" sz="1800">
                <a:latin typeface="Tahoma" pitchFamily="34" charset="0"/>
              </a:rPr>
              <a:t>{{C}</a:t>
            </a:r>
            <a:r>
              <a:rPr lang="en-US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  <a:sym typeface="Monotype Sorts" charset="0"/>
              </a:rPr>
              <a:t>{D}} and (F2</a:t>
            </a:r>
            <a:r>
              <a:rPr lang="en-US" sz="1800">
                <a:latin typeface="Tahoma" pitchFamily="34" charset="0"/>
                <a:sym typeface="Symbol" pitchFamily="18" charset="2"/>
              </a:rPr>
              <a:t>F3F4</a:t>
            </a:r>
            <a:r>
              <a:rPr lang="en-US" sz="1800">
                <a:latin typeface="Tahoma" pitchFamily="34" charset="0"/>
                <a:sym typeface="Monotype Sorts" charset="0"/>
              </a:rPr>
              <a:t>)+</a:t>
            </a:r>
            <a:r>
              <a:rPr lang="en-US" sz="1800">
                <a:latin typeface="Tahoma" pitchFamily="34" charset="0"/>
                <a:sym typeface="Symbol" pitchFamily="18" charset="2"/>
              </a:rPr>
              <a:t>=</a:t>
            </a:r>
            <a:r>
              <a:rPr lang="en-US" sz="1800">
                <a:latin typeface="Tahoma" pitchFamily="34" charset="0"/>
                <a:sym typeface="Monotype Sorts" charset="0"/>
              </a:rPr>
              <a:t>F+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i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Greek Symbols" pitchFamily="18" charset="2"/>
              </a:rPr>
              <a:t>But remember:</a:t>
            </a:r>
            <a:r>
              <a:rPr lang="en-US" sz="18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Greek Symbols" pitchFamily="18" charset="2"/>
              </a:rPr>
              <a:t> sometimes we may not be able to preserve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7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7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7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50E2AEB-9DD1-4662-80D9-E9FE76D4E72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if a FD violates BCNF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839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u="sng" dirty="0" smtClean="0"/>
              <a:t>Important question:</a:t>
            </a:r>
            <a:r>
              <a:rPr lang="en-US" dirty="0" smtClean="0"/>
              <a:t> which dependencies to check for BCNF violations?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baseline="30000" dirty="0" smtClean="0">
                <a:solidFill>
                  <a:schemeClr val="tx2"/>
                </a:solidFill>
              </a:rPr>
              <a:t>+</a:t>
            </a:r>
            <a:r>
              <a:rPr lang="en-US" dirty="0" smtClean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</a:rPr>
              <a:t>Answer-Part 1</a:t>
            </a:r>
            <a:r>
              <a:rPr lang="en-US" dirty="0" smtClean="0"/>
              <a:t>: To check if a schema R with a given set of FDs F is in BCNF, it suffices to check only the dependencies in F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Consider R (A, B, C, D), with F = {{A}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/>
              <a:t>B}, {B}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/>
              <a:t>C}}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The key is {A,D}.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 violates BCNF because of the LHS of both {A}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/>
              <a:t>B} and {B}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/>
              <a:t>C}. Neither A nor B</a:t>
            </a:r>
            <a:r>
              <a:rPr lang="en-US" i="1" dirty="0" smtClean="0"/>
              <a:t> </a:t>
            </a:r>
            <a:r>
              <a:rPr lang="en-US" dirty="0" smtClean="0"/>
              <a:t>is a key</a:t>
            </a:r>
            <a:r>
              <a:rPr lang="en-US" i="1" dirty="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We can see that by simply using</a:t>
            </a:r>
            <a:r>
              <a:rPr lang="en-US" i="1" dirty="0" smtClean="0"/>
              <a:t> </a:t>
            </a:r>
            <a:r>
              <a:rPr lang="en-US" dirty="0" smtClean="0"/>
              <a:t>F</a:t>
            </a:r>
            <a:r>
              <a:rPr lang="en-US" i="1" dirty="0" smtClean="0"/>
              <a:t> </a:t>
            </a:r>
            <a:r>
              <a:rPr lang="en-US" dirty="0" smtClean="0"/>
              <a:t>- we do not need F</a:t>
            </a:r>
            <a:r>
              <a:rPr lang="en-US" baseline="30000" dirty="0" smtClean="0"/>
              <a:t>+</a:t>
            </a:r>
            <a:r>
              <a:rPr lang="en-US" i="1" baseline="30000" dirty="0" smtClean="0"/>
              <a:t> </a:t>
            </a:r>
            <a:r>
              <a:rPr lang="en-US" dirty="0" smtClean="0"/>
              <a:t>(e.g., we do not need to check the implicit</a:t>
            </a:r>
            <a:r>
              <a:rPr lang="en-US" i="1" dirty="0" smtClean="0"/>
              <a:t> </a:t>
            </a:r>
            <a:r>
              <a:rPr lang="en-US" dirty="0" smtClean="0"/>
              <a:t>FD</a:t>
            </a:r>
            <a:r>
              <a:rPr lang="en-US" i="1" dirty="0" smtClean="0"/>
              <a:t> </a:t>
            </a:r>
            <a:r>
              <a:rPr lang="en-US" dirty="0" smtClean="0"/>
              <a:t>{A}</a:t>
            </a:r>
            <a:r>
              <a:rPr lang="en-US" dirty="0" smtClean="0">
                <a:sym typeface="Symbol" pitchFamily="18" charset="2"/>
              </a:rPr>
              <a:t>{C</a:t>
            </a:r>
            <a:r>
              <a:rPr lang="en-US" dirty="0" smtClean="0"/>
              <a:t>})</a:t>
            </a:r>
            <a:endParaRPr lang="en-US" i="1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We can show that if none of the dependencies in F causes a violation of BCNF, then none of the dependencies in F</a:t>
            </a:r>
            <a:r>
              <a:rPr lang="en-US" baseline="30000" dirty="0" smtClean="0"/>
              <a:t>+</a:t>
            </a:r>
            <a:r>
              <a:rPr lang="en-US" dirty="0" smtClean="0"/>
              <a:t> will cause a violation of BCNF either.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0BECFEB-C16D-464D-BB16-7601AB24280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if a FD violates BCNF (cont)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Answer-Part 2</a:t>
            </a:r>
            <a:r>
              <a:rPr lang="en-US" sz="2000" dirty="0" smtClean="0"/>
              <a:t>: However, using only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chemeClr val="accent2"/>
                </a:solidFill>
              </a:rPr>
              <a:t>insufficient</a:t>
            </a:r>
            <a:r>
              <a:rPr lang="en-US" sz="2000" dirty="0" smtClean="0"/>
              <a:t> when testing a fragment in the decomposition of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Consider again R(A,B,C,D), with F = {{A}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/>
              <a:t>B}, {B}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/>
              <a:t>C}} that violates BCNF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Decompose R into and R1(A,C,D) and R2(A,B)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There is no FD in F that contains only attributes from R1(A,C,D) so we might be misled into thinking that R1 is in BCNF.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 fact, dependency </a:t>
            </a:r>
            <a:r>
              <a:rPr lang="en-US" dirty="0" smtClean="0">
                <a:solidFill>
                  <a:schemeClr val="accent2"/>
                </a:solidFill>
              </a:rPr>
              <a:t>{A}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{</a:t>
            </a:r>
            <a:r>
              <a:rPr lang="en-US" dirty="0" smtClean="0">
                <a:solidFill>
                  <a:schemeClr val="accent2"/>
                </a:solidFill>
              </a:rPr>
              <a:t>C}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 F</a:t>
            </a:r>
            <a:r>
              <a:rPr lang="en-US" baseline="30000" dirty="0" smtClean="0">
                <a:solidFill>
                  <a:schemeClr val="accent2"/>
                </a:solidFill>
              </a:rPr>
              <a:t>+</a:t>
            </a:r>
            <a:r>
              <a:rPr lang="en-US" dirty="0" smtClean="0"/>
              <a:t> shows that R1 is not in BCNF.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Therefore, </a:t>
            </a:r>
            <a:r>
              <a:rPr lang="en-US" u="sng" dirty="0" smtClean="0"/>
              <a:t>for the decomposed schemas we also need to consider dependencies in F</a:t>
            </a:r>
            <a:r>
              <a:rPr lang="en-US" u="sng" baseline="30000" dirty="0" smtClean="0"/>
              <a:t>+</a:t>
            </a:r>
            <a:r>
              <a:rPr lang="en-US" dirty="0" smtClean="0"/>
              <a:t>(see next slide).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27788AA-A70B-49AB-8C87-4504C43DBB7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if a FD violates BCNF (cont)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To check if a schema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in a decomposition of R is in BCNF,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Either test </a:t>
            </a:r>
            <a:r>
              <a:rPr lang="en-US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dirty="0" smtClean="0"/>
              <a:t>for BCNF with respect to the </a:t>
            </a:r>
            <a:r>
              <a:rPr lang="en-US" dirty="0" smtClean="0">
                <a:solidFill>
                  <a:schemeClr val="tx2"/>
                </a:solidFill>
              </a:rPr>
              <a:t>restriction</a:t>
            </a:r>
            <a:r>
              <a:rPr lang="en-US" dirty="0" smtClean="0"/>
              <a:t> of F</a:t>
            </a:r>
            <a:r>
              <a:rPr lang="en-US" baseline="30000" dirty="0" smtClean="0"/>
              <a:t>+</a:t>
            </a:r>
            <a:r>
              <a:rPr lang="en-US" dirty="0" smtClean="0"/>
              <a:t> to </a:t>
            </a:r>
            <a:r>
              <a:rPr lang="en-US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dirty="0" smtClean="0"/>
              <a:t>  (that is, all FDs in F</a:t>
            </a:r>
            <a:r>
              <a:rPr lang="en-US" baseline="30000" dirty="0" smtClean="0"/>
              <a:t>+</a:t>
            </a:r>
            <a:r>
              <a:rPr lang="en-US" dirty="0" smtClean="0"/>
              <a:t> that contain only attributes from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 use the following test: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for every set of attributes </a:t>
            </a:r>
            <a:r>
              <a:rPr lang="en-US" dirty="0" smtClean="0">
                <a:sym typeface="Symbol" pitchFamily="18" charset="2"/>
              </a:rPr>
              <a:t>X 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, check that the attribute closure </a:t>
            </a:r>
            <a:r>
              <a:rPr lang="en-US" dirty="0" smtClean="0">
                <a:sym typeface="Symbol" pitchFamily="18" charset="2"/>
              </a:rPr>
              <a:t>X</a:t>
            </a:r>
            <a:r>
              <a:rPr lang="en-US" baseline="30000" dirty="0" smtClean="0">
                <a:sym typeface="Symbol" pitchFamily="18" charset="2"/>
              </a:rPr>
              <a:t>+</a:t>
            </a:r>
            <a:r>
              <a:rPr lang="en-US" dirty="0" smtClean="0"/>
              <a:t> either includes no attribute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-X, or includes all attributes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If the condition is violated, the dependency  </a:t>
            </a:r>
            <a:r>
              <a:rPr lang="en-US" dirty="0" smtClean="0">
                <a:sym typeface="Symbol" pitchFamily="18" charset="2"/>
              </a:rPr>
              <a:t>X</a:t>
            </a:r>
            <a:r>
              <a:rPr lang="en-US" dirty="0" smtClean="0">
                <a:sym typeface="Greek Symbols" pitchFamily="18" charset="2"/>
              </a:rPr>
              <a:t></a:t>
            </a:r>
            <a:r>
              <a:rPr lang="en-US" dirty="0" smtClean="0">
                <a:sym typeface="Symbol" pitchFamily="18" charset="2"/>
              </a:rPr>
              <a:t> (X</a:t>
            </a:r>
            <a:r>
              <a:rPr lang="en-US" baseline="30000" dirty="0" smtClean="0">
                <a:sym typeface="Symbol" pitchFamily="18" charset="2"/>
              </a:rPr>
              <a:t>+ </a:t>
            </a:r>
            <a:r>
              <a:rPr lang="en-US" dirty="0" smtClean="0">
                <a:sym typeface="Symbol" pitchFamily="18" charset="2"/>
              </a:rPr>
              <a:t>- X</a:t>
            </a:r>
            <a:r>
              <a:rPr lang="en-US" dirty="0" smtClean="0">
                <a:sym typeface="Greek Symbols" pitchFamily="18" charset="2"/>
              </a:rPr>
              <a:t></a:t>
            </a:r>
            <a:r>
              <a:rPr lang="en-US" dirty="0" smtClean="0">
                <a:sym typeface="Symbol" pitchFamily="18" charset="2"/>
              </a:rPr>
              <a:t>) 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holds on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,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violates BCNF.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We use the BCNF-violating dependency to decompose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Note</a:t>
            </a:r>
            <a:r>
              <a:rPr lang="en-US" dirty="0" smtClean="0"/>
              <a:t>: we have seen how to compute X</a:t>
            </a:r>
            <a:r>
              <a:rPr lang="en-US" baseline="30000" dirty="0" smtClean="0"/>
              <a:t>+</a:t>
            </a:r>
            <a:r>
              <a:rPr lang="en-US" dirty="0" smtClean="0"/>
              <a:t> in the previous class about FDs.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4B7A740-FE31-47D4-A955-AD3677945EF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if a FD violates BCNF - Example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30725"/>
          </a:xfrm>
        </p:spPr>
        <p:txBody>
          <a:bodyPr/>
          <a:lstStyle/>
          <a:p>
            <a:pPr eaLnBrk="1" hangingPunct="1"/>
            <a:r>
              <a:rPr lang="en-US" sz="1800" smtClean="0"/>
              <a:t>Consider again: R(A,B,C,D), F = {{A}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B}, {B}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C}} and the decomposition R1(A,C,D) and R2(A,B)</a:t>
            </a:r>
          </a:p>
          <a:p>
            <a:pPr eaLnBrk="1" hangingPunct="1"/>
            <a:r>
              <a:rPr lang="en-US" sz="1800" smtClean="0"/>
              <a:t>A</a:t>
            </a:r>
            <a:r>
              <a:rPr lang="en-US" sz="1800" baseline="30000" smtClean="0"/>
              <a:t>+</a:t>
            </a:r>
            <a:r>
              <a:rPr lang="en-US" sz="1800" smtClean="0"/>
              <a:t>={A,B,C}, B</a:t>
            </a:r>
            <a:r>
              <a:rPr lang="en-US" sz="1800" baseline="30000" smtClean="0"/>
              <a:t>+</a:t>
            </a:r>
            <a:r>
              <a:rPr lang="en-US" sz="1800" smtClean="0"/>
              <a:t>={B,C}, C</a:t>
            </a:r>
            <a:r>
              <a:rPr lang="en-US" sz="1800" baseline="30000" smtClean="0"/>
              <a:t>+</a:t>
            </a:r>
            <a:r>
              <a:rPr lang="en-US" sz="1800" smtClean="0"/>
              <a:t>={C}</a:t>
            </a:r>
          </a:p>
          <a:p>
            <a:pPr lvl="1" eaLnBrk="1" hangingPunct="1"/>
            <a:r>
              <a:rPr lang="en-US" sz="1800" smtClean="0"/>
              <a:t>R2(A,B) is in BCNF because </a:t>
            </a:r>
          </a:p>
          <a:p>
            <a:pPr lvl="2" eaLnBrk="1" hangingPunct="1"/>
            <a:r>
              <a:rPr lang="en-US" sz="1600" smtClean="0"/>
              <a:t>A</a:t>
            </a:r>
            <a:r>
              <a:rPr lang="en-US" sz="1400" baseline="30000" smtClean="0"/>
              <a:t>+</a:t>
            </a:r>
            <a:r>
              <a:rPr lang="en-US" sz="1600" smtClean="0">
                <a:sym typeface="Symbol" pitchFamily="18" charset="2"/>
              </a:rPr>
              <a:t></a:t>
            </a:r>
            <a:r>
              <a:rPr lang="en-US" sz="1600" smtClean="0"/>
              <a:t>R2</a:t>
            </a:r>
            <a:r>
              <a:rPr lang="en-US" sz="1600" i="1" smtClean="0"/>
              <a:t> </a:t>
            </a:r>
            <a:r>
              <a:rPr lang="en-US" sz="1600" smtClean="0"/>
              <a:t>={A,B,C}</a:t>
            </a:r>
            <a:r>
              <a:rPr lang="en-US" sz="1600" smtClean="0">
                <a:sym typeface="Symbol" pitchFamily="18" charset="2"/>
              </a:rPr>
              <a:t></a:t>
            </a:r>
            <a:r>
              <a:rPr lang="en-US" sz="1600" smtClean="0"/>
              <a:t>{A,B}={A,B} includes all attributes of R2</a:t>
            </a:r>
          </a:p>
          <a:p>
            <a:pPr lvl="2" eaLnBrk="1" hangingPunct="1"/>
            <a:r>
              <a:rPr lang="en-US" sz="1600" smtClean="0"/>
              <a:t>B</a:t>
            </a:r>
            <a:r>
              <a:rPr lang="en-US" sz="1400" baseline="30000" smtClean="0"/>
              <a:t>+</a:t>
            </a:r>
            <a:r>
              <a:rPr lang="en-US" sz="1600" smtClean="0">
                <a:sym typeface="Symbol" pitchFamily="18" charset="2"/>
              </a:rPr>
              <a:t></a:t>
            </a:r>
            <a:r>
              <a:rPr lang="en-US" sz="1600" smtClean="0"/>
              <a:t>R2</a:t>
            </a:r>
            <a:r>
              <a:rPr lang="en-US" sz="1600" i="1" smtClean="0"/>
              <a:t> </a:t>
            </a:r>
            <a:r>
              <a:rPr lang="en-US" sz="1600" smtClean="0"/>
              <a:t>={B,C}</a:t>
            </a:r>
            <a:r>
              <a:rPr lang="en-US" sz="1600" smtClean="0">
                <a:sym typeface="Symbol" pitchFamily="18" charset="2"/>
              </a:rPr>
              <a:t></a:t>
            </a:r>
            <a:r>
              <a:rPr lang="en-US" sz="1600" smtClean="0"/>
              <a:t>{A,B}={B} includes no attributes of R2</a:t>
            </a:r>
            <a:r>
              <a:rPr lang="en-US" sz="1600" i="1" smtClean="0"/>
              <a:t>-</a:t>
            </a:r>
            <a:r>
              <a:rPr lang="en-US" sz="1600" smtClean="0"/>
              <a:t>{B}</a:t>
            </a:r>
          </a:p>
          <a:p>
            <a:pPr lvl="2" eaLnBrk="1" hangingPunct="1"/>
            <a:r>
              <a:rPr lang="en-US" sz="1600" smtClean="0"/>
              <a:t>In other words, each attribute (e.g., A) determines everything (it is a key) or nothing (e.g., B).  </a:t>
            </a:r>
          </a:p>
          <a:p>
            <a:pPr lvl="1" eaLnBrk="1" hangingPunct="1"/>
            <a:r>
              <a:rPr lang="en-US" sz="1800" smtClean="0"/>
              <a:t>R1(A,C,D) is not in BCNF because</a:t>
            </a:r>
          </a:p>
          <a:p>
            <a:pPr lvl="2" eaLnBrk="1" hangingPunct="1"/>
            <a:r>
              <a:rPr lang="en-US" sz="1600" smtClean="0"/>
              <a:t> A</a:t>
            </a:r>
            <a:r>
              <a:rPr lang="en-US" sz="1400" baseline="30000" smtClean="0"/>
              <a:t>+</a:t>
            </a:r>
            <a:r>
              <a:rPr lang="en-US" sz="1600" smtClean="0">
                <a:sym typeface="Symbol" pitchFamily="18" charset="2"/>
              </a:rPr>
              <a:t></a:t>
            </a:r>
            <a:r>
              <a:rPr lang="en-US" sz="1600" smtClean="0"/>
              <a:t>R1</a:t>
            </a:r>
            <a:r>
              <a:rPr lang="en-US" sz="1600" i="1" smtClean="0"/>
              <a:t> </a:t>
            </a:r>
            <a:r>
              <a:rPr lang="en-US" sz="1600" smtClean="0"/>
              <a:t>= {A,B,C}</a:t>
            </a:r>
            <a:r>
              <a:rPr lang="en-US" sz="1600" smtClean="0">
                <a:sym typeface="Symbol" pitchFamily="18" charset="2"/>
              </a:rPr>
              <a:t></a:t>
            </a:r>
            <a:r>
              <a:rPr lang="en-US" sz="1600" smtClean="0"/>
              <a:t>{A,C,D}={A,C} does not include all attributes of R1</a:t>
            </a:r>
          </a:p>
          <a:p>
            <a:pPr lvl="2" eaLnBrk="1" hangingPunct="1"/>
            <a:r>
              <a:rPr lang="en-US" sz="1600" smtClean="0"/>
              <a:t>Therefore, the dependency {A}</a:t>
            </a:r>
            <a:r>
              <a:rPr lang="en-US" sz="1600" smtClean="0">
                <a:sym typeface="Symbol" pitchFamily="18" charset="2"/>
              </a:rPr>
              <a:t>{</a:t>
            </a:r>
            <a:r>
              <a:rPr lang="en-US" sz="1600" smtClean="0"/>
              <a:t>C} causes a BCNF violation and will be used for further decomposing R1</a:t>
            </a:r>
          </a:p>
          <a:p>
            <a:pPr lvl="2" eaLnBrk="1" hangingPunct="1"/>
            <a:r>
              <a:rPr lang="en-US" sz="1600" smtClean="0"/>
              <a:t>Final decomposition: R2(A,B), R3(A,D), R4(A,C)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632BC30-7B74-41C4-96C0-B0EC2F7DA09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Different BCNF Decompositions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1800" dirty="0" smtClean="0"/>
              <a:t>The different orders in which we consider BCNF-violating</a:t>
            </a:r>
            <a:r>
              <a:rPr lang="en-US" sz="1800" dirty="0"/>
              <a:t> FDs in </a:t>
            </a:r>
            <a:r>
              <a:rPr lang="en-US" sz="1800" dirty="0" smtClean="0"/>
              <a:t>the algorithm may lead to different decompositions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dirty="0" smtClean="0"/>
              <a:t>Previous example: R(A,B,C,D), F = {{A}</a:t>
            </a:r>
            <a:r>
              <a:rPr lang="en-US" sz="1800" dirty="0" smtClean="0">
                <a:sym typeface="Symbol" pitchFamily="18" charset="2"/>
              </a:rPr>
              <a:t>{</a:t>
            </a:r>
            <a:r>
              <a:rPr lang="en-US" sz="1800" dirty="0" smtClean="0"/>
              <a:t>B}, {B}</a:t>
            </a:r>
            <a:r>
              <a:rPr lang="en-US" sz="1800" dirty="0" smtClean="0">
                <a:sym typeface="Symbol" pitchFamily="18" charset="2"/>
              </a:rPr>
              <a:t>{</a:t>
            </a:r>
            <a:r>
              <a:rPr lang="en-US" sz="1800" dirty="0" smtClean="0"/>
              <a:t>C}}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dirty="0" smtClean="0"/>
              <a:t>Previous BCNF decomposition: </a:t>
            </a:r>
            <a:r>
              <a:rPr lang="en-US" sz="1800" dirty="0" smtClean="0">
                <a:solidFill>
                  <a:schemeClr val="accent2"/>
                </a:solidFill>
              </a:rPr>
              <a:t>R2(A,B), R3(A,D), R4(A,C)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800" dirty="0" smtClean="0"/>
              <a:t>Question: is the decomposition </a:t>
            </a:r>
            <a:r>
              <a:rPr lang="en-US" sz="1800" dirty="0" smtClean="0">
                <a:solidFill>
                  <a:schemeClr val="accent2"/>
                </a:solidFill>
              </a:rPr>
              <a:t>dependency preserving</a:t>
            </a:r>
            <a:r>
              <a:rPr lang="en-US" sz="1800" dirty="0" smtClean="0"/>
              <a:t>?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228600" y="3276600"/>
            <a:ext cx="8915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</a:rPr>
              <a:t>Answer: </a:t>
            </a:r>
            <a:r>
              <a:rPr lang="en-US" sz="1800" dirty="0">
                <a:solidFill>
                  <a:schemeClr val="accent2"/>
                </a:solidFill>
                <a:latin typeface="Tahoma" pitchFamily="34" charset="0"/>
              </a:rPr>
              <a:t>No</a:t>
            </a:r>
            <a:r>
              <a:rPr lang="en-US" sz="1800" dirty="0">
                <a:latin typeface="Tahoma" pitchFamily="34" charset="0"/>
              </a:rPr>
              <a:t> – we lost the dependency {B}</a:t>
            </a:r>
            <a:r>
              <a:rPr lang="en-US" sz="1800" dirty="0">
                <a:latin typeface="Tahoma" pitchFamily="34" charset="0"/>
                <a:sym typeface="Symbol" pitchFamily="18" charset="2"/>
              </a:rPr>
              <a:t>{</a:t>
            </a:r>
            <a:r>
              <a:rPr lang="en-US" sz="1800" dirty="0">
                <a:latin typeface="Tahoma" pitchFamily="34" charset="0"/>
              </a:rPr>
              <a:t>C}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</a:rPr>
              <a:t>Question: Can you obtain a dependency preserving decomposition?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</a:rPr>
              <a:t>Answer: Yes – in the first decomposition we first applied violation {A}</a:t>
            </a:r>
            <a:r>
              <a:rPr lang="en-US" sz="1800" dirty="0">
                <a:latin typeface="Tahoma" pitchFamily="34" charset="0"/>
                <a:sym typeface="Symbol" pitchFamily="18" charset="2"/>
              </a:rPr>
              <a:t>{</a:t>
            </a:r>
            <a:r>
              <a:rPr lang="en-US" sz="1800" dirty="0">
                <a:latin typeface="Tahoma" pitchFamily="34" charset="0"/>
              </a:rPr>
              <a:t>B}. If, instead, we apply {B}</a:t>
            </a:r>
            <a:r>
              <a:rPr lang="en-US" sz="1800" dirty="0">
                <a:latin typeface="Tahoma" pitchFamily="34" charset="0"/>
                <a:sym typeface="Symbol" pitchFamily="18" charset="2"/>
              </a:rPr>
              <a:t>{</a:t>
            </a:r>
            <a:r>
              <a:rPr lang="en-US" sz="1800" dirty="0">
                <a:latin typeface="Tahoma" pitchFamily="34" charset="0"/>
              </a:rPr>
              <a:t>C} we obtain: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</a:rPr>
              <a:t>R1=(A,B,D) and R2=(B,C)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</a:rPr>
              <a:t>We decompose R1=(A,B,D) further using {A} </a:t>
            </a:r>
            <a:r>
              <a:rPr lang="en-US" sz="18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sz="1800" dirty="0">
                <a:latin typeface="Tahoma" pitchFamily="34" charset="0"/>
              </a:rPr>
              <a:t> {B} to obtain: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</a:rPr>
              <a:t>R3=(A,D) and R4=(A,B)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</a:rPr>
              <a:t>The final decomposition </a:t>
            </a:r>
            <a:r>
              <a:rPr lang="en-US" sz="1800" dirty="0">
                <a:solidFill>
                  <a:srgbClr val="0000FF"/>
                </a:solidFill>
                <a:latin typeface="Tahoma" pitchFamily="34" charset="0"/>
              </a:rPr>
              <a:t>R2=(B,C), R3=(A,D), R4=(A,B)</a:t>
            </a:r>
            <a:r>
              <a:rPr lang="en-US" sz="1800" dirty="0">
                <a:latin typeface="Tahoma" pitchFamily="34" charset="0"/>
              </a:rPr>
              <a:t> is </a:t>
            </a:r>
            <a:r>
              <a:rPr lang="en-US" sz="1800" dirty="0">
                <a:solidFill>
                  <a:srgbClr val="0000FF"/>
                </a:solidFill>
                <a:latin typeface="Tahoma" pitchFamily="34" charset="0"/>
              </a:rPr>
              <a:t>dependency preserving</a:t>
            </a:r>
            <a:r>
              <a:rPr lang="en-US" sz="1800" dirty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8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8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8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58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8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3020CC2-6DD3-42C5-B459-C3B4F7BC1C0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Normalization Goals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sz="2000" smtClean="0"/>
              <a:t>Goal for a relational database design is:</a:t>
            </a:r>
          </a:p>
          <a:p>
            <a:pPr lvl="1" eaLnBrk="1" hangingPunct="1"/>
            <a:r>
              <a:rPr lang="en-US" sz="1800" smtClean="0"/>
              <a:t>BCNF.</a:t>
            </a:r>
          </a:p>
          <a:p>
            <a:pPr lvl="1" eaLnBrk="1" hangingPunct="1"/>
            <a:r>
              <a:rPr lang="en-US" sz="1800" smtClean="0"/>
              <a:t>Lossless join.</a:t>
            </a:r>
          </a:p>
          <a:p>
            <a:pPr lvl="1" eaLnBrk="1" hangingPunct="1"/>
            <a:r>
              <a:rPr lang="en-US" sz="1800" smtClean="0"/>
              <a:t>Dependency preservation.</a:t>
            </a:r>
          </a:p>
          <a:p>
            <a:pPr eaLnBrk="1" hangingPunct="1"/>
            <a:r>
              <a:rPr lang="en-US" sz="2000" smtClean="0"/>
              <a:t>If we cannot achieve this, we accept one of</a:t>
            </a:r>
          </a:p>
          <a:p>
            <a:pPr lvl="1" eaLnBrk="1" hangingPunct="1"/>
            <a:r>
              <a:rPr lang="en-US" sz="1800" smtClean="0"/>
              <a:t>Lack of dependency preservation in BCNF</a:t>
            </a:r>
          </a:p>
          <a:p>
            <a:pPr lvl="1" eaLnBrk="1" hangingPunct="1"/>
            <a:r>
              <a:rPr lang="en-US" sz="1800" smtClean="0"/>
              <a:t>Redundancy due to use of 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395AE25-E6E3-4D2D-B2B1-9E38381F3E0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 Model and Normalization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447800"/>
            <a:ext cx="8458200" cy="4572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When an E-R diagram is well designed, the relational schemas generated from it should not need further normalization.</a:t>
            </a:r>
          </a:p>
          <a:p>
            <a:pPr eaLnBrk="1" hangingPunct="1"/>
            <a:r>
              <a:rPr lang="en-US" sz="2000" dirty="0" smtClean="0"/>
              <a:t>However, in an imperfect design there can be FDs from non-key attributes of an entity to some other attributes of the entity</a:t>
            </a:r>
          </a:p>
          <a:p>
            <a:pPr eaLnBrk="1" hangingPunct="1"/>
            <a:r>
              <a:rPr lang="en-US" sz="2000" dirty="0" smtClean="0"/>
              <a:t>E.g. </a:t>
            </a:r>
            <a:r>
              <a:rPr lang="en-US" sz="2000" i="1" dirty="0" smtClean="0"/>
              <a:t>employee</a:t>
            </a:r>
            <a:r>
              <a:rPr lang="en-US" sz="2000" dirty="0" smtClean="0"/>
              <a:t> entity with attributes </a:t>
            </a:r>
            <a:r>
              <a:rPr lang="en-US" sz="2000" i="1" dirty="0" smtClean="0"/>
              <a:t>department-number  </a:t>
            </a:r>
            <a:r>
              <a:rPr lang="en-US" sz="2000" dirty="0" smtClean="0"/>
              <a:t>and </a:t>
            </a:r>
            <a:r>
              <a:rPr lang="en-US" sz="2000" i="1" dirty="0" smtClean="0"/>
              <a:t>department-address</a:t>
            </a:r>
            <a:r>
              <a:rPr lang="en-US" sz="2000" dirty="0" smtClean="0"/>
              <a:t>, and an FD </a:t>
            </a:r>
            <a:r>
              <a:rPr lang="en-US" sz="2000" i="1" dirty="0" smtClean="0"/>
              <a:t>department-number </a:t>
            </a:r>
            <a:r>
              <a:rPr lang="en-US" sz="2000" i="1" dirty="0" smtClean="0">
                <a:sym typeface="Symbol" pitchFamily="18" charset="2"/>
              </a:rPr>
              <a:t> </a:t>
            </a:r>
            <a:r>
              <a:rPr lang="en-US" sz="2000" i="1" dirty="0" smtClean="0"/>
              <a:t>department-address</a:t>
            </a:r>
          </a:p>
          <a:p>
            <a:pPr lvl="1" eaLnBrk="1" hangingPunct="1"/>
            <a:r>
              <a:rPr lang="en-US" sz="1800" dirty="0" smtClean="0"/>
              <a:t>Good design would have made department a separate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A5D60C8-2250-44D6-9744-F7E974FA669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Relation Approach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33400" y="12954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ahoma" pitchFamily="34" charset="0"/>
                <a:sym typeface="Symbol" pitchFamily="18" charset="2"/>
              </a:rPr>
              <a:t>We start with a single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universal relation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 and we decompose it using the FDs (no ER diagrams)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ahoma" pitchFamily="34" charset="0"/>
              </a:rPr>
              <a:t>Assume Loans(branch-name, loan-number, amount, customer-id, customer-name) and FDs: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ahoma" pitchFamily="34" charset="0"/>
              </a:rPr>
              <a:t>{loan-number} </a:t>
            </a:r>
            <a:r>
              <a:rPr lang="en-US" sz="1800" dirty="0">
                <a:latin typeface="Tahoma" pitchFamily="34" charset="0"/>
                <a:sym typeface="Symbol" pitchFamily="18" charset="2"/>
              </a:rPr>
              <a:t> {</a:t>
            </a:r>
            <a:r>
              <a:rPr lang="en-US" sz="1800" dirty="0">
                <a:latin typeface="Tahoma" pitchFamily="34" charset="0"/>
              </a:rPr>
              <a:t>branch-name, amount, customer-id}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ahoma" pitchFamily="34" charset="0"/>
              </a:rPr>
              <a:t>{customer-id} </a:t>
            </a:r>
            <a:r>
              <a:rPr lang="en-US" sz="1800" dirty="0">
                <a:latin typeface="Tahoma" pitchFamily="34" charset="0"/>
                <a:sym typeface="Symbol" pitchFamily="18" charset="2"/>
              </a:rPr>
              <a:t> {</a:t>
            </a:r>
            <a:r>
              <a:rPr lang="en-US" sz="1800" dirty="0">
                <a:latin typeface="Tahoma" pitchFamily="34" charset="0"/>
              </a:rPr>
              <a:t>customer-name}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latin typeface="Tahoma" pitchFamily="34" charset="0"/>
              </a:rPr>
              <a:t>Candidate keys: {loan-number}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Tahoma" pitchFamily="34" charset="0"/>
              </a:rPr>
              <a:t>{customer-id} </a:t>
            </a:r>
            <a:r>
              <a:rPr lang="en-US" sz="1800" dirty="0">
                <a:latin typeface="Tahoma" pitchFamily="34" charset="0"/>
                <a:sym typeface="Symbol" pitchFamily="18" charset="2"/>
              </a:rPr>
              <a:t> {</a:t>
            </a:r>
            <a:r>
              <a:rPr lang="en-US" sz="1800" dirty="0">
                <a:latin typeface="Tahoma" pitchFamily="34" charset="0"/>
              </a:rPr>
              <a:t>customer-name</a:t>
            </a:r>
            <a:r>
              <a:rPr lang="en-US" sz="1800" dirty="0" smtClean="0">
                <a:latin typeface="Tahoma" pitchFamily="34" charset="0"/>
              </a:rPr>
              <a:t>} violates BCNF</a:t>
            </a:r>
            <a:endParaRPr lang="en-US" sz="20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latin typeface="Tahoma" pitchFamily="34" charset="0"/>
              </a:rPr>
              <a:t>We </a:t>
            </a:r>
            <a:r>
              <a:rPr lang="en-US" sz="2000" dirty="0">
                <a:latin typeface="Tahoma" pitchFamily="34" charset="0"/>
              </a:rPr>
              <a:t>apply </a:t>
            </a:r>
            <a:r>
              <a:rPr lang="en-US" sz="2000" dirty="0" smtClean="0">
                <a:latin typeface="Tahoma" pitchFamily="34" charset="0"/>
              </a:rPr>
              <a:t>BCNF </a:t>
            </a:r>
            <a:r>
              <a:rPr lang="en-US" sz="2000" dirty="0">
                <a:latin typeface="Tahoma" pitchFamily="34" charset="0"/>
              </a:rPr>
              <a:t>decomposition algorithms to generate </a:t>
            </a:r>
            <a:r>
              <a:rPr lang="en-US" sz="2000" dirty="0" smtClean="0">
                <a:latin typeface="Tahoma" pitchFamily="34" charset="0"/>
              </a:rPr>
              <a:t>tables:</a:t>
            </a:r>
            <a:endParaRPr lang="en-US" sz="2000" dirty="0"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ahoma" pitchFamily="34" charset="0"/>
              </a:rPr>
              <a:t>Loan(</a:t>
            </a:r>
            <a:r>
              <a:rPr lang="en-US" sz="1800" u="sng" dirty="0">
                <a:latin typeface="Tahoma" pitchFamily="34" charset="0"/>
              </a:rPr>
              <a:t>loan-number</a:t>
            </a:r>
            <a:r>
              <a:rPr lang="en-US" sz="1800" dirty="0">
                <a:latin typeface="Tahoma" pitchFamily="34" charset="0"/>
              </a:rPr>
              <a:t>, branch-name, amount, customer-id) 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ahoma" pitchFamily="34" charset="0"/>
              </a:rPr>
              <a:t>Customer(</a:t>
            </a:r>
            <a:r>
              <a:rPr lang="en-US" sz="1800" u="sng" dirty="0">
                <a:latin typeface="Tahoma" pitchFamily="34" charset="0"/>
              </a:rPr>
              <a:t>customer-</a:t>
            </a:r>
            <a:r>
              <a:rPr lang="en-US" sz="1800" u="sng" dirty="0" err="1">
                <a:latin typeface="Tahoma" pitchFamily="34" charset="0"/>
              </a:rPr>
              <a:t>id</a:t>
            </a:r>
            <a:r>
              <a:rPr lang="en-US" sz="1800" dirty="0" err="1">
                <a:latin typeface="Tahoma" pitchFamily="34" charset="0"/>
              </a:rPr>
              <a:t>,customer</a:t>
            </a:r>
            <a:r>
              <a:rPr lang="en-US" sz="1800" dirty="0">
                <a:latin typeface="Tahoma" pitchFamily="34" charset="0"/>
              </a:rPr>
              <a:t>-name)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latin typeface="Tahoma" pitchFamily="34" charset="0"/>
                <a:sym typeface="Symbol" pitchFamily="18" charset="2"/>
              </a:rPr>
              <a:t>The decomposition is in BCNF.</a:t>
            </a:r>
            <a:endParaRPr lang="en-US" sz="2000" dirty="0">
              <a:latin typeface="Tahoma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Tahoma" pitchFamily="34" charset="0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D0EF58A-BA7E-475C-8A24-C4701800A7F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Denormalization for Performance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34338" cy="4876800"/>
          </a:xfrm>
        </p:spPr>
        <p:txBody>
          <a:bodyPr/>
          <a:lstStyle/>
          <a:p>
            <a:pPr eaLnBrk="1" hangingPunct="1"/>
            <a:r>
              <a:rPr lang="en-US" sz="1800" smtClean="0"/>
              <a:t>May want to use non-normalized schema for performance</a:t>
            </a:r>
          </a:p>
          <a:p>
            <a:pPr eaLnBrk="1" hangingPunct="1"/>
            <a:r>
              <a:rPr lang="en-US" sz="1800" smtClean="0"/>
              <a:t>E.g. displaying </a:t>
            </a:r>
            <a:r>
              <a:rPr lang="en-US" sz="1800" i="1" smtClean="0"/>
              <a:t>customer-name</a:t>
            </a:r>
            <a:r>
              <a:rPr lang="en-US" sz="1800" smtClean="0"/>
              <a:t> along with </a:t>
            </a:r>
            <a:r>
              <a:rPr lang="en-US" sz="1800" i="1" smtClean="0"/>
              <a:t>loan-number</a:t>
            </a:r>
            <a:r>
              <a:rPr lang="en-US" sz="1800" smtClean="0"/>
              <a:t> and </a:t>
            </a:r>
            <a:r>
              <a:rPr lang="en-US" sz="1800" i="1" smtClean="0"/>
              <a:t>amount</a:t>
            </a:r>
            <a:r>
              <a:rPr lang="en-US" sz="1800" smtClean="0"/>
              <a:t> requires join of </a:t>
            </a:r>
            <a:r>
              <a:rPr lang="en-US" sz="1800" i="1" smtClean="0"/>
              <a:t>loan</a:t>
            </a:r>
            <a:r>
              <a:rPr lang="en-US" sz="1800" smtClean="0"/>
              <a:t> with </a:t>
            </a:r>
            <a:r>
              <a:rPr lang="en-US" sz="1800" i="1" smtClean="0"/>
              <a:t>customer</a:t>
            </a:r>
          </a:p>
          <a:p>
            <a:pPr eaLnBrk="1" hangingPunct="1"/>
            <a:r>
              <a:rPr lang="en-US" sz="1800" smtClean="0"/>
              <a:t>Alternative 1:  Use denormalized relation containing attributes of </a:t>
            </a:r>
            <a:r>
              <a:rPr lang="en-US" sz="1800" i="1" smtClean="0"/>
              <a:t>loan</a:t>
            </a:r>
            <a:r>
              <a:rPr lang="en-US" sz="1800" smtClean="0"/>
              <a:t> as well as </a:t>
            </a:r>
            <a:r>
              <a:rPr lang="en-US" sz="1800" i="1" smtClean="0"/>
              <a:t>customer</a:t>
            </a:r>
            <a:r>
              <a:rPr lang="en-US" sz="1800" smtClean="0"/>
              <a:t> with all above attributes</a:t>
            </a:r>
          </a:p>
          <a:p>
            <a:pPr lvl="1" eaLnBrk="1" hangingPunct="1"/>
            <a:r>
              <a:rPr lang="en-US" sz="1600" smtClean="0"/>
              <a:t>faster lookup</a:t>
            </a:r>
          </a:p>
          <a:p>
            <a:pPr lvl="1" eaLnBrk="1" hangingPunct="1"/>
            <a:r>
              <a:rPr lang="en-US" sz="1600" smtClean="0"/>
              <a:t>Extra space and extra execution time for updates</a:t>
            </a:r>
          </a:p>
          <a:p>
            <a:pPr lvl="1" eaLnBrk="1" hangingPunct="1"/>
            <a:r>
              <a:rPr lang="en-US" sz="1600" smtClean="0"/>
              <a:t>extra coding work for programmer and possibility of error in extra code</a:t>
            </a:r>
          </a:p>
          <a:p>
            <a:pPr eaLnBrk="1" hangingPunct="1"/>
            <a:r>
              <a:rPr lang="en-US" sz="1800" smtClean="0"/>
              <a:t>Alternative 2: use a materialized view defined as</a:t>
            </a:r>
            <a:br>
              <a:rPr lang="en-US" sz="1800" smtClean="0"/>
            </a:br>
            <a:r>
              <a:rPr lang="en-US" sz="1800" smtClean="0"/>
              <a:t>          loan JOIN customer</a:t>
            </a:r>
          </a:p>
          <a:p>
            <a:pPr lvl="1" eaLnBrk="1" hangingPunct="1"/>
            <a:r>
              <a:rPr lang="en-US" sz="1600" smtClean="0"/>
              <a:t>Benefits and drawbacks same as above, except no extra coding work for programmer and avoids possible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09AE84D-4B08-42CB-878D-52BF3C4DC2F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Forms Review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1NF</a:t>
            </a:r>
            <a:r>
              <a:rPr lang="en-US" dirty="0" smtClean="0"/>
              <a:t>: all attribute values are atomic (every relational table is in 1NF).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2NF</a:t>
            </a:r>
            <a:r>
              <a:rPr lang="en-US" dirty="0" smtClean="0">
                <a:sym typeface="Symbol" pitchFamily="18" charset="2"/>
              </a:rPr>
              <a:t>: for every </a:t>
            </a:r>
            <a:r>
              <a:rPr lang="en-US" dirty="0" smtClean="0">
                <a:sym typeface="Symbol" pitchFamily="18" charset="2"/>
              </a:rPr>
              <a:t>nontrivial FD </a:t>
            </a:r>
            <a:r>
              <a:rPr lang="en-US" dirty="0" smtClean="0"/>
              <a:t>X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Y, either X is not a </a:t>
            </a:r>
            <a:r>
              <a:rPr lang="en-US" i="1" dirty="0" smtClean="0"/>
              <a:t>proper subset</a:t>
            </a:r>
            <a:r>
              <a:rPr lang="en-US" dirty="0" smtClean="0"/>
              <a:t> of a candidate key, or every attribute in Y is prime. 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3NF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for </a:t>
            </a:r>
            <a:r>
              <a:rPr lang="en-US" smtClean="0">
                <a:sym typeface="Symbol" pitchFamily="18" charset="2"/>
              </a:rPr>
              <a:t>every </a:t>
            </a:r>
            <a:r>
              <a:rPr lang="en-US" smtClean="0">
                <a:sym typeface="Symbol" pitchFamily="18" charset="2"/>
              </a:rPr>
              <a:t>nontrivial FD </a:t>
            </a:r>
            <a:r>
              <a:rPr lang="en-US" dirty="0" smtClean="0"/>
              <a:t>X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Y, either X is  a </a:t>
            </a:r>
            <a:r>
              <a:rPr lang="en-US" dirty="0" err="1" smtClean="0"/>
              <a:t>superkey</a:t>
            </a:r>
            <a:r>
              <a:rPr lang="en-US" dirty="0" smtClean="0"/>
              <a:t>, or every attribute in Y is prime.</a:t>
            </a:r>
          </a:p>
          <a:p>
            <a:pPr lvl="1" eaLnBrk="1" hangingPunct="1"/>
            <a:r>
              <a:rPr lang="en-US" dirty="0" smtClean="0"/>
              <a:t>Difference between 3NF and 2NF: 2NF allows FDs where X is not part of any candidate key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1B0796A-0FB1-4322-A5ED-F8417CC2E93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Design Issues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Some aspects of database design are not caught by normalization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Examples of bad database design, to be avoided: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Instead of </a:t>
            </a:r>
            <a:r>
              <a:rPr lang="en-US" sz="2000" i="1" dirty="0" smtClean="0"/>
              <a:t>earnings</a:t>
            </a:r>
            <a:r>
              <a:rPr lang="en-US" sz="2000" dirty="0" smtClean="0"/>
              <a:t>(</a:t>
            </a:r>
            <a:r>
              <a:rPr lang="en-US" sz="2000" i="1" dirty="0" smtClean="0"/>
              <a:t>company-id, year, amount</a:t>
            </a:r>
            <a:r>
              <a:rPr lang="en-US" sz="2000" dirty="0" smtClean="0"/>
              <a:t>), use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i="1" dirty="0" smtClean="0"/>
              <a:t>earnings-2000, earnings-2001, earnings-2002</a:t>
            </a:r>
            <a:r>
              <a:rPr lang="en-US" sz="1800" dirty="0" smtClean="0"/>
              <a:t>, etc., all on the schema (</a:t>
            </a:r>
            <a:r>
              <a:rPr lang="en-US" sz="1800" i="1" dirty="0" smtClean="0"/>
              <a:t>company-id</a:t>
            </a:r>
            <a:r>
              <a:rPr lang="en-US" sz="1800" i="1" smtClean="0"/>
              <a:t>, amount</a:t>
            </a:r>
            <a:r>
              <a:rPr lang="en-US" sz="1800" smtClean="0"/>
              <a:t>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Above are in BCNF, but make querying across years difficult and needs new table each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i="1" dirty="0" smtClean="0"/>
              <a:t>company-year</a:t>
            </a:r>
            <a:r>
              <a:rPr lang="en-US" sz="1800" dirty="0" smtClean="0"/>
              <a:t>(</a:t>
            </a:r>
            <a:r>
              <a:rPr lang="en-US" sz="1800" i="1" dirty="0" smtClean="0"/>
              <a:t>company-id, earnings-2000, earnings-2001, earnings-2002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Also in BCNF, but also makes querying across years difficult and requires new attribute each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EF39371-A3D0-4A7B-8874-2BECA803766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Boyce-Codd Normal Form (</a:t>
            </a:r>
            <a:r>
              <a:rPr lang="en-US" smtClean="0">
                <a:solidFill>
                  <a:schemeClr val="accent2"/>
                </a:solidFill>
              </a:rPr>
              <a:t>BCNF</a:t>
            </a:r>
            <a:r>
              <a:rPr lang="en-US" smtClean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 is a relation schema, with the set F of FDs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 is in BCNF if and only if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for each FD: X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{A} in F+,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 X (trivial FD), </a:t>
            </a:r>
            <a:r>
              <a:rPr lang="en-US" dirty="0" smtClean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X is a </a:t>
            </a:r>
            <a:r>
              <a:rPr lang="en-US" dirty="0" err="1" smtClean="0">
                <a:sym typeface="Symbol" pitchFamily="18" charset="2"/>
              </a:rPr>
              <a:t>superkey</a:t>
            </a:r>
            <a:r>
              <a:rPr lang="en-US" dirty="0" smtClean="0">
                <a:sym typeface="Symbol" pitchFamily="18" charset="2"/>
              </a:rPr>
              <a:t> for R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In other words</a:t>
            </a:r>
            <a:r>
              <a:rPr lang="en-US" dirty="0" smtClean="0"/>
              <a:t>: For every FD that does not contain extraneous (useless) attributes, the LHS of every FD is a candidate key.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BCNF tables have no redundancy.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If a table is in BCNF it is also in 3NF (and 2NF and 1NF)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752251F-A75E-4365-AB26-0511863E447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BCNF Example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R = (B, C, E)</a:t>
            </a:r>
            <a:br>
              <a:rPr lang="en-US" dirty="0" smtClean="0"/>
            </a:br>
            <a:r>
              <a:rPr lang="en-US" dirty="0" smtClean="0"/>
              <a:t>F = {{</a:t>
            </a:r>
            <a:r>
              <a:rPr lang="en-US" dirty="0" smtClean="0">
                <a:sym typeface="Monotype Sorts" charset="0"/>
              </a:rPr>
              <a:t>E}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charset="0"/>
              </a:rPr>
              <a:t>{B}</a:t>
            </a:r>
            <a:r>
              <a:rPr lang="en-US" dirty="0" smtClean="0"/>
              <a:t>, {B,C}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>
                <a:sym typeface="Monotype Sorts" charset="0"/>
              </a:rPr>
              <a:t>E}}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sym typeface="Monotype Sorts" charset="0"/>
              </a:rPr>
              <a:t> Two candidate keys: BC and EC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{B,C}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>
                <a:sym typeface="Monotype Sorts" charset="0"/>
              </a:rPr>
              <a:t>E} does not violate BCNF because BC is a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{</a:t>
            </a:r>
            <a:r>
              <a:rPr lang="en-US" dirty="0" smtClean="0">
                <a:sym typeface="Monotype Sorts" charset="0"/>
              </a:rPr>
              <a:t>E}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charset="0"/>
              </a:rPr>
              <a:t>{B} violates BCNF because E is not a key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ym typeface="Monotype Sorts" charset="0"/>
              </a:rPr>
              <a:t>In order to achieve BCNF we have to decompose the table, but how?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ym typeface="Monotype Sorts" charset="0"/>
              </a:rPr>
              <a:t>	Since the decomposition must be lossless, we only have one option: R1(B,</a:t>
            </a:r>
            <a:r>
              <a:rPr lang="en-US" u="sng" dirty="0" smtClean="0">
                <a:sym typeface="Monotype Sorts" charset="0"/>
              </a:rPr>
              <a:t>E</a:t>
            </a:r>
            <a:r>
              <a:rPr lang="en-US" dirty="0" smtClean="0">
                <a:sym typeface="Monotype Sorts" charset="0"/>
              </a:rPr>
              <a:t>), and R2(</a:t>
            </a:r>
            <a:r>
              <a:rPr lang="en-US" u="sng" dirty="0" smtClean="0">
                <a:sym typeface="Monotype Sorts" charset="0"/>
              </a:rPr>
              <a:t>C,E</a:t>
            </a:r>
            <a:r>
              <a:rPr lang="en-US" dirty="0" smtClean="0">
                <a:sym typeface="Monotype Sorts" charset="0"/>
              </a:rPr>
              <a:t>). The common attribute E should be key of one fragment, here R1. 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ym typeface="Monotype Sorts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 smtClean="0">
              <a:sym typeface="Monotype Sort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6F2ED65-EE20-484D-9FDF-40C51F2D750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BCNF Example (cont)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610600" cy="914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800" smtClean="0">
                <a:sym typeface="Symbol" pitchFamily="18" charset="2"/>
              </a:rPr>
              <a:t>Bank-schema = (Branch B, Customer C, Employee E)</a:t>
            </a:r>
            <a:r>
              <a:rPr lang="en-US" sz="1800" i="1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z="1800" smtClean="0"/>
              <a:t>F = {</a:t>
            </a:r>
            <a:r>
              <a:rPr lang="en-US" sz="1800" smtClean="0">
                <a:solidFill>
                  <a:srgbClr val="0000FF"/>
                </a:solidFill>
              </a:rPr>
              <a:t>{</a:t>
            </a:r>
            <a:r>
              <a:rPr lang="en-US" sz="1800" smtClean="0">
                <a:solidFill>
                  <a:srgbClr val="0000FF"/>
                </a:solidFill>
                <a:sym typeface="Monotype Sorts" charset="0"/>
              </a:rPr>
              <a:t>E}</a:t>
            </a:r>
            <a:r>
              <a:rPr lang="en-US" sz="18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1800" smtClean="0">
                <a:solidFill>
                  <a:srgbClr val="0000FF"/>
                </a:solidFill>
                <a:sym typeface="Monotype Sorts" charset="0"/>
              </a:rPr>
              <a:t>{B}, </a:t>
            </a:r>
            <a:r>
              <a:rPr lang="en-US" sz="1800" smtClean="0">
                <a:solidFill>
                  <a:srgbClr val="0000FF"/>
                </a:solidFill>
              </a:rPr>
              <a:t>{B,C}</a:t>
            </a:r>
            <a:r>
              <a:rPr lang="en-US" sz="1800" smtClean="0">
                <a:solidFill>
                  <a:srgbClr val="0000FF"/>
                </a:solidFill>
                <a:sym typeface="Symbol" pitchFamily="18" charset="2"/>
              </a:rPr>
              <a:t>{</a:t>
            </a:r>
            <a:r>
              <a:rPr lang="en-US" sz="1800" smtClean="0">
                <a:solidFill>
                  <a:srgbClr val="0000FF"/>
                </a:solidFill>
                <a:sym typeface="Monotype Sorts" charset="0"/>
              </a:rPr>
              <a:t>E}</a:t>
            </a:r>
            <a:r>
              <a:rPr lang="en-US" sz="1800" smtClean="0">
                <a:sym typeface="Monotype Sorts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en-US" sz="1800" smtClean="0">
                <a:sym typeface="Monotype Sorts" charset="0"/>
              </a:rPr>
              <a:t>Decompose into R1(</a:t>
            </a:r>
            <a:r>
              <a:rPr lang="en-US" sz="1800" smtClean="0">
                <a:solidFill>
                  <a:schemeClr val="accent2"/>
                </a:solidFill>
                <a:sym typeface="Monotype Sorts" charset="0"/>
              </a:rPr>
              <a:t>B,</a:t>
            </a:r>
            <a:r>
              <a:rPr lang="en-US" sz="1800" u="sng" smtClean="0">
                <a:solidFill>
                  <a:schemeClr val="accent2"/>
                </a:solidFill>
                <a:sym typeface="Monotype Sorts" charset="0"/>
              </a:rPr>
              <a:t>E</a:t>
            </a:r>
            <a:r>
              <a:rPr lang="en-US" sz="1800" smtClean="0">
                <a:sym typeface="Monotype Sorts" charset="0"/>
              </a:rPr>
              <a:t>), and R2(</a:t>
            </a:r>
            <a:r>
              <a:rPr lang="en-US" sz="1800" u="sng" smtClean="0">
                <a:solidFill>
                  <a:schemeClr val="bg2"/>
                </a:solidFill>
                <a:sym typeface="Monotype Sorts" charset="0"/>
              </a:rPr>
              <a:t>C,E</a:t>
            </a:r>
            <a:r>
              <a:rPr lang="en-US" sz="1800" smtClean="0">
                <a:sym typeface="Monotype Sorts" charset="0"/>
              </a:rPr>
              <a:t>)</a:t>
            </a:r>
          </a:p>
          <a:p>
            <a:pPr eaLnBrk="1" hangingPunct="1"/>
            <a:endParaRPr lang="en-US" sz="1800" smtClean="0">
              <a:sym typeface="Monotype Sorts" charset="0"/>
            </a:endParaRPr>
          </a:p>
          <a:p>
            <a:pPr lvl="1" eaLnBrk="1" hangingPunct="1"/>
            <a:endParaRPr lang="en-US" sz="1800" smtClean="0">
              <a:sym typeface="Monotype Sorts" charset="0"/>
            </a:endParaRPr>
          </a:p>
        </p:txBody>
      </p:sp>
      <p:graphicFrame>
        <p:nvGraphicFramePr>
          <p:cNvPr id="537665" name="Group 65"/>
          <p:cNvGraphicFramePr>
            <a:graphicFrameLocks noGrp="1"/>
          </p:cNvGraphicFramePr>
          <p:nvPr>
            <p:ph sz="half" idx="2"/>
          </p:nvPr>
        </p:nvGraphicFramePr>
        <p:xfrm>
          <a:off x="973138" y="2789238"/>
          <a:ext cx="3814762" cy="2133601"/>
        </p:xfrm>
        <a:graphic>
          <a:graphicData uri="http://schemas.openxmlformats.org/drawingml/2006/table">
            <a:tbl>
              <a:tblPr/>
              <a:tblGrid>
                <a:gridCol w="1268412"/>
                <a:gridCol w="1195388"/>
                <a:gridCol w="13509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7630" name="Group 30"/>
          <p:cNvGraphicFramePr>
            <a:graphicFrameLocks noGrp="1"/>
          </p:cNvGraphicFramePr>
          <p:nvPr/>
        </p:nvGraphicFramePr>
        <p:xfrm>
          <a:off x="5943600" y="2286000"/>
          <a:ext cx="2773363" cy="1708152"/>
        </p:xfrm>
        <a:graphic>
          <a:graphicData uri="http://schemas.openxmlformats.org/drawingml/2006/table">
            <a:tbl>
              <a:tblPr/>
              <a:tblGrid>
                <a:gridCol w="1343025"/>
                <a:gridCol w="1430338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7647" name="Group 47"/>
          <p:cNvGraphicFramePr>
            <a:graphicFrameLocks noGrp="1"/>
          </p:cNvGraphicFramePr>
          <p:nvPr/>
        </p:nvGraphicFramePr>
        <p:xfrm>
          <a:off x="5943600" y="4191000"/>
          <a:ext cx="2819400" cy="1752600"/>
        </p:xfrm>
        <a:graphic>
          <a:graphicData uri="http://schemas.openxmlformats.org/drawingml/2006/table">
            <a:tbl>
              <a:tblPr/>
              <a:tblGrid>
                <a:gridCol w="1323975"/>
                <a:gridCol w="149542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9" name="Rectangle 64"/>
          <p:cNvSpPr>
            <a:spLocks noChangeArrowheads="1"/>
          </p:cNvSpPr>
          <p:nvPr/>
        </p:nvSpPr>
        <p:spPr bwMode="auto">
          <a:xfrm>
            <a:off x="304800" y="5486400"/>
            <a:ext cx="548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  <a:sym typeface="Monotype Sorts" charset="0"/>
              </a:rPr>
              <a:t>We have avoided the problems of redundancy and null values of 3NF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800">
              <a:latin typeface="Tahoma" pitchFamily="34" charset="0"/>
              <a:sym typeface="Monotype Sort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BCNF Example (cont)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772400" cy="106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smtClean="0">
                <a:sym typeface="Symbol" pitchFamily="18" charset="2"/>
              </a:rPr>
              <a:t>We can generate the original table by joining the two fragments, using an </a:t>
            </a:r>
            <a:r>
              <a:rPr lang="en-US" sz="1800" b="1" i="1" smtClean="0">
                <a:sym typeface="Symbol" pitchFamily="18" charset="2"/>
              </a:rPr>
              <a:t>outer join</a:t>
            </a:r>
            <a:r>
              <a:rPr lang="en-US" sz="1800" smtClean="0">
                <a:sym typeface="Symbol" pitchFamily="18" charset="2"/>
              </a:rPr>
              <a:t>  </a:t>
            </a:r>
            <a:endParaRPr lang="en-US" sz="1800" smtClean="0">
              <a:sym typeface="Monotype Sorts" charset="0"/>
            </a:endParaRPr>
          </a:p>
          <a:p>
            <a:pPr eaLnBrk="1" hangingPunct="1"/>
            <a:endParaRPr lang="en-US" sz="1800" smtClean="0">
              <a:sym typeface="Monotype Sorts" charset="0"/>
            </a:endParaRPr>
          </a:p>
          <a:p>
            <a:pPr lvl="1" eaLnBrk="1" hangingPunct="1"/>
            <a:endParaRPr lang="en-US" sz="1800" smtClean="0">
              <a:sym typeface="Monotype Sorts" charset="0"/>
            </a:endParaRPr>
          </a:p>
        </p:txBody>
      </p:sp>
      <p:graphicFrame>
        <p:nvGraphicFramePr>
          <p:cNvPr id="539652" name="Group 4"/>
          <p:cNvGraphicFramePr>
            <a:graphicFrameLocks noGrp="1"/>
          </p:cNvGraphicFramePr>
          <p:nvPr>
            <p:ph sz="half" idx="2"/>
          </p:nvPr>
        </p:nvGraphicFramePr>
        <p:xfrm>
          <a:off x="5715000" y="2514600"/>
          <a:ext cx="3200400" cy="1905000"/>
        </p:xfrm>
        <a:graphic>
          <a:graphicData uri="http://schemas.openxmlformats.org/drawingml/2006/table">
            <a:tbl>
              <a:tblPr/>
              <a:tblGrid>
                <a:gridCol w="1209675"/>
                <a:gridCol w="857250"/>
                <a:gridCol w="11334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9678" name="Group 30"/>
          <p:cNvGraphicFramePr>
            <a:graphicFrameLocks noGrp="1"/>
          </p:cNvGraphicFramePr>
          <p:nvPr/>
        </p:nvGraphicFramePr>
        <p:xfrm>
          <a:off x="228600" y="2819400"/>
          <a:ext cx="2438400" cy="144780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9695" name="Group 47"/>
          <p:cNvGraphicFramePr>
            <a:graphicFrameLocks noGrp="1"/>
          </p:cNvGraphicFramePr>
          <p:nvPr/>
        </p:nvGraphicFramePr>
        <p:xfrm>
          <a:off x="3048000" y="2819400"/>
          <a:ext cx="2133600" cy="1447801"/>
        </p:xfrm>
        <a:graphic>
          <a:graphicData uri="http://schemas.openxmlformats.org/drawingml/2006/table">
            <a:tbl>
              <a:tblPr/>
              <a:tblGrid>
                <a:gridCol w="1003300"/>
                <a:gridCol w="1130300"/>
              </a:tblGrid>
              <a:tr h="423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9712" name="Rectangle 64"/>
          <p:cNvSpPr>
            <a:spLocks noChangeArrowheads="1"/>
          </p:cNvSpPr>
          <p:nvPr/>
        </p:nvSpPr>
        <p:spPr bwMode="auto">
          <a:xfrm>
            <a:off x="381000" y="48768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  <a:sym typeface="Monotype Sorts" charset="0"/>
              </a:rPr>
              <a:t>Is the decomposition dependency preserving?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latin typeface="Tahoma" pitchFamily="34" charset="0"/>
                <a:sym typeface="Monotype Sorts" charset="0"/>
              </a:rPr>
              <a:t>No. We loose </a:t>
            </a:r>
            <a:r>
              <a:rPr lang="en-US" sz="1600">
                <a:latin typeface="Tahoma" pitchFamily="34" charset="0"/>
              </a:rPr>
              <a:t>{B,C}</a:t>
            </a:r>
            <a:r>
              <a:rPr lang="en-US" sz="1600">
                <a:latin typeface="Tahoma" pitchFamily="34" charset="0"/>
                <a:sym typeface="Symbol" pitchFamily="18" charset="2"/>
              </a:rPr>
              <a:t>{</a:t>
            </a:r>
            <a:r>
              <a:rPr lang="en-US" sz="1600">
                <a:latin typeface="Tahoma" pitchFamily="34" charset="0"/>
                <a:sym typeface="Monotype Sorts" charset="0"/>
              </a:rPr>
              <a:t>E}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  <a:sym typeface="Monotype Sorts" charset="0"/>
              </a:rPr>
              <a:t>Can we have a dependency preserving decomposition?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>
                <a:latin typeface="Tahoma" pitchFamily="34" charset="0"/>
                <a:sym typeface="Monotype Sorts" charset="0"/>
              </a:rPr>
              <a:t>No. No matter how we break we loose </a:t>
            </a:r>
            <a:r>
              <a:rPr lang="en-US" sz="1600">
                <a:latin typeface="Tahoma" pitchFamily="34" charset="0"/>
              </a:rPr>
              <a:t>{B,C}</a:t>
            </a:r>
            <a:r>
              <a:rPr lang="en-US" sz="1600">
                <a:latin typeface="Tahoma" pitchFamily="34" charset="0"/>
                <a:sym typeface="Symbol" pitchFamily="18" charset="2"/>
              </a:rPr>
              <a:t>{</a:t>
            </a:r>
            <a:r>
              <a:rPr lang="en-US" sz="1600">
                <a:latin typeface="Tahoma" pitchFamily="34" charset="0"/>
                <a:sym typeface="Monotype Sorts" charset="0"/>
              </a:rPr>
              <a:t>E} since it involves all attributes </a:t>
            </a:r>
          </a:p>
        </p:txBody>
      </p:sp>
      <p:sp>
        <p:nvSpPr>
          <p:cNvPr id="7235" name="Rectangle 66"/>
          <p:cNvSpPr>
            <a:spLocks noChangeArrowheads="1"/>
          </p:cNvSpPr>
          <p:nvPr/>
        </p:nvSpPr>
        <p:spPr bwMode="auto">
          <a:xfrm>
            <a:off x="5257800" y="32766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>
                <a:latin typeface="Verdana" pitchFamily="34" charset="0"/>
              </a:rPr>
              <a:t>=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2667000" y="3429000"/>
            <a:ext cx="103982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2667000" y="3657600"/>
            <a:ext cx="103982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2895600" y="3657600"/>
            <a:ext cx="103982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2895600" y="3429000"/>
            <a:ext cx="103982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2770982" y="3429000"/>
            <a:ext cx="152400" cy="22860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2770982" y="3429000"/>
            <a:ext cx="124618" cy="22860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9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9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9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9B36B4B-7A48-4C22-88D7-0CD15867040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Observations about BCNF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 Normal Form</a:t>
            </a:r>
          </a:p>
          <a:p>
            <a:pPr eaLnBrk="1" hangingPunct="1"/>
            <a:r>
              <a:rPr lang="en-US" smtClean="0"/>
              <a:t>Avoids the problems of redundancy and all anomalies</a:t>
            </a:r>
          </a:p>
          <a:p>
            <a:pPr eaLnBrk="1" hangingPunct="1"/>
            <a:r>
              <a:rPr lang="en-US" smtClean="0"/>
              <a:t>There is always a lossless decomposition that generates BCNF tables</a:t>
            </a:r>
          </a:p>
          <a:p>
            <a:pPr eaLnBrk="1" hangingPunct="1"/>
            <a:r>
              <a:rPr lang="en-US" smtClean="0"/>
              <a:t>However, we may not be able to preserve all dependencies</a:t>
            </a:r>
          </a:p>
          <a:p>
            <a:pPr eaLnBrk="1" hangingPunct="1"/>
            <a:r>
              <a:rPr lang="en-US" smtClean="0"/>
              <a:t>Next step: an algorithm for automatically generating BCNF tables. 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AC85BE5-DDD0-4D61-8853-207B5868C8A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BCNF Decomposition 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Let R be the initial schema with FDs 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S={R}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Until</a:t>
            </a:r>
            <a:r>
              <a:rPr lang="en-US" sz="2000" dirty="0" smtClean="0"/>
              <a:t> all relation schemas in S are in BCNF</a:t>
            </a:r>
            <a:br>
              <a:rPr lang="en-US" sz="2000" dirty="0" smtClean="0"/>
            </a:br>
            <a:r>
              <a:rPr lang="en-US" sz="2000" b="1" dirty="0" smtClean="0"/>
              <a:t>for</a:t>
            </a:r>
            <a:r>
              <a:rPr lang="en-US" sz="2000" dirty="0" smtClean="0"/>
              <a:t> each R in S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for </a:t>
            </a:r>
            <a:r>
              <a:rPr lang="en-US" sz="2000" dirty="0" smtClean="0">
                <a:solidFill>
                  <a:schemeClr val="accent2"/>
                </a:solidFill>
              </a:rPr>
              <a:t>each FD X 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sz="2000" dirty="0" smtClean="0">
                <a:solidFill>
                  <a:schemeClr val="accent2"/>
                </a:solidFill>
              </a:rPr>
              <a:t> Y that violates BCNF</a:t>
            </a:r>
            <a:r>
              <a:rPr lang="en-US" sz="2000" dirty="0" smtClean="0"/>
              <a:t> for 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	S = </a:t>
            </a:r>
            <a:r>
              <a:rPr lang="en-US" sz="2000" dirty="0" smtClean="0">
                <a:solidFill>
                  <a:srgbClr val="0000FF"/>
                </a:solidFill>
              </a:rPr>
              <a:t>(S – {R})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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(R-Y)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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33CC33"/>
                </a:solidFill>
              </a:rPr>
              <a:t>(X,Y)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/>
              <a:t>enduntil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 other words: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When we find a schema R with BCNF violation X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Y we: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1] Remove R from 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2] Add a schema that has the same attributes as R except for 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3] Add a second schema that contains the attributes in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AD2D8BC-E528-40ED-A2C9-6DE8F253C44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BCNF Decomposition Example 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Let us consider the relation schema R=(A,B,C,D,E) and the FDs:</a:t>
            </a:r>
            <a:br>
              <a:rPr lang="en-US" dirty="0" smtClean="0"/>
            </a:br>
            <a:r>
              <a:rPr lang="en-US" dirty="0" smtClean="0"/>
              <a:t>	{A}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{B,E}, {C}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{D}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Candidate key: AC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Both functional dependencies violate BCNF because the LHS is not a candidate key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Pick </a:t>
            </a:r>
            <a:r>
              <a:rPr lang="en-US" dirty="0" smtClean="0">
                <a:solidFill>
                  <a:srgbClr val="0000FF"/>
                </a:solidFill>
              </a:rPr>
              <a:t>{A}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rgbClr val="0000FF"/>
                </a:solidFill>
              </a:rPr>
              <a:t> {B,E}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We can also choose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{C}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{D} – different choices may lead to different decompositions.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 (A,B,C,D,E) generates R1=</a:t>
            </a:r>
            <a:r>
              <a:rPr lang="en-US" dirty="0" smtClean="0">
                <a:solidFill>
                  <a:srgbClr val="FF6600"/>
                </a:solidFill>
              </a:rPr>
              <a:t>(A,C,D)</a:t>
            </a:r>
            <a:r>
              <a:rPr lang="en-US" dirty="0" smtClean="0"/>
              <a:t> and R2=</a:t>
            </a:r>
            <a:r>
              <a:rPr lang="en-US" dirty="0" smtClean="0">
                <a:solidFill>
                  <a:srgbClr val="0000FF"/>
                </a:solidFill>
              </a:rPr>
              <a:t>(A,B,E)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Do we need to decompose further?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1840</Words>
  <Application>Microsoft Office PowerPoint</Application>
  <PresentationFormat>On-screen Show (4:3)</PresentationFormat>
  <Paragraphs>262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PowerPoint Presentation</vt:lpstr>
      <vt:lpstr>Normal Forms Review</vt:lpstr>
      <vt:lpstr>Boyce-Codd Normal Form (BCNF)</vt:lpstr>
      <vt:lpstr>BCNF Example</vt:lpstr>
      <vt:lpstr>BCNF Example (cont)</vt:lpstr>
      <vt:lpstr>BCNF Example (cont)</vt:lpstr>
      <vt:lpstr>Observations about BCNF</vt:lpstr>
      <vt:lpstr>Algorithm for BCNF Decomposition </vt:lpstr>
      <vt:lpstr> BCNF Decomposition Example </vt:lpstr>
      <vt:lpstr> BCNF Decomposition Example (cont)</vt:lpstr>
      <vt:lpstr>Testing if a FD violates BCNF</vt:lpstr>
      <vt:lpstr>Testing if a FD violates BCNF (cont)</vt:lpstr>
      <vt:lpstr>Testing if a FD violates BCNF (cont)</vt:lpstr>
      <vt:lpstr>Testing if a FD violates BCNF - Example</vt:lpstr>
      <vt:lpstr>Different BCNF Decompositions</vt:lpstr>
      <vt:lpstr>Normalization Goals</vt:lpstr>
      <vt:lpstr>ER Model and Normalization</vt:lpstr>
      <vt:lpstr>Universal Relation Approach</vt:lpstr>
      <vt:lpstr>Denormalization for Performance</vt:lpstr>
      <vt:lpstr>Other Design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73</cp:revision>
  <dcterms:modified xsi:type="dcterms:W3CDTF">2013-03-09T02:23:25Z</dcterms:modified>
</cp:coreProperties>
</file>