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2" r:id="rId4"/>
    <p:sldId id="273" r:id="rId5"/>
    <p:sldId id="260" r:id="rId6"/>
    <p:sldId id="261" r:id="rId7"/>
    <p:sldId id="262" r:id="rId8"/>
    <p:sldId id="263" r:id="rId9"/>
    <p:sldId id="274" r:id="rId10"/>
    <p:sldId id="275" r:id="rId11"/>
    <p:sldId id="266" r:id="rId12"/>
    <p:sldId id="267" r:id="rId13"/>
    <p:sldId id="268" r:id="rId14"/>
    <p:sldId id="269" r:id="rId15"/>
    <p:sldId id="276" r:id="rId16"/>
    <p:sldId id="277" r:id="rId17"/>
  </p:sldIdLst>
  <p:sldSz cx="9144000" cy="6858000" type="screen4x3"/>
  <p:notesSz cx="6858000" cy="9144000"/>
  <p:defaultTextStyle>
    <a:lvl1pPr algn="ctr">
      <a:defRPr sz="1600">
        <a:latin typeface="Tahoma"/>
        <a:ea typeface="Tahoma"/>
        <a:cs typeface="Tahoma"/>
        <a:sym typeface="Tahoma"/>
      </a:defRPr>
    </a:lvl1pPr>
    <a:lvl2pPr indent="457200" algn="ctr">
      <a:defRPr sz="1600">
        <a:latin typeface="Tahoma"/>
        <a:ea typeface="Tahoma"/>
        <a:cs typeface="Tahoma"/>
        <a:sym typeface="Tahoma"/>
      </a:defRPr>
    </a:lvl2pPr>
    <a:lvl3pPr indent="914400" algn="ctr">
      <a:defRPr sz="1600">
        <a:latin typeface="Tahoma"/>
        <a:ea typeface="Tahoma"/>
        <a:cs typeface="Tahoma"/>
        <a:sym typeface="Tahoma"/>
      </a:defRPr>
    </a:lvl3pPr>
    <a:lvl4pPr indent="1371600" algn="ctr">
      <a:defRPr sz="1600">
        <a:latin typeface="Tahoma"/>
        <a:ea typeface="Tahoma"/>
        <a:cs typeface="Tahoma"/>
        <a:sym typeface="Tahoma"/>
      </a:defRPr>
    </a:lvl4pPr>
    <a:lvl5pPr indent="1828800" algn="ctr">
      <a:defRPr sz="1600">
        <a:latin typeface="Tahoma"/>
        <a:ea typeface="Tahoma"/>
        <a:cs typeface="Tahoma"/>
        <a:sym typeface="Tahoma"/>
      </a:defRPr>
    </a:lvl5pPr>
    <a:lvl6pPr algn="ctr">
      <a:defRPr sz="1600">
        <a:latin typeface="Tahoma"/>
        <a:ea typeface="Tahoma"/>
        <a:cs typeface="Tahoma"/>
        <a:sym typeface="Tahoma"/>
      </a:defRPr>
    </a:lvl6pPr>
    <a:lvl7pPr algn="ctr">
      <a:defRPr sz="1600">
        <a:latin typeface="Tahoma"/>
        <a:ea typeface="Tahoma"/>
        <a:cs typeface="Tahoma"/>
        <a:sym typeface="Tahoma"/>
      </a:defRPr>
    </a:lvl7pPr>
    <a:lvl8pPr algn="ctr">
      <a:defRPr sz="1600">
        <a:latin typeface="Tahoma"/>
        <a:ea typeface="Tahoma"/>
        <a:cs typeface="Tahoma"/>
        <a:sym typeface="Tahoma"/>
      </a:defRPr>
    </a:lvl8pPr>
    <a:lvl9pPr algn="ctr">
      <a:defRPr sz="1600">
        <a:latin typeface="Tahoma"/>
        <a:ea typeface="Tahoma"/>
        <a:cs typeface="Tahoma"/>
        <a:sym typeface="Tahom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CCECFF"/>
              </a:solidFill>
              <a:prstDash val="solid"/>
              <a:bevel/>
            </a:ln>
          </a:left>
          <a:right>
            <a:ln w="12700" cap="flat">
              <a:solidFill>
                <a:srgbClr val="CCECFF"/>
              </a:solidFill>
              <a:prstDash val="solid"/>
              <a:bevel/>
            </a:ln>
          </a:right>
          <a:top>
            <a:ln w="12700" cap="flat">
              <a:solidFill>
                <a:srgbClr val="CCECFF"/>
              </a:solidFill>
              <a:prstDash val="solid"/>
              <a:bevel/>
            </a:ln>
          </a:top>
          <a:bottom>
            <a:ln w="12700" cap="flat">
              <a:solidFill>
                <a:srgbClr val="CCECFF"/>
              </a:solidFill>
              <a:prstDash val="solid"/>
              <a:bevel/>
            </a:ln>
          </a:bottom>
          <a:insideH>
            <a:ln w="12700" cap="flat">
              <a:solidFill>
                <a:srgbClr val="CCECFF"/>
              </a:solidFill>
              <a:prstDash val="solid"/>
              <a:bevel/>
            </a:ln>
          </a:insideH>
          <a:insideV>
            <a:ln w="12700" cap="flat">
              <a:solidFill>
                <a:srgbClr val="CCECFF"/>
              </a:solidFill>
              <a:prstDash val="solid"/>
              <a:bevel/>
            </a:ln>
          </a:insideV>
        </a:tcBdr>
        <a:fill>
          <a:solidFill>
            <a:srgbClr val="FFECEC"/>
          </a:solidFill>
        </a:fill>
      </a:tcStyle>
    </a:wholeTbl>
    <a:band2H>
      <a:tcTxStyle/>
      <a:tcStyle>
        <a:tcBdr/>
        <a:fill>
          <a:solidFill>
            <a:srgbClr val="FFF6F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bevel/>
            </a:ln>
          </a:left>
          <a:right>
            <a:ln w="12700" cap="flat">
              <a:solidFill>
                <a:srgbClr val="CCECFF"/>
              </a:solidFill>
              <a:prstDash val="solid"/>
              <a:bevel/>
            </a:ln>
          </a:right>
          <a:top>
            <a:ln w="12700" cap="flat">
              <a:solidFill>
                <a:srgbClr val="CCECFF"/>
              </a:solidFill>
              <a:prstDash val="solid"/>
              <a:bevel/>
            </a:ln>
          </a:top>
          <a:bottom>
            <a:ln w="12700" cap="flat">
              <a:solidFill>
                <a:srgbClr val="CCECFF"/>
              </a:solidFill>
              <a:prstDash val="solid"/>
              <a:bevel/>
            </a:ln>
          </a:bottom>
          <a:insideH>
            <a:ln w="12700" cap="flat">
              <a:solidFill>
                <a:srgbClr val="CCECFF"/>
              </a:solidFill>
              <a:prstDash val="solid"/>
              <a:bevel/>
            </a:ln>
          </a:insideH>
          <a:insideV>
            <a:ln w="12700" cap="flat">
              <a:solidFill>
                <a:srgbClr val="CCECFF"/>
              </a:solidFill>
              <a:prstDash val="solid"/>
              <a:bevel/>
            </a:ln>
          </a:insideV>
        </a:tcBdr>
        <a:fill>
          <a:solidFill>
            <a:srgbClr val="FFCCCC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bevel/>
            </a:ln>
          </a:left>
          <a:right>
            <a:ln w="12700" cap="flat">
              <a:solidFill>
                <a:srgbClr val="CCECFF"/>
              </a:solidFill>
              <a:prstDash val="solid"/>
              <a:bevel/>
            </a:ln>
          </a:right>
          <a:top>
            <a:ln w="38100" cap="flat">
              <a:solidFill>
                <a:srgbClr val="CCECFF"/>
              </a:solidFill>
              <a:prstDash val="solid"/>
              <a:bevel/>
            </a:ln>
          </a:top>
          <a:bottom>
            <a:ln w="12700" cap="flat">
              <a:solidFill>
                <a:srgbClr val="CCECFF"/>
              </a:solidFill>
              <a:prstDash val="solid"/>
              <a:bevel/>
            </a:ln>
          </a:bottom>
          <a:insideH>
            <a:ln w="12700" cap="flat">
              <a:solidFill>
                <a:srgbClr val="CCECFF"/>
              </a:solidFill>
              <a:prstDash val="solid"/>
              <a:bevel/>
            </a:ln>
          </a:insideH>
          <a:insideV>
            <a:ln w="12700" cap="flat">
              <a:solidFill>
                <a:srgbClr val="CCECFF"/>
              </a:solidFill>
              <a:prstDash val="solid"/>
              <a:bevel/>
            </a:ln>
          </a:insideV>
        </a:tcBdr>
        <a:fill>
          <a:solidFill>
            <a:srgbClr val="FFCCCC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bevel/>
            </a:ln>
          </a:left>
          <a:right>
            <a:ln w="12700" cap="flat">
              <a:solidFill>
                <a:srgbClr val="CCECFF"/>
              </a:solidFill>
              <a:prstDash val="solid"/>
              <a:bevel/>
            </a:ln>
          </a:right>
          <a:top>
            <a:ln w="12700" cap="flat">
              <a:solidFill>
                <a:srgbClr val="CCECFF"/>
              </a:solidFill>
              <a:prstDash val="solid"/>
              <a:bevel/>
            </a:ln>
          </a:top>
          <a:bottom>
            <a:ln w="38100" cap="flat">
              <a:solidFill>
                <a:srgbClr val="CCECFF"/>
              </a:solidFill>
              <a:prstDash val="solid"/>
              <a:bevel/>
            </a:ln>
          </a:bottom>
          <a:insideH>
            <a:ln w="12700" cap="flat">
              <a:solidFill>
                <a:srgbClr val="CCECFF"/>
              </a:solidFill>
              <a:prstDash val="solid"/>
              <a:bevel/>
            </a:ln>
          </a:insideH>
          <a:insideV>
            <a:ln w="12700" cap="flat">
              <a:solidFill>
                <a:srgbClr val="CCECFF"/>
              </a:solidFill>
              <a:prstDash val="solid"/>
              <a:bevel/>
            </a:ln>
          </a:insideV>
        </a:tcBdr>
        <a:fill>
          <a:solidFill>
            <a:srgbClr val="FFCCCC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CCECFF"/>
              </a:solidFill>
              <a:prstDash val="solid"/>
              <a:bevel/>
            </a:ln>
          </a:left>
          <a:right>
            <a:ln w="12700" cap="flat">
              <a:solidFill>
                <a:srgbClr val="CCECFF"/>
              </a:solidFill>
              <a:prstDash val="solid"/>
              <a:bevel/>
            </a:ln>
          </a:right>
          <a:top>
            <a:ln w="12700" cap="flat">
              <a:solidFill>
                <a:srgbClr val="CCECFF"/>
              </a:solidFill>
              <a:prstDash val="solid"/>
              <a:bevel/>
            </a:ln>
          </a:top>
          <a:bottom>
            <a:ln w="12700" cap="flat">
              <a:solidFill>
                <a:srgbClr val="CCECFF"/>
              </a:solidFill>
              <a:prstDash val="solid"/>
              <a:bevel/>
            </a:ln>
          </a:bottom>
          <a:insideH>
            <a:ln w="12700" cap="flat">
              <a:solidFill>
                <a:srgbClr val="CCECFF"/>
              </a:solidFill>
              <a:prstDash val="solid"/>
              <a:bevel/>
            </a:ln>
          </a:insideH>
          <a:insideV>
            <a:ln w="12700" cap="flat">
              <a:solidFill>
                <a:srgbClr val="CCECFF"/>
              </a:solidFill>
              <a:prstDash val="solid"/>
              <a:bevel/>
            </a:ln>
          </a:insideV>
        </a:tcBdr>
        <a:fill>
          <a:solidFill>
            <a:srgbClr val="F3FAFF"/>
          </a:solidFill>
        </a:fill>
      </a:tcStyle>
    </a:wholeTbl>
    <a:band2H>
      <a:tcTxStyle/>
      <a:tcStyle>
        <a:tcBdr/>
        <a:fill>
          <a:solidFill>
            <a:srgbClr val="F9FD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bevel/>
            </a:ln>
          </a:left>
          <a:right>
            <a:ln w="12700" cap="flat">
              <a:solidFill>
                <a:srgbClr val="CCECFF"/>
              </a:solidFill>
              <a:prstDash val="solid"/>
              <a:bevel/>
            </a:ln>
          </a:right>
          <a:top>
            <a:ln w="12700" cap="flat">
              <a:solidFill>
                <a:srgbClr val="CCECFF"/>
              </a:solidFill>
              <a:prstDash val="solid"/>
              <a:bevel/>
            </a:ln>
          </a:top>
          <a:bottom>
            <a:ln w="12700" cap="flat">
              <a:solidFill>
                <a:srgbClr val="CCECFF"/>
              </a:solidFill>
              <a:prstDash val="solid"/>
              <a:bevel/>
            </a:ln>
          </a:bottom>
          <a:insideH>
            <a:ln w="12700" cap="flat">
              <a:solidFill>
                <a:srgbClr val="CCECFF"/>
              </a:solidFill>
              <a:prstDash val="solid"/>
              <a:bevel/>
            </a:ln>
          </a:insideH>
          <a:insideV>
            <a:ln w="12700" cap="flat">
              <a:solidFill>
                <a:srgbClr val="CCECFF"/>
              </a:solidFill>
              <a:prstDash val="solid"/>
              <a:bevel/>
            </a:ln>
          </a:insideV>
        </a:tcBdr>
        <a:fill>
          <a:solidFill>
            <a:srgbClr val="E0F3FF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bevel/>
            </a:ln>
          </a:left>
          <a:right>
            <a:ln w="12700" cap="flat">
              <a:solidFill>
                <a:srgbClr val="CCECFF"/>
              </a:solidFill>
              <a:prstDash val="solid"/>
              <a:bevel/>
            </a:ln>
          </a:right>
          <a:top>
            <a:ln w="38100" cap="flat">
              <a:solidFill>
                <a:srgbClr val="CCECFF"/>
              </a:solidFill>
              <a:prstDash val="solid"/>
              <a:bevel/>
            </a:ln>
          </a:top>
          <a:bottom>
            <a:ln w="12700" cap="flat">
              <a:solidFill>
                <a:srgbClr val="CCECFF"/>
              </a:solidFill>
              <a:prstDash val="solid"/>
              <a:bevel/>
            </a:ln>
          </a:bottom>
          <a:insideH>
            <a:ln w="12700" cap="flat">
              <a:solidFill>
                <a:srgbClr val="CCECFF"/>
              </a:solidFill>
              <a:prstDash val="solid"/>
              <a:bevel/>
            </a:ln>
          </a:insideH>
          <a:insideV>
            <a:ln w="12700" cap="flat">
              <a:solidFill>
                <a:srgbClr val="CCECFF"/>
              </a:solidFill>
              <a:prstDash val="solid"/>
              <a:bevel/>
            </a:ln>
          </a:insideV>
        </a:tcBdr>
        <a:fill>
          <a:solidFill>
            <a:srgbClr val="E0F3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bevel/>
            </a:ln>
          </a:left>
          <a:right>
            <a:ln w="12700" cap="flat">
              <a:solidFill>
                <a:srgbClr val="CCECFF"/>
              </a:solidFill>
              <a:prstDash val="solid"/>
              <a:bevel/>
            </a:ln>
          </a:right>
          <a:top>
            <a:ln w="12700" cap="flat">
              <a:solidFill>
                <a:srgbClr val="CCECFF"/>
              </a:solidFill>
              <a:prstDash val="solid"/>
              <a:bevel/>
            </a:ln>
          </a:top>
          <a:bottom>
            <a:ln w="38100" cap="flat">
              <a:solidFill>
                <a:srgbClr val="CCECFF"/>
              </a:solidFill>
              <a:prstDash val="solid"/>
              <a:bevel/>
            </a:ln>
          </a:bottom>
          <a:insideH>
            <a:ln w="12700" cap="flat">
              <a:solidFill>
                <a:srgbClr val="CCECFF"/>
              </a:solidFill>
              <a:prstDash val="solid"/>
              <a:bevel/>
            </a:ln>
          </a:insideH>
          <a:insideV>
            <a:ln w="12700" cap="flat">
              <a:solidFill>
                <a:srgbClr val="CCECFF"/>
              </a:solidFill>
              <a:prstDash val="solid"/>
              <a:bevel/>
            </a:ln>
          </a:insideV>
        </a:tcBdr>
        <a:fill>
          <a:solidFill>
            <a:srgbClr val="E0F3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CCECFF"/>
              </a:solidFill>
              <a:prstDash val="solid"/>
              <a:bevel/>
            </a:ln>
          </a:left>
          <a:right>
            <a:ln w="12700" cap="flat">
              <a:solidFill>
                <a:srgbClr val="CCECFF"/>
              </a:solidFill>
              <a:prstDash val="solid"/>
              <a:bevel/>
            </a:ln>
          </a:right>
          <a:top>
            <a:ln w="12700" cap="flat">
              <a:solidFill>
                <a:srgbClr val="CCECFF"/>
              </a:solidFill>
              <a:prstDash val="solid"/>
              <a:bevel/>
            </a:ln>
          </a:top>
          <a:bottom>
            <a:ln w="12700" cap="flat">
              <a:solidFill>
                <a:srgbClr val="CCECFF"/>
              </a:solidFill>
              <a:prstDash val="solid"/>
              <a:bevel/>
            </a:ln>
          </a:bottom>
          <a:insideH>
            <a:ln w="12700" cap="flat">
              <a:solidFill>
                <a:srgbClr val="CCECFF"/>
              </a:solidFill>
              <a:prstDash val="solid"/>
              <a:bevel/>
            </a:ln>
          </a:insideH>
          <a:insideV>
            <a:ln w="12700" cap="flat">
              <a:solidFill>
                <a:srgbClr val="CCECFF"/>
              </a:solidFill>
              <a:prstDash val="solid"/>
              <a:bevel/>
            </a:ln>
          </a:insideV>
        </a:tcBdr>
        <a:fill>
          <a:solidFill>
            <a:srgbClr val="E6E6CA"/>
          </a:solidFill>
        </a:fill>
      </a:tcStyle>
    </a:wholeTbl>
    <a:band2H>
      <a:tcTxStyle/>
      <a:tcStyle>
        <a:tcBdr/>
        <a:fill>
          <a:solidFill>
            <a:srgbClr val="F3F3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bevel/>
            </a:ln>
          </a:left>
          <a:right>
            <a:ln w="12700" cap="flat">
              <a:solidFill>
                <a:srgbClr val="CCECFF"/>
              </a:solidFill>
              <a:prstDash val="solid"/>
              <a:bevel/>
            </a:ln>
          </a:right>
          <a:top>
            <a:ln w="12700" cap="flat">
              <a:solidFill>
                <a:srgbClr val="CCECFF"/>
              </a:solidFill>
              <a:prstDash val="solid"/>
              <a:bevel/>
            </a:ln>
          </a:top>
          <a:bottom>
            <a:ln w="12700" cap="flat">
              <a:solidFill>
                <a:srgbClr val="CCECFF"/>
              </a:solidFill>
              <a:prstDash val="solid"/>
              <a:bevel/>
            </a:ln>
          </a:bottom>
          <a:insideH>
            <a:ln w="12700" cap="flat">
              <a:solidFill>
                <a:srgbClr val="CCECFF"/>
              </a:solidFill>
              <a:prstDash val="solid"/>
              <a:bevel/>
            </a:ln>
          </a:insideH>
          <a:insideV>
            <a:ln w="12700" cap="flat">
              <a:solidFill>
                <a:srgbClr val="CCECFF"/>
              </a:solidFill>
              <a:prstDash val="solid"/>
              <a:bevel/>
            </a:ln>
          </a:insideV>
        </a:tcBdr>
        <a:fill>
          <a:solidFill>
            <a:srgbClr val="B9B900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bevel/>
            </a:ln>
          </a:left>
          <a:right>
            <a:ln w="12700" cap="flat">
              <a:solidFill>
                <a:srgbClr val="CCECFF"/>
              </a:solidFill>
              <a:prstDash val="solid"/>
              <a:bevel/>
            </a:ln>
          </a:right>
          <a:top>
            <a:ln w="38100" cap="flat">
              <a:solidFill>
                <a:srgbClr val="CCECFF"/>
              </a:solidFill>
              <a:prstDash val="solid"/>
              <a:bevel/>
            </a:ln>
          </a:top>
          <a:bottom>
            <a:ln w="12700" cap="flat">
              <a:solidFill>
                <a:srgbClr val="CCECFF"/>
              </a:solidFill>
              <a:prstDash val="solid"/>
              <a:bevel/>
            </a:ln>
          </a:bottom>
          <a:insideH>
            <a:ln w="12700" cap="flat">
              <a:solidFill>
                <a:srgbClr val="CCECFF"/>
              </a:solidFill>
              <a:prstDash val="solid"/>
              <a:bevel/>
            </a:ln>
          </a:insideH>
          <a:insideV>
            <a:ln w="12700" cap="flat">
              <a:solidFill>
                <a:srgbClr val="CCECFF"/>
              </a:solidFill>
              <a:prstDash val="solid"/>
              <a:bevel/>
            </a:ln>
          </a:insideV>
        </a:tcBdr>
        <a:fill>
          <a:solidFill>
            <a:srgbClr val="B9B900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bevel/>
            </a:ln>
          </a:left>
          <a:right>
            <a:ln w="12700" cap="flat">
              <a:solidFill>
                <a:srgbClr val="CCECFF"/>
              </a:solidFill>
              <a:prstDash val="solid"/>
              <a:bevel/>
            </a:ln>
          </a:right>
          <a:top>
            <a:ln w="12700" cap="flat">
              <a:solidFill>
                <a:srgbClr val="CCECFF"/>
              </a:solidFill>
              <a:prstDash val="solid"/>
              <a:bevel/>
            </a:ln>
          </a:top>
          <a:bottom>
            <a:ln w="38100" cap="flat">
              <a:solidFill>
                <a:srgbClr val="CCECFF"/>
              </a:solidFill>
              <a:prstDash val="solid"/>
              <a:bevel/>
            </a:ln>
          </a:bottom>
          <a:insideH>
            <a:ln w="12700" cap="flat">
              <a:solidFill>
                <a:srgbClr val="CCECFF"/>
              </a:solidFill>
              <a:prstDash val="solid"/>
              <a:bevel/>
            </a:ln>
          </a:insideH>
          <a:insideV>
            <a:ln w="12700" cap="flat">
              <a:solidFill>
                <a:srgbClr val="CCECFF"/>
              </a:solidFill>
              <a:prstDash val="solid"/>
              <a:bevel/>
            </a:ln>
          </a:insideV>
        </a:tcBdr>
        <a:fill>
          <a:solidFill>
            <a:srgbClr val="B9B900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C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CCE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CCCC"/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CFF"/>
          </a:solidFill>
        </a:fill>
      </a:tcStyle>
    </a:lastRow>
    <a:firstRow>
      <a:tcTxStyle b="on" i="on">
        <a:font>
          <a:latin typeface="Tahoma"/>
          <a:ea typeface="Tahoma"/>
          <a:cs typeface="Tahoma"/>
        </a:font>
        <a:srgbClr val="CCEC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CCCC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CCECFF"/>
              </a:solidFill>
              <a:prstDash val="solid"/>
              <a:bevel/>
            </a:ln>
          </a:left>
          <a:right>
            <a:ln w="12700" cap="flat">
              <a:solidFill>
                <a:srgbClr val="CCECFF"/>
              </a:solidFill>
              <a:prstDash val="solid"/>
              <a:bevel/>
            </a:ln>
          </a:right>
          <a:top>
            <a:ln w="12700" cap="flat">
              <a:solidFill>
                <a:srgbClr val="CCECFF"/>
              </a:solidFill>
              <a:prstDash val="solid"/>
              <a:bevel/>
            </a:ln>
          </a:top>
          <a:bottom>
            <a:ln w="12700" cap="flat">
              <a:solidFill>
                <a:srgbClr val="CCECFF"/>
              </a:solidFill>
              <a:prstDash val="solid"/>
              <a:bevel/>
            </a:ln>
          </a:bottom>
          <a:insideH>
            <a:ln w="12700" cap="flat">
              <a:solidFill>
                <a:srgbClr val="CCECFF"/>
              </a:solidFill>
              <a:prstDash val="solid"/>
              <a:bevel/>
            </a:ln>
          </a:insideH>
          <a:insideV>
            <a:ln w="12700" cap="flat">
              <a:solidFill>
                <a:srgbClr val="CCEC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bevel/>
            </a:ln>
          </a:left>
          <a:right>
            <a:ln w="12700" cap="flat">
              <a:solidFill>
                <a:srgbClr val="CCECFF"/>
              </a:solidFill>
              <a:prstDash val="solid"/>
              <a:bevel/>
            </a:ln>
          </a:right>
          <a:top>
            <a:ln w="12700" cap="flat">
              <a:solidFill>
                <a:srgbClr val="CCECFF"/>
              </a:solidFill>
              <a:prstDash val="solid"/>
              <a:bevel/>
            </a:ln>
          </a:top>
          <a:bottom>
            <a:ln w="12700" cap="flat">
              <a:solidFill>
                <a:srgbClr val="CCECFF"/>
              </a:solidFill>
              <a:prstDash val="solid"/>
              <a:bevel/>
            </a:ln>
          </a:bottom>
          <a:insideH>
            <a:ln w="12700" cap="flat">
              <a:solidFill>
                <a:srgbClr val="CCECFF"/>
              </a:solidFill>
              <a:prstDash val="solid"/>
              <a:bevel/>
            </a:ln>
          </a:insideH>
          <a:insideV>
            <a:ln w="12700" cap="flat">
              <a:solidFill>
                <a:srgbClr val="CCEC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Tahoma"/>
          <a:ea typeface="Tahoma"/>
          <a:cs typeface="Tahoma"/>
        </a:font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bevel/>
            </a:ln>
          </a:left>
          <a:right>
            <a:ln w="12700" cap="flat">
              <a:solidFill>
                <a:srgbClr val="CCECFF"/>
              </a:solidFill>
              <a:prstDash val="solid"/>
              <a:bevel/>
            </a:ln>
          </a:right>
          <a:top>
            <a:ln w="38100" cap="flat">
              <a:solidFill>
                <a:srgbClr val="CCECFF"/>
              </a:solidFill>
              <a:prstDash val="solid"/>
              <a:bevel/>
            </a:ln>
          </a:top>
          <a:bottom>
            <a:ln w="12700" cap="flat">
              <a:solidFill>
                <a:srgbClr val="CCECFF"/>
              </a:solidFill>
              <a:prstDash val="solid"/>
              <a:bevel/>
            </a:ln>
          </a:bottom>
          <a:insideH>
            <a:ln w="12700" cap="flat">
              <a:solidFill>
                <a:srgbClr val="CCECFF"/>
              </a:solidFill>
              <a:prstDash val="solid"/>
              <a:bevel/>
            </a:ln>
          </a:insideH>
          <a:insideV>
            <a:ln w="12700" cap="flat">
              <a:solidFill>
                <a:srgbClr val="CCEC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CCECFF"/>
      </a:tcTxStyle>
      <a:tcStyle>
        <a:tcBdr>
          <a:left>
            <a:ln w="12700" cap="flat">
              <a:solidFill>
                <a:srgbClr val="CCECFF"/>
              </a:solidFill>
              <a:prstDash val="solid"/>
              <a:bevel/>
            </a:ln>
          </a:left>
          <a:right>
            <a:ln w="12700" cap="flat">
              <a:solidFill>
                <a:srgbClr val="CCECFF"/>
              </a:solidFill>
              <a:prstDash val="solid"/>
              <a:bevel/>
            </a:ln>
          </a:right>
          <a:top>
            <a:ln w="12700" cap="flat">
              <a:solidFill>
                <a:srgbClr val="CCECFF"/>
              </a:solidFill>
              <a:prstDash val="solid"/>
              <a:bevel/>
            </a:ln>
          </a:top>
          <a:bottom>
            <a:ln w="38100" cap="flat">
              <a:solidFill>
                <a:srgbClr val="CCECFF"/>
              </a:solidFill>
              <a:prstDash val="solid"/>
              <a:bevel/>
            </a:ln>
          </a:bottom>
          <a:insideH>
            <a:ln w="12700" cap="flat">
              <a:solidFill>
                <a:srgbClr val="CCECFF"/>
              </a:solidFill>
              <a:prstDash val="solid"/>
              <a:bevel/>
            </a:ln>
          </a:insideH>
          <a:insideV>
            <a:ln w="12700" cap="flat">
              <a:solidFill>
                <a:srgbClr val="CCEC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Tahoma"/>
          <a:ea typeface="Tahoma"/>
          <a:cs typeface="Tahom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4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63392090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-1" y="1844675"/>
            <a:ext cx="9144002" cy="5013325"/>
          </a:xfrm>
          <a:prstGeom prst="rect">
            <a:avLst/>
          </a:prstGeom>
          <a:solidFill>
            <a:srgbClr val="80808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 algn="l">
              <a:defRPr sz="1800"/>
            </a:pP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4212" y="3560732"/>
            <a:ext cx="7653339" cy="3382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5039" extrusionOk="0">
                <a:moveTo>
                  <a:pt x="853" y="4009"/>
                </a:moveTo>
                <a:cubicBezTo>
                  <a:pt x="853" y="4009"/>
                  <a:pt x="10748" y="-5010"/>
                  <a:pt x="21600" y="4009"/>
                </a:cubicBezTo>
                <a:cubicBezTo>
                  <a:pt x="21600" y="4009"/>
                  <a:pt x="21600" y="9149"/>
                  <a:pt x="21600" y="14335"/>
                </a:cubicBezTo>
                <a:cubicBezTo>
                  <a:pt x="12406" y="4009"/>
                  <a:pt x="3600" y="16590"/>
                  <a:pt x="0" y="14876"/>
                </a:cubicBezTo>
                <a:lnTo>
                  <a:pt x="853" y="4009"/>
                </a:lnTo>
                <a:close/>
              </a:path>
            </a:pathLst>
          </a:custGeom>
          <a:solidFill>
            <a:srgbClr val="000000">
              <a:alpha val="50195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4" name="Group 14"/>
          <p:cNvGrpSpPr/>
          <p:nvPr/>
        </p:nvGrpSpPr>
        <p:grpSpPr>
          <a:xfrm>
            <a:off x="755650" y="738187"/>
            <a:ext cx="1487746" cy="472441"/>
            <a:chOff x="0" y="0"/>
            <a:chExt cx="1487745" cy="472440"/>
          </a:xfrm>
        </p:grpSpPr>
        <p:pic>
          <p:nvPicPr>
            <p:cNvPr id="11" name="gifb1.png" descr="gifb1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60325"/>
              <a:ext cx="228600" cy="3476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" name="Shape 12"/>
            <p:cNvSpPr/>
            <p:nvPr/>
          </p:nvSpPr>
          <p:spPr>
            <a:xfrm>
              <a:off x="287337" y="0"/>
              <a:ext cx="1200409" cy="4724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lvl="0" algn="l">
                <a:defRPr sz="1800"/>
              </a:pPr>
              <a:r>
                <a:rPr sz="800" b="1">
                  <a:solidFill>
                    <a:srgbClr val="666699"/>
                  </a:solidFill>
                </a:rPr>
                <a:t>The Hong Kong </a:t>
              </a:r>
            </a:p>
            <a:p>
              <a:pPr lvl="0" algn="l">
                <a:defRPr sz="1800"/>
              </a:pPr>
              <a:r>
                <a:rPr sz="800" b="1">
                  <a:solidFill>
                    <a:srgbClr val="666699"/>
                  </a:solidFill>
                </a:rPr>
                <a:t>University of Science</a:t>
              </a:r>
            </a:p>
            <a:p>
              <a:pPr lvl="0" algn="l">
                <a:defRPr sz="1800"/>
              </a:pPr>
              <a:r>
                <a:rPr sz="800" b="1">
                  <a:solidFill>
                    <a:srgbClr val="666699"/>
                  </a:solidFill>
                </a:rPr>
                <a:t>and Technology</a:t>
              </a:r>
            </a:p>
          </p:txBody>
        </p:sp>
        <p:sp>
          <p:nvSpPr>
            <p:cNvPr id="13" name="Shape 13"/>
            <p:cNvSpPr/>
            <p:nvPr/>
          </p:nvSpPr>
          <p:spPr>
            <a:xfrm flipH="1">
              <a:off x="287337" y="60325"/>
              <a:ext cx="1" cy="35877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6553200" y="6248400"/>
            <a:ext cx="1905000" cy="2870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>
            <a:off x="148314" y="6613525"/>
            <a:ext cx="541572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defRPr sz="1000" b="1">
                <a:solidFill>
                  <a:srgbClr val="66669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>
                <a:solidFill>
                  <a:srgbClr val="666699"/>
                </a:solidFill>
              </a:rPr>
              <a:t>HKUST</a:t>
            </a:r>
          </a:p>
        </p:txBody>
      </p:sp>
      <p:sp>
        <p:nvSpPr>
          <p:cNvPr id="18" name="Shape 18"/>
          <p:cNvSpPr/>
          <p:nvPr/>
        </p:nvSpPr>
        <p:spPr>
          <a:xfrm>
            <a:off x="2176259" y="6613525"/>
            <a:ext cx="524282" cy="37084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vl="0">
              <a:spcBef>
                <a:spcPts val="600"/>
              </a:spcBef>
              <a:defRPr sz="1800"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153663" y="6613525"/>
            <a:ext cx="2038162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600"/>
              </a:spcBef>
              <a:defRPr sz="1000" b="1">
                <a:solidFill>
                  <a:srgbClr val="666699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>
                <a:solidFill>
                  <a:srgbClr val="666699"/>
                </a:solidFill>
              </a:rPr>
              <a:t>Database Management Systems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0" y="66675"/>
            <a:ext cx="8077200" cy="609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568ED4-B4C5-4D4A-BD76-D435A0B2936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026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107950" y="6613525"/>
            <a:ext cx="541633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l">
              <a:spcBef>
                <a:spcPts val="600"/>
              </a:spcBef>
              <a:defRPr sz="1000" b="1">
                <a:solidFill>
                  <a:srgbClr val="666699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>
                <a:solidFill>
                  <a:srgbClr val="666699"/>
                </a:solidFill>
              </a:rPr>
              <a:t>HKUST</a:t>
            </a:r>
          </a:p>
        </p:txBody>
      </p:sp>
      <p:sp>
        <p:nvSpPr>
          <p:cNvPr id="3" name="Shape 3"/>
          <p:cNvSpPr/>
          <p:nvPr/>
        </p:nvSpPr>
        <p:spPr>
          <a:xfrm>
            <a:off x="2268537" y="6613525"/>
            <a:ext cx="524283" cy="3708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lvl="0" algn="l">
              <a:spcBef>
                <a:spcPts val="600"/>
              </a:spcBef>
              <a:defRPr sz="1800"/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3119437" y="6613525"/>
            <a:ext cx="2142838" cy="243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l">
              <a:spcBef>
                <a:spcPts val="600"/>
              </a:spcBef>
              <a:defRPr sz="1000" b="1">
                <a:solidFill>
                  <a:srgbClr val="666699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1000" b="1">
                <a:solidFill>
                  <a:srgbClr val="666699"/>
                </a:solidFill>
              </a:rPr>
              <a:t>Database Management Systems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784975" y="6146800"/>
            <a:ext cx="1905000" cy="28708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spcBef>
                <a:spcPts val="800"/>
              </a:spcBef>
              <a:defRPr sz="1400">
                <a:solidFill>
                  <a:srgbClr val="6666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algn="ctr">
        <a:defRPr sz="3200" b="1">
          <a:solidFill>
            <a:srgbClr val="CC3300"/>
          </a:solidFill>
          <a:latin typeface="Tahoma"/>
          <a:ea typeface="Tahoma"/>
          <a:cs typeface="Tahoma"/>
          <a:sym typeface="Tahoma"/>
        </a:defRPr>
      </a:lvl1pPr>
      <a:lvl2pPr algn="ctr">
        <a:defRPr sz="3200" b="1">
          <a:solidFill>
            <a:srgbClr val="CC3300"/>
          </a:solidFill>
          <a:latin typeface="Tahoma"/>
          <a:ea typeface="Tahoma"/>
          <a:cs typeface="Tahoma"/>
          <a:sym typeface="Tahoma"/>
        </a:defRPr>
      </a:lvl2pPr>
      <a:lvl3pPr algn="ctr">
        <a:defRPr sz="3200" b="1">
          <a:solidFill>
            <a:srgbClr val="CC3300"/>
          </a:solidFill>
          <a:latin typeface="Tahoma"/>
          <a:ea typeface="Tahoma"/>
          <a:cs typeface="Tahoma"/>
          <a:sym typeface="Tahoma"/>
        </a:defRPr>
      </a:lvl3pPr>
      <a:lvl4pPr algn="ctr">
        <a:defRPr sz="3200" b="1">
          <a:solidFill>
            <a:srgbClr val="CC3300"/>
          </a:solidFill>
          <a:latin typeface="Tahoma"/>
          <a:ea typeface="Tahoma"/>
          <a:cs typeface="Tahoma"/>
          <a:sym typeface="Tahoma"/>
        </a:defRPr>
      </a:lvl4pPr>
      <a:lvl5pPr algn="ctr">
        <a:defRPr sz="3200" b="1">
          <a:solidFill>
            <a:srgbClr val="CC3300"/>
          </a:solidFill>
          <a:latin typeface="Tahoma"/>
          <a:ea typeface="Tahoma"/>
          <a:cs typeface="Tahoma"/>
          <a:sym typeface="Tahoma"/>
        </a:defRPr>
      </a:lvl5pPr>
      <a:lvl6pPr indent="457200" algn="ctr">
        <a:defRPr sz="3200" b="1">
          <a:solidFill>
            <a:srgbClr val="CC3300"/>
          </a:solidFill>
          <a:latin typeface="Tahoma"/>
          <a:ea typeface="Tahoma"/>
          <a:cs typeface="Tahoma"/>
          <a:sym typeface="Tahoma"/>
        </a:defRPr>
      </a:lvl6pPr>
      <a:lvl7pPr indent="914400" algn="ctr">
        <a:defRPr sz="3200" b="1">
          <a:solidFill>
            <a:srgbClr val="CC3300"/>
          </a:solidFill>
          <a:latin typeface="Tahoma"/>
          <a:ea typeface="Tahoma"/>
          <a:cs typeface="Tahoma"/>
          <a:sym typeface="Tahoma"/>
        </a:defRPr>
      </a:lvl7pPr>
      <a:lvl8pPr indent="1371600" algn="ctr">
        <a:defRPr sz="3200" b="1">
          <a:solidFill>
            <a:srgbClr val="CC3300"/>
          </a:solidFill>
          <a:latin typeface="Tahoma"/>
          <a:ea typeface="Tahoma"/>
          <a:cs typeface="Tahoma"/>
          <a:sym typeface="Tahoma"/>
        </a:defRPr>
      </a:lvl8pPr>
      <a:lvl9pPr indent="1828800" algn="ctr">
        <a:defRPr sz="3200" b="1">
          <a:solidFill>
            <a:srgbClr val="CC3300"/>
          </a:solidFill>
          <a:latin typeface="Tahoma"/>
          <a:ea typeface="Tahoma"/>
          <a:cs typeface="Tahoma"/>
          <a:sym typeface="Tahoma"/>
        </a:defRPr>
      </a:lvl9pPr>
    </p:titleStyle>
    <p:bodyStyle>
      <a:lvl1pPr marL="342900" indent="-342900">
        <a:spcBef>
          <a:spcPts val="800"/>
        </a:spcBef>
        <a:buClr>
          <a:srgbClr val="CC3300"/>
        </a:buClr>
        <a:buSzPct val="100000"/>
        <a:buFont typeface="Wingdings"/>
        <a:buChar char="❖"/>
        <a:defRPr sz="2000">
          <a:latin typeface="Tahoma"/>
          <a:ea typeface="Tahoma"/>
          <a:cs typeface="Tahoma"/>
          <a:sym typeface="Tahoma"/>
        </a:defRPr>
      </a:lvl1pPr>
      <a:lvl2pPr marL="774700" indent="-317500">
        <a:spcBef>
          <a:spcPts val="800"/>
        </a:spcBef>
        <a:buClr>
          <a:srgbClr val="CC3300"/>
        </a:buClr>
        <a:buSzPct val="100000"/>
        <a:buFont typeface="Wingdings"/>
        <a:buChar char="❖"/>
        <a:defRPr sz="2000">
          <a:latin typeface="Tahoma"/>
          <a:ea typeface="Tahoma"/>
          <a:cs typeface="Tahoma"/>
          <a:sym typeface="Tahoma"/>
        </a:defRPr>
      </a:lvl2pPr>
      <a:lvl3pPr marL="1111250" indent="-254000">
        <a:spcBef>
          <a:spcPts val="800"/>
        </a:spcBef>
        <a:buClr>
          <a:srgbClr val="CC3300"/>
        </a:buClr>
        <a:buSzPct val="100000"/>
        <a:buFont typeface="Wingdings"/>
        <a:buChar char="❖"/>
        <a:defRPr sz="2000">
          <a:latin typeface="Tahoma"/>
          <a:ea typeface="Tahoma"/>
          <a:cs typeface="Tahoma"/>
          <a:sym typeface="Tahoma"/>
        </a:defRPr>
      </a:lvl3pPr>
      <a:lvl4pPr marL="1454150" indent="-254000">
        <a:spcBef>
          <a:spcPts val="800"/>
        </a:spcBef>
        <a:buClr>
          <a:srgbClr val="CC3300"/>
        </a:buClr>
        <a:buSzPct val="100000"/>
        <a:buFont typeface="Wingdings"/>
        <a:buChar char="❖"/>
        <a:defRPr sz="2000">
          <a:latin typeface="Tahoma"/>
          <a:ea typeface="Tahoma"/>
          <a:cs typeface="Tahoma"/>
          <a:sym typeface="Tahoma"/>
        </a:defRPr>
      </a:lvl4pPr>
      <a:lvl5pPr marL="1797050" indent="-254000">
        <a:spcBef>
          <a:spcPts val="800"/>
        </a:spcBef>
        <a:buClr>
          <a:srgbClr val="CC3300"/>
        </a:buClr>
        <a:buSzPct val="100000"/>
        <a:buFont typeface="Wingdings"/>
        <a:buChar char="❖"/>
        <a:defRPr sz="2000">
          <a:latin typeface="Tahoma"/>
          <a:ea typeface="Tahoma"/>
          <a:cs typeface="Tahoma"/>
          <a:sym typeface="Tahoma"/>
        </a:defRPr>
      </a:lvl5pPr>
      <a:lvl6pPr marL="2254250" indent="-254000">
        <a:spcBef>
          <a:spcPts val="800"/>
        </a:spcBef>
        <a:buClr>
          <a:srgbClr val="CC3300"/>
        </a:buClr>
        <a:buSzPct val="100000"/>
        <a:buFont typeface="Wingdings"/>
        <a:buChar char="•"/>
        <a:defRPr sz="2000">
          <a:latin typeface="Tahoma"/>
          <a:ea typeface="Tahoma"/>
          <a:cs typeface="Tahoma"/>
          <a:sym typeface="Tahoma"/>
        </a:defRPr>
      </a:lvl6pPr>
      <a:lvl7pPr marL="2711450" indent="-254000">
        <a:spcBef>
          <a:spcPts val="800"/>
        </a:spcBef>
        <a:buClr>
          <a:srgbClr val="CC3300"/>
        </a:buClr>
        <a:buSzPct val="100000"/>
        <a:buFont typeface="Wingdings"/>
        <a:buChar char="•"/>
        <a:defRPr sz="2000">
          <a:latin typeface="Tahoma"/>
          <a:ea typeface="Tahoma"/>
          <a:cs typeface="Tahoma"/>
          <a:sym typeface="Tahoma"/>
        </a:defRPr>
      </a:lvl7pPr>
      <a:lvl8pPr marL="3168650" indent="-254000">
        <a:spcBef>
          <a:spcPts val="800"/>
        </a:spcBef>
        <a:buClr>
          <a:srgbClr val="CC3300"/>
        </a:buClr>
        <a:buSzPct val="100000"/>
        <a:buFont typeface="Wingdings"/>
        <a:buChar char="•"/>
        <a:defRPr sz="2000">
          <a:latin typeface="Tahoma"/>
          <a:ea typeface="Tahoma"/>
          <a:cs typeface="Tahoma"/>
          <a:sym typeface="Tahoma"/>
        </a:defRPr>
      </a:lvl8pPr>
      <a:lvl9pPr marL="3625850" indent="-254000">
        <a:spcBef>
          <a:spcPts val="800"/>
        </a:spcBef>
        <a:buClr>
          <a:srgbClr val="CC3300"/>
        </a:buClr>
        <a:buSzPct val="100000"/>
        <a:buFont typeface="Wingdings"/>
        <a:buChar char="•"/>
        <a:defRPr sz="2000">
          <a:latin typeface="Tahoma"/>
          <a:ea typeface="Tahoma"/>
          <a:cs typeface="Tahoma"/>
          <a:sym typeface="Tahoma"/>
        </a:defRPr>
      </a:lvl9pPr>
    </p:bodyStyle>
    <p:otherStyle>
      <a:lvl1pPr algn="r">
        <a:spcBef>
          <a:spcPts val="800"/>
        </a:spcBef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1pPr>
      <a:lvl2pPr indent="457200" algn="r">
        <a:spcBef>
          <a:spcPts val="800"/>
        </a:spcBef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2pPr>
      <a:lvl3pPr indent="914400" algn="r">
        <a:spcBef>
          <a:spcPts val="800"/>
        </a:spcBef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3pPr>
      <a:lvl4pPr indent="1371600" algn="r">
        <a:spcBef>
          <a:spcPts val="800"/>
        </a:spcBef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4pPr>
      <a:lvl5pPr indent="1828800" algn="r">
        <a:spcBef>
          <a:spcPts val="800"/>
        </a:spcBef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5pPr>
      <a:lvl6pPr algn="r">
        <a:spcBef>
          <a:spcPts val="800"/>
        </a:spcBef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6pPr>
      <a:lvl7pPr algn="r">
        <a:spcBef>
          <a:spcPts val="800"/>
        </a:spcBef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7pPr>
      <a:lvl8pPr algn="r">
        <a:spcBef>
          <a:spcPts val="800"/>
        </a:spcBef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8pPr>
      <a:lvl9pPr algn="r">
        <a:spcBef>
          <a:spcPts val="800"/>
        </a:spcBef>
        <a:defRPr sz="1400">
          <a:solidFill>
            <a:schemeClr val="tx1"/>
          </a:solidFill>
          <a:latin typeface="+mn-lt"/>
          <a:ea typeface="+mn-ea"/>
          <a:cs typeface="+mn-cs"/>
          <a:sym typeface="Times New Roman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quora.com/What-are-the-numbers-that-every-computer-engineer-should-know-according-to-Jeff-Dean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 idx="4294967295"/>
          </p:nvPr>
        </p:nvSpPr>
        <p:spPr>
          <a:xfrm>
            <a:off x="684212" y="3654424"/>
            <a:ext cx="7772401" cy="1143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effectLst>
                  <a:outerShdw blurRad="12700" dist="25400" dir="2700000" rotWithShape="0">
                    <a:srgbClr val="DDDDDD"/>
                  </a:outerShdw>
                </a:effectLst>
              </a:rPr>
              <a:t>BCNF,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400" b="1">
                <a:effectLst>
                  <a:outerShdw blurRad="12700" dist="25400" dir="2700000" rotWithShape="0">
                    <a:srgbClr val="DDDDDD"/>
                  </a:outerShdw>
                </a:effectLst>
              </a:rPr>
              <a:t>Memory Hierarchy &amp; File Structures</a:t>
            </a:r>
          </a:p>
        </p:txBody>
      </p:sp>
      <p:sp>
        <p:nvSpPr>
          <p:cNvPr id="25" name="Shape 25"/>
          <p:cNvSpPr/>
          <p:nvPr/>
        </p:nvSpPr>
        <p:spPr>
          <a:xfrm>
            <a:off x="2089150" y="2924175"/>
            <a:ext cx="5073611" cy="1082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 algn="l">
              <a:defRPr sz="1800"/>
            </a:pPr>
            <a:r>
              <a:rPr sz="3200" b="1">
                <a:solidFill>
                  <a:srgbClr val="FFFFFF"/>
                </a:solidFill>
              </a:rPr>
              <a:t>COMP3311 Spring 2015</a:t>
            </a:r>
          </a:p>
          <a:p>
            <a:pPr lvl="0" algn="l">
              <a:defRPr sz="1800"/>
            </a:pPr>
            <a:r>
              <a:rPr sz="3200" b="1">
                <a:solidFill>
                  <a:srgbClr val="FFFFFF"/>
                </a:solidFill>
              </a:rPr>
              <a:t>Tutorial 6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File Organization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Variable-Length Records</a:t>
            </a:r>
          </a:p>
          <a:p>
            <a:pPr lvl="1" eaLnBrk="1" hangingPunct="1"/>
            <a:r>
              <a:rPr kumimoji="0" lang="en-US" altLang="zh-TW" smtClean="0"/>
              <a:t>Byte String Representation : Attach an </a:t>
            </a:r>
            <a:r>
              <a:rPr kumimoji="0" lang="en-US" altLang="zh-TW" i="1" smtClean="0"/>
              <a:t>end-of-record</a:t>
            </a:r>
            <a:r>
              <a:rPr kumimoji="0" lang="en-US" altLang="zh-TW" smtClean="0"/>
              <a:t> (</a:t>
            </a:r>
            <a:r>
              <a:rPr kumimoji="0" lang="en-US" altLang="zh-TW" smtClean="0">
                <a:sym typeface="Symbol" panose="05050102010706020507" pitchFamily="18" charset="2"/>
              </a:rPr>
              <a:t>) control character to the end of each record</a:t>
            </a:r>
          </a:p>
          <a:p>
            <a:pPr lvl="2" eaLnBrk="1" hangingPunct="1"/>
            <a:r>
              <a:rPr kumimoji="0" lang="en-US" altLang="zh-TW" smtClean="0"/>
              <a:t>Problem: deletion &amp; record growth</a:t>
            </a:r>
          </a:p>
          <a:p>
            <a:pPr lvl="1" eaLnBrk="1" hangingPunct="1"/>
            <a:r>
              <a:rPr kumimoji="0" lang="en-US" altLang="zh-TW" smtClean="0"/>
              <a:t>Reserved space : use fixed-length records of a known maximum length</a:t>
            </a:r>
          </a:p>
          <a:p>
            <a:pPr lvl="2" eaLnBrk="1" hangingPunct="1"/>
            <a:r>
              <a:rPr kumimoji="0" lang="en-US" altLang="zh-TW" smtClean="0"/>
              <a:t>Problem: waste storage space</a:t>
            </a:r>
          </a:p>
          <a:p>
            <a:pPr lvl="1" eaLnBrk="1" hangingPunct="1"/>
            <a:r>
              <a:rPr kumimoji="0" lang="en-US" altLang="zh-TW" smtClean="0"/>
              <a:t>Pointer Method : Anchor block + Overflow block </a:t>
            </a:r>
          </a:p>
          <a:p>
            <a:pPr lvl="1" eaLnBrk="1" hangingPunct="1"/>
            <a:r>
              <a:rPr kumimoji="0" lang="en-US" altLang="zh-TW" smtClean="0"/>
              <a:t>Slotted Page Structure : </a:t>
            </a:r>
          </a:p>
          <a:p>
            <a:pPr lvl="2" eaLnBrk="1" hangingPunct="1"/>
            <a:r>
              <a:rPr kumimoji="0" lang="en-US" altLang="zh-TW" smtClean="0"/>
              <a:t>Low cost for data movement within a page</a:t>
            </a:r>
          </a:p>
        </p:txBody>
      </p:sp>
      <p:pic>
        <p:nvPicPr>
          <p:cNvPr id="2048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" t="31725" r="2586" b="32069"/>
          <a:stretch>
            <a:fillRect/>
          </a:stretch>
        </p:blipFill>
        <p:spPr bwMode="auto">
          <a:xfrm>
            <a:off x="2484438" y="4724400"/>
            <a:ext cx="5256212" cy="14763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8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CC3300"/>
                </a:solidFill>
              </a:rPr>
              <a:t>Data File Organization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spcBef>
                <a:spcPts val="700"/>
              </a:spcBef>
              <a:buSzTx/>
              <a:buNone/>
              <a:defRPr sz="1800"/>
            </a:pPr>
            <a:r>
              <a:rPr>
                <a:solidFill>
                  <a:srgbClr val="0033CC"/>
                </a:solidFill>
              </a:rPr>
              <a:t>Database</a:t>
            </a:r>
            <a:r>
              <a:t>&lt;-&gt;a collection of </a:t>
            </a:r>
            <a:r>
              <a:rPr>
                <a:solidFill>
                  <a:srgbClr val="FF0000"/>
                </a:solidFill>
              </a:rPr>
              <a:t>files</a:t>
            </a:r>
          </a:p>
          <a:p>
            <a:pPr lvl="0">
              <a:spcBef>
                <a:spcPts val="700"/>
              </a:spcBef>
              <a:buSzTx/>
              <a:buNone/>
              <a:defRPr sz="1800"/>
            </a:pPr>
            <a:r>
              <a:rPr>
                <a:solidFill>
                  <a:srgbClr val="FF0000"/>
                </a:solidFill>
              </a:rPr>
              <a:t>File</a:t>
            </a:r>
            <a:r>
              <a:t>&lt;-&gt;a sequence of </a:t>
            </a:r>
            <a:r>
              <a:rPr>
                <a:solidFill>
                  <a:srgbClr val="FF9933"/>
                </a:solidFill>
              </a:rPr>
              <a:t>records</a:t>
            </a:r>
          </a:p>
          <a:p>
            <a:pPr lvl="0">
              <a:spcBef>
                <a:spcPts val="700"/>
              </a:spcBef>
              <a:buSzTx/>
              <a:buNone/>
              <a:defRPr sz="1800"/>
            </a:pPr>
            <a:r>
              <a:rPr>
                <a:solidFill>
                  <a:srgbClr val="FF9933"/>
                </a:solidFill>
              </a:rPr>
              <a:t>Record</a:t>
            </a:r>
            <a:r>
              <a:t>&lt;-&gt;a sequence of </a:t>
            </a:r>
            <a:r>
              <a:rPr>
                <a:solidFill>
                  <a:srgbClr val="FF9900"/>
                </a:solidFill>
              </a:rPr>
              <a:t>fields</a:t>
            </a:r>
          </a:p>
          <a:p>
            <a:pPr lvl="0">
              <a:buSzTx/>
              <a:buNone/>
              <a:defRPr sz="1800"/>
            </a:pPr>
            <a:endParaRPr>
              <a:solidFill>
                <a:srgbClr val="FF9900"/>
              </a:solidFill>
            </a:endParaRPr>
          </a:p>
          <a:p>
            <a:pPr marL="308610" lvl="0" indent="-308610">
              <a:spcBef>
                <a:spcPts val="700"/>
              </a:spcBef>
              <a:defRPr sz="1800"/>
            </a:pPr>
            <a:r>
              <a:t>Heap</a:t>
            </a:r>
          </a:p>
          <a:p>
            <a:pPr marL="711200" lvl="1" indent="-254000">
              <a:spcBef>
                <a:spcPts val="600"/>
              </a:spcBef>
              <a:buClr>
                <a:srgbClr val="CC6600"/>
              </a:buClr>
              <a:defRPr sz="1800"/>
            </a:pPr>
            <a:r>
              <a:rPr sz="1600"/>
              <a:t>record can be placed anywhere in the file where there is space</a:t>
            </a:r>
          </a:p>
          <a:p>
            <a:pPr marL="742950" lvl="1" indent="-285750">
              <a:spcBef>
                <a:spcPts val="700"/>
              </a:spcBef>
              <a:buClr>
                <a:srgbClr val="CC6600"/>
              </a:buClr>
              <a:defRPr sz="1800"/>
            </a:pPr>
            <a:endParaRPr sz="1600"/>
          </a:p>
          <a:p>
            <a:pPr marL="308610" lvl="0" indent="-308610">
              <a:spcBef>
                <a:spcPts val="700"/>
              </a:spcBef>
              <a:defRPr sz="1800"/>
            </a:pPr>
            <a:r>
              <a:t>Sequential</a:t>
            </a:r>
          </a:p>
          <a:p>
            <a:pPr marL="711200" lvl="1" indent="-254000">
              <a:spcBef>
                <a:spcPts val="600"/>
              </a:spcBef>
              <a:buClr>
                <a:srgbClr val="CC6600"/>
              </a:buClr>
              <a:defRPr sz="1800"/>
            </a:pPr>
            <a:r>
              <a:rPr sz="1600"/>
              <a:t>store records in sequential order</a:t>
            </a:r>
          </a:p>
          <a:p>
            <a:pPr marL="285750" lvl="1" indent="171450">
              <a:spcBef>
                <a:spcPts val="700"/>
              </a:spcBef>
              <a:buSzTx/>
              <a:buNone/>
              <a:defRPr sz="1800"/>
            </a:pPr>
            <a:endParaRPr sz="1600"/>
          </a:p>
          <a:p>
            <a:pPr marL="308610" lvl="0" indent="-308610">
              <a:spcBef>
                <a:spcPts val="700"/>
              </a:spcBef>
              <a:defRPr sz="1800"/>
            </a:pPr>
            <a:r>
              <a:t>Hashing</a:t>
            </a:r>
          </a:p>
          <a:p>
            <a:pPr marL="711200" lvl="1" indent="-254000">
              <a:spcBef>
                <a:spcPts val="600"/>
              </a:spcBef>
              <a:buClr>
                <a:srgbClr val="CC6600"/>
              </a:buClr>
              <a:defRPr sz="1800"/>
            </a:pPr>
            <a:r>
              <a:rPr sz="1600"/>
              <a:t>a hash function computed on some attribute of each record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CC3300"/>
                </a:solidFill>
              </a:rPr>
              <a:t>Exercise 1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4294967295"/>
          </p:nvPr>
        </p:nvSpPr>
        <p:spPr>
          <a:xfrm>
            <a:off x="571500" y="1114425"/>
            <a:ext cx="824865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000"/>
              <a:t>Assume that a school keeps a file with the records of its students: Student (sid:4 bytes, sname: 10 bytes, dept-id: 4 bytes), dept-id is the department id where a student belongs to.</a:t>
            </a:r>
          </a:p>
          <a:p>
            <a:pPr lvl="0">
              <a:defRPr sz="1800"/>
            </a:pPr>
            <a:endParaRPr sz="2000"/>
          </a:p>
          <a:p>
            <a:pPr lvl="0">
              <a:defRPr sz="1800"/>
            </a:pPr>
            <a:r>
              <a:rPr sz="2000"/>
              <a:t>There exist 10,000 student records and 50 departments. A page is 128 bytes and a pointer is 4 bytes. The data file is sorted sequentially on sid.</a:t>
            </a:r>
          </a:p>
          <a:p>
            <a:pPr lvl="0">
              <a:defRPr sz="1800"/>
            </a:pPr>
            <a:endParaRPr sz="2000"/>
          </a:p>
          <a:p>
            <a:pPr lvl="0">
              <a:defRPr sz="1800"/>
            </a:pPr>
            <a:r>
              <a:rPr sz="2000"/>
              <a:t>Q1: What’s the size of a record?</a:t>
            </a:r>
          </a:p>
          <a:p>
            <a:pPr lvl="0">
              <a:defRPr sz="1800"/>
            </a:pPr>
            <a:r>
              <a:rPr sz="2000"/>
              <a:t>Q2: How many pages do we need to store these student records?</a:t>
            </a:r>
          </a:p>
          <a:p>
            <a:pPr lvl="0">
              <a:defRPr sz="1800"/>
            </a:pPr>
            <a:r>
              <a:rPr sz="2000"/>
              <a:t>Q3: Given this data file, what’s the cost to find a particular student by sid?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CC3300"/>
                </a:solidFill>
              </a:rPr>
              <a:t>Exercise 1</a:t>
            </a:r>
          </a:p>
        </p:txBody>
      </p:sp>
      <p:sp>
        <p:nvSpPr>
          <p:cNvPr id="76" name="Shape 76"/>
          <p:cNvSpPr>
            <a:spLocks noGrp="1"/>
          </p:cNvSpPr>
          <p:nvPr>
            <p:ph type="body" idx="4294967295"/>
          </p:nvPr>
        </p:nvSpPr>
        <p:spPr>
          <a:xfrm>
            <a:off x="571500" y="1114425"/>
            <a:ext cx="824865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74320" lvl="0" indent="-274320">
              <a:spcBef>
                <a:spcPts val="600"/>
              </a:spcBef>
              <a:defRPr sz="1800"/>
            </a:pPr>
            <a:r>
              <a:rPr sz="1600"/>
              <a:t>Student (sid:4 bytes, sname: 10 bytes, dept-id: 4 bytes)</a:t>
            </a:r>
          </a:p>
          <a:p>
            <a:pPr lvl="0">
              <a:defRPr sz="1800"/>
            </a:pPr>
            <a:endParaRPr sz="1600"/>
          </a:p>
          <a:p>
            <a:pPr marL="274320" lvl="0" indent="-274320">
              <a:spcBef>
                <a:spcPts val="600"/>
              </a:spcBef>
              <a:defRPr sz="1800"/>
            </a:pPr>
            <a:r>
              <a:rPr sz="1600"/>
              <a:t>There exist 10,000 student records and 50 departments. A page is 128 bytes and a pointer is 4 bytes. The data file is sorted sequentially on sid.</a:t>
            </a:r>
          </a:p>
          <a:p>
            <a:pPr lvl="0">
              <a:defRPr sz="1800"/>
            </a:pPr>
            <a:endParaRPr sz="1600"/>
          </a:p>
          <a:p>
            <a:pPr lvl="0">
              <a:defRPr sz="1800"/>
            </a:pPr>
            <a:r>
              <a:rPr sz="2000"/>
              <a:t>What’s the size of a record?</a:t>
            </a:r>
          </a:p>
          <a:p>
            <a:pPr lvl="0">
              <a:buSzTx/>
              <a:buNone/>
              <a:defRPr sz="1800"/>
            </a:pPr>
            <a:r>
              <a:rPr sz="2000"/>
              <a:t>        4 + 10 + 4 = 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1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CC3300"/>
                </a:solidFill>
              </a:rPr>
              <a:t>Exercise 1</a:t>
            </a:r>
          </a:p>
        </p:txBody>
      </p:sp>
      <p:sp>
        <p:nvSpPr>
          <p:cNvPr id="79" name="Shape 79"/>
          <p:cNvSpPr>
            <a:spLocks noGrp="1"/>
          </p:cNvSpPr>
          <p:nvPr>
            <p:ph type="body" idx="4294967295"/>
          </p:nvPr>
        </p:nvSpPr>
        <p:spPr>
          <a:xfrm>
            <a:off x="571500" y="1114425"/>
            <a:ext cx="824865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marL="274320" lvl="0" indent="-274320">
              <a:spcBef>
                <a:spcPts val="600"/>
              </a:spcBef>
              <a:defRPr sz="1800"/>
            </a:pPr>
            <a:r>
              <a:rPr sz="1600"/>
              <a:t>Student (sid:4 bytes, sname: 10 bytes, dept-id: 4 bytes)</a:t>
            </a:r>
          </a:p>
          <a:p>
            <a:pPr lvl="0">
              <a:defRPr sz="1800"/>
            </a:pPr>
            <a:endParaRPr sz="1600"/>
          </a:p>
          <a:p>
            <a:pPr marL="274320" lvl="0" indent="-274320">
              <a:spcBef>
                <a:spcPts val="600"/>
              </a:spcBef>
              <a:defRPr sz="1800"/>
            </a:pPr>
            <a:r>
              <a:rPr sz="1600"/>
              <a:t>There exist 10,000 student records and 50 departments. A page is 128 bytes and a pointer is 4 bytes. The data file is sorted sequentially on sid.</a:t>
            </a:r>
          </a:p>
          <a:p>
            <a:pPr lvl="0">
              <a:defRPr sz="1800"/>
            </a:pPr>
            <a:endParaRPr sz="1600"/>
          </a:p>
          <a:p>
            <a:pPr lvl="0">
              <a:defRPr sz="1800"/>
            </a:pPr>
            <a:r>
              <a:rPr sz="2000"/>
              <a:t>How many pages do we need to store these student records?</a:t>
            </a:r>
          </a:p>
          <a:p>
            <a:pPr lvl="0">
              <a:buSzTx/>
              <a:buNone/>
              <a:defRPr sz="1800"/>
            </a:pPr>
            <a:endParaRPr sz="2000"/>
          </a:p>
          <a:p>
            <a:pPr lvl="0">
              <a:buSzTx/>
              <a:buNone/>
              <a:defRPr sz="1800"/>
            </a:pPr>
            <a:r>
              <a:rPr sz="2000"/>
              <a:t>    (#records * size of record) / size of page = </a:t>
            </a:r>
          </a:p>
          <a:p>
            <a:pPr lvl="0">
              <a:buSzTx/>
              <a:buNone/>
              <a:defRPr sz="1800"/>
            </a:pPr>
            <a:r>
              <a:rPr sz="2000"/>
              <a:t>		10,000 * 18 / 128 = 1406.25 ≈ 1407</a:t>
            </a:r>
          </a:p>
        </p:txBody>
      </p:sp>
      <p:sp>
        <p:nvSpPr>
          <p:cNvPr id="80" name="Shape 80"/>
          <p:cNvSpPr/>
          <p:nvPr/>
        </p:nvSpPr>
        <p:spPr>
          <a:xfrm>
            <a:off x="3635375" y="2997199"/>
            <a:ext cx="1439863" cy="1511301"/>
          </a:xfrm>
          <a:prstGeom prst="line">
            <a:avLst/>
          </a:prstGeom>
          <a:ln w="762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1" name="Shape 81"/>
          <p:cNvSpPr/>
          <p:nvPr/>
        </p:nvSpPr>
        <p:spPr>
          <a:xfrm flipH="1">
            <a:off x="3708400" y="2852737"/>
            <a:ext cx="1511300" cy="1727201"/>
          </a:xfrm>
          <a:prstGeom prst="line">
            <a:avLst/>
          </a:prstGeom>
          <a:ln w="76200">
            <a:solidFill>
              <a:srgbClr val="FF0000"/>
            </a:solidFill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755650" y="5229225"/>
            <a:ext cx="3313113" cy="504825"/>
          </a:xfrm>
          <a:prstGeom prst="rect">
            <a:avLst/>
          </a:prstGeom>
          <a:solidFill>
            <a:srgbClr val="FFCCCC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 algn="l">
              <a:defRPr sz="1800"/>
            </a:pPr>
            <a:endParaRPr/>
          </a:p>
        </p:txBody>
      </p:sp>
      <p:sp>
        <p:nvSpPr>
          <p:cNvPr id="83" name="Shape 83"/>
          <p:cNvSpPr/>
          <p:nvPr/>
        </p:nvSpPr>
        <p:spPr>
          <a:xfrm rot="5400000">
            <a:off x="2267743" y="4293393"/>
            <a:ext cx="288926" cy="33131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1131"/>
                  <a:pt x="10800" y="2527"/>
                </a:cubicBezTo>
                <a:lnTo>
                  <a:pt x="10800" y="7936"/>
                </a:lnTo>
                <a:cubicBezTo>
                  <a:pt x="10800" y="9332"/>
                  <a:pt x="15635" y="10463"/>
                  <a:pt x="21600" y="10463"/>
                </a:cubicBezTo>
                <a:lnTo>
                  <a:pt x="21600" y="10463"/>
                </a:lnTo>
                <a:cubicBezTo>
                  <a:pt x="15635" y="10463"/>
                  <a:pt x="10800" y="11594"/>
                  <a:pt x="10800" y="12990"/>
                </a:cubicBezTo>
                <a:lnTo>
                  <a:pt x="10800" y="19073"/>
                </a:lnTo>
                <a:cubicBezTo>
                  <a:pt x="10800" y="20469"/>
                  <a:pt x="5965" y="21600"/>
                  <a:pt x="0" y="21600"/>
                </a:cubicBezTo>
              </a:path>
            </a:pathLst>
          </a:custGeom>
          <a:ln>
            <a:solidFill/>
            <a:round/>
            <a:tailEnd type="stealth"/>
          </a:ln>
        </p:spPr>
        <p:txBody>
          <a:bodyPr lIns="0" tIns="0" rIns="0" bIns="0" anchor="ctr"/>
          <a:lstStyle/>
          <a:p>
            <a:pPr lvl="0" algn="l">
              <a:defRPr sz="18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476375" y="6165850"/>
            <a:ext cx="2174712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l">
              <a:defRPr sz="1800"/>
            </a:lvl1pPr>
          </a:lstStyle>
          <a:p>
            <a:pPr lvl="0"/>
            <a:r>
              <a:t>Page size: 128 bytes</a:t>
            </a:r>
          </a:p>
        </p:txBody>
      </p:sp>
      <p:grpSp>
        <p:nvGrpSpPr>
          <p:cNvPr id="87" name="Group 87"/>
          <p:cNvGrpSpPr/>
          <p:nvPr/>
        </p:nvGrpSpPr>
        <p:grpSpPr>
          <a:xfrm>
            <a:off x="828674" y="5302250"/>
            <a:ext cx="677204" cy="358775"/>
            <a:chOff x="0" y="0"/>
            <a:chExt cx="677202" cy="358775"/>
          </a:xfrm>
        </p:grpSpPr>
        <p:sp>
          <p:nvSpPr>
            <p:cNvPr id="85" name="Shape 85"/>
            <p:cNvSpPr/>
            <p:nvPr/>
          </p:nvSpPr>
          <p:spPr>
            <a:xfrm>
              <a:off x="0" y="0"/>
              <a:ext cx="647700" cy="358775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defRPr sz="1200"/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44767"/>
              <a:ext cx="677203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l">
                <a:defRPr sz="1200"/>
              </a:lvl1pPr>
            </a:lstStyle>
            <a:p>
              <a:pPr lvl="0">
                <a:defRPr sz="1800"/>
              </a:pPr>
              <a:r>
                <a:rPr sz="1200"/>
                <a:t>18 bytes</a:t>
              </a:r>
            </a:p>
          </p:txBody>
        </p:sp>
      </p:grpSp>
      <p:grpSp>
        <p:nvGrpSpPr>
          <p:cNvPr id="90" name="Group 90"/>
          <p:cNvGrpSpPr/>
          <p:nvPr/>
        </p:nvGrpSpPr>
        <p:grpSpPr>
          <a:xfrm>
            <a:off x="1547812" y="5302250"/>
            <a:ext cx="677204" cy="358775"/>
            <a:chOff x="0" y="0"/>
            <a:chExt cx="677202" cy="358775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647700" cy="358775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defRPr sz="1200"/>
              </a:pPr>
              <a:endParaRPr/>
            </a:p>
          </p:txBody>
        </p:sp>
        <p:sp>
          <p:nvSpPr>
            <p:cNvPr id="89" name="Shape 89"/>
            <p:cNvSpPr/>
            <p:nvPr/>
          </p:nvSpPr>
          <p:spPr>
            <a:xfrm>
              <a:off x="0" y="44767"/>
              <a:ext cx="677203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l">
                <a:defRPr sz="1200"/>
              </a:lvl1pPr>
            </a:lstStyle>
            <a:p>
              <a:pPr lvl="0">
                <a:defRPr sz="1800"/>
              </a:pPr>
              <a:r>
                <a:rPr sz="1200"/>
                <a:t>18 bytes</a:t>
              </a:r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2268537" y="5302250"/>
            <a:ext cx="647701" cy="358775"/>
            <a:chOff x="0" y="0"/>
            <a:chExt cx="647700" cy="358775"/>
          </a:xfrm>
        </p:grpSpPr>
        <p:sp>
          <p:nvSpPr>
            <p:cNvPr id="91" name="Shape 91"/>
            <p:cNvSpPr/>
            <p:nvPr/>
          </p:nvSpPr>
          <p:spPr>
            <a:xfrm>
              <a:off x="0" y="0"/>
              <a:ext cx="647700" cy="358775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defRPr sz="1200"/>
              </a:pPr>
              <a:endParaRPr/>
            </a:p>
          </p:txBody>
        </p:sp>
        <p:sp>
          <p:nvSpPr>
            <p:cNvPr id="92" name="Shape 92"/>
            <p:cNvSpPr/>
            <p:nvPr/>
          </p:nvSpPr>
          <p:spPr>
            <a:xfrm>
              <a:off x="0" y="44767"/>
              <a:ext cx="22871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l">
                <a:defRPr sz="1200"/>
              </a:lvl1pPr>
            </a:lstStyle>
            <a:p>
              <a:pPr lvl="0">
                <a:defRPr sz="1800"/>
              </a:pPr>
              <a:r>
                <a:rPr sz="1200"/>
                <a:t>…</a:t>
              </a:r>
            </a:p>
          </p:txBody>
        </p:sp>
      </p:grpSp>
      <p:grpSp>
        <p:nvGrpSpPr>
          <p:cNvPr id="96" name="Group 96"/>
          <p:cNvGrpSpPr/>
          <p:nvPr/>
        </p:nvGrpSpPr>
        <p:grpSpPr>
          <a:xfrm>
            <a:off x="2989262" y="5302250"/>
            <a:ext cx="677204" cy="358775"/>
            <a:chOff x="0" y="0"/>
            <a:chExt cx="677202" cy="358775"/>
          </a:xfrm>
        </p:grpSpPr>
        <p:sp>
          <p:nvSpPr>
            <p:cNvPr id="94" name="Shape 94"/>
            <p:cNvSpPr/>
            <p:nvPr/>
          </p:nvSpPr>
          <p:spPr>
            <a:xfrm>
              <a:off x="0" y="0"/>
              <a:ext cx="647700" cy="358775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defRPr sz="1200"/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44767"/>
              <a:ext cx="677203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l">
                <a:defRPr sz="1200"/>
              </a:lvl1pPr>
            </a:lstStyle>
            <a:p>
              <a:pPr lvl="0">
                <a:defRPr sz="1800"/>
              </a:pPr>
              <a:r>
                <a:rPr sz="1200"/>
                <a:t>18 bytes</a:t>
              </a:r>
            </a:p>
          </p:txBody>
        </p:sp>
      </p:grpSp>
      <p:sp>
        <p:nvSpPr>
          <p:cNvPr id="97" name="Shape 97"/>
          <p:cNvSpPr/>
          <p:nvPr/>
        </p:nvSpPr>
        <p:spPr>
          <a:xfrm rot="16200000">
            <a:off x="2051843" y="3717131"/>
            <a:ext cx="215901" cy="2808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0"/>
                </a:lnTo>
                <a:cubicBezTo>
                  <a:pt x="5965" y="0"/>
                  <a:pt x="10800" y="1131"/>
                  <a:pt x="10800" y="2527"/>
                </a:cubicBezTo>
                <a:lnTo>
                  <a:pt x="10800" y="7936"/>
                </a:lnTo>
                <a:cubicBezTo>
                  <a:pt x="10800" y="9332"/>
                  <a:pt x="15635" y="10463"/>
                  <a:pt x="21600" y="10463"/>
                </a:cubicBezTo>
                <a:lnTo>
                  <a:pt x="21600" y="10463"/>
                </a:lnTo>
                <a:cubicBezTo>
                  <a:pt x="15635" y="10463"/>
                  <a:pt x="10800" y="11594"/>
                  <a:pt x="10800" y="12990"/>
                </a:cubicBezTo>
                <a:lnTo>
                  <a:pt x="10800" y="19073"/>
                </a:lnTo>
                <a:cubicBezTo>
                  <a:pt x="10800" y="20469"/>
                  <a:pt x="5965" y="21600"/>
                  <a:pt x="0" y="21600"/>
                </a:cubicBezTo>
              </a:path>
            </a:pathLst>
          </a:custGeom>
          <a:ln>
            <a:solidFill/>
            <a:round/>
            <a:tailEnd type="stealth"/>
          </a:ln>
        </p:spPr>
        <p:txBody>
          <a:bodyPr lIns="0" tIns="0" rIns="0" bIns="0" anchor="ctr"/>
          <a:lstStyle/>
          <a:p>
            <a:pPr lvl="0" algn="l">
              <a:defRPr sz="1800"/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631824" y="4652962"/>
            <a:ext cx="3546536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l">
              <a:defRPr sz="1800"/>
            </a:lvl1pPr>
          </a:lstStyle>
          <a:p>
            <a:pPr lvl="0"/>
            <a:r>
              <a:t>7 records, of size 18*7=126 bytes</a:t>
            </a:r>
          </a:p>
        </p:txBody>
      </p:sp>
      <p:sp>
        <p:nvSpPr>
          <p:cNvPr id="99" name="Shape 99"/>
          <p:cNvSpPr/>
          <p:nvPr/>
        </p:nvSpPr>
        <p:spPr>
          <a:xfrm>
            <a:off x="4140200" y="5229225"/>
            <a:ext cx="2087563" cy="504825"/>
          </a:xfrm>
          <a:prstGeom prst="rect">
            <a:avLst/>
          </a:prstGeom>
          <a:solidFill>
            <a:srgbClr val="FFCCCC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 algn="l">
              <a:defRPr sz="1800"/>
            </a:pPr>
            <a:endParaRPr/>
          </a:p>
        </p:txBody>
      </p:sp>
      <p:grpSp>
        <p:nvGrpSpPr>
          <p:cNvPr id="102" name="Group 102"/>
          <p:cNvGrpSpPr/>
          <p:nvPr/>
        </p:nvGrpSpPr>
        <p:grpSpPr>
          <a:xfrm>
            <a:off x="3708399" y="5300662"/>
            <a:ext cx="677204" cy="358776"/>
            <a:chOff x="0" y="0"/>
            <a:chExt cx="677202" cy="358775"/>
          </a:xfrm>
        </p:grpSpPr>
        <p:sp>
          <p:nvSpPr>
            <p:cNvPr id="100" name="Shape 100"/>
            <p:cNvSpPr/>
            <p:nvPr/>
          </p:nvSpPr>
          <p:spPr>
            <a:xfrm>
              <a:off x="0" y="0"/>
              <a:ext cx="647700" cy="358775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defRPr sz="1200"/>
              </a:pP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>
              <a:off x="0" y="44767"/>
              <a:ext cx="677203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l">
                <a:defRPr sz="1200"/>
              </a:lvl1pPr>
            </a:lstStyle>
            <a:p>
              <a:pPr lvl="0">
                <a:defRPr sz="1800"/>
              </a:pPr>
              <a:r>
                <a:rPr sz="1200"/>
                <a:t>18 bytes</a:t>
              </a:r>
            </a:p>
          </p:txBody>
        </p:sp>
      </p:grpSp>
      <p:sp>
        <p:nvSpPr>
          <p:cNvPr id="103" name="Shape 103"/>
          <p:cNvSpPr/>
          <p:nvPr/>
        </p:nvSpPr>
        <p:spPr>
          <a:xfrm>
            <a:off x="6300787" y="5229225"/>
            <a:ext cx="2087563" cy="504825"/>
          </a:xfrm>
          <a:prstGeom prst="rect">
            <a:avLst/>
          </a:prstGeom>
          <a:solidFill>
            <a:srgbClr val="FFCCCC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 algn="l">
              <a:defRPr sz="1800"/>
            </a:pPr>
            <a:endParaRPr/>
          </a:p>
        </p:txBody>
      </p:sp>
      <p:grpSp>
        <p:nvGrpSpPr>
          <p:cNvPr id="106" name="Group 106"/>
          <p:cNvGrpSpPr/>
          <p:nvPr/>
        </p:nvGrpSpPr>
        <p:grpSpPr>
          <a:xfrm>
            <a:off x="6588124" y="5300662"/>
            <a:ext cx="677204" cy="358776"/>
            <a:chOff x="0" y="0"/>
            <a:chExt cx="677202" cy="358775"/>
          </a:xfrm>
        </p:grpSpPr>
        <p:sp>
          <p:nvSpPr>
            <p:cNvPr id="104" name="Shape 104"/>
            <p:cNvSpPr/>
            <p:nvPr/>
          </p:nvSpPr>
          <p:spPr>
            <a:xfrm>
              <a:off x="0" y="0"/>
              <a:ext cx="647700" cy="358775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defRPr sz="1200"/>
              </a:pPr>
              <a:endParaRPr/>
            </a:p>
          </p:txBody>
        </p:sp>
        <p:sp>
          <p:nvSpPr>
            <p:cNvPr id="105" name="Shape 105"/>
            <p:cNvSpPr/>
            <p:nvPr/>
          </p:nvSpPr>
          <p:spPr>
            <a:xfrm>
              <a:off x="0" y="44767"/>
              <a:ext cx="677203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l">
                <a:defRPr sz="1200"/>
              </a:lvl1pPr>
            </a:lstStyle>
            <a:p>
              <a:pPr lvl="0">
                <a:defRPr sz="1800"/>
              </a:pPr>
              <a:r>
                <a:rPr sz="1200"/>
                <a:t>18 bytes</a:t>
              </a:r>
            </a:p>
          </p:txBody>
        </p:sp>
      </p:grpSp>
      <p:grpSp>
        <p:nvGrpSpPr>
          <p:cNvPr id="109" name="Group 109"/>
          <p:cNvGrpSpPr/>
          <p:nvPr/>
        </p:nvGrpSpPr>
        <p:grpSpPr>
          <a:xfrm>
            <a:off x="5867399" y="5300662"/>
            <a:ext cx="677204" cy="358776"/>
            <a:chOff x="0" y="0"/>
            <a:chExt cx="677202" cy="358775"/>
          </a:xfrm>
        </p:grpSpPr>
        <p:sp>
          <p:nvSpPr>
            <p:cNvPr id="107" name="Shape 107"/>
            <p:cNvSpPr/>
            <p:nvPr/>
          </p:nvSpPr>
          <p:spPr>
            <a:xfrm>
              <a:off x="0" y="0"/>
              <a:ext cx="647700" cy="358775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defRPr sz="1200"/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0" y="44767"/>
              <a:ext cx="677203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l">
                <a:defRPr sz="1200"/>
              </a:lvl1pPr>
            </a:lstStyle>
            <a:p>
              <a:pPr lvl="0">
                <a:defRPr sz="1800"/>
              </a:pPr>
              <a:r>
                <a:rPr sz="1200"/>
                <a:t>18 bytes</a:t>
              </a:r>
            </a:p>
          </p:txBody>
        </p:sp>
      </p:grpSp>
      <p:grpSp>
        <p:nvGrpSpPr>
          <p:cNvPr id="112" name="Group 112"/>
          <p:cNvGrpSpPr/>
          <p:nvPr/>
        </p:nvGrpSpPr>
        <p:grpSpPr>
          <a:xfrm>
            <a:off x="4716462" y="5300662"/>
            <a:ext cx="647701" cy="358776"/>
            <a:chOff x="0" y="0"/>
            <a:chExt cx="647700" cy="358775"/>
          </a:xfrm>
        </p:grpSpPr>
        <p:sp>
          <p:nvSpPr>
            <p:cNvPr id="110" name="Shape 110"/>
            <p:cNvSpPr/>
            <p:nvPr/>
          </p:nvSpPr>
          <p:spPr>
            <a:xfrm>
              <a:off x="0" y="0"/>
              <a:ext cx="647700" cy="358775"/>
            </a:xfrm>
            <a:prstGeom prst="rect">
              <a:avLst/>
            </a:prstGeom>
            <a:solidFill>
              <a:srgbClr val="FFFF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defRPr sz="1200"/>
              </a:pPr>
              <a:endParaR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0" y="44767"/>
              <a:ext cx="228710" cy="269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l">
                <a:defRPr sz="1200"/>
              </a:lvl1pPr>
            </a:lstStyle>
            <a:p>
              <a:pPr lvl="0">
                <a:defRPr sz="1800"/>
              </a:pPr>
              <a:r>
                <a:rPr sz="1200"/>
                <a:t>…</a:t>
              </a:r>
            </a:p>
          </p:txBody>
        </p:sp>
      </p:grpSp>
      <p:sp>
        <p:nvSpPr>
          <p:cNvPr id="113" name="Shape 113"/>
          <p:cNvSpPr/>
          <p:nvPr/>
        </p:nvSpPr>
        <p:spPr>
          <a:xfrm>
            <a:off x="4025900" y="4652962"/>
            <a:ext cx="541886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l">
              <a:defRPr sz="1800" b="1">
                <a:solidFill>
                  <a:srgbClr val="FF0000"/>
                </a:solidFill>
              </a:defRPr>
            </a:lvl1pPr>
          </a:lstStyle>
          <a:p>
            <a:pPr lvl="0">
              <a:defRPr b="0">
                <a:solidFill>
                  <a:srgbClr val="000000"/>
                </a:solidFill>
              </a:defRPr>
            </a:pPr>
            <a:r>
              <a:rPr b="1">
                <a:solidFill>
                  <a:srgbClr val="FF0000"/>
                </a:solidFill>
              </a:rPr>
              <a:t>Do not allow records to cross page boundaries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3" presetClass="entr" presetSubtype="10" fill="hold" grpId="1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1" build="p" bldLvl="5" animBg="1" advAuto="0"/>
      <p:bldP spid="80" grpId="3" animBg="1" advAuto="0"/>
      <p:bldP spid="81" grpId="2" animBg="1" advAuto="0"/>
      <p:bldP spid="82" grpId="4" animBg="1" advAuto="0"/>
      <p:bldP spid="83" grpId="5" animBg="1" advAuto="0"/>
      <p:bldP spid="84" grpId="6" animBg="1" advAuto="0"/>
      <p:bldP spid="87" grpId="7" animBg="1" advAuto="0"/>
      <p:bldP spid="90" grpId="8" animBg="1" advAuto="0"/>
      <p:bldP spid="93" grpId="9" animBg="1" advAuto="0"/>
      <p:bldP spid="96" grpId="10" animBg="1" advAuto="0"/>
      <p:bldP spid="97" grpId="11" animBg="1" advAuto="0"/>
      <p:bldP spid="98" grpId="12" animBg="1" advAuto="0"/>
      <p:bldP spid="99" grpId="13" animBg="1" advAuto="0"/>
      <p:bldP spid="102" grpId="14" animBg="1" advAuto="0"/>
      <p:bldP spid="103" grpId="16" animBg="1" advAuto="0"/>
      <p:bldP spid="106" grpId="18" animBg="1" advAuto="0"/>
      <p:bldP spid="109" grpId="17" animBg="1" advAuto="0"/>
      <p:bldP spid="112" grpId="15" animBg="1" advAuto="0"/>
      <p:bldP spid="113" grpId="19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Exercise 1</a:t>
            </a:r>
            <a:endParaRPr lang="en-US" altLang="zh-TW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248650" cy="4876800"/>
          </a:xfrm>
        </p:spPr>
        <p:txBody>
          <a:bodyPr/>
          <a:lstStyle/>
          <a:p>
            <a:pPr eaLnBrk="1" hangingPunct="1"/>
            <a:r>
              <a:rPr kumimoji="0" lang="en-US" altLang="zh-CN" sz="1600" smtClean="0"/>
              <a:t>Student</a:t>
            </a:r>
            <a:r>
              <a:rPr kumimoji="0" lang="en-US" altLang="zh-TW" sz="1600" smtClean="0"/>
              <a:t> (sid:4 bytes, sname: 10 bytes</a:t>
            </a:r>
            <a:r>
              <a:rPr kumimoji="0" lang="en-US" altLang="zh-CN" sz="1600" smtClean="0"/>
              <a:t>, dept-id: 4 bytes)</a:t>
            </a:r>
            <a:endParaRPr kumimoji="0" lang="en-US" altLang="zh-TW" sz="1600" smtClean="0"/>
          </a:p>
          <a:p>
            <a:pPr eaLnBrk="1" hangingPunct="1"/>
            <a:endParaRPr kumimoji="0" lang="en-US" altLang="zh-CN" sz="1600" smtClean="0"/>
          </a:p>
          <a:p>
            <a:pPr eaLnBrk="1" hangingPunct="1"/>
            <a:r>
              <a:rPr kumimoji="0" lang="en-US" altLang="zh-TW" sz="1600" smtClean="0"/>
              <a:t>There exist 10,000 student records</a:t>
            </a:r>
            <a:r>
              <a:rPr kumimoji="0" lang="en-US" altLang="zh-CN" sz="1600" smtClean="0"/>
              <a:t> and 50 departments</a:t>
            </a:r>
            <a:r>
              <a:rPr kumimoji="0" lang="en-US" altLang="zh-TW" sz="1600" smtClean="0"/>
              <a:t>. A page is 1</a:t>
            </a:r>
            <a:r>
              <a:rPr kumimoji="0" lang="en-US" altLang="zh-CN" sz="1600" smtClean="0"/>
              <a:t>28</a:t>
            </a:r>
            <a:r>
              <a:rPr kumimoji="0" lang="en-US" altLang="zh-TW" sz="1600" smtClean="0"/>
              <a:t> bytes and a pointer is 4 bytes. </a:t>
            </a:r>
            <a:r>
              <a:rPr kumimoji="0" lang="en-US" altLang="zh-CN" sz="1600" smtClean="0"/>
              <a:t>The data file is sorted sequentially on sid.</a:t>
            </a:r>
          </a:p>
          <a:p>
            <a:pPr eaLnBrk="1" hangingPunct="1"/>
            <a:endParaRPr kumimoji="0" lang="zh-TW" altLang="en-US" smtClean="0"/>
          </a:p>
          <a:p>
            <a:pPr eaLnBrk="1" hangingPunct="1"/>
            <a:r>
              <a:rPr kumimoji="0" lang="en-US" altLang="zh-CN" smtClean="0"/>
              <a:t>How many pages do we need to store these student records?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mtClean="0"/>
              <a:t> </a:t>
            </a:r>
            <a:r>
              <a:rPr lang="en-US" altLang="zh-TW" smtClean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</a:t>
            </a:r>
            <a:r>
              <a:rPr kumimoji="0" lang="en-US" altLang="zh-CN" smtClean="0"/>
              <a:t>(# of records / </a:t>
            </a:r>
            <a:r>
              <a:rPr lang="en-US" altLang="zh-TW" smtClean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</a:t>
            </a:r>
            <a:r>
              <a:rPr kumimoji="0" lang="en-US" altLang="zh-CN" smtClean="0"/>
              <a:t> size of page / size of record </a:t>
            </a:r>
            <a:r>
              <a:rPr lang="en-US" altLang="zh-TW" smtClean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</a:t>
            </a:r>
            <a:r>
              <a:rPr kumimoji="0" lang="en-US" altLang="zh-CN" smtClean="0"/>
              <a:t>) </a:t>
            </a:r>
            <a:r>
              <a:rPr lang="en-US" altLang="zh-TW" smtClean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</a:t>
            </a:r>
            <a:r>
              <a:rPr kumimoji="0" lang="en-US" altLang="zh-CN" smtClean="0"/>
              <a:t> 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smtClean="0"/>
              <a:t>		</a:t>
            </a:r>
            <a:r>
              <a:rPr lang="en-US" altLang="zh-TW" smtClean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  (</a:t>
            </a:r>
            <a:r>
              <a:rPr kumimoji="0" lang="en-US" altLang="zh-CN" smtClean="0"/>
              <a:t>10,000 / </a:t>
            </a:r>
            <a:r>
              <a:rPr lang="en-US" altLang="zh-TW" smtClean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 </a:t>
            </a:r>
            <a:r>
              <a:rPr kumimoji="0" lang="en-US" altLang="zh-CN" smtClean="0"/>
              <a:t>128 / 18</a:t>
            </a:r>
            <a:r>
              <a:rPr lang="en-US" altLang="zh-TW" smtClean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 </a:t>
            </a:r>
            <a:r>
              <a:rPr lang="en-US" altLang="zh-TW" smtClean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 )</a:t>
            </a:r>
            <a:r>
              <a:rPr lang="en-US" altLang="zh-TW" smtClean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</a:t>
            </a:r>
            <a:r>
              <a:rPr kumimoji="0" lang="en-US" altLang="zh-TW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mtClean="0"/>
              <a:t>= 1429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755650" y="5229225"/>
            <a:ext cx="3313113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en-US" altLang="zh-TW"/>
          </a:p>
        </p:txBody>
      </p:sp>
      <p:sp>
        <p:nvSpPr>
          <p:cNvPr id="83973" name="AutoShape 5"/>
          <p:cNvSpPr>
            <a:spLocks/>
          </p:cNvSpPr>
          <p:nvPr/>
        </p:nvSpPr>
        <p:spPr bwMode="auto">
          <a:xfrm rot="5400000">
            <a:off x="2267744" y="4293394"/>
            <a:ext cx="288925" cy="3313113"/>
          </a:xfrm>
          <a:prstGeom prst="rightBrace">
            <a:avLst>
              <a:gd name="adj1" fmla="val 134154"/>
              <a:gd name="adj2" fmla="val 48440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TW" altLang="en-US"/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1476375" y="6165850"/>
            <a:ext cx="2065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/>
              <a:t>Page size: 128 bytes</a:t>
            </a:r>
            <a:endParaRPr kumimoji="0" lang="en-US" altLang="zh-TW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828675" y="5302250"/>
            <a:ext cx="647700" cy="3587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200"/>
              <a:t>18 bytes</a:t>
            </a:r>
            <a:endParaRPr kumimoji="0" lang="en-US" altLang="zh-TW" sz="1200"/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1547813" y="5302250"/>
            <a:ext cx="647700" cy="3587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200"/>
              <a:t>18 bytes</a:t>
            </a:r>
            <a:endParaRPr kumimoji="0" lang="en-US" altLang="zh-TW" sz="1200"/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2268538" y="5302250"/>
            <a:ext cx="647700" cy="3587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200"/>
              <a:t>…</a:t>
            </a:r>
            <a:endParaRPr kumimoji="0" lang="en-US" altLang="zh-TW" sz="1200"/>
          </a:p>
        </p:txBody>
      </p:sp>
      <p:sp>
        <p:nvSpPr>
          <p:cNvPr id="83978" name="Rectangle 10"/>
          <p:cNvSpPr>
            <a:spLocks noChangeArrowheads="1"/>
          </p:cNvSpPr>
          <p:nvPr/>
        </p:nvSpPr>
        <p:spPr bwMode="auto">
          <a:xfrm>
            <a:off x="2989263" y="5302250"/>
            <a:ext cx="647700" cy="3587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200"/>
              <a:t>18 bytes</a:t>
            </a:r>
            <a:endParaRPr kumimoji="0" lang="en-US" altLang="zh-TW" sz="1200"/>
          </a:p>
        </p:txBody>
      </p:sp>
      <p:sp>
        <p:nvSpPr>
          <p:cNvPr id="83979" name="AutoShape 11"/>
          <p:cNvSpPr>
            <a:spLocks/>
          </p:cNvSpPr>
          <p:nvPr/>
        </p:nvSpPr>
        <p:spPr bwMode="auto">
          <a:xfrm rot="-5400000">
            <a:off x="2051844" y="3717131"/>
            <a:ext cx="215900" cy="2808288"/>
          </a:xfrm>
          <a:prstGeom prst="rightBrace">
            <a:avLst>
              <a:gd name="adj1" fmla="val 152174"/>
              <a:gd name="adj2" fmla="val 48440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TW" altLang="en-US"/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631825" y="4652963"/>
            <a:ext cx="3203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/>
              <a:t>7 records, of size 18*7=126 bytes</a:t>
            </a:r>
            <a:endParaRPr kumimoji="0" lang="en-US" altLang="zh-TW"/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4140200" y="5229225"/>
            <a:ext cx="2376488" cy="504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en-US" altLang="zh-TW"/>
          </a:p>
        </p:txBody>
      </p:sp>
      <p:sp>
        <p:nvSpPr>
          <p:cNvPr id="83982" name="Rectangle 14"/>
          <p:cNvSpPr>
            <a:spLocks noChangeArrowheads="1"/>
          </p:cNvSpPr>
          <p:nvPr/>
        </p:nvSpPr>
        <p:spPr bwMode="auto">
          <a:xfrm>
            <a:off x="4211638" y="5300663"/>
            <a:ext cx="647700" cy="3587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200"/>
              <a:t>18 bytes</a:t>
            </a:r>
            <a:endParaRPr kumimoji="0" lang="en-US" altLang="zh-TW" sz="1200"/>
          </a:p>
        </p:txBody>
      </p:sp>
      <p:sp>
        <p:nvSpPr>
          <p:cNvPr id="83983" name="Rectangle 15"/>
          <p:cNvSpPr>
            <a:spLocks noChangeArrowheads="1"/>
          </p:cNvSpPr>
          <p:nvPr/>
        </p:nvSpPr>
        <p:spPr bwMode="auto">
          <a:xfrm>
            <a:off x="4932363" y="5300663"/>
            <a:ext cx="647700" cy="3587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200"/>
              <a:t>…</a:t>
            </a:r>
            <a:endParaRPr kumimoji="0" lang="en-US" altLang="zh-TW" sz="1200"/>
          </a:p>
        </p:txBody>
      </p:sp>
      <p:sp>
        <p:nvSpPr>
          <p:cNvPr id="83984" name="Rectangle 16"/>
          <p:cNvSpPr>
            <a:spLocks noChangeArrowheads="1"/>
          </p:cNvSpPr>
          <p:nvPr/>
        </p:nvSpPr>
        <p:spPr bwMode="auto">
          <a:xfrm>
            <a:off x="5651500" y="5300663"/>
            <a:ext cx="647700" cy="3587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200"/>
              <a:t>18 bytes</a:t>
            </a:r>
            <a:endParaRPr kumimoji="0" lang="en-US" altLang="zh-TW" sz="1200"/>
          </a:p>
        </p:txBody>
      </p:sp>
      <p:sp>
        <p:nvSpPr>
          <p:cNvPr id="83985" name="AutoShape 17"/>
          <p:cNvSpPr>
            <a:spLocks/>
          </p:cNvSpPr>
          <p:nvPr/>
        </p:nvSpPr>
        <p:spPr bwMode="auto">
          <a:xfrm rot="-5400000">
            <a:off x="5112544" y="4040982"/>
            <a:ext cx="287337" cy="2089150"/>
          </a:xfrm>
          <a:prstGeom prst="rightBrace">
            <a:avLst>
              <a:gd name="adj1" fmla="val 85061"/>
              <a:gd name="adj2" fmla="val 48440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kumimoji="0" lang="zh-TW" altLang="en-US"/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4716463" y="458152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Helvetica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/>
              <a:t>7 records</a:t>
            </a:r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76742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3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3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3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  <p:bldP spid="83973" grpId="0" animBg="1"/>
      <p:bldP spid="83974" grpId="0"/>
      <p:bldP spid="83975" grpId="0" animBg="1"/>
      <p:bldP spid="83976" grpId="0" animBg="1"/>
      <p:bldP spid="83977" grpId="0" animBg="1"/>
      <p:bldP spid="83978" grpId="0" animBg="1"/>
      <p:bldP spid="83979" grpId="0" animBg="1"/>
      <p:bldP spid="83980" grpId="0"/>
      <p:bldP spid="83981" grpId="0" animBg="1"/>
      <p:bldP spid="83982" grpId="0" animBg="1"/>
      <p:bldP spid="83983" grpId="0" animBg="1"/>
      <p:bldP spid="83984" grpId="0" animBg="1"/>
      <p:bldP spid="83985" grpId="0" animBg="1"/>
      <p:bldP spid="839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Exercise 1</a:t>
            </a:r>
            <a:endParaRPr lang="en-US" altLang="zh-TW" smtClean="0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248650" cy="4876800"/>
          </a:xfrm>
        </p:spPr>
        <p:txBody>
          <a:bodyPr/>
          <a:lstStyle/>
          <a:p>
            <a:pPr eaLnBrk="1" hangingPunct="1"/>
            <a:r>
              <a:rPr kumimoji="0" lang="en-US" altLang="zh-CN" sz="1600" dirty="0" smtClean="0"/>
              <a:t>Student</a:t>
            </a:r>
            <a:r>
              <a:rPr kumimoji="0" lang="en-US" altLang="zh-TW" sz="1600" dirty="0" smtClean="0"/>
              <a:t> (sid:4 bytes, </a:t>
            </a:r>
            <a:r>
              <a:rPr kumimoji="0" lang="en-US" altLang="zh-TW" sz="1600" dirty="0" err="1" smtClean="0"/>
              <a:t>sname</a:t>
            </a:r>
            <a:r>
              <a:rPr kumimoji="0" lang="en-US" altLang="zh-TW" sz="1600" dirty="0" smtClean="0"/>
              <a:t>: 10 bytes</a:t>
            </a:r>
            <a:r>
              <a:rPr kumimoji="0" lang="en-US" altLang="zh-CN" sz="1600" dirty="0" smtClean="0"/>
              <a:t>, </a:t>
            </a:r>
            <a:r>
              <a:rPr kumimoji="0" lang="en-US" altLang="zh-CN" sz="1600" dirty="0" err="1" smtClean="0"/>
              <a:t>dept</a:t>
            </a:r>
            <a:r>
              <a:rPr kumimoji="0" lang="en-US" altLang="zh-CN" sz="1600" dirty="0" smtClean="0"/>
              <a:t>-id: 4 bytes)</a:t>
            </a:r>
            <a:endParaRPr kumimoji="0" lang="en-US" altLang="zh-TW" sz="1600" dirty="0" smtClean="0"/>
          </a:p>
          <a:p>
            <a:pPr eaLnBrk="1" hangingPunct="1"/>
            <a:endParaRPr kumimoji="0" lang="en-US" altLang="zh-CN" sz="1600" dirty="0" smtClean="0"/>
          </a:p>
          <a:p>
            <a:pPr eaLnBrk="1" hangingPunct="1"/>
            <a:r>
              <a:rPr kumimoji="0" lang="en-US" altLang="zh-TW" sz="1600" dirty="0" smtClean="0"/>
              <a:t>There exist 10,000 student records</a:t>
            </a:r>
            <a:r>
              <a:rPr kumimoji="0" lang="en-US" altLang="zh-CN" sz="1600" dirty="0" smtClean="0"/>
              <a:t> and 50 departments</a:t>
            </a:r>
            <a:r>
              <a:rPr kumimoji="0" lang="en-US" altLang="zh-TW" sz="1600" dirty="0" smtClean="0"/>
              <a:t>. A page is 1</a:t>
            </a:r>
            <a:r>
              <a:rPr kumimoji="0" lang="en-US" altLang="zh-CN" sz="1600" dirty="0" smtClean="0"/>
              <a:t>28</a:t>
            </a:r>
            <a:r>
              <a:rPr kumimoji="0" lang="en-US" altLang="zh-TW" sz="1600" dirty="0" smtClean="0"/>
              <a:t> bytes and a pointer is 4 bytes. </a:t>
            </a:r>
            <a:r>
              <a:rPr kumimoji="0" lang="en-US" altLang="zh-CN" sz="1600" dirty="0" smtClean="0"/>
              <a:t>The data file is sorted sequentially on </a:t>
            </a:r>
            <a:r>
              <a:rPr kumimoji="0" lang="en-US" altLang="zh-CN" sz="1600" dirty="0" err="1" smtClean="0"/>
              <a:t>sid</a:t>
            </a:r>
            <a:r>
              <a:rPr kumimoji="0" lang="en-US" altLang="zh-CN" sz="1600" dirty="0" smtClean="0"/>
              <a:t>.</a:t>
            </a:r>
          </a:p>
          <a:p>
            <a:pPr eaLnBrk="1" hangingPunct="1"/>
            <a:endParaRPr kumimoji="0" lang="zh-TW" altLang="en-US" dirty="0" smtClean="0"/>
          </a:p>
          <a:p>
            <a:pPr eaLnBrk="1" hangingPunct="1"/>
            <a:r>
              <a:rPr kumimoji="0" lang="en-US" altLang="zh-CN" dirty="0" smtClean="0"/>
              <a:t>Q3: Given this data file, what</a:t>
            </a:r>
            <a:r>
              <a:rPr kumimoji="0" lang="en-US" altLang="en-US" dirty="0" smtClean="0"/>
              <a:t>’</a:t>
            </a:r>
            <a:r>
              <a:rPr kumimoji="0" lang="en-US" altLang="zh-CN" dirty="0" smtClean="0"/>
              <a:t>s the cost to find a particular student by </a:t>
            </a:r>
            <a:r>
              <a:rPr kumimoji="0" lang="en-US" altLang="zh-CN" dirty="0" err="1" smtClean="0"/>
              <a:t>sid</a:t>
            </a:r>
            <a:r>
              <a:rPr kumimoji="0" lang="en-US" altLang="zh-CN" dirty="0" smtClean="0"/>
              <a:t>?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dirty="0" smtClean="0"/>
              <a:t>    # of pages required: 1429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dirty="0" smtClean="0"/>
              <a:t>Binary search on </a:t>
            </a:r>
            <a:r>
              <a:rPr kumimoji="0" lang="en-US" altLang="zh-CN" dirty="0" err="1" smtClean="0"/>
              <a:t>sid</a:t>
            </a:r>
            <a:r>
              <a:rPr kumimoji="0" lang="en-US" altLang="zh-CN" dirty="0" smtClean="0"/>
              <a:t>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 </a:t>
            </a:r>
            <a:r>
              <a:rPr kumimoji="0" lang="en-US" altLang="zh-CN" dirty="0" smtClean="0"/>
              <a:t>log</a:t>
            </a:r>
            <a:r>
              <a:rPr kumimoji="0" lang="en-US" altLang="zh-CN" baseline="-25000" dirty="0" smtClean="0"/>
              <a:t>2</a:t>
            </a:r>
            <a:r>
              <a:rPr kumimoji="0" lang="en-US" altLang="zh-CN" dirty="0" smtClean="0"/>
              <a:t>(# of pages)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 </a:t>
            </a:r>
            <a:r>
              <a:rPr kumimoji="0" lang="en-US" altLang="zh-CN" dirty="0" smtClean="0"/>
              <a:t> = 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 </a:t>
            </a:r>
            <a:r>
              <a:rPr kumimoji="0" lang="en-US" altLang="zh-CN" dirty="0" smtClean="0"/>
              <a:t>log</a:t>
            </a:r>
            <a:r>
              <a:rPr kumimoji="0" lang="en-US" altLang="zh-CN" baseline="-25000" dirty="0" smtClean="0"/>
              <a:t>2</a:t>
            </a:r>
            <a:r>
              <a:rPr kumimoji="0" lang="en-US" altLang="zh-CN" dirty="0" smtClean="0"/>
              <a:t>1429</a:t>
            </a:r>
            <a:r>
              <a:rPr lang="en-US" altLang="zh-TW" dirty="0" smtClean="0">
                <a:solidFill>
                  <a:srgbClr val="000000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Symbol" panose="05050102010706020507" pitchFamily="18" charset="2"/>
              </a:rPr>
              <a:t> </a:t>
            </a:r>
            <a:r>
              <a:rPr kumimoji="0" lang="en-US" altLang="zh-CN" dirty="0" smtClean="0"/>
              <a:t> = 11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dirty="0" smtClean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3945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/>
          </p:cNvSpPr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CC3300"/>
                </a:solidFill>
              </a:rPr>
              <a:t>Exercise: BCNF</a:t>
            </a:r>
          </a:p>
        </p:txBody>
      </p:sp>
      <p:sp>
        <p:nvSpPr>
          <p:cNvPr id="28" name="Shape 28"/>
          <p:cNvSpPr>
            <a:spLocks noGrp="1"/>
          </p:cNvSpPr>
          <p:nvPr>
            <p:ph type="body" idx="4294967295"/>
          </p:nvPr>
        </p:nvSpPr>
        <p:spPr>
          <a:xfrm>
            <a:off x="571500" y="1114424"/>
            <a:ext cx="7848600" cy="5378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ClrTx/>
              <a:buFont typeface="Arial"/>
              <a:buChar char="•"/>
              <a:defRPr sz="1800"/>
            </a:pPr>
            <a:r>
              <a:rPr sz="2000" dirty="0"/>
              <a:t>BCNF: Boyce-</a:t>
            </a:r>
            <a:r>
              <a:rPr sz="2000" dirty="0" err="1"/>
              <a:t>Codd</a:t>
            </a:r>
            <a:r>
              <a:rPr sz="2000" dirty="0"/>
              <a:t> Normal Form</a:t>
            </a:r>
          </a:p>
          <a:p>
            <a:pPr lvl="0">
              <a:buClrTx/>
              <a:buFont typeface="Arial"/>
              <a:buChar char="•"/>
              <a:defRPr sz="1800"/>
            </a:pPr>
            <a:endParaRPr sz="2000" dirty="0"/>
          </a:p>
          <a:p>
            <a:pPr lvl="0">
              <a:buClrTx/>
              <a:buFont typeface="Arial"/>
              <a:buChar char="•"/>
              <a:defRPr sz="1800"/>
            </a:pPr>
            <a:r>
              <a:rPr sz="2000" dirty="0"/>
              <a:t>R is in BCNF if and only if</a:t>
            </a:r>
          </a:p>
          <a:p>
            <a:pPr marL="285750" lvl="1" indent="171450">
              <a:lnSpc>
                <a:spcPct val="80000"/>
              </a:lnSpc>
              <a:buSzTx/>
              <a:buNone/>
              <a:defRPr sz="1800"/>
            </a:pPr>
            <a:r>
              <a:rPr sz="2000" dirty="0"/>
              <a:t>for each FD: X </a:t>
            </a:r>
            <a:r>
              <a:rPr lang="en-US" altLang="zh-TW" dirty="0">
                <a:ea typeface="PMingLiU" panose="02020500000000000000" pitchFamily="18" charset="-120"/>
                <a:sym typeface="Symbol" panose="05050102010706020507" pitchFamily="18" charset="2"/>
              </a:rPr>
              <a:t></a:t>
            </a:r>
            <a:r>
              <a:rPr sz="2000" dirty="0" smtClean="0"/>
              <a:t> </a:t>
            </a:r>
            <a:r>
              <a:rPr sz="2000" dirty="0"/>
              <a:t>{A} in F+,</a:t>
            </a:r>
          </a:p>
          <a:p>
            <a:pPr marL="285750" lvl="1" indent="171450">
              <a:lnSpc>
                <a:spcPct val="80000"/>
              </a:lnSpc>
              <a:buSzTx/>
              <a:buNone/>
              <a:defRPr sz="1800"/>
            </a:pPr>
            <a:r>
              <a:rPr sz="2000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sz="2000" dirty="0" smtClean="0">
                <a:latin typeface="Symbol"/>
                <a:ea typeface="Symbol"/>
                <a:cs typeface="Symbol"/>
                <a:sym typeface="Symbol"/>
              </a:rPr>
              <a:t> </a:t>
            </a:r>
            <a:r>
              <a:rPr sz="2000" dirty="0"/>
              <a:t>X (trivial FD), </a:t>
            </a:r>
            <a:r>
              <a:rPr sz="2000" dirty="0">
                <a:solidFill>
                  <a:srgbClr val="FF6600"/>
                </a:solidFill>
              </a:rPr>
              <a:t>or</a:t>
            </a:r>
            <a:endParaRPr sz="2800" dirty="0">
              <a:solidFill>
                <a:srgbClr val="FF6600"/>
              </a:solidFill>
            </a:endParaRPr>
          </a:p>
          <a:p>
            <a:pPr marL="285750" lvl="1" indent="171450">
              <a:lnSpc>
                <a:spcPct val="80000"/>
              </a:lnSpc>
              <a:buSzTx/>
              <a:buNone/>
              <a:defRPr sz="1800"/>
            </a:pPr>
            <a:r>
              <a:rPr sz="2000" dirty="0"/>
              <a:t>X is a </a:t>
            </a:r>
            <a:r>
              <a:rPr sz="2000" dirty="0" err="1"/>
              <a:t>superkey</a:t>
            </a:r>
            <a:r>
              <a:rPr sz="2000" dirty="0"/>
              <a:t> for R</a:t>
            </a:r>
          </a:p>
          <a:p>
            <a:pPr marL="742950" lvl="1" indent="-285750">
              <a:lnSpc>
                <a:spcPct val="80000"/>
              </a:lnSpc>
              <a:spcBef>
                <a:spcPts val="1100"/>
              </a:spcBef>
              <a:buClr>
                <a:srgbClr val="CC6600"/>
              </a:buClr>
              <a:defRPr sz="1800"/>
            </a:pPr>
            <a:endParaRPr sz="2000" dirty="0"/>
          </a:p>
          <a:p>
            <a:pPr lvl="0">
              <a:buClr>
                <a:srgbClr val="0000FF"/>
              </a:buClr>
              <a:buFont typeface="Arial"/>
              <a:buChar char="•"/>
              <a:defRPr sz="1800"/>
            </a:pPr>
            <a:r>
              <a:rPr sz="2000" dirty="0">
                <a:solidFill>
                  <a:srgbClr val="0000FF"/>
                </a:solidFill>
              </a:rPr>
              <a:t>In other words</a:t>
            </a:r>
            <a:r>
              <a:rPr sz="2000" dirty="0"/>
              <a:t>: For every FD that does not contain extraneous (useless) attributes, the LHS of every FD is a candidate key.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r>
              <a:rPr lang="en-US" altLang="zh-CN" dirty="0" smtClean="0">
                <a:solidFill>
                  <a:srgbClr val="CC3300"/>
                </a:solidFill>
              </a:rPr>
              <a:t>: </a:t>
            </a:r>
            <a:r>
              <a:rPr lang="en-US" altLang="zh-CN" dirty="0" smtClean="0">
                <a:solidFill>
                  <a:srgbClr val="CC3300"/>
                </a:solidFill>
              </a:rPr>
              <a:t>BCNF (</a:t>
            </a:r>
            <a:r>
              <a:rPr lang="en-US" altLang="zh-CN" dirty="0" err="1" smtClean="0">
                <a:solidFill>
                  <a:srgbClr val="CC3300"/>
                </a:solidFill>
              </a:rPr>
              <a:t>cont</a:t>
            </a:r>
            <a:r>
              <a:rPr lang="en-US" altLang="zh-CN" dirty="0" smtClean="0">
                <a:solidFill>
                  <a:srgbClr val="CC3300"/>
                </a:solidFill>
              </a:rPr>
              <a:t>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71500" y="1114425"/>
            <a:ext cx="7848600" cy="53784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TW" dirty="0" smtClean="0">
                <a:ea typeface="PMingLiU" panose="02020500000000000000" pitchFamily="18" charset="-120"/>
              </a:rPr>
              <a:t>R =(A, B, C, D).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TW" dirty="0" smtClean="0">
                <a:ea typeface="PMingLiU" panose="02020500000000000000" pitchFamily="18" charset="-120"/>
              </a:rPr>
              <a:t>F = {C</a:t>
            </a:r>
            <a:r>
              <a:rPr kumimoji="0" lang="en-US" altLang="zh-TW" dirty="0" smtClean="0">
                <a:ea typeface="PMingLiU" panose="02020500000000000000" pitchFamily="18" charset="-120"/>
                <a:sym typeface="Symbol" panose="05050102010706020507" pitchFamily="18" charset="2"/>
              </a:rPr>
              <a:t>  </a:t>
            </a:r>
            <a:r>
              <a:rPr kumimoji="0" lang="en-US" altLang="zh-TW" dirty="0" smtClean="0">
                <a:ea typeface="PMingLiU" panose="02020500000000000000" pitchFamily="18" charset="-120"/>
              </a:rPr>
              <a:t>D, C</a:t>
            </a:r>
            <a:r>
              <a:rPr kumimoji="0" lang="en-US" altLang="zh-TW" dirty="0" smtClean="0">
                <a:ea typeface="PMingLiU" panose="02020500000000000000" pitchFamily="18" charset="-120"/>
                <a:sym typeface="Symbol" panose="05050102010706020507" pitchFamily="18" charset="2"/>
              </a:rPr>
              <a:t>  </a:t>
            </a:r>
            <a:r>
              <a:rPr kumimoji="0" lang="en-US" altLang="zh-TW" dirty="0" smtClean="0">
                <a:ea typeface="PMingLiU" panose="02020500000000000000" pitchFamily="18" charset="-120"/>
              </a:rPr>
              <a:t>A, B</a:t>
            </a:r>
            <a:r>
              <a:rPr kumimoji="0" lang="en-US" altLang="zh-TW" dirty="0" smtClean="0">
                <a:ea typeface="PMingLiU" panose="02020500000000000000" pitchFamily="18" charset="-120"/>
                <a:sym typeface="Symbol" panose="05050102010706020507" pitchFamily="18" charset="2"/>
              </a:rPr>
              <a:t>  </a:t>
            </a:r>
            <a:r>
              <a:rPr kumimoji="0" lang="en-US" altLang="zh-TW" dirty="0" smtClean="0">
                <a:ea typeface="PMingLiU" panose="02020500000000000000" pitchFamily="18" charset="-120"/>
              </a:rPr>
              <a:t>C}.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TW" dirty="0" smtClean="0">
                <a:ea typeface="PMingLiU" panose="02020500000000000000" pitchFamily="18" charset="-120"/>
              </a:rPr>
              <a:t>Decompose R into a set of BCNF relations.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kumimoji="0" lang="en-US" altLang="zh-TW" dirty="0" smtClean="0">
              <a:ea typeface="PMingLiU" panose="02020500000000000000" pitchFamily="18" charset="-12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kumimoji="0" lang="en-US" altLang="zh-TW" dirty="0" smtClean="0">
                <a:ea typeface="PMingLiU" panose="02020500000000000000" pitchFamily="18" charset="-120"/>
              </a:rPr>
              <a:t>S={R}. When we find a schema R with BCNF violation X</a:t>
            </a:r>
            <a:r>
              <a:rPr kumimoji="0" lang="en-US" altLang="zh-TW" dirty="0" smtClean="0">
                <a:ea typeface="PMingLiU" panose="02020500000000000000" pitchFamily="18" charset="-120"/>
                <a:sym typeface="Symbol" panose="05050102010706020507" pitchFamily="18" charset="2"/>
              </a:rPr>
              <a:t>  </a:t>
            </a:r>
            <a:r>
              <a:rPr kumimoji="0" lang="en-US" altLang="zh-TW" dirty="0" smtClean="0">
                <a:ea typeface="PMingLiU" panose="02020500000000000000" pitchFamily="18" charset="-120"/>
              </a:rPr>
              <a:t>Y we: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kumimoji="0" lang="en-US" altLang="zh-TW" sz="1900" dirty="0" smtClean="0">
                <a:solidFill>
                  <a:srgbClr val="CC3300"/>
                </a:solidFill>
                <a:ea typeface="PMingLiU" panose="02020500000000000000" pitchFamily="18" charset="-120"/>
              </a:rPr>
              <a:t>1. Remove R from S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kumimoji="0" lang="en-US" altLang="zh-TW" sz="1900" dirty="0" smtClean="0">
                <a:solidFill>
                  <a:srgbClr val="CC3300"/>
                </a:solidFill>
                <a:ea typeface="PMingLiU" panose="02020500000000000000" pitchFamily="18" charset="-120"/>
              </a:rPr>
              <a:t>2. Add a schema that has the same attributes as R except for Y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kumimoji="0" lang="en-US" altLang="zh-TW" sz="1900" dirty="0" smtClean="0">
                <a:solidFill>
                  <a:srgbClr val="CC3300"/>
                </a:solidFill>
                <a:ea typeface="PMingLiU" panose="02020500000000000000" pitchFamily="18" charset="-120"/>
              </a:rPr>
              <a:t>3. Add a second schema that contains the attributes in X and Y</a:t>
            </a: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9432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Exercise</a:t>
            </a:r>
            <a:r>
              <a:rPr lang="en-US" altLang="zh-CN" dirty="0" smtClean="0">
                <a:solidFill>
                  <a:srgbClr val="CC3300"/>
                </a:solidFill>
              </a:rPr>
              <a:t>: </a:t>
            </a:r>
            <a:r>
              <a:rPr lang="en-US" altLang="zh-CN" dirty="0" smtClean="0">
                <a:solidFill>
                  <a:srgbClr val="CC3300"/>
                </a:solidFill>
              </a:rPr>
              <a:t>BCNF (</a:t>
            </a:r>
            <a:r>
              <a:rPr lang="en-US" altLang="zh-CN" dirty="0" err="1" smtClean="0">
                <a:solidFill>
                  <a:srgbClr val="CC3300"/>
                </a:solidFill>
              </a:rPr>
              <a:t>cont</a:t>
            </a:r>
            <a:r>
              <a:rPr lang="en-US" altLang="zh-CN" dirty="0" smtClean="0">
                <a:solidFill>
                  <a:srgbClr val="CC3300"/>
                </a:solidFill>
              </a:rPr>
              <a:t>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71500" y="1114425"/>
            <a:ext cx="7848600" cy="53784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TW" dirty="0" smtClean="0">
                <a:ea typeface="PMingLiU" panose="02020500000000000000" pitchFamily="18" charset="-120"/>
              </a:rPr>
              <a:t>R =(A, B, C, D).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TW" dirty="0" smtClean="0">
                <a:ea typeface="PMingLiU" panose="02020500000000000000" pitchFamily="18" charset="-120"/>
              </a:rPr>
              <a:t>F = {C</a:t>
            </a:r>
            <a:r>
              <a:rPr kumimoji="0" lang="en-US" altLang="zh-TW" dirty="0" smtClean="0">
                <a:ea typeface="PMingLiU" panose="02020500000000000000" pitchFamily="18" charset="-120"/>
                <a:sym typeface="Symbol" panose="05050102010706020507" pitchFamily="18" charset="2"/>
              </a:rPr>
              <a:t>  </a:t>
            </a:r>
            <a:r>
              <a:rPr kumimoji="0" lang="en-US" altLang="zh-TW" dirty="0" smtClean="0">
                <a:ea typeface="PMingLiU" panose="02020500000000000000" pitchFamily="18" charset="-120"/>
              </a:rPr>
              <a:t>D, C</a:t>
            </a:r>
            <a:r>
              <a:rPr kumimoji="0" lang="en-US" altLang="zh-TW" dirty="0" smtClean="0">
                <a:ea typeface="PMingLiU" panose="02020500000000000000" pitchFamily="18" charset="-120"/>
                <a:sym typeface="Symbol" panose="05050102010706020507" pitchFamily="18" charset="2"/>
              </a:rPr>
              <a:t>  </a:t>
            </a:r>
            <a:r>
              <a:rPr kumimoji="0" lang="en-US" altLang="zh-TW" dirty="0" smtClean="0">
                <a:ea typeface="PMingLiU" panose="02020500000000000000" pitchFamily="18" charset="-120"/>
              </a:rPr>
              <a:t>A, B</a:t>
            </a:r>
            <a:r>
              <a:rPr kumimoji="0" lang="en-US" altLang="zh-TW" dirty="0" smtClean="0">
                <a:ea typeface="PMingLiU" panose="02020500000000000000" pitchFamily="18" charset="-120"/>
                <a:sym typeface="Symbol" panose="05050102010706020507" pitchFamily="18" charset="2"/>
              </a:rPr>
              <a:t>  </a:t>
            </a:r>
            <a:r>
              <a:rPr kumimoji="0" lang="en-US" altLang="zh-TW" dirty="0" smtClean="0">
                <a:ea typeface="PMingLiU" panose="02020500000000000000" pitchFamily="18" charset="-120"/>
              </a:rPr>
              <a:t>C}.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TW" dirty="0" smtClean="0">
                <a:ea typeface="PMingLiU" panose="02020500000000000000" pitchFamily="18" charset="-120"/>
              </a:rPr>
              <a:t>Decompose R into a set of BCNF relations.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kumimoji="0" lang="en-US" altLang="zh-TW" dirty="0" smtClean="0">
                <a:ea typeface="PMingLiU" panose="02020500000000000000" pitchFamily="18" charset="-120"/>
              </a:rPr>
              <a:t>List all candidate keys of R. </a:t>
            </a:r>
          </a:p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TW" dirty="0" smtClean="0">
                <a:ea typeface="PMingLiU" panose="02020500000000000000" pitchFamily="18" charset="-120"/>
              </a:rPr>
              <a:t>	</a:t>
            </a: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{B}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kumimoji="0" lang="en-US" altLang="zh-TW" dirty="0" smtClean="0">
                <a:ea typeface="PMingLiU" panose="02020500000000000000" pitchFamily="18" charset="-120"/>
              </a:rPr>
              <a:t>C</a:t>
            </a:r>
            <a:r>
              <a:rPr kumimoji="0" lang="en-US" altLang="zh-TW" dirty="0" smtClean="0">
                <a:ea typeface="PMingLiU" panose="02020500000000000000" pitchFamily="18" charset="-120"/>
                <a:sym typeface="Symbol" panose="05050102010706020507" pitchFamily="18" charset="2"/>
              </a:rPr>
              <a:t>  </a:t>
            </a:r>
            <a:r>
              <a:rPr kumimoji="0" lang="en-US" altLang="zh-TW" dirty="0" smtClean="0">
                <a:ea typeface="PMingLiU" panose="02020500000000000000" pitchFamily="18" charset="-120"/>
              </a:rPr>
              <a:t>D, C</a:t>
            </a:r>
            <a:r>
              <a:rPr kumimoji="0" lang="en-US" altLang="zh-TW" dirty="0" smtClean="0">
                <a:ea typeface="PMingLiU" panose="02020500000000000000" pitchFamily="18" charset="-120"/>
                <a:sym typeface="Symbol" panose="05050102010706020507" pitchFamily="18" charset="2"/>
              </a:rPr>
              <a:t>  </a:t>
            </a:r>
            <a:r>
              <a:rPr kumimoji="0" lang="en-US" altLang="zh-TW" dirty="0" smtClean="0">
                <a:ea typeface="PMingLiU" panose="02020500000000000000" pitchFamily="18" charset="-120"/>
              </a:rPr>
              <a:t>A violates BCNF. Because C is not a super key for R.</a:t>
            </a:r>
          </a:p>
          <a:p>
            <a:pPr>
              <a:buClrTx/>
              <a:buFont typeface="Wingdings" panose="05000000000000000000" pitchFamily="2" charset="2"/>
              <a:buNone/>
            </a:pPr>
            <a:r>
              <a:rPr kumimoji="0" lang="en-US" altLang="zh-TW" dirty="0" smtClean="0">
                <a:ea typeface="PMingLiU" panose="02020500000000000000" pitchFamily="18" charset="-120"/>
              </a:rPr>
              <a:t>	</a:t>
            </a: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Take C</a:t>
            </a: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  <a:sym typeface="Symbol" panose="05050102010706020507" pitchFamily="18" charset="2"/>
              </a:rPr>
              <a:t>  </a:t>
            </a: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D: decompose R to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		R</a:t>
            </a:r>
            <a:r>
              <a:rPr kumimoji="0" lang="en-US" altLang="zh-TW" baseline="-25000" dirty="0" smtClean="0">
                <a:solidFill>
                  <a:srgbClr val="CC3300"/>
                </a:solidFill>
                <a:ea typeface="PMingLiU" panose="02020500000000000000" pitchFamily="18" charset="-120"/>
              </a:rPr>
              <a:t>1</a:t>
            </a: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= {A, </a:t>
            </a:r>
            <a:r>
              <a:rPr kumimoji="0" lang="en-US" altLang="zh-TW" u="sng" dirty="0" smtClean="0">
                <a:solidFill>
                  <a:srgbClr val="CC3300"/>
                </a:solidFill>
                <a:ea typeface="PMingLiU" panose="02020500000000000000" pitchFamily="18" charset="-120"/>
              </a:rPr>
              <a:t>B</a:t>
            </a: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, C} , R</a:t>
            </a:r>
            <a:r>
              <a:rPr kumimoji="0" lang="en-US" altLang="zh-TW" baseline="-25000" dirty="0" smtClean="0">
                <a:solidFill>
                  <a:srgbClr val="CC3300"/>
                </a:solidFill>
                <a:ea typeface="PMingLiU" panose="02020500000000000000" pitchFamily="18" charset="-120"/>
              </a:rPr>
              <a:t>2</a:t>
            </a: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={</a:t>
            </a:r>
            <a:r>
              <a:rPr kumimoji="0" lang="en-US" altLang="zh-TW" u="sng" dirty="0" smtClean="0">
                <a:solidFill>
                  <a:srgbClr val="CC3300"/>
                </a:solidFill>
                <a:ea typeface="PMingLiU" panose="02020500000000000000" pitchFamily="18" charset="-120"/>
              </a:rPr>
              <a:t>C</a:t>
            </a: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, D}.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kumimoji="0" lang="en-US" altLang="zh-TW" dirty="0" smtClean="0">
                <a:ea typeface="PMingLiU" panose="02020500000000000000" pitchFamily="18" charset="-120"/>
              </a:rPr>
              <a:t>C</a:t>
            </a:r>
            <a:r>
              <a:rPr kumimoji="0" lang="en-US" altLang="zh-TW" dirty="0" smtClean="0">
                <a:ea typeface="PMingLiU" panose="02020500000000000000" pitchFamily="18" charset="-120"/>
                <a:sym typeface="Symbol" panose="05050102010706020507" pitchFamily="18" charset="2"/>
              </a:rPr>
              <a:t>  </a:t>
            </a:r>
            <a:r>
              <a:rPr kumimoji="0" lang="en-US" altLang="zh-TW" dirty="0" smtClean="0">
                <a:ea typeface="PMingLiU" panose="02020500000000000000" pitchFamily="18" charset="-120"/>
              </a:rPr>
              <a:t>A in R</a:t>
            </a:r>
            <a:r>
              <a:rPr kumimoji="0" lang="en-US" altLang="zh-TW" baseline="-25000" dirty="0" smtClean="0">
                <a:ea typeface="PMingLiU" panose="02020500000000000000" pitchFamily="18" charset="-120"/>
              </a:rPr>
              <a:t>1</a:t>
            </a:r>
            <a:r>
              <a:rPr kumimoji="0" lang="en-US" altLang="zh-TW" dirty="0" smtClean="0">
                <a:ea typeface="PMingLiU" panose="02020500000000000000" pitchFamily="18" charset="-120"/>
              </a:rPr>
              <a:t> violates BCNF. C is not a super key for R</a:t>
            </a:r>
            <a:r>
              <a:rPr kumimoji="0" lang="en-US" altLang="zh-TW" baseline="-25000" dirty="0" smtClean="0">
                <a:ea typeface="PMingLiU" panose="02020500000000000000" pitchFamily="18" charset="-120"/>
              </a:rPr>
              <a:t>1</a:t>
            </a:r>
            <a:r>
              <a:rPr kumimoji="0" lang="en-US" altLang="zh-TW" dirty="0" smtClean="0">
                <a:ea typeface="PMingLiU" panose="02020500000000000000" pitchFamily="18" charset="-12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TW" dirty="0" smtClean="0">
                <a:ea typeface="PMingLiU" panose="02020500000000000000" pitchFamily="18" charset="-120"/>
              </a:rPr>
              <a:t>		</a:t>
            </a: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Decompose R</a:t>
            </a:r>
            <a:r>
              <a:rPr kumimoji="0" lang="en-US" altLang="zh-TW" baseline="-25000" dirty="0" smtClean="0">
                <a:solidFill>
                  <a:srgbClr val="CC3300"/>
                </a:solidFill>
                <a:ea typeface="PMingLiU" panose="02020500000000000000" pitchFamily="18" charset="-120"/>
              </a:rPr>
              <a:t>1</a:t>
            </a: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 to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		R</a:t>
            </a:r>
            <a:r>
              <a:rPr kumimoji="0" lang="en-US" altLang="zh-TW" baseline="-25000" dirty="0" smtClean="0">
                <a:solidFill>
                  <a:srgbClr val="CC3300"/>
                </a:solidFill>
                <a:ea typeface="PMingLiU" panose="02020500000000000000" pitchFamily="18" charset="-120"/>
              </a:rPr>
              <a:t>11</a:t>
            </a: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 = {</a:t>
            </a:r>
            <a:r>
              <a:rPr kumimoji="0" lang="en-US" altLang="zh-TW" u="sng" dirty="0" smtClean="0">
                <a:solidFill>
                  <a:srgbClr val="CC3300"/>
                </a:solidFill>
                <a:ea typeface="PMingLiU" panose="02020500000000000000" pitchFamily="18" charset="-120"/>
              </a:rPr>
              <a:t>B</a:t>
            </a: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, C} R</a:t>
            </a:r>
            <a:r>
              <a:rPr kumimoji="0" lang="en-US" altLang="zh-TW" baseline="-25000" dirty="0" smtClean="0">
                <a:solidFill>
                  <a:srgbClr val="CC3300"/>
                </a:solidFill>
                <a:ea typeface="PMingLiU" panose="02020500000000000000" pitchFamily="18" charset="-120"/>
              </a:rPr>
              <a:t>12</a:t>
            </a: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 = {</a:t>
            </a:r>
            <a:r>
              <a:rPr kumimoji="0" lang="en-US" altLang="zh-TW" u="sng" dirty="0" smtClean="0">
                <a:solidFill>
                  <a:srgbClr val="CC3300"/>
                </a:solidFill>
                <a:ea typeface="PMingLiU" panose="02020500000000000000" pitchFamily="18" charset="-120"/>
              </a:rPr>
              <a:t>C</a:t>
            </a: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, A}.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		Final decomposition: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		R</a:t>
            </a:r>
            <a:r>
              <a:rPr kumimoji="0" lang="en-US" altLang="zh-TW" baseline="-25000" dirty="0" smtClean="0">
                <a:solidFill>
                  <a:srgbClr val="CC3300"/>
                </a:solidFill>
                <a:ea typeface="PMingLiU" panose="02020500000000000000" pitchFamily="18" charset="-120"/>
              </a:rPr>
              <a:t>2</a:t>
            </a: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 = {</a:t>
            </a:r>
            <a:r>
              <a:rPr kumimoji="0" lang="en-US" altLang="zh-TW" u="sng" dirty="0" smtClean="0">
                <a:solidFill>
                  <a:srgbClr val="CC3300"/>
                </a:solidFill>
                <a:ea typeface="PMingLiU" panose="02020500000000000000" pitchFamily="18" charset="-120"/>
              </a:rPr>
              <a:t>C</a:t>
            </a: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, D}, R</a:t>
            </a:r>
            <a:r>
              <a:rPr kumimoji="0" lang="en-US" altLang="zh-TW" baseline="-25000" dirty="0" smtClean="0">
                <a:solidFill>
                  <a:srgbClr val="CC3300"/>
                </a:solidFill>
                <a:ea typeface="PMingLiU" panose="02020500000000000000" pitchFamily="18" charset="-120"/>
              </a:rPr>
              <a:t>11</a:t>
            </a: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 = {</a:t>
            </a:r>
            <a:r>
              <a:rPr kumimoji="0" lang="en-US" altLang="zh-TW" u="sng" dirty="0" smtClean="0">
                <a:solidFill>
                  <a:srgbClr val="CC3300"/>
                </a:solidFill>
                <a:ea typeface="PMingLiU" panose="02020500000000000000" pitchFamily="18" charset="-120"/>
              </a:rPr>
              <a:t>B</a:t>
            </a: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, C}, R</a:t>
            </a:r>
            <a:r>
              <a:rPr kumimoji="0" lang="en-US" altLang="zh-TW" baseline="-25000" dirty="0" smtClean="0">
                <a:solidFill>
                  <a:srgbClr val="CC3300"/>
                </a:solidFill>
                <a:ea typeface="PMingLiU" panose="02020500000000000000" pitchFamily="18" charset="-120"/>
              </a:rPr>
              <a:t>12</a:t>
            </a: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 = {</a:t>
            </a:r>
            <a:r>
              <a:rPr kumimoji="0" lang="en-US" altLang="zh-TW" u="sng" dirty="0" smtClean="0">
                <a:solidFill>
                  <a:srgbClr val="CC3300"/>
                </a:solidFill>
                <a:ea typeface="PMingLiU" panose="02020500000000000000" pitchFamily="18" charset="-120"/>
              </a:rPr>
              <a:t>C</a:t>
            </a:r>
            <a:r>
              <a:rPr kumimoji="0" lang="en-US" altLang="zh-TW" dirty="0" smtClean="0">
                <a:solidFill>
                  <a:srgbClr val="CC3300"/>
                </a:solidFill>
                <a:ea typeface="PMingLiU" panose="02020500000000000000" pitchFamily="18" charset="-120"/>
              </a:rPr>
              <a:t>, A}.</a:t>
            </a:r>
            <a:endParaRPr kumimoji="0" lang="en-US" altLang="zh-CN" dirty="0" smtClean="0">
              <a:solidFill>
                <a:srgbClr val="CC3300"/>
              </a:solidFill>
            </a:endParaRPr>
          </a:p>
          <a:p>
            <a:pPr>
              <a:buClrTx/>
              <a:buFont typeface="Wingdings" panose="05000000000000000000" pitchFamily="2" charset="2"/>
              <a:buNone/>
            </a:pPr>
            <a:endParaRPr kumimoji="0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5275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>
            <a:spLocks noGrp="1"/>
          </p:cNvSpPr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CC3300"/>
                </a:solidFill>
              </a:rPr>
              <a:t>Memory Hierarchy</a:t>
            </a:r>
          </a:p>
        </p:txBody>
      </p:sp>
      <p:graphicFrame>
        <p:nvGraphicFramePr>
          <p:cNvPr id="37" name="Table 37"/>
          <p:cNvGraphicFramePr/>
          <p:nvPr/>
        </p:nvGraphicFramePr>
        <p:xfrm>
          <a:off x="900112" y="1196975"/>
          <a:ext cx="7559674" cy="295116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584325"/>
                <a:gridCol w="2195512"/>
                <a:gridCol w="1476375"/>
                <a:gridCol w="936625"/>
                <a:gridCol w="1366837"/>
              </a:tblGrid>
              <a:tr h="647700"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endParaRPr/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olidFill>
                            <a:srgbClr val="FF0000"/>
                          </a:solidFill>
                          <a:sym typeface="Tahoma"/>
                        </a:rPr>
                        <a:t>Cost (money)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olidFill>
                            <a:srgbClr val="FF0000"/>
                          </a:solidFill>
                          <a:sym typeface="Tahoma"/>
                        </a:rPr>
                        <a:t>Access (time)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olidFill>
                            <a:srgbClr val="FF0000"/>
                          </a:solidFill>
                          <a:sym typeface="Tahoma"/>
                        </a:rPr>
                        <a:t>volatile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olidFill>
                            <a:srgbClr val="FF0000"/>
                          </a:solidFill>
                          <a:sym typeface="Tahoma"/>
                        </a:rPr>
                        <a:t>Capacity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28575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ym typeface="Tahoma"/>
                        </a:rPr>
                        <a:t>Cache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ym typeface="Tahoma"/>
                        </a:rPr>
                        <a:t>Very expensive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ym typeface="Tahoma"/>
                        </a:rPr>
                        <a:t>Very Fast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ym typeface="Tahoma"/>
                        </a:rPr>
                        <a:t>Yes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ym typeface="Tahoma"/>
                        </a:rPr>
                        <a:t>KB -&gt; MB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ym typeface="Tahoma"/>
                        </a:rPr>
                        <a:t>Main memory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ym typeface="Tahoma"/>
                        </a:rPr>
                        <a:t>Expensive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ym typeface="Tahoma"/>
                        </a:rPr>
                        <a:t>Fast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ym typeface="Tahoma"/>
                        </a:rPr>
                        <a:t>Yes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ym typeface="Tahoma"/>
                        </a:rPr>
                        <a:t>MB -&gt; GB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ym typeface="Tahoma"/>
                        </a:rPr>
                        <a:t>Disk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ym typeface="Tahoma"/>
                        </a:rPr>
                        <a:t>Inexpensive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ym typeface="Tahoma"/>
                        </a:rPr>
                        <a:t>Slow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ym typeface="Tahoma"/>
                        </a:rPr>
                        <a:t>No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ym typeface="Tahoma"/>
                        </a:rPr>
                        <a:t>GB -&gt; TB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  <a:tr h="576262"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ym typeface="Tahoma"/>
                        </a:rPr>
                        <a:t>Tape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ym typeface="Tahoma"/>
                        </a:rPr>
                        <a:t>Very inexpensive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ym typeface="Tahoma"/>
                        </a:rPr>
                        <a:t>Very slow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ym typeface="Tahoma"/>
                        </a:rPr>
                        <a:t>No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700"/>
                        </a:spcBef>
                        <a:defRPr sz="1800" b="0" i="0"/>
                      </a:pPr>
                      <a:r>
                        <a:rPr>
                          <a:sym typeface="Tahoma"/>
                        </a:rPr>
                        <a:t>TB -&gt; PB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28575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28575">
                      <a:solidFill>
                        <a:srgbClr val="000000"/>
                      </a:solidFill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8" name="Shape 38"/>
          <p:cNvSpPr/>
          <p:nvPr/>
        </p:nvSpPr>
        <p:spPr>
          <a:xfrm>
            <a:off x="2124075" y="4868862"/>
            <a:ext cx="1044325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 algn="l">
              <a:defRPr sz="1800"/>
            </a:lvl1pPr>
          </a:lstStyle>
          <a:p>
            <a:pPr lvl="0"/>
            <a:r>
              <a:t>Database</a:t>
            </a:r>
          </a:p>
        </p:txBody>
      </p:sp>
      <p:sp>
        <p:nvSpPr>
          <p:cNvPr id="39" name="Shape 39"/>
          <p:cNvSpPr/>
          <p:nvPr/>
        </p:nvSpPr>
        <p:spPr>
          <a:xfrm flipH="1" flipV="1">
            <a:off x="1835150" y="3284537"/>
            <a:ext cx="649288" cy="1584326"/>
          </a:xfrm>
          <a:prstGeom prst="line">
            <a:avLst/>
          </a:prstGeom>
          <a:ln>
            <a:solidFill/>
            <a:round/>
            <a:tailEnd type="stealth"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1898774" y="5946139"/>
            <a:ext cx="1263809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defRPr sz="1800"/>
            </a:pPr>
            <a:r>
              <a:rPr sz="1600"/>
              <a:t>ref: </a:t>
            </a:r>
            <a:r>
              <a:rPr sz="1600" u="sng">
                <a:solidFill>
                  <a:srgbClr val="FF9900"/>
                </a:solidFill>
                <a:uFill>
                  <a:solidFill>
                    <a:srgbClr val="FF9900"/>
                  </a:solidFill>
                </a:uFill>
                <a:hlinkClick r:id="rId2"/>
              </a:rPr>
              <a:t>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 advAuto="0"/>
      <p:bldP spid="39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CC3300"/>
                </a:solidFill>
              </a:rPr>
              <a:t>Accessing Disk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000" dirty="0"/>
              <a:t>Access unit: </a:t>
            </a:r>
            <a:r>
              <a:rPr sz="2000" dirty="0">
                <a:solidFill>
                  <a:srgbClr val="FF0000"/>
                </a:solidFill>
              </a:rPr>
              <a:t>disk blocks</a:t>
            </a:r>
            <a:r>
              <a:rPr sz="2000" dirty="0"/>
              <a:t> or </a:t>
            </a:r>
            <a:r>
              <a:rPr sz="2000" dirty="0">
                <a:solidFill>
                  <a:srgbClr val="FF0000"/>
                </a:solidFill>
              </a:rPr>
              <a:t>pages</a:t>
            </a:r>
            <a:r>
              <a:rPr sz="2000" dirty="0"/>
              <a:t> </a:t>
            </a:r>
          </a:p>
          <a:p>
            <a:pPr lvl="0">
              <a:buSzTx/>
              <a:buNone/>
              <a:defRPr sz="1800"/>
            </a:pPr>
            <a:r>
              <a:rPr sz="2000" dirty="0"/>
              <a:t>(typically a </a:t>
            </a:r>
            <a:r>
              <a:rPr sz="2000" dirty="0">
                <a:solidFill>
                  <a:srgbClr val="FF0000"/>
                </a:solidFill>
              </a:rPr>
              <a:t>block</a:t>
            </a:r>
            <a:r>
              <a:rPr sz="2000" dirty="0"/>
              <a:t> is 1K-16Kbytes)</a:t>
            </a:r>
          </a:p>
          <a:p>
            <a:pPr lvl="0">
              <a:defRPr sz="1800"/>
            </a:pPr>
            <a:endParaRPr sz="2000" dirty="0"/>
          </a:p>
          <a:p>
            <a:pPr lvl="0">
              <a:defRPr sz="1800"/>
            </a:pPr>
            <a:r>
              <a:rPr sz="2000" dirty="0"/>
              <a:t>Physical  movement, random access</a:t>
            </a:r>
          </a:p>
          <a:p>
            <a:pPr lvl="0">
              <a:buSzTx/>
              <a:buNone/>
              <a:defRPr sz="1800"/>
            </a:pPr>
            <a:endParaRPr sz="2000" dirty="0"/>
          </a:p>
          <a:p>
            <a:pPr lvl="0">
              <a:defRPr sz="1800"/>
            </a:pPr>
            <a:r>
              <a:rPr sz="2000" dirty="0"/>
              <a:t>Time to access (read/write) a disk block</a:t>
            </a:r>
          </a:p>
          <a:p>
            <a:pPr lvl="0">
              <a:buSzTx/>
              <a:buNone/>
              <a:defRPr sz="1800"/>
            </a:pPr>
            <a:r>
              <a:rPr sz="2000" dirty="0">
                <a:solidFill>
                  <a:srgbClr val="CC3300"/>
                </a:solidFill>
              </a:rPr>
              <a:t>seek time + rotational delay</a:t>
            </a:r>
            <a:r>
              <a:rPr sz="2000" dirty="0">
                <a:solidFill>
                  <a:srgbClr val="CCCC00"/>
                </a:solidFill>
              </a:rPr>
              <a:t> </a:t>
            </a:r>
            <a:r>
              <a:rPr sz="2000" dirty="0">
                <a:solidFill>
                  <a:srgbClr val="FF0000"/>
                </a:solidFill>
              </a:rPr>
              <a:t>+</a:t>
            </a:r>
            <a:r>
              <a:rPr sz="2000" dirty="0">
                <a:solidFill>
                  <a:srgbClr val="CCCC00"/>
                </a:solidFill>
              </a:rPr>
              <a:t> </a:t>
            </a:r>
            <a:r>
              <a:rPr sz="2000" dirty="0">
                <a:solidFill>
                  <a:srgbClr val="CC3300"/>
                </a:solidFill>
              </a:rPr>
              <a:t>transfer time</a:t>
            </a:r>
            <a:r>
              <a:rPr sz="2000" dirty="0">
                <a:solidFill>
                  <a:srgbClr val="CCCC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CC3300"/>
                </a:solidFill>
              </a:rPr>
              <a:t>Data File Organization 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buSzTx/>
              <a:buNone/>
              <a:defRPr sz="1800"/>
            </a:pPr>
            <a:r>
              <a:rPr sz="2000">
                <a:solidFill>
                  <a:srgbClr val="0033CC"/>
                </a:solidFill>
              </a:rPr>
              <a:t>Database</a:t>
            </a:r>
            <a:r>
              <a:rPr sz="2000"/>
              <a:t>&lt;-&gt;a collection of </a:t>
            </a:r>
            <a:r>
              <a:rPr sz="2000">
                <a:solidFill>
                  <a:srgbClr val="FF0000"/>
                </a:solidFill>
              </a:rPr>
              <a:t>files</a:t>
            </a:r>
          </a:p>
          <a:p>
            <a:pPr lvl="0">
              <a:buSzTx/>
              <a:buNone/>
              <a:defRPr sz="1800"/>
            </a:pPr>
            <a:r>
              <a:rPr sz="2000">
                <a:solidFill>
                  <a:srgbClr val="FF0000"/>
                </a:solidFill>
              </a:rPr>
              <a:t>File</a:t>
            </a:r>
            <a:r>
              <a:rPr sz="2000"/>
              <a:t>&lt;-&gt;a sequence of </a:t>
            </a:r>
            <a:r>
              <a:rPr sz="2000">
                <a:solidFill>
                  <a:srgbClr val="FF9933"/>
                </a:solidFill>
              </a:rPr>
              <a:t>records</a:t>
            </a:r>
          </a:p>
          <a:p>
            <a:pPr lvl="0">
              <a:buSzTx/>
              <a:buNone/>
              <a:defRPr sz="1800"/>
            </a:pPr>
            <a:r>
              <a:rPr sz="2000">
                <a:solidFill>
                  <a:srgbClr val="FF9933"/>
                </a:solidFill>
              </a:rPr>
              <a:t>Record</a:t>
            </a:r>
            <a:r>
              <a:rPr sz="2000"/>
              <a:t>&lt;-&gt;a sequence of </a:t>
            </a:r>
            <a:r>
              <a:rPr sz="2000">
                <a:solidFill>
                  <a:srgbClr val="FF9900"/>
                </a:solidFill>
              </a:rPr>
              <a:t>fields</a:t>
            </a:r>
          </a:p>
          <a:p>
            <a:pPr lvl="0">
              <a:buSzTx/>
              <a:buNone/>
              <a:defRPr sz="1800"/>
            </a:pPr>
            <a:endParaRPr sz="2000">
              <a:solidFill>
                <a:srgbClr val="FF9900"/>
              </a:solidFill>
            </a:endParaRPr>
          </a:p>
          <a:p>
            <a:pPr lvl="0">
              <a:buSzTx/>
              <a:buNone/>
              <a:defRPr sz="1800"/>
            </a:pPr>
            <a:r>
              <a:rPr sz="2000"/>
              <a:t>Storing records in files</a:t>
            </a:r>
          </a:p>
          <a:p>
            <a:pPr lvl="0">
              <a:defRPr sz="1800"/>
            </a:pPr>
            <a:r>
              <a:rPr sz="2000"/>
              <a:t>Fixed-Length Records</a:t>
            </a:r>
          </a:p>
          <a:p>
            <a:pPr marL="742950" lvl="1" indent="-285750">
              <a:spcBef>
                <a:spcPts val="700"/>
              </a:spcBef>
              <a:buClr>
                <a:srgbClr val="CC6600"/>
              </a:buClr>
              <a:defRPr sz="1800"/>
            </a:pPr>
            <a:r>
              <a:t>Free Lists</a:t>
            </a:r>
          </a:p>
          <a:p>
            <a:pPr lvl="0">
              <a:defRPr sz="1800"/>
            </a:pPr>
            <a:r>
              <a:rPr sz="2000"/>
              <a:t>Variable-Length Records</a:t>
            </a:r>
          </a:p>
          <a:p>
            <a:pPr marL="742950" lvl="1" indent="-285750">
              <a:spcBef>
                <a:spcPts val="700"/>
              </a:spcBef>
              <a:buClr>
                <a:srgbClr val="CC6600"/>
              </a:buClr>
              <a:defRPr sz="1800"/>
            </a:pPr>
            <a:r>
              <a:t>Byte String Representation</a:t>
            </a:r>
          </a:p>
          <a:p>
            <a:pPr marL="742950" lvl="1" indent="-285750">
              <a:spcBef>
                <a:spcPts val="700"/>
              </a:spcBef>
              <a:buClr>
                <a:srgbClr val="CC6600"/>
              </a:buClr>
              <a:defRPr sz="1800"/>
            </a:pPr>
            <a:r>
              <a:t>Reserved space</a:t>
            </a:r>
          </a:p>
          <a:p>
            <a:pPr marL="742950" lvl="1" indent="-285750">
              <a:spcBef>
                <a:spcPts val="700"/>
              </a:spcBef>
              <a:buClr>
                <a:srgbClr val="CC6600"/>
              </a:buClr>
              <a:defRPr sz="1800"/>
            </a:pPr>
            <a:r>
              <a:t>Pointer Method</a:t>
            </a:r>
          </a:p>
          <a:p>
            <a:pPr marL="742950" lvl="1" indent="-285750">
              <a:spcBef>
                <a:spcPts val="700"/>
              </a:spcBef>
              <a:buClr>
                <a:srgbClr val="CC6600"/>
              </a:buClr>
              <a:defRPr sz="1800"/>
            </a:pPr>
            <a:r>
              <a:t>Slotted Page Structure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 idx="4294967295"/>
          </p:nvPr>
        </p:nvSpPr>
        <p:spPr>
          <a:xfrm>
            <a:off x="552450" y="66675"/>
            <a:ext cx="8077200" cy="60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b">
            <a:normAutofit/>
          </a:bodyPr>
          <a:lstStyle/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200" b="1">
                <a:solidFill>
                  <a:srgbClr val="CC3300"/>
                </a:solidFill>
              </a:rPr>
              <a:t>Fixed-Length Records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4294967295"/>
          </p:nvPr>
        </p:nvSpPr>
        <p:spPr>
          <a:xfrm>
            <a:off x="571500" y="1114425"/>
            <a:ext cx="7848600" cy="487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>
              <a:defRPr sz="1800"/>
            </a:pPr>
            <a:r>
              <a:rPr sz="2000"/>
              <a:t>Fixed-Length Records</a:t>
            </a:r>
          </a:p>
          <a:p>
            <a:pPr lvl="0">
              <a:buSzTx/>
              <a:buNone/>
              <a:defRPr sz="1800"/>
            </a:pPr>
            <a:endParaRPr sz="2000"/>
          </a:p>
          <a:p>
            <a:pPr lvl="0">
              <a:buSzTx/>
              <a:buNone/>
              <a:defRPr sz="1800"/>
            </a:pPr>
            <a:endParaRPr sz="2000"/>
          </a:p>
          <a:p>
            <a:pPr lvl="0">
              <a:buSzTx/>
              <a:buNone/>
              <a:defRPr sz="1800"/>
            </a:pPr>
            <a:endParaRPr sz="2000"/>
          </a:p>
          <a:p>
            <a:pPr lvl="0">
              <a:buSzTx/>
              <a:buNone/>
              <a:defRPr sz="1800"/>
            </a:pPr>
            <a:r>
              <a:rPr sz="2000"/>
              <a:t>Record access is simple: </a:t>
            </a:r>
            <a:r>
              <a:rPr sz="2000">
                <a:solidFill>
                  <a:srgbClr val="FF0000"/>
                </a:solidFill>
              </a:rPr>
              <a:t>n*(i-1)</a:t>
            </a:r>
          </a:p>
          <a:p>
            <a:pPr lvl="0">
              <a:buSzTx/>
              <a:buNone/>
              <a:defRPr sz="1800"/>
            </a:pPr>
            <a:r>
              <a:rPr sz="2000">
                <a:solidFill>
                  <a:srgbClr val="FF0000"/>
                </a:solidFill>
              </a:rPr>
              <a:t>Problem: what if deletion?</a:t>
            </a:r>
          </a:p>
          <a:p>
            <a:pPr lvl="0">
              <a:defRPr sz="1800"/>
            </a:pPr>
            <a:endParaRPr sz="2000">
              <a:solidFill>
                <a:srgbClr val="FF0000"/>
              </a:solidFill>
            </a:endParaRPr>
          </a:p>
          <a:p>
            <a:pPr lvl="0">
              <a:defRPr sz="1800"/>
            </a:pPr>
            <a:r>
              <a:rPr sz="2000"/>
              <a:t>Free list</a:t>
            </a:r>
          </a:p>
        </p:txBody>
      </p:sp>
      <p:grpSp>
        <p:nvGrpSpPr>
          <p:cNvPr id="57" name="Group 57"/>
          <p:cNvGrpSpPr/>
          <p:nvPr/>
        </p:nvGrpSpPr>
        <p:grpSpPr>
          <a:xfrm>
            <a:off x="1258887" y="1683762"/>
            <a:ext cx="7381876" cy="1370589"/>
            <a:chOff x="0" y="0"/>
            <a:chExt cx="7381875" cy="1370587"/>
          </a:xfrm>
        </p:grpSpPr>
        <p:sp>
          <p:nvSpPr>
            <p:cNvPr id="50" name="Shape 50"/>
            <p:cNvSpPr/>
            <p:nvPr/>
          </p:nvSpPr>
          <p:spPr>
            <a:xfrm>
              <a:off x="0" y="16450"/>
              <a:ext cx="2016125" cy="51117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defRPr sz="1800"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>
              <a:off x="2016125" y="16450"/>
              <a:ext cx="1584325" cy="51117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defRPr sz="1800"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5400675" y="16450"/>
              <a:ext cx="1981200" cy="511176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defRPr sz="1800"/>
              </a:pPr>
              <a:endParaRPr/>
            </a:p>
          </p:txBody>
        </p:sp>
        <p:grpSp>
          <p:nvGrpSpPr>
            <p:cNvPr id="55" name="Group 55"/>
            <p:cNvGrpSpPr/>
            <p:nvPr/>
          </p:nvGrpSpPr>
          <p:grpSpPr>
            <a:xfrm>
              <a:off x="3600449" y="-1"/>
              <a:ext cx="1838326" cy="544077"/>
              <a:chOff x="0" y="0"/>
              <a:chExt cx="1838325" cy="544075"/>
            </a:xfrm>
          </p:grpSpPr>
          <p:sp>
            <p:nvSpPr>
              <p:cNvPr id="53" name="Shape 53"/>
              <p:cNvSpPr/>
              <p:nvPr/>
            </p:nvSpPr>
            <p:spPr>
              <a:xfrm>
                <a:off x="0" y="16450"/>
                <a:ext cx="1838325" cy="511176"/>
              </a:xfrm>
              <a:prstGeom prst="rect">
                <a:avLst/>
              </a:prstGeom>
              <a:solidFill>
                <a:srgbClr val="FF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l">
                  <a:defRPr sz="3200" b="1" i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54" name="Shape 54"/>
              <p:cNvSpPr/>
              <p:nvPr/>
            </p:nvSpPr>
            <p:spPr>
              <a:xfrm>
                <a:off x="0" y="0"/>
                <a:ext cx="217051" cy="5440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l">
                  <a:defRPr sz="3200" b="1" i="1">
                    <a:latin typeface="Times New Roman"/>
                    <a:ea typeface="Times New Roman"/>
                    <a:cs typeface="Times New Roman"/>
                    <a:sym typeface="Times New Roman"/>
                  </a:defRPr>
                </a:lvl1pPr>
              </a:lstStyle>
              <a:p>
                <a:pPr lvl="0">
                  <a:defRPr sz="1800" b="0" i="0"/>
                </a:pPr>
                <a:r>
                  <a:rPr sz="3200" b="1" i="1"/>
                  <a:t>i</a:t>
                </a:r>
              </a:p>
            </p:txBody>
          </p:sp>
        </p:grpSp>
        <p:sp>
          <p:nvSpPr>
            <p:cNvPr id="56" name="Shape 56"/>
            <p:cNvSpPr/>
            <p:nvPr/>
          </p:nvSpPr>
          <p:spPr>
            <a:xfrm>
              <a:off x="3024187" y="519687"/>
              <a:ext cx="596901" cy="850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6840" y="19080"/>
                    <a:pt x="13680" y="16560"/>
                    <a:pt x="17280" y="12960"/>
                  </a:cubicBezTo>
                  <a:cubicBezTo>
                    <a:pt x="20880" y="9360"/>
                    <a:pt x="21240" y="468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58" name="Shape 58"/>
          <p:cNvSpPr/>
          <p:nvPr/>
        </p:nvSpPr>
        <p:spPr>
          <a:xfrm>
            <a:off x="5435600" y="1123950"/>
            <a:ext cx="0" cy="1728788"/>
          </a:xfrm>
          <a:prstGeom prst="line">
            <a:avLst/>
          </a:prstGeom>
          <a:ln>
            <a:solidFill>
              <a:srgbClr val="FF0000"/>
            </a:solidFill>
            <a:prstDash val="dash"/>
            <a:round/>
          </a:ln>
        </p:spPr>
        <p:txBody>
          <a:bodyPr lIns="0" tIns="0" rIns="0" bIns="0"/>
          <a:lstStyle/>
          <a:p>
            <a:pPr lvl="0" algn="l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pic>
        <p:nvPicPr>
          <p:cNvPr id="59" name="image.png"/>
          <p:cNvPicPr/>
          <p:nvPr/>
        </p:nvPicPr>
        <p:blipFill>
          <a:blip r:embed="rId2">
            <a:extLst/>
          </a:blip>
          <a:srcRect l="1495" t="6312" r="1992" b="6645"/>
          <a:stretch>
            <a:fillRect/>
          </a:stretch>
        </p:blipFill>
        <p:spPr>
          <a:xfrm>
            <a:off x="4643437" y="3357562"/>
            <a:ext cx="4229101" cy="2860676"/>
          </a:xfrm>
          <a:prstGeom prst="rect">
            <a:avLst/>
          </a:prstGeom>
          <a:ln w="76200">
            <a:solidFill>
              <a:srgbClr val="CC3300"/>
            </a:solidFill>
            <a:round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2" build="p" bldLvl="5" animBg="1" advAuto="0"/>
      <p:bldP spid="58" grpId="1" animBg="1" advAuto="0"/>
      <p:bldP spid="59" grpId="3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Data File Organization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 smtClean="0"/>
              <a:t>Variable-Length Records</a:t>
            </a:r>
          </a:p>
          <a:p>
            <a:pPr lvl="1" eaLnBrk="1" hangingPunct="1"/>
            <a:r>
              <a:rPr kumimoji="0" lang="en-US" altLang="zh-TW" smtClean="0"/>
              <a:t>Byte String Representation : Attach an </a:t>
            </a:r>
            <a:r>
              <a:rPr kumimoji="0" lang="en-US" altLang="zh-TW" i="1" smtClean="0"/>
              <a:t>end-of-record</a:t>
            </a:r>
            <a:r>
              <a:rPr kumimoji="0" lang="en-US" altLang="zh-TW" smtClean="0"/>
              <a:t> (</a:t>
            </a:r>
            <a:r>
              <a:rPr kumimoji="0" lang="en-US" altLang="zh-TW" smtClean="0">
                <a:sym typeface="Symbol" panose="05050102010706020507" pitchFamily="18" charset="2"/>
              </a:rPr>
              <a:t>) control character to the end of each record</a:t>
            </a:r>
          </a:p>
          <a:p>
            <a:pPr lvl="2" eaLnBrk="1" hangingPunct="1"/>
            <a:r>
              <a:rPr kumimoji="0" lang="en-US" altLang="zh-TW" smtClean="0"/>
              <a:t>Problem: deletion &amp; record growth</a:t>
            </a:r>
          </a:p>
          <a:p>
            <a:pPr lvl="1" eaLnBrk="1" hangingPunct="1"/>
            <a:r>
              <a:rPr kumimoji="0" lang="en-US" altLang="zh-TW" smtClean="0"/>
              <a:t>Reserved space : use fixed-length records of a known maximum length</a:t>
            </a:r>
          </a:p>
          <a:p>
            <a:pPr lvl="2" eaLnBrk="1" hangingPunct="1"/>
            <a:r>
              <a:rPr kumimoji="0" lang="en-US" altLang="zh-TW" smtClean="0"/>
              <a:t>Problem: waste storage space</a:t>
            </a:r>
          </a:p>
          <a:p>
            <a:pPr lvl="1" eaLnBrk="1" hangingPunct="1"/>
            <a:r>
              <a:rPr kumimoji="0" lang="en-US" altLang="zh-TW" smtClean="0"/>
              <a:t>Pointer Method : Anchor block + Overflow block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kumimoji="0" lang="en-US" altLang="zh-TW" smtClean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1" t="9946" r="2797" b="10257"/>
          <a:stretch>
            <a:fillRect/>
          </a:stretch>
        </p:blipFill>
        <p:spPr bwMode="auto">
          <a:xfrm>
            <a:off x="2484438" y="4076700"/>
            <a:ext cx="3632200" cy="22748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37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E0F3FF"/>
      </a:accent3>
      <a:accent4>
        <a:srgbClr val="707070"/>
      </a:accent4>
      <a:accent5>
        <a:srgbClr val="FFE0E0"/>
      </a:accent5>
      <a:accent6>
        <a:srgbClr val="B9B90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rgbClr val="FFCCCC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CCCC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CCCC"/>
      </a:accent1>
      <a:accent2>
        <a:srgbClr val="CCCC00"/>
      </a:accent2>
      <a:accent3>
        <a:srgbClr val="E0F3FF"/>
      </a:accent3>
      <a:accent4>
        <a:srgbClr val="707070"/>
      </a:accent4>
      <a:accent5>
        <a:srgbClr val="FFE0E0"/>
      </a:accent5>
      <a:accent6>
        <a:srgbClr val="B9B900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CFF"/>
        </a:solidFill>
        <a:ln w="25400" cap="flat">
          <a:solidFill>
            <a:srgbClr val="FFCCCC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CCCC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ahoma"/>
            <a:ea typeface="Tahoma"/>
            <a:cs typeface="Tahoma"/>
            <a:sym typeface="Tahom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1015</Words>
  <Application>Microsoft Office PowerPoint</Application>
  <PresentationFormat>On-screen Show (4:3)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Helvetica Neue</vt:lpstr>
      <vt:lpstr>PMingLiU</vt:lpstr>
      <vt:lpstr>宋体</vt:lpstr>
      <vt:lpstr>Arial</vt:lpstr>
      <vt:lpstr>Helvetica</vt:lpstr>
      <vt:lpstr>Symbol</vt:lpstr>
      <vt:lpstr>Tahoma</vt:lpstr>
      <vt:lpstr>Times New Roman</vt:lpstr>
      <vt:lpstr>Wingdings</vt:lpstr>
      <vt:lpstr>Default</vt:lpstr>
      <vt:lpstr>BCNF,  Memory Hierarchy &amp; File Structures</vt:lpstr>
      <vt:lpstr>Exercise: BCNF</vt:lpstr>
      <vt:lpstr>Exercise: BCNF (cont)</vt:lpstr>
      <vt:lpstr>Exercise: BCNF (cont)</vt:lpstr>
      <vt:lpstr>Memory Hierarchy</vt:lpstr>
      <vt:lpstr>Accessing Disk</vt:lpstr>
      <vt:lpstr>Data File Organization </vt:lpstr>
      <vt:lpstr>Fixed-Length Records</vt:lpstr>
      <vt:lpstr>Data File Organization</vt:lpstr>
      <vt:lpstr>Data File Organization</vt:lpstr>
      <vt:lpstr>Data File Organization</vt:lpstr>
      <vt:lpstr>Exercise 1</vt:lpstr>
      <vt:lpstr>Exercise 1</vt:lpstr>
      <vt:lpstr>Exercise 1</vt:lpstr>
      <vt:lpstr>Exercise 1</vt:lpstr>
      <vt:lpstr>Exercise 1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BCNF,  Memory Hierarchy &amp; File Structures</dc:title>
  <cp:lastModifiedBy>Microsoft account</cp:lastModifiedBy>
  <cp:revision>3</cp:revision>
  <dcterms:modified xsi:type="dcterms:W3CDTF">2015-03-23T06:33:52Z</dcterms:modified>
</cp:coreProperties>
</file>