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335" r:id="rId5"/>
    <p:sldId id="322" r:id="rId6"/>
    <p:sldId id="323" r:id="rId7"/>
    <p:sldId id="325" r:id="rId8"/>
    <p:sldId id="326" r:id="rId9"/>
    <p:sldId id="327" r:id="rId10"/>
    <p:sldId id="324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13" r:id="rId19"/>
    <p:sldId id="314" r:id="rId20"/>
    <p:sldId id="312" r:id="rId21"/>
    <p:sldId id="315" r:id="rId22"/>
    <p:sldId id="316" r:id="rId23"/>
    <p:sldId id="319" r:id="rId24"/>
    <p:sldId id="318" r:id="rId25"/>
    <p:sldId id="320" r:id="rId26"/>
    <p:sldId id="3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402-A001-A948-8B18-613D3FAA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75E4-3596-6143-8961-2948D47EA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9730-2A32-BB44-AAAF-CA1BF64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8397-17CA-3B44-AB61-1AFBA9C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C35-7803-8E4F-A710-0A2DFDDC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4D98-DF0A-D149-930E-326E668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A1DC-B343-ED47-8676-D25EA8A0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3C2A-C275-9440-9B6B-ABBE2F7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6653-A9E3-084D-8E69-4C5A3CD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0255-FCEF-5B40-9F75-A67BDCA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2C8B9-E29F-5246-80BC-75815FC8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57661-4906-8E40-872A-C8004AAF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420E-CD11-7C41-A9AD-EF3AE94C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0B5-3C53-1B43-9ADB-503B1E5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4F7-2973-6E41-A170-09AD6CD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7869-0736-FA4E-9CC8-4C218C3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907-8DCF-7449-8B47-4633E4A7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EFAF-4D2F-034B-943F-75EAC9A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10A0-17E9-214B-91F7-D52A10C5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D554-AD93-1C44-8FF1-CCB2F86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AD7-99AD-1F44-857A-63AC9D3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FBD8-0CC9-1B49-8992-AC05B9D3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0D72-1302-0441-9BF3-B6094D65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B02-6457-C841-8AE7-1CD4323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1778-4E59-1F41-A7C3-FE94B47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9DF-6C33-CB4F-8AF0-C8DBFE1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5C-9B1C-CB41-BB67-422E57A64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C127-FC1C-F346-910B-7611A6C3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EE0A-D44F-8F49-91B5-2EE5F379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EADB-0353-F743-98D1-1DC3EF8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58EE-2814-E04D-9424-C8DD94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41B6-49CB-164F-BD0D-FCA8809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46E-A77B-D44B-A7A4-F03D62F1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FB65-5FCA-314C-8A82-C8D61A4E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13582-C016-1D42-BF1A-EBD732CC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E57D-97ED-7943-B7F3-9C43F4F3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3D55-2922-104F-B2A3-72E35793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B1456-F55C-3D4B-9471-E1E5490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E99D-183A-F141-ACC7-8709A269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20D-59E1-9547-AF4F-6831B0FF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2F4A5-FA3E-B340-BCDF-1134CC9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29B33-A3C6-1443-A5E1-23973F4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2134-5E39-8647-ACCF-9FCD39A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38E7-64FD-8B40-9B32-1378638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99E19-2426-E943-A225-9B4ACE4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699A-BC39-A445-B4F8-78C14636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265-7BC9-8D4C-BC9C-20FB9C0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14B2-FADD-2D44-9F81-E613ECB1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0210-3450-3C47-85E2-18F943A9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5C4-CC57-7243-B7D8-99031D9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24B4-4857-824A-8BCB-6C2030B3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319F-CE62-4C4B-83F8-50D52F0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EFCB-92F9-244D-88E3-6CED371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B388-B075-2043-A149-6EC87981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AD8D-CA91-3641-B279-415F9C3C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B676-88B2-AE47-8549-1237E2B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85D-103D-694B-A633-63525FF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216-2A33-664B-9464-E69E42F8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E0F2B-49B2-7449-82A3-E465DE7F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848E-B1D8-E740-8E20-E06EE01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B295-A8F0-AD48-A70E-D5C68261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C073-15AA-E746-85DE-55B881BF0BE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9EAC-2144-9A4C-9E55-1C100BBB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BB3D-5CB3-8E4B-AF4F-9B686492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ak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DC5-AE9E-5943-B682-6D194A82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COMP2711H Tutorial 4</a:t>
            </a:r>
            <a:br>
              <a:rPr lang="en-US" dirty="0"/>
            </a:br>
            <a:r>
              <a:rPr lang="en-US" b="1" dirty="0"/>
              <a:t>Multiplicative Inverses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2164-CAD7-704F-8FA5-DFB962C6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3572"/>
          </a:xfrm>
        </p:spPr>
        <p:txBody>
          <a:bodyPr>
            <a:normAutofit/>
          </a:bodyPr>
          <a:lstStyle/>
          <a:p>
            <a:r>
              <a:rPr lang="en-US" dirty="0"/>
              <a:t>Henry, CHAK Hon Hing</a:t>
            </a:r>
          </a:p>
          <a:p>
            <a:r>
              <a:rPr lang="en-US" dirty="0">
                <a:hlinkClick r:id="rId2"/>
              </a:rPr>
              <a:t>hhchak@connect.ust.hk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Starting at 6:00 p.m.</a:t>
            </a:r>
          </a:p>
        </p:txBody>
      </p:sp>
    </p:spTree>
    <p:extLst>
      <p:ext uri="{BB962C8B-B14F-4D97-AF65-F5344CB8AC3E}">
        <p14:creationId xmlns:p14="http://schemas.microsoft.com/office/powerpoint/2010/main" val="8327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A9F2AB07-559A-FA44-8A81-A0EA662E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19815"/>
              </p:ext>
            </p:extLst>
          </p:nvPr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441821-DF74-7049-AA94-BAC02C98CFCB}"/>
              </a:ext>
            </a:extLst>
          </p:cNvPr>
          <p:cNvSpPr/>
          <p:nvPr/>
        </p:nvSpPr>
        <p:spPr>
          <a:xfrm>
            <a:off x="4703747" y="2947424"/>
            <a:ext cx="2999080" cy="1325562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56149-AE55-A84C-9102-C1828FEFA49C}"/>
              </a:ext>
            </a:extLst>
          </p:cNvPr>
          <p:cNvSpPr txBox="1"/>
          <p:nvPr/>
        </p:nvSpPr>
        <p:spPr>
          <a:xfrm>
            <a:off x="4304432" y="2257037"/>
            <a:ext cx="3797710" cy="55399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Substitution equations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537E6-1730-8B44-8E96-F785ACA0CA1B}"/>
              </a:ext>
            </a:extLst>
          </p:cNvPr>
          <p:cNvSpPr txBox="1"/>
          <p:nvPr/>
        </p:nvSpPr>
        <p:spPr>
          <a:xfrm>
            <a:off x="10126560" y="2665590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endParaRPr lang="en-US"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3F8DD-E692-804C-88B2-BCE8328E5112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26231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8730345" y="2665590"/>
            <a:ext cx="3211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FF0000"/>
                </a:solidFill>
              </a:rPr>
              <a:t> 6 </a:t>
            </a:r>
            <a:r>
              <a:rPr lang="en-US" sz="3000" b="1" dirty="0"/>
              <a:t>-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1×(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A9F2AB07-559A-FA44-8A81-A0EA662E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21703"/>
              </p:ext>
            </p:extLst>
          </p:nvPr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D1BA4A58-E62D-E14E-B750-48F2EF5EFAB8}"/>
              </a:ext>
            </a:extLst>
          </p:cNvPr>
          <p:cNvSpPr/>
          <p:nvPr/>
        </p:nvSpPr>
        <p:spPr>
          <a:xfrm flipH="1">
            <a:off x="3975653" y="4822976"/>
            <a:ext cx="3483662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816D941A-C36F-B449-820F-68EF4603348F}"/>
              </a:ext>
            </a:extLst>
          </p:cNvPr>
          <p:cNvSpPr/>
          <p:nvPr/>
        </p:nvSpPr>
        <p:spPr>
          <a:xfrm flipH="1">
            <a:off x="5635486" y="5017783"/>
            <a:ext cx="1823829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C4496-2369-854F-9C46-0DF17F704DE2}"/>
              </a:ext>
            </a:extLst>
          </p:cNvPr>
          <p:cNvSpPr txBox="1"/>
          <p:nvPr/>
        </p:nvSpPr>
        <p:spPr>
          <a:xfrm>
            <a:off x="5020658" y="4255025"/>
            <a:ext cx="1393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convert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41290-CFB6-C347-B564-33CBDAF2DA26}"/>
              </a:ext>
            </a:extLst>
          </p:cNvPr>
          <p:cNvSpPr/>
          <p:nvPr/>
        </p:nvSpPr>
        <p:spPr>
          <a:xfrm>
            <a:off x="5377069" y="3575083"/>
            <a:ext cx="2324513" cy="47118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679F0-69F6-7949-9E5A-4B6E1E354049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408295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9350706" y="2665590"/>
            <a:ext cx="2590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-1×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+ 3×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A9F2AB07-559A-FA44-8A81-A0EA662E503B}"/>
              </a:ext>
            </a:extLst>
          </p:cNvPr>
          <p:cNvGraphicFramePr>
            <a:graphicFrameLocks noGrp="1"/>
          </p:cNvGraphicFramePr>
          <p:nvPr/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D1BA4A58-E62D-E14E-B750-48F2EF5EFAB8}"/>
              </a:ext>
            </a:extLst>
          </p:cNvPr>
          <p:cNvSpPr/>
          <p:nvPr/>
        </p:nvSpPr>
        <p:spPr>
          <a:xfrm flipH="1">
            <a:off x="3975653" y="4822976"/>
            <a:ext cx="3483662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816D941A-C36F-B449-820F-68EF4603348F}"/>
              </a:ext>
            </a:extLst>
          </p:cNvPr>
          <p:cNvSpPr/>
          <p:nvPr/>
        </p:nvSpPr>
        <p:spPr>
          <a:xfrm flipH="1">
            <a:off x="5635486" y="5017783"/>
            <a:ext cx="1823829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C4496-2369-854F-9C46-0DF17F704DE2}"/>
              </a:ext>
            </a:extLst>
          </p:cNvPr>
          <p:cNvSpPr txBox="1"/>
          <p:nvPr/>
        </p:nvSpPr>
        <p:spPr>
          <a:xfrm>
            <a:off x="5020658" y="4255025"/>
            <a:ext cx="1393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convert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41290-CFB6-C347-B564-33CBDAF2DA26}"/>
              </a:ext>
            </a:extLst>
          </p:cNvPr>
          <p:cNvSpPr/>
          <p:nvPr/>
        </p:nvSpPr>
        <p:spPr>
          <a:xfrm>
            <a:off x="5377069" y="3575083"/>
            <a:ext cx="2324513" cy="47118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C46D5-531A-204E-BACA-5A99D1E68B9C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242504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7778161" y="2665590"/>
            <a:ext cx="4163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-1×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+ 3×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=-1×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+3×(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-59×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A9F2AB07-559A-FA44-8A81-A0EA662E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941"/>
              </p:ext>
            </p:extLst>
          </p:nvPr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D1BA4A58-E62D-E14E-B750-48F2EF5EFAB8}"/>
              </a:ext>
            </a:extLst>
          </p:cNvPr>
          <p:cNvSpPr/>
          <p:nvPr/>
        </p:nvSpPr>
        <p:spPr>
          <a:xfrm flipH="1">
            <a:off x="2397072" y="4840937"/>
            <a:ext cx="3483662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816D941A-C36F-B449-820F-68EF4603348F}"/>
              </a:ext>
            </a:extLst>
          </p:cNvPr>
          <p:cNvSpPr/>
          <p:nvPr/>
        </p:nvSpPr>
        <p:spPr>
          <a:xfrm flipH="1">
            <a:off x="4056905" y="5035744"/>
            <a:ext cx="1823829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C4496-2369-854F-9C46-0DF17F704DE2}"/>
              </a:ext>
            </a:extLst>
          </p:cNvPr>
          <p:cNvSpPr txBox="1"/>
          <p:nvPr/>
        </p:nvSpPr>
        <p:spPr>
          <a:xfrm>
            <a:off x="3442077" y="4272986"/>
            <a:ext cx="1393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convert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41290-CFB6-C347-B564-33CBDAF2DA26}"/>
              </a:ext>
            </a:extLst>
          </p:cNvPr>
          <p:cNvSpPr/>
          <p:nvPr/>
        </p:nvSpPr>
        <p:spPr>
          <a:xfrm>
            <a:off x="4737328" y="3068290"/>
            <a:ext cx="2927812" cy="47118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72810-F94F-A842-BEBB-B4905DF7DE69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381451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8531572" y="2665590"/>
            <a:ext cx="3409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-1×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+ 3×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3000" b="1" dirty="0"/>
              <a:t>= 3×</a:t>
            </a:r>
            <a:r>
              <a:rPr lang="en-US" sz="3000" b="1" dirty="0">
                <a:solidFill>
                  <a:srgbClr val="FF0000"/>
                </a:solidFill>
              </a:rPr>
              <a:t>1009 </a:t>
            </a:r>
            <a:r>
              <a:rPr lang="en-US" sz="3000" b="1" dirty="0"/>
              <a:t>-178×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endParaRPr lang="en-US" sz="3000" b="1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A9F2AB07-559A-FA44-8A81-A0EA662E503B}"/>
              </a:ext>
            </a:extLst>
          </p:cNvPr>
          <p:cNvGraphicFramePr>
            <a:graphicFrameLocks noGrp="1"/>
          </p:cNvGraphicFramePr>
          <p:nvPr/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D1BA4A58-E62D-E14E-B750-48F2EF5EFAB8}"/>
              </a:ext>
            </a:extLst>
          </p:cNvPr>
          <p:cNvSpPr/>
          <p:nvPr/>
        </p:nvSpPr>
        <p:spPr>
          <a:xfrm flipH="1">
            <a:off x="2397072" y="4840937"/>
            <a:ext cx="3483662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816D941A-C36F-B449-820F-68EF4603348F}"/>
              </a:ext>
            </a:extLst>
          </p:cNvPr>
          <p:cNvSpPr/>
          <p:nvPr/>
        </p:nvSpPr>
        <p:spPr>
          <a:xfrm flipH="1">
            <a:off x="4056905" y="5035744"/>
            <a:ext cx="1823829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C4496-2369-854F-9C46-0DF17F704DE2}"/>
              </a:ext>
            </a:extLst>
          </p:cNvPr>
          <p:cNvSpPr txBox="1"/>
          <p:nvPr/>
        </p:nvSpPr>
        <p:spPr>
          <a:xfrm>
            <a:off x="3442077" y="4272986"/>
            <a:ext cx="1393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convert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41290-CFB6-C347-B564-33CBDAF2DA26}"/>
              </a:ext>
            </a:extLst>
          </p:cNvPr>
          <p:cNvSpPr/>
          <p:nvPr/>
        </p:nvSpPr>
        <p:spPr>
          <a:xfrm>
            <a:off x="4737328" y="3068290"/>
            <a:ext cx="2927812" cy="47118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37544-E054-4040-8707-66D161A18E3B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130253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737327" y="3030603"/>
            <a:ext cx="2792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- 2×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8531572" y="2665590"/>
            <a:ext cx="3409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-1×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+ 3×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3000" b="1" dirty="0"/>
              <a:t>= 3×</a:t>
            </a:r>
            <a:r>
              <a:rPr lang="en-US" sz="3000" b="1" dirty="0">
                <a:solidFill>
                  <a:srgbClr val="FF0000"/>
                </a:solidFill>
              </a:rPr>
              <a:t>1009 </a:t>
            </a:r>
            <a:r>
              <a:rPr lang="en-US" sz="3000" b="1" dirty="0"/>
              <a:t>-178×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endParaRPr lang="en-US" sz="3000" b="1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C1859-25C2-1B46-A3A2-5B27ED60AE55}"/>
              </a:ext>
            </a:extLst>
          </p:cNvPr>
          <p:cNvSpPr txBox="1"/>
          <p:nvPr/>
        </p:nvSpPr>
        <p:spPr>
          <a:xfrm>
            <a:off x="2291881" y="5552884"/>
            <a:ext cx="7683642" cy="101566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Therefore, 17</a:t>
            </a:r>
            <a:r>
              <a:rPr lang="en-US" sz="3000" b="1" baseline="30000" dirty="0"/>
              <a:t>-1</a:t>
            </a:r>
            <a:r>
              <a:rPr lang="en-US" sz="3000" b="1" dirty="0"/>
              <a:t> ≡ -178 ≡ </a:t>
            </a:r>
            <a:r>
              <a:rPr lang="en-US" sz="3000" b="1" dirty="0">
                <a:solidFill>
                  <a:srgbClr val="FF0000"/>
                </a:solidFill>
              </a:rPr>
              <a:t>831</a:t>
            </a:r>
            <a:r>
              <a:rPr lang="en-US" sz="3000" b="1" dirty="0"/>
              <a:t> (mod 1009),</a:t>
            </a:r>
          </a:p>
          <a:p>
            <a:r>
              <a:rPr lang="en-US" sz="3000" b="1" dirty="0"/>
              <a:t>i.e. multiplicative inv. of 17 in Z</a:t>
            </a:r>
            <a:r>
              <a:rPr lang="en-US" sz="3000" b="1" baseline="-25000" dirty="0"/>
              <a:t>1009</a:t>
            </a:r>
            <a:r>
              <a:rPr lang="en-US" sz="3000" b="1" dirty="0"/>
              <a:t> is </a:t>
            </a:r>
            <a:r>
              <a:rPr lang="en-US" sz="3000" b="1" dirty="0">
                <a:solidFill>
                  <a:srgbClr val="FF0000"/>
                </a:solidFill>
              </a:rPr>
              <a:t>831</a:t>
            </a:r>
            <a:r>
              <a:rPr lang="en-US" sz="30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CE5D9-980A-8D4C-B68D-7BECFF8FE968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52870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740817" y="3030603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10×</a:t>
            </a:r>
            <a:r>
              <a:rPr lang="en-US" sz="3000" b="1" dirty="0">
                <a:solidFill>
                  <a:srgbClr val="FF0000"/>
                </a:solidFill>
              </a:rPr>
              <a:t>100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100</a:t>
            </a:r>
            <a:r>
              <a:rPr lang="en-US" sz="3000" b="1" dirty="0"/>
              <a:t> = 11×    </a:t>
            </a:r>
            <a:r>
              <a:rPr lang="en-US" sz="3000" b="1" dirty="0">
                <a:solidFill>
                  <a:srgbClr val="FF0000"/>
                </a:solidFill>
              </a:rPr>
              <a:t>9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667822" y="3030603"/>
            <a:ext cx="2988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- 10×</a:t>
            </a:r>
            <a:r>
              <a:rPr lang="en-US" sz="3000" b="1" dirty="0">
                <a:solidFill>
                  <a:srgbClr val="FF0000"/>
                </a:solidFill>
              </a:rPr>
              <a:t>100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8068304" y="2665590"/>
            <a:ext cx="3873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</a:t>
            </a:r>
            <a:r>
              <a:rPr lang="en-US" sz="3000" b="1" dirty="0"/>
              <a:t> - 11×</a:t>
            </a:r>
            <a:r>
              <a:rPr lang="en-US" sz="3000" b="1" dirty="0">
                <a:solidFill>
                  <a:srgbClr val="FF0000"/>
                </a:solidFill>
              </a:rPr>
              <a:t>9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3000" b="1" dirty="0"/>
              <a:t>= -11×</a:t>
            </a:r>
            <a:r>
              <a:rPr lang="en-US" sz="3000" b="1" dirty="0">
                <a:solidFill>
                  <a:srgbClr val="FF0000"/>
                </a:solidFill>
              </a:rPr>
              <a:t>1009 </a:t>
            </a:r>
            <a:r>
              <a:rPr lang="en-US" sz="3000" b="1" dirty="0"/>
              <a:t>+111×</a:t>
            </a:r>
            <a:r>
              <a:rPr lang="en-US" sz="3000" b="1" dirty="0">
                <a:solidFill>
                  <a:srgbClr val="FF0000"/>
                </a:solidFill>
              </a:rPr>
              <a:t>100</a:t>
            </a:r>
            <a:endParaRPr lang="en-US" sz="3000" b="1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47C9578-CFE2-BC43-9F3D-37FE7717D552}"/>
              </a:ext>
            </a:extLst>
          </p:cNvPr>
          <p:cNvSpPr/>
          <p:nvPr/>
        </p:nvSpPr>
        <p:spPr>
          <a:xfrm>
            <a:off x="3838056" y="3342184"/>
            <a:ext cx="727767" cy="45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C1859-25C2-1B46-A3A2-5B27ED60AE55}"/>
              </a:ext>
            </a:extLst>
          </p:cNvPr>
          <p:cNvSpPr txBox="1"/>
          <p:nvPr/>
        </p:nvSpPr>
        <p:spPr>
          <a:xfrm>
            <a:off x="2254179" y="5477212"/>
            <a:ext cx="7683642" cy="101566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Therefore, 100</a:t>
            </a:r>
            <a:r>
              <a:rPr lang="en-US" sz="3000" b="1" baseline="30000" dirty="0"/>
              <a:t>-1</a:t>
            </a:r>
            <a:r>
              <a:rPr lang="en-US" sz="3000" b="1" dirty="0"/>
              <a:t> ≡ </a:t>
            </a:r>
            <a:r>
              <a:rPr lang="en-US" sz="3000" b="1" dirty="0">
                <a:solidFill>
                  <a:srgbClr val="FF0000"/>
                </a:solidFill>
              </a:rPr>
              <a:t>111</a:t>
            </a:r>
            <a:r>
              <a:rPr lang="en-US" sz="3000" b="1" dirty="0"/>
              <a:t> (mod 1009),</a:t>
            </a:r>
          </a:p>
          <a:p>
            <a:r>
              <a:rPr lang="en-US" sz="3000" b="1" dirty="0"/>
              <a:t>i.e. multiplicative inv. of 100 in Z</a:t>
            </a:r>
            <a:r>
              <a:rPr lang="en-US" sz="3000" b="1" baseline="-25000" dirty="0"/>
              <a:t>1009</a:t>
            </a:r>
            <a:r>
              <a:rPr lang="en-US" sz="3000" b="1" dirty="0"/>
              <a:t> is </a:t>
            </a:r>
            <a:r>
              <a:rPr lang="en-US" sz="3000" b="1" dirty="0">
                <a:solidFill>
                  <a:srgbClr val="FF0000"/>
                </a:solidFill>
              </a:rPr>
              <a:t>111</a:t>
            </a:r>
            <a:r>
              <a:rPr lang="en-US" sz="30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CE5D9-980A-8D4C-B68D-7BECFF8FE968}"/>
              </a:ext>
            </a:extLst>
          </p:cNvPr>
          <p:cNvSpPr txBox="1"/>
          <p:nvPr/>
        </p:nvSpPr>
        <p:spPr>
          <a:xfrm>
            <a:off x="936383" y="1834593"/>
            <a:ext cx="3720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(b) 100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383522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527767" y="2377820"/>
            <a:ext cx="325928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1×</a:t>
            </a:r>
            <a:r>
              <a:rPr lang="en-US" sz="3000" b="1" dirty="0">
                <a:solidFill>
                  <a:srgbClr val="FF0000"/>
                </a:solidFill>
              </a:rPr>
              <a:t>777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232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777</a:t>
            </a:r>
            <a:r>
              <a:rPr lang="en-US" sz="3000" b="1" dirty="0"/>
              <a:t> = 3×  </a:t>
            </a:r>
            <a:r>
              <a:rPr lang="en-US" sz="3000" b="1" dirty="0">
                <a:solidFill>
                  <a:srgbClr val="FF0000"/>
                </a:solidFill>
              </a:rPr>
              <a:t>232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81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232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/>
              <a:t>= 2×    </a:t>
            </a:r>
            <a:r>
              <a:rPr lang="en-US" sz="3000" b="1" dirty="0">
                <a:solidFill>
                  <a:srgbClr val="FF0000"/>
                </a:solidFill>
              </a:rPr>
              <a:t>81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70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81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/>
              <a:t>= 1×    </a:t>
            </a:r>
            <a:r>
              <a:rPr lang="en-US" sz="3000" b="1" dirty="0">
                <a:solidFill>
                  <a:srgbClr val="FF0000"/>
                </a:solidFill>
              </a:rPr>
              <a:t>70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70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/>
              <a:t>= 6×    </a:t>
            </a:r>
            <a:r>
              <a:rPr lang="en-US" sz="3000" b="1" dirty="0">
                <a:solidFill>
                  <a:srgbClr val="FF0000"/>
                </a:solidFill>
              </a:rPr>
              <a:t>11</a:t>
            </a:r>
            <a:r>
              <a:rPr lang="en-US" sz="3000" b="1" dirty="0"/>
              <a:t> +  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11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/>
              <a:t>= 2×      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b="1" dirty="0"/>
              <a:t> +  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/>
              <a:t>= 1×      </a:t>
            </a:r>
            <a:r>
              <a:rPr lang="en-US" sz="3000" b="1" dirty="0">
                <a:solidFill>
                  <a:srgbClr val="FF0000"/>
                </a:solidFill>
              </a:rPr>
              <a:t>3</a:t>
            </a:r>
            <a:r>
              <a:rPr lang="en-US" sz="3000" b="1" dirty="0"/>
              <a:t> +  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A2B3-BAF8-6A49-A9A4-A606181C48E9}"/>
              </a:ext>
            </a:extLst>
          </p:cNvPr>
          <p:cNvSpPr txBox="1"/>
          <p:nvPr/>
        </p:nvSpPr>
        <p:spPr>
          <a:xfrm>
            <a:off x="4379824" y="2375253"/>
            <a:ext cx="3432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232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– 1 × </a:t>
            </a:r>
            <a:r>
              <a:rPr lang="en-US" sz="3000" b="1" dirty="0">
                <a:solidFill>
                  <a:srgbClr val="FF0000"/>
                </a:solidFill>
              </a:rPr>
              <a:t>777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81</a:t>
            </a:r>
            <a:r>
              <a:rPr lang="en-US" sz="3000" b="1" dirty="0"/>
              <a:t>   = </a:t>
            </a:r>
            <a:r>
              <a:rPr lang="en-US" sz="3000" b="1" dirty="0">
                <a:solidFill>
                  <a:srgbClr val="FF0000"/>
                </a:solidFill>
              </a:rPr>
              <a:t>777</a:t>
            </a:r>
            <a:r>
              <a:rPr lang="en-US" sz="3000" b="1" dirty="0"/>
              <a:t> – 3 × </a:t>
            </a:r>
            <a:r>
              <a:rPr lang="en-US" sz="3000" b="1" dirty="0">
                <a:solidFill>
                  <a:srgbClr val="FF0000"/>
                </a:solidFill>
              </a:rPr>
              <a:t>232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70</a:t>
            </a:r>
            <a:r>
              <a:rPr lang="en-US" sz="3000" b="1" dirty="0"/>
              <a:t>  = </a:t>
            </a:r>
            <a:r>
              <a:rPr lang="en-US" sz="3000" b="1" dirty="0">
                <a:solidFill>
                  <a:srgbClr val="FF0000"/>
                </a:solidFill>
              </a:rPr>
              <a:t>232</a:t>
            </a:r>
            <a:r>
              <a:rPr lang="en-US" sz="3000" b="1" dirty="0"/>
              <a:t> –    2 × </a:t>
            </a:r>
            <a:r>
              <a:rPr lang="en-US" sz="3000" b="1" dirty="0">
                <a:solidFill>
                  <a:srgbClr val="FF0000"/>
                </a:solidFill>
              </a:rPr>
              <a:t>81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11 </a:t>
            </a:r>
            <a:r>
              <a:rPr lang="en-US" sz="3000" b="1" dirty="0"/>
              <a:t>   = </a:t>
            </a:r>
            <a:r>
              <a:rPr lang="en-US" sz="3000" b="1" dirty="0">
                <a:solidFill>
                  <a:srgbClr val="FF0000"/>
                </a:solidFill>
              </a:rPr>
              <a:t>81</a:t>
            </a:r>
            <a:r>
              <a:rPr lang="en-US" sz="3000" b="1" dirty="0"/>
              <a:t> –    1 × </a:t>
            </a:r>
            <a:r>
              <a:rPr lang="en-US" sz="3000" b="1" dirty="0">
                <a:solidFill>
                  <a:srgbClr val="FF0000"/>
                </a:solidFill>
              </a:rPr>
              <a:t>70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3000" b="1" dirty="0"/>
              <a:t>     = </a:t>
            </a:r>
            <a:r>
              <a:rPr lang="en-US" sz="3000" b="1" dirty="0">
                <a:solidFill>
                  <a:srgbClr val="FF0000"/>
                </a:solidFill>
              </a:rPr>
              <a:t>70</a:t>
            </a:r>
            <a:r>
              <a:rPr lang="en-US" sz="3000" b="1" dirty="0"/>
              <a:t> –    6 × </a:t>
            </a:r>
            <a:r>
              <a:rPr lang="en-US" sz="3000" b="1" dirty="0">
                <a:solidFill>
                  <a:srgbClr val="FF0000"/>
                </a:solidFill>
              </a:rPr>
              <a:t>11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3000" b="1" dirty="0"/>
              <a:t>     = </a:t>
            </a:r>
            <a:r>
              <a:rPr lang="en-US" sz="3000" b="1" dirty="0">
                <a:solidFill>
                  <a:srgbClr val="FF0000"/>
                </a:solidFill>
              </a:rPr>
              <a:t>11</a:t>
            </a:r>
            <a:r>
              <a:rPr lang="en-US" sz="3000" b="1" dirty="0"/>
              <a:t> –      2 × 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55D08-D15C-834B-B62E-3E8652C08074}"/>
              </a:ext>
            </a:extLst>
          </p:cNvPr>
          <p:cNvSpPr txBox="1"/>
          <p:nvPr/>
        </p:nvSpPr>
        <p:spPr>
          <a:xfrm>
            <a:off x="8117684" y="1913588"/>
            <a:ext cx="39629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3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-1×</a:t>
            </a:r>
            <a:r>
              <a:rPr lang="en-US" sz="3000" b="1" dirty="0">
                <a:solidFill>
                  <a:srgbClr val="FF0000"/>
                </a:solidFill>
              </a:rPr>
              <a:t>11</a:t>
            </a:r>
            <a:r>
              <a:rPr lang="en-US" sz="3000" b="1" dirty="0"/>
              <a:t> + 3×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3×</a:t>
            </a:r>
            <a:r>
              <a:rPr lang="en-US" sz="3000" b="1" dirty="0">
                <a:solidFill>
                  <a:srgbClr val="FF0000"/>
                </a:solidFill>
              </a:rPr>
              <a:t>70</a:t>
            </a:r>
            <a:r>
              <a:rPr lang="en-US" sz="3000" b="1" dirty="0"/>
              <a:t> - 19×</a:t>
            </a:r>
            <a:r>
              <a:rPr lang="en-US" sz="3000" b="1" dirty="0">
                <a:solidFill>
                  <a:srgbClr val="FF0000"/>
                </a:solidFill>
              </a:rPr>
              <a:t>11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-19×</a:t>
            </a:r>
            <a:r>
              <a:rPr lang="en-US" sz="3000" b="1" dirty="0">
                <a:solidFill>
                  <a:srgbClr val="FF0000"/>
                </a:solidFill>
              </a:rPr>
              <a:t>81</a:t>
            </a:r>
            <a:r>
              <a:rPr lang="en-US" sz="3000" b="1" dirty="0"/>
              <a:t> + 22×</a:t>
            </a:r>
            <a:r>
              <a:rPr lang="en-US" sz="3000" b="1" dirty="0">
                <a:solidFill>
                  <a:srgbClr val="FF0000"/>
                </a:solidFill>
              </a:rPr>
              <a:t>70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22×</a:t>
            </a:r>
            <a:r>
              <a:rPr lang="en-US" sz="3000" b="1" dirty="0">
                <a:solidFill>
                  <a:srgbClr val="FF0000"/>
                </a:solidFill>
              </a:rPr>
              <a:t>232</a:t>
            </a:r>
            <a:r>
              <a:rPr lang="en-US" sz="3000" b="1" dirty="0"/>
              <a:t> - 63×</a:t>
            </a:r>
            <a:r>
              <a:rPr lang="en-US" sz="3000" b="1" dirty="0">
                <a:solidFill>
                  <a:srgbClr val="FF0000"/>
                </a:solidFill>
              </a:rPr>
              <a:t>81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-63×</a:t>
            </a:r>
            <a:r>
              <a:rPr lang="en-US" sz="3000" b="1" dirty="0">
                <a:solidFill>
                  <a:srgbClr val="FF0000"/>
                </a:solidFill>
              </a:rPr>
              <a:t>777</a:t>
            </a:r>
            <a:r>
              <a:rPr lang="en-US" sz="3000" b="1" dirty="0"/>
              <a:t> + 211×</a:t>
            </a:r>
            <a:r>
              <a:rPr lang="en-US" sz="3000" b="1" dirty="0">
                <a:solidFill>
                  <a:srgbClr val="FF0000"/>
                </a:solidFill>
              </a:rPr>
              <a:t>232</a:t>
            </a:r>
          </a:p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211×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- 274×</a:t>
            </a:r>
            <a:r>
              <a:rPr lang="en-US" sz="3000" b="1" dirty="0">
                <a:solidFill>
                  <a:srgbClr val="FF0000"/>
                </a:solidFill>
              </a:rPr>
              <a:t>777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C1859-25C2-1B46-A3A2-5B27ED60AE55}"/>
              </a:ext>
            </a:extLst>
          </p:cNvPr>
          <p:cNvSpPr txBox="1"/>
          <p:nvPr/>
        </p:nvSpPr>
        <p:spPr>
          <a:xfrm>
            <a:off x="2254179" y="5711689"/>
            <a:ext cx="7683642" cy="101566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Therefore, 777</a:t>
            </a:r>
            <a:r>
              <a:rPr lang="en-US" sz="3000" b="1" baseline="30000" dirty="0"/>
              <a:t>-1</a:t>
            </a:r>
            <a:r>
              <a:rPr lang="en-US" sz="3000" b="1" dirty="0"/>
              <a:t> ≡ -274 ≡ </a:t>
            </a:r>
            <a:r>
              <a:rPr lang="en-US" sz="3000" b="1" dirty="0">
                <a:solidFill>
                  <a:srgbClr val="FF0000"/>
                </a:solidFill>
              </a:rPr>
              <a:t>735</a:t>
            </a:r>
            <a:r>
              <a:rPr lang="en-US" sz="3000" b="1" dirty="0"/>
              <a:t> (mod 1009),</a:t>
            </a:r>
          </a:p>
          <a:p>
            <a:r>
              <a:rPr lang="en-US" sz="3000" b="1" dirty="0"/>
              <a:t>i.e. multiplicative inv. of 777 in Z</a:t>
            </a:r>
            <a:r>
              <a:rPr lang="en-US" sz="3000" b="1" baseline="-25000" dirty="0"/>
              <a:t>1009</a:t>
            </a:r>
            <a:r>
              <a:rPr lang="en-US" sz="3000" b="1" dirty="0"/>
              <a:t> is </a:t>
            </a:r>
            <a:r>
              <a:rPr lang="en-US" sz="3000" b="1" dirty="0">
                <a:solidFill>
                  <a:srgbClr val="FF0000"/>
                </a:solidFill>
              </a:rPr>
              <a:t>735</a:t>
            </a:r>
            <a:r>
              <a:rPr lang="en-US" sz="30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CE5D9-980A-8D4C-B68D-7BECFF8FE968}"/>
              </a:ext>
            </a:extLst>
          </p:cNvPr>
          <p:cNvSpPr txBox="1"/>
          <p:nvPr/>
        </p:nvSpPr>
        <p:spPr>
          <a:xfrm>
            <a:off x="929298" y="1347142"/>
            <a:ext cx="3738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(c) 777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396E9C-6895-5348-8C9C-D1AB24BEACD6}"/>
              </a:ext>
            </a:extLst>
          </p:cNvPr>
          <p:cNvCxnSpPr>
            <a:cxnSpLocks/>
          </p:cNvCxnSpPr>
          <p:nvPr/>
        </p:nvCxnSpPr>
        <p:spPr>
          <a:xfrm flipV="1">
            <a:off x="4327781" y="2440473"/>
            <a:ext cx="0" cy="267817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78010-B8D8-0348-AE84-82FAEF8179DA}"/>
              </a:ext>
            </a:extLst>
          </p:cNvPr>
          <p:cNvCxnSpPr>
            <a:cxnSpLocks/>
          </p:cNvCxnSpPr>
          <p:nvPr/>
        </p:nvCxnSpPr>
        <p:spPr>
          <a:xfrm>
            <a:off x="8115317" y="1987826"/>
            <a:ext cx="0" cy="313082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6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123BA9-F7FA-F14C-9EBA-5329F41A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291"/>
            <a:ext cx="12192000" cy="977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QB2-3</a:t>
            </a:r>
          </a:p>
        </p:txBody>
      </p:sp>
    </p:spTree>
    <p:extLst>
      <p:ext uri="{BB962C8B-B14F-4D97-AF65-F5344CB8AC3E}">
        <p14:creationId xmlns:p14="http://schemas.microsoft.com/office/powerpoint/2010/main" val="136235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55D3F-9770-AC4D-A7E3-752158E124F2}"/>
              </a:ext>
            </a:extLst>
          </p:cNvPr>
          <p:cNvSpPr txBox="1"/>
          <p:nvPr/>
        </p:nvSpPr>
        <p:spPr>
          <a:xfrm>
            <a:off x="1882667" y="3241669"/>
            <a:ext cx="8426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a</a:t>
            </a:r>
            <a:r>
              <a:rPr lang="en-US" sz="4200" b="1" baseline="30000" dirty="0">
                <a:solidFill>
                  <a:srgbClr val="FF0000"/>
                </a:solidFill>
              </a:rPr>
              <a:t>-1</a:t>
            </a:r>
            <a:r>
              <a:rPr lang="en-US" sz="4200" b="1" dirty="0">
                <a:solidFill>
                  <a:srgbClr val="FF0000"/>
                </a:solidFill>
              </a:rPr>
              <a:t> NOT exists in </a:t>
            </a:r>
            <a:r>
              <a:rPr lang="en-US" sz="4200" b="1" dirty="0" err="1">
                <a:solidFill>
                  <a:srgbClr val="FF0000"/>
                </a:solidFill>
              </a:rPr>
              <a:t>ℤ</a:t>
            </a:r>
            <a:r>
              <a:rPr lang="en-US" sz="4200" b="1" baseline="-25000" dirty="0" err="1">
                <a:solidFill>
                  <a:srgbClr val="FF0000"/>
                </a:solidFill>
              </a:rPr>
              <a:t>m</a:t>
            </a:r>
            <a:r>
              <a:rPr lang="en-US" sz="4200" b="1" dirty="0">
                <a:solidFill>
                  <a:srgbClr val="FF0000"/>
                </a:solidFill>
              </a:rPr>
              <a:t> ⟷ GCD(a, m) &gt; 1</a:t>
            </a:r>
            <a:endParaRPr lang="en-US" sz="4200" b="1" baseline="-250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78ABF-44CD-8544-AB3C-0167626E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9774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6C1859-AE91-9644-90D4-234396D00C80}"/>
              </a:ext>
            </a:extLst>
          </p:cNvPr>
          <p:cNvCxnSpPr>
            <a:cxnSpLocks/>
          </p:cNvCxnSpPr>
          <p:nvPr/>
        </p:nvCxnSpPr>
        <p:spPr>
          <a:xfrm>
            <a:off x="838200" y="2633583"/>
            <a:ext cx="310421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54B5C8-640D-8E49-838D-34C570F2ED22}"/>
              </a:ext>
            </a:extLst>
          </p:cNvPr>
          <p:cNvSpPr txBox="1"/>
          <p:nvPr/>
        </p:nvSpPr>
        <p:spPr>
          <a:xfrm>
            <a:off x="702568" y="4351396"/>
            <a:ext cx="1078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Strategy: Try to find some </a:t>
            </a:r>
            <a:r>
              <a:rPr lang="en-US" sz="3600" b="1" dirty="0" err="1"/>
              <a:t>a∈ℤ</a:t>
            </a:r>
            <a:r>
              <a:rPr lang="en-US" sz="3600" b="1" baseline="-25000" dirty="0" err="1"/>
              <a:t>m</a:t>
            </a:r>
            <a:r>
              <a:rPr lang="en-US" sz="3600" b="1" dirty="0"/>
              <a:t> </a:t>
            </a:r>
            <a:r>
              <a:rPr lang="en-US" sz="3600" b="1" dirty="0" err="1"/>
              <a:t>s.t.</a:t>
            </a:r>
            <a:r>
              <a:rPr lang="en-US" sz="3600" b="1" dirty="0"/>
              <a:t> </a:t>
            </a:r>
            <a:r>
              <a:rPr lang="en-US" sz="3600" b="1" dirty="0" err="1"/>
              <a:t>a,m</a:t>
            </a:r>
            <a:r>
              <a:rPr lang="en-US" sz="3600" b="1" dirty="0"/>
              <a:t> share </a:t>
            </a:r>
            <a:r>
              <a:rPr lang="en-US" sz="3600" b="1" dirty="0">
                <a:solidFill>
                  <a:srgbClr val="FF0000"/>
                </a:solidFill>
              </a:rPr>
              <a:t>factors</a:t>
            </a:r>
            <a:r>
              <a:rPr lang="en-US" sz="3600" b="1" dirty="0"/>
              <a:t>&gt;1</a:t>
            </a:r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859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34ABD-6B06-DF46-97CA-247094E3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0" y="2954215"/>
            <a:ext cx="11476700" cy="94957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EDA3-1DB5-8849-988F-F83D5FF26AE5}"/>
              </a:ext>
            </a:extLst>
          </p:cNvPr>
          <p:cNvCxnSpPr>
            <a:cxnSpLocks/>
          </p:cNvCxnSpPr>
          <p:nvPr/>
        </p:nvCxnSpPr>
        <p:spPr>
          <a:xfrm>
            <a:off x="2484782" y="3402723"/>
            <a:ext cx="448254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2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78ABF-44CD-8544-AB3C-0167626E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9774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3F1FEF-9386-554D-A8D4-064E9540FB76}"/>
              </a:ext>
            </a:extLst>
          </p:cNvPr>
          <p:cNvCxnSpPr>
            <a:cxnSpLocks/>
          </p:cNvCxnSpPr>
          <p:nvPr/>
        </p:nvCxnSpPr>
        <p:spPr>
          <a:xfrm>
            <a:off x="3369365" y="2219967"/>
            <a:ext cx="212697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FB6021-BD7B-1A4B-8ECF-DE77A3DCBD01}"/>
              </a:ext>
            </a:extLst>
          </p:cNvPr>
          <p:cNvSpPr txBox="1"/>
          <p:nvPr/>
        </p:nvSpPr>
        <p:spPr>
          <a:xfrm>
            <a:off x="838200" y="2668106"/>
            <a:ext cx="615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 </a:t>
            </a:r>
            <a:r>
              <a:rPr lang="en-US" sz="3600" b="1" dirty="0">
                <a:solidFill>
                  <a:srgbClr val="FF0000"/>
                </a:solidFill>
              </a:rPr>
              <a:t>m=ab</a:t>
            </a:r>
            <a:r>
              <a:rPr lang="en-US" sz="3600" b="1" dirty="0"/>
              <a:t>, for </a:t>
            </a:r>
            <a:r>
              <a:rPr lang="en-US" sz="3600" b="1" dirty="0" err="1"/>
              <a:t>a,b∈ℤ</a:t>
            </a:r>
            <a:r>
              <a:rPr lang="en-US" sz="3600" b="1" baseline="30000" dirty="0"/>
              <a:t>+</a:t>
            </a:r>
            <a:r>
              <a:rPr lang="en-US" sz="3600" b="1" dirty="0"/>
              <a:t>, 1&lt;</a:t>
            </a:r>
            <a:r>
              <a:rPr lang="en-US" sz="3600" b="1" dirty="0" err="1"/>
              <a:t>a,b</a:t>
            </a:r>
            <a:r>
              <a:rPr lang="en-US" sz="3600" b="1" dirty="0"/>
              <a:t>&lt;m.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39D0B-33EE-7441-B746-BB091F4A18A4}"/>
              </a:ext>
            </a:extLst>
          </p:cNvPr>
          <p:cNvCxnSpPr>
            <a:cxnSpLocks/>
          </p:cNvCxnSpPr>
          <p:nvPr/>
        </p:nvCxnSpPr>
        <p:spPr>
          <a:xfrm>
            <a:off x="7464287" y="2219967"/>
            <a:ext cx="67917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825FF9-E89C-FE46-8531-5D1CF8637BBA}"/>
                  </a:ext>
                </a:extLst>
              </p:cNvPr>
              <p:cNvSpPr txBox="1"/>
              <p:nvPr/>
            </p:nvSpPr>
            <p:spPr>
              <a:xfrm>
                <a:off x="838200" y="3449015"/>
                <a:ext cx="10758394" cy="656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Either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a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, b ≥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/>
                  <a:t>, or vice versa. WLOT, let a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825FF9-E89C-FE46-8531-5D1CF8637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9015"/>
                <a:ext cx="10758394" cy="656526"/>
              </a:xfrm>
              <a:prstGeom prst="rect">
                <a:avLst/>
              </a:prstGeom>
              <a:blipFill>
                <a:blip r:embed="rId3"/>
                <a:stretch>
                  <a:fillRect l="-1771" t="-13208" r="-826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CAB7AB9-E316-EA4A-BEB6-A73EA76C7702}"/>
              </a:ext>
            </a:extLst>
          </p:cNvPr>
          <p:cNvSpPr txBox="1"/>
          <p:nvPr/>
        </p:nvSpPr>
        <p:spPr>
          <a:xfrm>
            <a:off x="838200" y="4189895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 can generate a series: { a, 2a, …, (b-1)a }, </a:t>
            </a:r>
            <a:r>
              <a:rPr lang="en-US" sz="3600" b="1" dirty="0" err="1"/>
              <a:t>s.t.</a:t>
            </a:r>
            <a:endParaRPr lang="en-US" sz="3600" b="1" dirty="0"/>
          </a:p>
          <a:p>
            <a:r>
              <a:rPr lang="en-US" sz="3600" b="1" dirty="0"/>
              <a:t>GCD(a, m) </a:t>
            </a:r>
            <a:r>
              <a:rPr lang="en-US" sz="3600" b="1" dirty="0">
                <a:solidFill>
                  <a:srgbClr val="FF0000"/>
                </a:solidFill>
              </a:rPr>
              <a:t>≥ a</a:t>
            </a:r>
            <a:r>
              <a:rPr lang="en-US" sz="3600" b="1" dirty="0"/>
              <a:t>, GCD(2a, m) </a:t>
            </a:r>
            <a:r>
              <a:rPr lang="en-US" sz="3600" b="1" dirty="0">
                <a:solidFill>
                  <a:srgbClr val="FF0000"/>
                </a:solidFill>
              </a:rPr>
              <a:t>≥ a</a:t>
            </a:r>
            <a:r>
              <a:rPr lang="en-US" sz="3600" b="1" dirty="0"/>
              <a:t>, …, GCD((b-1)a, m) </a:t>
            </a:r>
            <a:r>
              <a:rPr lang="en-US" sz="3600" b="1" dirty="0">
                <a:solidFill>
                  <a:srgbClr val="FF0000"/>
                </a:solidFill>
              </a:rPr>
              <a:t>≥ a &gt;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EE4536-94FC-B84B-A986-F4075FCA084A}"/>
                  </a:ext>
                </a:extLst>
              </p:cNvPr>
              <p:cNvSpPr txBox="1"/>
              <p:nvPr/>
            </p:nvSpPr>
            <p:spPr>
              <a:xfrm>
                <a:off x="838200" y="5477793"/>
                <a:ext cx="97962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∴ { a, 2a, …, (b-1)a } and 0 does not have inverses,</a:t>
                </a:r>
              </a:p>
              <a:p>
                <a:r>
                  <a:rPr lang="en-US" sz="3600" b="1" dirty="0"/>
                  <a:t>   which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contains b ≥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 numbers</a:t>
                </a:r>
                <a:r>
                  <a:rPr lang="en-US" sz="3600" b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EE4536-94FC-B84B-A986-F4075FCA0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7793"/>
                <a:ext cx="9796208" cy="1200329"/>
              </a:xfrm>
              <a:prstGeom prst="rect">
                <a:avLst/>
              </a:prstGeom>
              <a:blipFill>
                <a:blip r:embed="rId4"/>
                <a:stretch>
                  <a:fillRect l="-1943" t="-8421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3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B4E2-4205-AA41-9D80-657E168A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" y="2954215"/>
            <a:ext cx="11954408" cy="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7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B4E2-4205-AA41-9D80-657E168A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" y="1592554"/>
            <a:ext cx="11954408" cy="9495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DAD6E5-5571-A44B-9264-F2C0D59D5C07}"/>
              </a:ext>
            </a:extLst>
          </p:cNvPr>
          <p:cNvCxnSpPr>
            <a:cxnSpLocks/>
          </p:cNvCxnSpPr>
          <p:nvPr/>
        </p:nvCxnSpPr>
        <p:spPr>
          <a:xfrm>
            <a:off x="1335157" y="2434800"/>
            <a:ext cx="207396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ED5411-74CC-6146-AEAE-43520924CEB9}"/>
              </a:ext>
            </a:extLst>
          </p:cNvPr>
          <p:cNvSpPr txBox="1"/>
          <p:nvPr/>
        </p:nvSpPr>
        <p:spPr>
          <a:xfrm>
            <a:off x="3266828" y="2769114"/>
            <a:ext cx="536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x∤n</a:t>
            </a:r>
            <a:r>
              <a:rPr lang="en-US" sz="3600" b="1" dirty="0"/>
              <a:t>, for all x ∈ {2, 3, …, n-1}</a:t>
            </a:r>
          </a:p>
        </p:txBody>
      </p:sp>
    </p:spTree>
    <p:extLst>
      <p:ext uri="{BB962C8B-B14F-4D97-AF65-F5344CB8AC3E}">
        <p14:creationId xmlns:p14="http://schemas.microsoft.com/office/powerpoint/2010/main" val="281842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B4E2-4205-AA41-9D80-657E168A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" y="1592554"/>
            <a:ext cx="11954408" cy="9495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DAD6E5-5571-A44B-9264-F2C0D59D5C07}"/>
              </a:ext>
            </a:extLst>
          </p:cNvPr>
          <p:cNvCxnSpPr>
            <a:cxnSpLocks/>
          </p:cNvCxnSpPr>
          <p:nvPr/>
        </p:nvCxnSpPr>
        <p:spPr>
          <a:xfrm>
            <a:off x="1335157" y="2434800"/>
            <a:ext cx="207396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ED5411-74CC-6146-AEAE-43520924CEB9}"/>
              </a:ext>
            </a:extLst>
          </p:cNvPr>
          <p:cNvSpPr txBox="1"/>
          <p:nvPr/>
        </p:nvSpPr>
        <p:spPr>
          <a:xfrm>
            <a:off x="1487723" y="2782669"/>
            <a:ext cx="693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Prove:</a:t>
            </a:r>
            <a:r>
              <a:rPr lang="en-US" sz="3600" b="1" dirty="0"/>
              <a:t> </a:t>
            </a:r>
            <a:r>
              <a:rPr lang="en-US" sz="3600" b="1" dirty="0" err="1"/>
              <a:t>x∤n</a:t>
            </a:r>
            <a:r>
              <a:rPr lang="en-US" sz="3600" b="1" dirty="0"/>
              <a:t>, for all x ∈ {2, 3, …, n-1}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CE29E-5245-0140-9009-58EC80E5C166}"/>
              </a:ext>
            </a:extLst>
          </p:cNvPr>
          <p:cNvSpPr txBox="1"/>
          <p:nvPr/>
        </p:nvSpPr>
        <p:spPr>
          <a:xfrm>
            <a:off x="838200" y="3661900"/>
            <a:ext cx="923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→ Prove:</a:t>
            </a:r>
            <a:r>
              <a:rPr lang="en-US" sz="3600" b="1" dirty="0"/>
              <a:t> x</a:t>
            </a:r>
            <a:r>
              <a:rPr lang="en-US" sz="3600" b="1" baseline="30000" dirty="0"/>
              <a:t>-1</a:t>
            </a:r>
            <a:r>
              <a:rPr lang="en-US" sz="3600" b="1" dirty="0"/>
              <a:t> exists in </a:t>
            </a:r>
            <a:r>
              <a:rPr lang="en-US" sz="3600" b="1" dirty="0" err="1"/>
              <a:t>ℤ</a:t>
            </a:r>
            <a:r>
              <a:rPr lang="en-US" sz="3600" b="1" baseline="-25000" dirty="0" err="1"/>
              <a:t>n</a:t>
            </a:r>
            <a:r>
              <a:rPr lang="en-US" sz="3600" b="1" dirty="0"/>
              <a:t> for all x ∈ {2, 3, …, n-1}</a:t>
            </a:r>
          </a:p>
        </p:txBody>
      </p:sp>
    </p:spTree>
    <p:extLst>
      <p:ext uri="{BB962C8B-B14F-4D97-AF65-F5344CB8AC3E}">
        <p14:creationId xmlns:p14="http://schemas.microsoft.com/office/powerpoint/2010/main" val="220494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B4E2-4205-AA41-9D80-657E168A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" y="1592554"/>
            <a:ext cx="11954408" cy="9495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DAD6E5-5571-A44B-9264-F2C0D59D5C07}"/>
              </a:ext>
            </a:extLst>
          </p:cNvPr>
          <p:cNvCxnSpPr>
            <a:cxnSpLocks/>
          </p:cNvCxnSpPr>
          <p:nvPr/>
        </p:nvCxnSpPr>
        <p:spPr>
          <a:xfrm>
            <a:off x="1335157" y="2434800"/>
            <a:ext cx="207396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ECE29E-5245-0140-9009-58EC80E5C166}"/>
              </a:ext>
            </a:extLst>
          </p:cNvPr>
          <p:cNvSpPr txBox="1"/>
          <p:nvPr/>
        </p:nvSpPr>
        <p:spPr>
          <a:xfrm>
            <a:off x="1616504" y="2681956"/>
            <a:ext cx="858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Prove:</a:t>
            </a:r>
            <a:r>
              <a:rPr lang="en-US" sz="3600" b="1" dirty="0"/>
              <a:t> x</a:t>
            </a:r>
            <a:r>
              <a:rPr lang="en-US" sz="3600" b="1" baseline="30000" dirty="0"/>
              <a:t>-1</a:t>
            </a:r>
            <a:r>
              <a:rPr lang="en-US" sz="3600" b="1" dirty="0"/>
              <a:t> exists in </a:t>
            </a:r>
            <a:r>
              <a:rPr lang="en-US" sz="3600" b="1" dirty="0" err="1"/>
              <a:t>ℤ</a:t>
            </a:r>
            <a:r>
              <a:rPr lang="en-US" sz="3600" b="1" baseline="-25000" dirty="0" err="1"/>
              <a:t>n</a:t>
            </a:r>
            <a:r>
              <a:rPr lang="en-US" sz="3600" b="1" dirty="0"/>
              <a:t> for all x ∈ {2, 3, …, n-1}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84D50-00F4-4F45-B8D6-461AE6AACAE3}"/>
              </a:ext>
            </a:extLst>
          </p:cNvPr>
          <p:cNvSpPr txBox="1"/>
          <p:nvPr/>
        </p:nvSpPr>
        <p:spPr>
          <a:xfrm>
            <a:off x="1129487" y="3529714"/>
            <a:ext cx="968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Since x&lt;n (not multiples), x</a:t>
            </a:r>
            <a:r>
              <a:rPr lang="en-US" sz="3600" b="1" baseline="30000" dirty="0"/>
              <a:t>n-1</a:t>
            </a:r>
            <a:r>
              <a:rPr lang="en-US" sz="3600" b="1" dirty="0"/>
              <a:t> ≡ x ⋅ x</a:t>
            </a:r>
            <a:r>
              <a:rPr lang="en-US" sz="3600" b="1" baseline="30000" dirty="0"/>
              <a:t>n-2</a:t>
            </a:r>
            <a:r>
              <a:rPr lang="en-US" sz="3600" b="1" dirty="0"/>
              <a:t> ≡ 1 (mod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35454-C07A-1A45-8BE5-7F3FE38A4CD6}"/>
              </a:ext>
            </a:extLst>
          </p:cNvPr>
          <p:cNvSpPr txBox="1"/>
          <p:nvPr/>
        </p:nvSpPr>
        <p:spPr>
          <a:xfrm>
            <a:off x="1129487" y="4401605"/>
            <a:ext cx="839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So, x</a:t>
            </a:r>
            <a:r>
              <a:rPr lang="en-US" sz="3600" b="1" baseline="30000" dirty="0"/>
              <a:t>-1</a:t>
            </a:r>
            <a:r>
              <a:rPr lang="en-US" sz="3600" b="1" dirty="0"/>
              <a:t> ≡ x</a:t>
            </a:r>
            <a:r>
              <a:rPr lang="en-US" sz="3600" b="1" baseline="30000" dirty="0"/>
              <a:t>n-2</a:t>
            </a:r>
            <a:r>
              <a:rPr lang="en-US" sz="3600" b="1" dirty="0"/>
              <a:t> for all x ∈ {2, ..., n-1}, i.e. exist.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A27BD-1BE3-1B4D-9632-93C7F9CA2C99}"/>
              </a:ext>
            </a:extLst>
          </p:cNvPr>
          <p:cNvSpPr txBox="1"/>
          <p:nvPr/>
        </p:nvSpPr>
        <p:spPr>
          <a:xfrm>
            <a:off x="1129486" y="5273496"/>
            <a:ext cx="2878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So, n is prime.</a:t>
            </a:r>
          </a:p>
        </p:txBody>
      </p:sp>
    </p:spTree>
    <p:extLst>
      <p:ext uri="{BB962C8B-B14F-4D97-AF65-F5344CB8AC3E}">
        <p14:creationId xmlns:p14="http://schemas.microsoft.com/office/powerpoint/2010/main" val="406278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69596-E6E1-CF46-BA6E-2714DE8A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" y="2729602"/>
            <a:ext cx="12162702" cy="13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0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9F333-A654-A845-9897-F43C4A32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577975"/>
            <a:ext cx="9194800" cy="491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EE4090-90A7-5C4C-BF76-0A994DE2C92B}"/>
              </a:ext>
            </a:extLst>
          </p:cNvPr>
          <p:cNvSpPr/>
          <p:nvPr/>
        </p:nvSpPr>
        <p:spPr>
          <a:xfrm>
            <a:off x="1600200" y="1577975"/>
            <a:ext cx="8984974" cy="197029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472F9-3D56-2348-811A-B2CA0B9ADBD5}"/>
              </a:ext>
            </a:extLst>
          </p:cNvPr>
          <p:cNvSpPr txBox="1"/>
          <p:nvPr/>
        </p:nvSpPr>
        <p:spPr>
          <a:xfrm>
            <a:off x="5800877" y="381575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1, 2, 3, …, </a:t>
            </a:r>
            <a:r>
              <a:rPr lang="en-US" sz="3600" b="1" dirty="0">
                <a:solidFill>
                  <a:srgbClr val="FF0000"/>
                </a:solidFill>
              </a:rPr>
              <a:t>6, 7, 8</a:t>
            </a:r>
            <a:r>
              <a:rPr lang="en-US" sz="3600" b="1" dirty="0"/>
              <a:t>, …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D8EB957-42DB-1C49-9664-AFD6DC222584}"/>
              </a:ext>
            </a:extLst>
          </p:cNvPr>
          <p:cNvSpPr/>
          <p:nvPr/>
        </p:nvSpPr>
        <p:spPr>
          <a:xfrm rot="16200000">
            <a:off x="8175217" y="468053"/>
            <a:ext cx="377686" cy="1292089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64EF5-B789-D042-B402-6F56E0CB64D1}"/>
              </a:ext>
            </a:extLst>
          </p:cNvPr>
          <p:cNvSpPr/>
          <p:nvPr/>
        </p:nvSpPr>
        <p:spPr>
          <a:xfrm>
            <a:off x="1600200" y="3548271"/>
            <a:ext cx="8984974" cy="216673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4E862-A083-8047-B92D-FC6F51775039}"/>
              </a:ext>
            </a:extLst>
          </p:cNvPr>
          <p:cNvSpPr txBox="1"/>
          <p:nvPr/>
        </p:nvSpPr>
        <p:spPr>
          <a:xfrm>
            <a:off x="79610" y="2342480"/>
            <a:ext cx="2380780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000" b="1" dirty="0"/>
              <a:t>a, (a+1), (a+2)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D7081-B52E-D848-879A-AC89D2F84C5E}"/>
              </a:ext>
            </a:extLst>
          </p:cNvPr>
          <p:cNvSpPr txBox="1"/>
          <p:nvPr/>
        </p:nvSpPr>
        <p:spPr>
          <a:xfrm>
            <a:off x="0" y="4546456"/>
            <a:ext cx="2416046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000" b="1" dirty="0"/>
              <a:t>n, (n+2), (n+4)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9C5D-30CF-AB42-BCC4-9917E617626C}"/>
              </a:ext>
            </a:extLst>
          </p:cNvPr>
          <p:cNvSpPr txBox="1"/>
          <p:nvPr/>
        </p:nvSpPr>
        <p:spPr>
          <a:xfrm>
            <a:off x="0" y="5752246"/>
            <a:ext cx="2140330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000" b="1" dirty="0"/>
              <a:t>3|n and n&gt;3</a:t>
            </a:r>
          </a:p>
          <a:p>
            <a:r>
              <a:rPr lang="en-US" sz="3000" b="1" dirty="0"/>
              <a:t>-&gt; 3 is factor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59181-F6EF-D347-BB24-2255E15ABE1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08023" y="2896478"/>
            <a:ext cx="61977" cy="164997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381937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79E8D-E5A3-654E-85E1-DFFA5676DDD2}"/>
              </a:ext>
            </a:extLst>
          </p:cNvPr>
          <p:cNvSpPr txBox="1"/>
          <p:nvPr/>
        </p:nvSpPr>
        <p:spPr>
          <a:xfrm>
            <a:off x="936383" y="3030603"/>
            <a:ext cx="2868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A995-964C-4848-B328-16A5A00BAB9A}"/>
              </a:ext>
            </a:extLst>
          </p:cNvPr>
          <p:cNvSpPr/>
          <p:nvPr/>
        </p:nvSpPr>
        <p:spPr>
          <a:xfrm>
            <a:off x="5792165" y="988111"/>
            <a:ext cx="1938130" cy="338924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u="sng" dirty="0">
                <a:solidFill>
                  <a:srgbClr val="FF0000"/>
                </a:solidFill>
              </a:rPr>
              <a:t>      59</a:t>
            </a:r>
          </a:p>
          <a:p>
            <a:pPr algn="r"/>
            <a:r>
              <a:rPr lang="en-US" sz="3200" b="1" dirty="0">
                <a:solidFill>
                  <a:srgbClr val="FF0000"/>
                </a:solidFill>
              </a:rPr>
              <a:t>17 ) 1009</a:t>
            </a:r>
          </a:p>
          <a:p>
            <a:pPr algn="r"/>
            <a:r>
              <a:rPr lang="en-US" sz="3200" b="1" u="sng" dirty="0">
                <a:solidFill>
                  <a:srgbClr val="FF0000"/>
                </a:solidFill>
              </a:rPr>
              <a:t>850</a:t>
            </a:r>
          </a:p>
          <a:p>
            <a:pPr algn="r"/>
            <a:r>
              <a:rPr lang="en-US" sz="3200" b="1" dirty="0">
                <a:solidFill>
                  <a:srgbClr val="FF0000"/>
                </a:solidFill>
              </a:rPr>
              <a:t>159</a:t>
            </a:r>
          </a:p>
          <a:p>
            <a:pPr algn="r"/>
            <a:r>
              <a:rPr lang="en-US" sz="3200" b="1" u="sng" dirty="0">
                <a:solidFill>
                  <a:srgbClr val="FF0000"/>
                </a:solidFill>
              </a:rPr>
              <a:t>153</a:t>
            </a:r>
          </a:p>
          <a:p>
            <a:pPr algn="r"/>
            <a:r>
              <a:rPr lang="en-US" sz="32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354B8-2219-B744-B2DD-4474E645272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804476" y="2682733"/>
            <a:ext cx="1987689" cy="62486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E56F32-B7A0-BD4E-A21C-0A83A2FA3136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C50C-8EFB-D14B-A501-24AB096539DD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8FECC0A-D2BC-154A-AD02-DC065C0665DD}"/>
              </a:ext>
            </a:extLst>
          </p:cNvPr>
          <p:cNvGraphicFramePr>
            <a:graphicFrameLocks noGrp="1"/>
          </p:cNvGraphicFramePr>
          <p:nvPr/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E2E8A00-359C-434D-8072-290999DC72AB}"/>
              </a:ext>
            </a:extLst>
          </p:cNvPr>
          <p:cNvSpPr/>
          <p:nvPr/>
        </p:nvSpPr>
        <p:spPr>
          <a:xfrm flipH="1">
            <a:off x="2335834" y="4849582"/>
            <a:ext cx="3548130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B4630D08-B5AF-994D-A79F-79F6B83AC206}"/>
              </a:ext>
            </a:extLst>
          </p:cNvPr>
          <p:cNvSpPr/>
          <p:nvPr/>
        </p:nvSpPr>
        <p:spPr>
          <a:xfrm flipH="1">
            <a:off x="2405410" y="5044389"/>
            <a:ext cx="1853646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4F987-C0AF-ED4A-85E9-93AF60092582}"/>
              </a:ext>
            </a:extLst>
          </p:cNvPr>
          <p:cNvSpPr txBox="1"/>
          <p:nvPr/>
        </p:nvSpPr>
        <p:spPr>
          <a:xfrm>
            <a:off x="2468416" y="4265203"/>
            <a:ext cx="3266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267983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83" y="3030603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5E8D8-FC37-7F4F-A422-30403553C385}"/>
              </a:ext>
            </a:extLst>
          </p:cNvPr>
          <p:cNvSpPr/>
          <p:nvPr/>
        </p:nvSpPr>
        <p:spPr>
          <a:xfrm>
            <a:off x="5926343" y="1918083"/>
            <a:ext cx="1938130" cy="222504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u="sng" dirty="0">
                <a:solidFill>
                  <a:srgbClr val="FF0000"/>
                </a:solidFill>
              </a:rPr>
              <a:t>    2</a:t>
            </a:r>
          </a:p>
          <a:p>
            <a:pPr algn="r"/>
            <a:r>
              <a:rPr lang="en-US" sz="3200" b="1" dirty="0">
                <a:solidFill>
                  <a:srgbClr val="FF0000"/>
                </a:solidFill>
              </a:rPr>
              <a:t>6 ) 17</a:t>
            </a:r>
          </a:p>
          <a:p>
            <a:pPr algn="r"/>
            <a:r>
              <a:rPr lang="en-US" sz="3200" b="1" u="sng" dirty="0">
                <a:solidFill>
                  <a:srgbClr val="FF0000"/>
                </a:solidFill>
              </a:rPr>
              <a:t>12</a:t>
            </a:r>
          </a:p>
          <a:p>
            <a:pPr algn="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2DDB4-3A78-324B-A7DF-AB8CEE0953F5}"/>
              </a:ext>
            </a:extLst>
          </p:cNvPr>
          <p:cNvCxnSpPr>
            <a:cxnSpLocks/>
          </p:cNvCxnSpPr>
          <p:nvPr/>
        </p:nvCxnSpPr>
        <p:spPr>
          <a:xfrm flipH="1">
            <a:off x="3804476" y="2682733"/>
            <a:ext cx="1987690" cy="110407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0E20DD-5F0D-674A-BFB9-B9DA31FEA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5192"/>
              </p:ext>
            </p:extLst>
          </p:nvPr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CBEB33-D885-DE46-8C0B-0AD43B6ADDB2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4F4B424F-1F57-A544-93D3-85B3E474419B}"/>
              </a:ext>
            </a:extLst>
          </p:cNvPr>
          <p:cNvSpPr/>
          <p:nvPr/>
        </p:nvSpPr>
        <p:spPr>
          <a:xfrm flipH="1">
            <a:off x="3965711" y="4849582"/>
            <a:ext cx="3528392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62C2A144-57B0-C44F-AEE4-93319B6C2946}"/>
              </a:ext>
            </a:extLst>
          </p:cNvPr>
          <p:cNvSpPr/>
          <p:nvPr/>
        </p:nvSpPr>
        <p:spPr>
          <a:xfrm flipH="1">
            <a:off x="4035287" y="5044389"/>
            <a:ext cx="1853646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FE035-56ED-F443-B2B0-6EAE0CF3EE3F}"/>
              </a:ext>
            </a:extLst>
          </p:cNvPr>
          <p:cNvSpPr txBox="1"/>
          <p:nvPr/>
        </p:nvSpPr>
        <p:spPr>
          <a:xfrm>
            <a:off x="4098293" y="4265203"/>
            <a:ext cx="3266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157860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3F86C9A1-A4A0-1E4F-9FCC-0C4BB162E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32428"/>
              </p:ext>
            </p:extLst>
          </p:nvPr>
        </p:nvGraphicFramePr>
        <p:xfrm>
          <a:off x="1728165" y="5684469"/>
          <a:ext cx="8128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37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9972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7805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4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43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72942"/>
                  </a:ext>
                </a:extLst>
              </a:tr>
            </a:tbl>
          </a:graphicData>
        </a:graphic>
      </p:graphicFrame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ADB3E814-D975-7646-AA1F-FCDE8D0C1A13}"/>
              </a:ext>
            </a:extLst>
          </p:cNvPr>
          <p:cNvSpPr/>
          <p:nvPr/>
        </p:nvSpPr>
        <p:spPr>
          <a:xfrm flipH="1">
            <a:off x="5536094" y="4849582"/>
            <a:ext cx="3588027" cy="834887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026564EE-1F5B-1649-9EBC-B3577790C309}"/>
              </a:ext>
            </a:extLst>
          </p:cNvPr>
          <p:cNvSpPr/>
          <p:nvPr/>
        </p:nvSpPr>
        <p:spPr>
          <a:xfrm flipH="1">
            <a:off x="5605670" y="5044389"/>
            <a:ext cx="1853646" cy="64008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1B8ED-D8BE-B54A-A59A-EC8341ED2AA4}"/>
              </a:ext>
            </a:extLst>
          </p:cNvPr>
          <p:cNvSpPr txBox="1"/>
          <p:nvPr/>
        </p:nvSpPr>
        <p:spPr>
          <a:xfrm>
            <a:off x="5668676" y="4265203"/>
            <a:ext cx="3266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Linear combination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17E3A-17B2-0149-85ED-CFF621168519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36718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B0A8E-4960-9946-A3B6-7A6FFD3B1DE3}"/>
              </a:ext>
            </a:extLst>
          </p:cNvPr>
          <p:cNvSpPr txBox="1"/>
          <p:nvPr/>
        </p:nvSpPr>
        <p:spPr>
          <a:xfrm>
            <a:off x="4969168" y="4507931"/>
            <a:ext cx="1901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111A5-A109-6344-B21A-4F02415F3C06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170511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B0A8E-4960-9946-A3B6-7A6FFD3B1DE3}"/>
              </a:ext>
            </a:extLst>
          </p:cNvPr>
          <p:cNvSpPr txBox="1"/>
          <p:nvPr/>
        </p:nvSpPr>
        <p:spPr>
          <a:xfrm>
            <a:off x="4969168" y="4507931"/>
            <a:ext cx="1901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9A7C85-661F-4D4F-A626-E1F6BBF027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579165" y="5061929"/>
            <a:ext cx="34074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B6551B-FFE4-F444-9F99-AB8384E66610}"/>
              </a:ext>
            </a:extLst>
          </p:cNvPr>
          <p:cNvCxnSpPr>
            <a:cxnSpLocks/>
          </p:cNvCxnSpPr>
          <p:nvPr/>
        </p:nvCxnSpPr>
        <p:spPr>
          <a:xfrm>
            <a:off x="6447183" y="5061929"/>
            <a:ext cx="34074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F792B9-5B95-4140-9E34-56431EE0394E}"/>
              </a:ext>
            </a:extLst>
          </p:cNvPr>
          <p:cNvSpPr txBox="1"/>
          <p:nvPr/>
        </p:nvSpPr>
        <p:spPr>
          <a:xfrm>
            <a:off x="3043728" y="5231937"/>
            <a:ext cx="6104543" cy="55399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Want to change them to 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and </a:t>
            </a:r>
            <a:r>
              <a:rPr lang="en-US" sz="3000" b="1" dirty="0">
                <a:solidFill>
                  <a:srgbClr val="FF0000"/>
                </a:solidFill>
              </a:rPr>
              <a:t>1009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67352-F9D3-A041-90EA-5466CF674CC3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173509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1102-7E36-304E-A81E-8706359613D9}"/>
              </a:ext>
            </a:extLst>
          </p:cNvPr>
          <p:cNvSpPr txBox="1"/>
          <p:nvPr/>
        </p:nvSpPr>
        <p:spPr>
          <a:xfrm>
            <a:off x="936320" y="3030603"/>
            <a:ext cx="2868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rgbClr val="FF0000"/>
                </a:solidFill>
              </a:rPr>
              <a:t>1009</a:t>
            </a:r>
            <a:r>
              <a:rPr lang="en-US" sz="3000" b="1" dirty="0"/>
              <a:t> = 59×</a:t>
            </a:r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17</a:t>
            </a:r>
            <a:r>
              <a:rPr lang="en-US" sz="3000" b="1" dirty="0"/>
              <a:t> =   2× 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=   1× 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 +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91BF8-5732-F94C-BE05-39B7FE82A1A5}"/>
              </a:ext>
            </a:extLst>
          </p:cNvPr>
          <p:cNvSpPr txBox="1"/>
          <p:nvPr/>
        </p:nvSpPr>
        <p:spPr>
          <a:xfrm>
            <a:off x="2168660" y="238859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D33E-F473-D947-973C-589EE74938A6}"/>
              </a:ext>
            </a:extLst>
          </p:cNvPr>
          <p:cNvSpPr txBox="1"/>
          <p:nvPr/>
        </p:nvSpPr>
        <p:spPr>
          <a:xfrm>
            <a:off x="3471469" y="2405733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83173-1BD1-CE48-86DA-0C86C3E890A4}"/>
              </a:ext>
            </a:extLst>
          </p:cNvPr>
          <p:cNvSpPr txBox="1"/>
          <p:nvPr/>
        </p:nvSpPr>
        <p:spPr>
          <a:xfrm>
            <a:off x="10126560" y="2665590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rgbClr val="FF0000"/>
                </a:solidFill>
              </a:rPr>
              <a:t>6</a:t>
            </a:r>
            <a:r>
              <a:rPr lang="en-US" sz="3000" b="1" dirty="0"/>
              <a:t> - 1×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endParaRPr lang="en-US" sz="3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794A7-352A-1249-975F-E9501BFD8902}"/>
              </a:ext>
            </a:extLst>
          </p:cNvPr>
          <p:cNvSpPr txBox="1"/>
          <p:nvPr/>
        </p:nvSpPr>
        <p:spPr>
          <a:xfrm>
            <a:off x="936383" y="1834593"/>
            <a:ext cx="352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17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>
                <a:solidFill>
                  <a:srgbClr val="FF0000"/>
                </a:solidFill>
              </a:rPr>
              <a:t> mod 1009 = ?</a:t>
            </a:r>
          </a:p>
        </p:txBody>
      </p:sp>
    </p:spTree>
    <p:extLst>
      <p:ext uri="{BB962C8B-B14F-4D97-AF65-F5344CB8AC3E}">
        <p14:creationId xmlns:p14="http://schemas.microsoft.com/office/powerpoint/2010/main" val="293463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1180</Words>
  <Application>Microsoft Macintosh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COMP2711H Tutorial 4 Multiplicative Inverses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QB2-2</vt:lpstr>
      <vt:lpstr>QB2-3</vt:lpstr>
      <vt:lpstr>QB2-3</vt:lpstr>
      <vt:lpstr>QB2-3</vt:lpstr>
      <vt:lpstr>QB2-4</vt:lpstr>
      <vt:lpstr>QB2-4</vt:lpstr>
      <vt:lpstr>QB2-4</vt:lpstr>
      <vt:lpstr>QB2-4</vt:lpstr>
      <vt:lpstr>EP2-13</vt:lpstr>
      <vt:lpstr>EP2-13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 Tutorial 2 Predicate Logic &amp; Inferences and Proofs</dc:title>
  <dc:creator>Hon Hing CHAK</dc:creator>
  <cp:lastModifiedBy>Hon Hing CHAK</cp:lastModifiedBy>
  <cp:revision>69</cp:revision>
  <dcterms:created xsi:type="dcterms:W3CDTF">2021-09-11T10:00:05Z</dcterms:created>
  <dcterms:modified xsi:type="dcterms:W3CDTF">2021-10-01T01:26:30Z</dcterms:modified>
</cp:coreProperties>
</file>