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6" r:id="rId2"/>
    <p:sldId id="272" r:id="rId3"/>
    <p:sldId id="258" r:id="rId4"/>
    <p:sldId id="262" r:id="rId5"/>
    <p:sldId id="263" r:id="rId6"/>
    <p:sldId id="259" r:id="rId7"/>
    <p:sldId id="260" r:id="rId8"/>
    <p:sldId id="264" r:id="rId9"/>
    <p:sldId id="275" r:id="rId10"/>
    <p:sldId id="274" r:id="rId11"/>
    <p:sldId id="267" r:id="rId12"/>
    <p:sldId id="268" r:id="rId13"/>
    <p:sldId id="269" r:id="rId14"/>
    <p:sldId id="270" r:id="rId15"/>
    <p:sldId id="27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6D8489-1507-4304-8096-976262FBA36E}">
          <p14:sldIdLst>
            <p14:sldId id="276"/>
            <p14:sldId id="272"/>
            <p14:sldId id="258"/>
            <p14:sldId id="262"/>
            <p14:sldId id="263"/>
            <p14:sldId id="259"/>
            <p14:sldId id="260"/>
            <p14:sldId id="264"/>
            <p14:sldId id="275"/>
            <p14:sldId id="274"/>
            <p14:sldId id="267"/>
            <p14:sldId id="268"/>
            <p14:sldId id="269"/>
            <p14:sldId id="270"/>
            <p14:sldId id="27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A2DC0D-57E9-4A65-8E9B-35289BA84D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A4ED5-60C1-4EC3-B0AF-FD7FB6E9DD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CAFBD-8318-493D-BF64-263CFFE02222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55A94-EE9D-441D-986E-0C922D55C5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9C08-50CE-4EC9-BC42-D0F6012E7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DEFF8-EB19-4744-B14D-84F03EDA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85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5AEA9-E9E7-4C0B-A8F3-9572E59D2B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36FB-B6E8-4339-973D-761EECAA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654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1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https://matplotlib.org/stable/api/_as_gen/matplotlib.axes.Axes.scatter.html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3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0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https://matplotlib.org/stable/api/_as_gen/matplotlib.axes.Axes.scatter.html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8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tutorial1_info.txt, tutorial1.ipynb, tutorial1.py, tutorial1.pptx into </a:t>
            </a:r>
            <a:r>
              <a:rPr lang="en-US" dirty="0" err="1"/>
              <a:t>chatbox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the link into </a:t>
            </a:r>
            <a:r>
              <a:rPr lang="en-US" dirty="0" err="1"/>
              <a:t>chatbox</a:t>
            </a:r>
            <a:endParaRPr lang="en-US" dirty="0"/>
          </a:p>
          <a:p>
            <a:r>
              <a:rPr lang="en-US" dirty="0"/>
              <a:t>free</a:t>
            </a:r>
          </a:p>
          <a:p>
            <a:r>
              <a:rPr lang="en-US" dirty="0"/>
              <a:t>available on three major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http://yiminz.me/doc/cheatconda.pdf</a:t>
            </a:r>
          </a:p>
          <a:p>
            <a:r>
              <a:rPr lang="en-US" dirty="0"/>
              <a:t>install </a:t>
            </a:r>
            <a:r>
              <a:rPr lang="en-US" dirty="0" err="1"/>
              <a:t>jupyterlab</a:t>
            </a:r>
            <a:r>
              <a:rPr lang="en-US" dirty="0"/>
              <a:t> during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http://yiminz.me/doc/cheatconda.pdf</a:t>
            </a:r>
          </a:p>
          <a:p>
            <a:r>
              <a:rPr lang="en-US" dirty="0"/>
              <a:t>install </a:t>
            </a:r>
            <a:r>
              <a:rPr lang="en-US" dirty="0" err="1"/>
              <a:t>jupyterlab</a:t>
            </a:r>
            <a:r>
              <a:rPr lang="en-US" dirty="0"/>
              <a:t> during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http://yiminz.me/doc/cheatconda.pdf</a:t>
            </a:r>
          </a:p>
          <a:p>
            <a:r>
              <a:rPr lang="en-US" dirty="0"/>
              <a:t>install </a:t>
            </a:r>
            <a:r>
              <a:rPr lang="en-US" dirty="0" err="1"/>
              <a:t>jupyterlab</a:t>
            </a:r>
            <a:r>
              <a:rPr lang="en-US" dirty="0"/>
              <a:t> during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install pip install matplotlib</a:t>
            </a:r>
          </a:p>
          <a:p>
            <a:endParaRPr lang="en-US" dirty="0"/>
          </a:p>
          <a:p>
            <a:r>
              <a:rPr lang="en-US" dirty="0"/>
              <a:t>https://matplotlib.org/stable/api/_as_gen/matplotlib.axes.Axes.boxplot.html#matplotlib.axes.Axes.boxplot</a:t>
            </a:r>
          </a:p>
          <a:p>
            <a:r>
              <a:rPr lang="en-US" dirty="0"/>
              <a:t>https://matplotlib.org/stable/gallery/statistics/boxplot_demo.html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5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https://matplotlib.org/stable/api/_as_gen/matplotlib.pyplot.hist.html</a:t>
            </a:r>
          </a:p>
          <a:p>
            <a:r>
              <a:rPr lang="en-US" dirty="0"/>
              <a:t>https://matplotlib.org/stable/gallery/pyplots/pyplot_text.html#sphx-glr-gallery-pyplots-pyplot-text-py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36FB-B6E8-4339-973D-761EECAAA8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6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0887-05B0-4D5B-952A-23048A3A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FB3A6-58FA-4AC0-8BCE-0D48759A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0F46-344E-44C1-9BA8-DE81C6EC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5581-A18C-4113-A1C4-063D7077B550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4563-56DA-468F-BB90-2384B87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E81D-6690-453C-B914-399D7990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8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9FD1-FA77-457A-8909-090C7B7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C3930-A39D-40BB-A099-1B091DE5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ECA2-5AD9-43A4-BCE8-4768215D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4DCB-97F7-47FD-B5FD-912D078059FC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DD6C-6C58-4D38-BB56-A261CA3D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4563-9E74-4001-9C83-9B2FC8CB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FA3CB-A663-4E5E-ACBB-03094EFE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9734D-5700-453E-9DBD-97E3F8714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30B1-8B68-49EE-A930-CD26E056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C05D-AAC9-4718-9D7C-30C63B95CF85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1AB11-DDB0-4F02-B89F-DD448D15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8B47-C0E9-4E2E-AEA6-8B73EEE3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CBD1-84A5-41DA-9F4E-557E47CC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AC83-7E35-48C0-B70E-2DD72770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9586-B79E-456E-BF0C-01727A90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CE29-E398-4905-8EE5-4E30CD1213F7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1C1E-50B4-448F-B6B1-F0A6C2D9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84CB-7CA3-4815-9AE1-AB974089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pPr/>
              <a:t>‹#›</a:t>
            </a:fld>
            <a:r>
              <a:rPr lang="en-US" dirty="0"/>
              <a:t>/&lt;##&gt;</a:t>
            </a:r>
          </a:p>
        </p:txBody>
      </p:sp>
    </p:spTree>
    <p:extLst>
      <p:ext uri="{BB962C8B-B14F-4D97-AF65-F5344CB8AC3E}">
        <p14:creationId xmlns:p14="http://schemas.microsoft.com/office/powerpoint/2010/main" val="190762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A6C8-B00F-4F37-85D3-324B8CB1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A3A2-6B6B-46E1-8815-250DDFE4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69F8-A9D2-4EA2-8BEB-3A5194C7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5B43-8E80-4968-B0F9-0926236F2AC4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205F-B9C4-4124-82A2-C04768BC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EF6C-E74F-4878-A355-2AE752D4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F34A-E6EC-40C8-A4F4-EE3EEF15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AB64-DBA1-4811-9998-573A89EF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E721C-6C1A-46B7-8961-10B4EE79A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34B95-4EA7-4FAB-A65F-99783953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2463-6B46-4CD9-B4FA-B26E8AE42280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6F02D-FDDF-4027-AA7E-252C6289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DA8F9-8383-4989-8032-B8DF3A8F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1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B3A6-C0D0-455E-9C02-0D14C04C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CF0F6-E78F-404E-ABA2-BD1FFCF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A8812-BCA9-4A43-938C-31F653FC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99C99-9149-4139-93F6-5023CE488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E95F0-85AB-428E-8F6B-B802B8036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6E2A4-DA16-42DC-88DA-C104644F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1233-DF9C-45CC-B6FB-129B639A0335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DD6D1-A928-4875-AA35-8391F05D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37671-F50D-4E6D-B099-DD5FC6E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2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581E-7EFB-4D04-9E8F-1A8980E8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BDFC7-FF51-45AA-A5B1-FCF41D09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D532-ABA1-43E6-BD94-5F029B224189}" type="datetime1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EB825-427A-4F01-B737-76D27E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B1492-DFA3-485B-9EEB-B9E17CFF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C2B2D-45D7-401D-B3B6-84034810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A5E2-9AB8-4B21-A385-603BD6114BE1}" type="datetime1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AACF9-D2A7-4E2F-BFD5-D376AA39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38E0-C42C-4552-9F53-F9B35959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A8D9-C571-4AFA-9DFF-894B858B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4984-4422-44A7-B920-4E78C380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F9FC4-EC71-4710-8A47-BF140986F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E1F0C-7D74-47DF-928E-A33B9DA2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68FC-8B26-4BFB-B2ED-3B8F07EA1186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0927-7337-4042-B01C-15515C69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B104B-809E-42CD-A143-966D6069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903A-DE77-4C93-97DF-B9A24EAE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9DDC5-CA0C-40E2-9B79-DAF0220D5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F79D6-BE7A-4C43-9500-3D3CA453B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B1409-41C8-4B33-BAE6-99FEFF9C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F8CC-6B21-4678-A2D0-D97B77F1A676}" type="datetime1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DAB3-5AFE-456F-A703-15BE4DD8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9E13-282F-4500-87D8-68CB9552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3B882-0DA0-4375-88FE-671ADB24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03EF-CD93-4555-83CA-5CFBEF6D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3C30-87D6-4DF5-921F-224C2BD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3042F-0C4D-408E-B999-FF014D389E3B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1A55-9401-4EA6-ABB7-FC2B3F969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523D-AF39-4052-A438-010BCD601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7186-1B00-448D-9FBA-6665F2D46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5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hyperlink" Target="https://colab.research.google.com/drive/179U4fiYYCqDXyFQ4s4LIdMKSGo8cjbqO?usp=sharing" TargetMode="External"/><Relationship Id="rId5" Type="http://schemas.openxmlformats.org/officeDocument/2006/relationships/hyperlink" Target="https://cssystem.cse.ust.hk/Facilities/ug_cluster/gpu.html" TargetMode="External"/><Relationship Id="rId4" Type="http://schemas.openxmlformats.org/officeDocument/2006/relationships/hyperlink" Target="https://cssystem.cse.ust.hk/Facilities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www.anaconda.com/products/individua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scipy.org/getting-started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hyperlink" Target="https://pandas.pydata.org/pandas-docs/stable/user_guide/10min.html" TargetMode="External"/><Relationship Id="rId5" Type="http://schemas.openxmlformats.org/officeDocument/2006/relationships/hyperlink" Target="https://numpy.org/doc/stable/" TargetMode="External"/><Relationship Id="rId4" Type="http://schemas.openxmlformats.org/officeDocument/2006/relationships/hyperlink" Target="https://matplotlib.org/" TargetMode="External"/><Relationship Id="rId9" Type="http://schemas.openxmlformats.org/officeDocument/2006/relationships/hyperlink" Target="https://github.com/networkx/network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766656"/>
            <a:ext cx="9144000" cy="1743307"/>
          </a:xfrm>
        </p:spPr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1: Environment setup </a:t>
            </a:r>
            <a:b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</a:br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and Python examples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kern="0" spc="0" dirty="0"/>
          </a:p>
          <a:p>
            <a:r>
              <a:rPr lang="en-US" altLang="zh-CN" kern="0" spc="0" dirty="0">
                <a:solidFill>
                  <a:schemeClr val="bg1"/>
                </a:solidFill>
              </a:rPr>
              <a:t>TA: Vincent Cheng</a:t>
            </a:r>
          </a:p>
          <a:p>
            <a:r>
              <a:rPr lang="en-US" altLang="zh-CN" kern="0" spc="0" dirty="0">
                <a:solidFill>
                  <a:schemeClr val="bg1"/>
                </a:solidFill>
              </a:rPr>
              <a:t>yzhengbs@cse.ust.hk</a:t>
            </a:r>
          </a:p>
          <a:p>
            <a:endParaRPr lang="en-US" altLang="zh-CN" kern="0" spc="0" dirty="0">
              <a:solidFill>
                <a:schemeClr val="bg1"/>
              </a:solidFill>
            </a:endParaRPr>
          </a:p>
          <a:p>
            <a:r>
              <a:rPr lang="en-US" altLang="zh-CN" sz="2800" kern="0" spc="0" dirty="0">
                <a:solidFill>
                  <a:schemeClr val="bg1"/>
                </a:solidFill>
              </a:rPr>
              <a:t>HKUST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>
                <a:solidFill>
                  <a:schemeClr val="bg1"/>
                </a:solidFill>
              </a:rPr>
              <a:t>COMP 4331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2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 err="1">
                <a:solidFill>
                  <a:schemeClr val="bg1"/>
                </a:solidFill>
              </a:rPr>
              <a:t>JupyterLab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635F-7E00-4059-89C9-27A8E83C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10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A0AC56-7D1F-4FC4-B8C9-E9A1D6E4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968318" cy="4880755"/>
          </a:xfrm>
        </p:spPr>
        <p:txBody>
          <a:bodyPr>
            <a:normAutofit/>
          </a:bodyPr>
          <a:lstStyle/>
          <a:p>
            <a:r>
              <a:rPr lang="en-US" dirty="0" err="1"/>
              <a:t>JupyterLab</a:t>
            </a:r>
            <a:r>
              <a:rPr lang="en-US" dirty="0"/>
              <a:t> is a web-based interactive development environment for writing Python with data science purpose.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Activate your conda environment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activate </a:t>
            </a:r>
            <a:r>
              <a:rPr lang="en-US" i="1" dirty="0" err="1">
                <a:solidFill>
                  <a:schemeClr val="accent6"/>
                </a:solidFill>
              </a:rPr>
              <a:t>env_name</a:t>
            </a:r>
            <a:endParaRPr lang="en-US" i="1" dirty="0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JupyterLab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install -c conda-forge </a:t>
            </a:r>
            <a:r>
              <a:rPr lang="en-US" dirty="0" err="1">
                <a:solidFill>
                  <a:schemeClr val="accent6"/>
                </a:solidFill>
              </a:rPr>
              <a:t>jupyterlab</a:t>
            </a: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Run </a:t>
            </a:r>
            <a:r>
              <a:rPr lang="en-US" dirty="0" err="1"/>
              <a:t>JupyterLab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jupyter</a:t>
            </a:r>
            <a:r>
              <a:rPr lang="en-US" dirty="0">
                <a:solidFill>
                  <a:schemeClr val="accent6"/>
                </a:solidFill>
              </a:rPr>
              <a:t> lab </a:t>
            </a:r>
            <a:r>
              <a:rPr lang="en-US" dirty="0"/>
              <a:t>(default port 8888) 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jupyter</a:t>
            </a:r>
            <a:r>
              <a:rPr lang="en-US" dirty="0">
                <a:solidFill>
                  <a:schemeClr val="accent6"/>
                </a:solidFill>
              </a:rPr>
              <a:t> lab –port=</a:t>
            </a:r>
            <a:r>
              <a:rPr lang="en-US" i="1" dirty="0" err="1">
                <a:solidFill>
                  <a:schemeClr val="accent6"/>
                </a:solidFill>
              </a:rPr>
              <a:t>port_number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dirty="0"/>
              <a:t>(optionally with another port) 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C21BE7-C515-462B-943D-924CD27A4B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82" y="1932725"/>
            <a:ext cx="4382278" cy="2992549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378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Computing resource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1233728" cy="48807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Personal computer</a:t>
            </a:r>
          </a:p>
          <a:p>
            <a:r>
              <a:rPr lang="en-US" dirty="0"/>
              <a:t>Undergraduate Laboratories</a:t>
            </a:r>
          </a:p>
          <a:p>
            <a:pPr lvl="1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https://cssystem.cse.ust.hk/Facilities/index.html</a:t>
            </a:r>
            <a:endParaRPr lang="en-US" dirty="0"/>
          </a:p>
          <a:p>
            <a:r>
              <a:rPr lang="en-US" dirty="0"/>
              <a:t>Remote servers available for Undergraduate</a:t>
            </a:r>
          </a:p>
          <a:p>
            <a:pPr lvl="1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https://cssystem.cse.ust.hk/Facilities/ug_cluster/gpu.html</a:t>
            </a:r>
            <a:endParaRPr lang="en-US" dirty="0"/>
          </a:p>
          <a:p>
            <a:pPr lvl="2"/>
            <a:r>
              <a:rPr lang="en-US" dirty="0"/>
              <a:t>ugcpu.cse.ust.hk (available to all UG(CSE?))</a:t>
            </a:r>
          </a:p>
          <a:p>
            <a:pPr lvl="1"/>
            <a:r>
              <a:rPr lang="en-US" dirty="0"/>
              <a:t>ugcpu6.cse.ust.hk / ugcpu7.cse.ust.hk (available to COMP4331)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ssh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i="1" dirty="0">
                <a:solidFill>
                  <a:schemeClr val="accent6"/>
                </a:solidFill>
              </a:rPr>
              <a:t>yzhengbs</a:t>
            </a:r>
            <a:r>
              <a:rPr lang="en-US" dirty="0">
                <a:solidFill>
                  <a:schemeClr val="accent6"/>
                </a:solidFill>
              </a:rPr>
              <a:t>@ugcpu6.cse.ust.hk </a:t>
            </a:r>
            <a:r>
              <a:rPr lang="en-US" dirty="0"/>
              <a:t>/ </a:t>
            </a:r>
            <a:r>
              <a:rPr lang="en-US" dirty="0">
                <a:solidFill>
                  <a:schemeClr val="accent6"/>
                </a:solidFill>
              </a:rPr>
              <a:t>ugcpu7.cse.ust.hk</a:t>
            </a:r>
            <a:r>
              <a:rPr lang="en-US" dirty="0"/>
              <a:t> (login via </a:t>
            </a:r>
            <a:r>
              <a:rPr lang="en-US" b="1" dirty="0"/>
              <a:t>SSH</a:t>
            </a:r>
            <a:r>
              <a:rPr lang="en-US" dirty="0"/>
              <a:t>; replace </a:t>
            </a:r>
            <a:r>
              <a:rPr lang="en-US" i="1" dirty="0" err="1"/>
              <a:t>yzhengbs</a:t>
            </a:r>
            <a:r>
              <a:rPr lang="en-US" dirty="0"/>
              <a:t> with your </a:t>
            </a:r>
            <a:r>
              <a:rPr lang="en-US" dirty="0" err="1"/>
              <a:t>cas</a:t>
            </a:r>
            <a:r>
              <a:rPr lang="en-US" dirty="0"/>
              <a:t> name)</a:t>
            </a:r>
            <a:endParaRPr lang="en-US" dirty="0">
              <a:solidFill>
                <a:schemeClr val="accent6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6"/>
                </a:solidFill>
              </a:rPr>
              <a:t>bash &amp;&amp; source /data1/comp4331/anaconda3/.</a:t>
            </a:r>
            <a:r>
              <a:rPr lang="en-US" dirty="0" err="1">
                <a:solidFill>
                  <a:schemeClr val="accent6"/>
                </a:solidFill>
              </a:rPr>
              <a:t>bashrc</a:t>
            </a:r>
            <a:r>
              <a:rPr lang="en-US" dirty="0"/>
              <a:t> (activate conda environment)</a:t>
            </a:r>
          </a:p>
          <a:p>
            <a:r>
              <a:rPr lang="en-US" dirty="0"/>
              <a:t>Google Colab</a:t>
            </a:r>
          </a:p>
          <a:p>
            <a:pPr lvl="1"/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colab.research.google.com/drive/179U4fiYYCqDXyFQ4s4LIdMKSGo8cjbqO?usp=sharing</a:t>
            </a:r>
            <a:endParaRPr lang="en-US" dirty="0"/>
          </a:p>
          <a:p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B6237-61B3-4FF7-A308-9E8F95E2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9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E9C01202-9AA7-4E77-94CB-65425B95F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63" y="1197610"/>
            <a:ext cx="6652837" cy="5380186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Python examples - Boxplot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3F0FE929-0A9D-43AE-AB1E-444A9EB21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140" b="-79"/>
          <a:stretch/>
        </p:blipFill>
        <p:spPr>
          <a:xfrm>
            <a:off x="-635" y="1197610"/>
            <a:ext cx="5373190" cy="4060144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3C8B05C-35BD-4403-A673-14167B1A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10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2EED4DE-A016-44E9-BAD3-0BD93A9B0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323" y="1197610"/>
            <a:ext cx="6652837" cy="5204911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Python examples - Histogram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FEF2ED7D-6AE1-4E3A-AD8B-CCE425E9C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610"/>
            <a:ext cx="5418528" cy="4059936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0F3F-6ACF-45D1-837F-768C008D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2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86877F6-64AA-478A-9CE4-2E0A88B9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63" y="1197610"/>
            <a:ext cx="6652837" cy="5547841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Python examples – Scatter Plot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 4331</a:t>
            </a:r>
            <a:endParaRPr lang="zh-CN" altLang="en-US" dirty="0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D4AA96FD-A574-418A-9FD8-DD8EAF18F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610"/>
            <a:ext cx="5405310" cy="4059936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7C567-B431-4460-852D-90FCBA39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78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195" y="2750820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0" kern="0" spc="0">
                <a:solidFill>
                  <a:schemeClr val="bg1"/>
                </a:solidFill>
                <a:uFillTx/>
                <a:sym typeface="+mn-ea"/>
              </a:rPr>
              <a:t>Thanks!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 4331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F8A063-7F60-4008-83F4-09F58C87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Additional material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COMP 4331</a:t>
            </a:r>
            <a:endParaRPr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7C567-B431-4460-852D-90FCBA39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453FB87-C991-4A52-BD40-11A384DC8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00552"/>
              </p:ext>
            </p:extLst>
          </p:nvPr>
        </p:nvGraphicFramePr>
        <p:xfrm>
          <a:off x="1195070" y="2147093"/>
          <a:ext cx="164928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709560" imgH="347400" progId="Package">
                  <p:embed/>
                </p:oleObj>
              </mc:Choice>
              <mc:Fallback>
                <p:oleObj name="Packager Shell Object" showAsIcon="1" r:id="rId4" imgW="709560" imgH="34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5070" y="2147093"/>
                        <a:ext cx="1649285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5984DEC-052E-4E9C-B009-1BDF82BC0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232839"/>
              </p:ext>
            </p:extLst>
          </p:nvPr>
        </p:nvGraphicFramePr>
        <p:xfrm>
          <a:off x="1292848" y="3183413"/>
          <a:ext cx="145372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25680" imgH="347400" progId="Package">
                  <p:embed/>
                </p:oleObj>
              </mc:Choice>
              <mc:Fallback>
                <p:oleObj name="Packager Shell Object" showAsIcon="1" r:id="rId6" imgW="625680" imgH="34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2848" y="3183413"/>
                        <a:ext cx="1453727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038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>
                <a:solidFill>
                  <a:schemeClr val="bg1"/>
                </a:solidFill>
                <a:uFillTx/>
              </a:rPr>
              <a:t>Outline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69925" y="3763695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2650" y="3878630"/>
            <a:ext cx="5730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Hardware: Computing resource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69925" y="4874310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2650" y="4989245"/>
            <a:ext cx="573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Python examples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COMP 4331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69925" y="2653080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8204" y="2768015"/>
            <a:ext cx="6086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Software: Python, Anaconda, 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JupyterLab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604F677E-E292-4FDB-893A-3B76BAA7375A}"/>
              </a:ext>
            </a:extLst>
          </p:cNvPr>
          <p:cNvSpPr/>
          <p:nvPr/>
        </p:nvSpPr>
        <p:spPr>
          <a:xfrm>
            <a:off x="669925" y="1625081"/>
            <a:ext cx="6294292" cy="6902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E795D0A1-A27F-49A9-85E4-77387E30D3D9}"/>
              </a:ext>
            </a:extLst>
          </p:cNvPr>
          <p:cNvSpPr txBox="1"/>
          <p:nvPr/>
        </p:nvSpPr>
        <p:spPr>
          <a:xfrm>
            <a:off x="878204" y="1740016"/>
            <a:ext cx="6086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Handout info and files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Python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EED0ECC-C940-444C-8EA8-A57345A2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515600" cy="4880755"/>
          </a:xfrm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is a simple and elegant </a:t>
            </a:r>
            <a:r>
              <a:rPr lang="en-US" b="1" dirty="0"/>
              <a:t>programming language</a:t>
            </a:r>
            <a:r>
              <a:rPr lang="en-US" dirty="0"/>
              <a:t>; it is like human’s languages.</a:t>
            </a:r>
          </a:p>
          <a:p>
            <a:pPr lvl="1"/>
            <a:r>
              <a:rPr lang="en-US" dirty="0"/>
              <a:t>Print “Hello, world!” in C and Python: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Python is used in many areas, including data science</a:t>
            </a:r>
          </a:p>
          <a:p>
            <a:r>
              <a:rPr lang="en-US" dirty="0"/>
              <a:t>For data science, a very good way to install and manage Python is by Anaconda!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D209F-C664-47EA-B410-AE820DD9E973}"/>
              </a:ext>
            </a:extLst>
          </p:cNvPr>
          <p:cNvSpPr txBox="1"/>
          <p:nvPr/>
        </p:nvSpPr>
        <p:spPr>
          <a:xfrm>
            <a:off x="2382216" y="2715616"/>
            <a:ext cx="337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 programming</a:t>
            </a:r>
            <a:r>
              <a:rPr lang="en-US" altLang="zh-CN" sz="1400" b="1" dirty="0"/>
              <a:t> </a:t>
            </a:r>
            <a:r>
              <a:rPr lang="en-US" altLang="zh-CN" sz="2400" b="1" dirty="0"/>
              <a:t>language</a:t>
            </a:r>
            <a:r>
              <a:rPr lang="en-CN" sz="14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CDEFA0-446A-4279-9653-DA78F4E7D36C}"/>
              </a:ext>
            </a:extLst>
          </p:cNvPr>
          <p:cNvSpPr txBox="1"/>
          <p:nvPr/>
        </p:nvSpPr>
        <p:spPr>
          <a:xfrm>
            <a:off x="5924980" y="2715616"/>
            <a:ext cx="41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</a:t>
            </a:r>
            <a:r>
              <a:rPr lang="en-CN" sz="2400" b="1" dirty="0"/>
              <a:t>ython</a:t>
            </a:r>
            <a:r>
              <a:rPr lang="en-CN" sz="1400" b="1" dirty="0"/>
              <a:t> </a:t>
            </a:r>
            <a:r>
              <a:rPr lang="en-US" altLang="zh-CN" sz="2400" b="1" dirty="0"/>
              <a:t>programming language</a:t>
            </a:r>
            <a:r>
              <a:rPr lang="en-CN" sz="2400" b="1" dirty="0"/>
              <a:t> 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6E67966-BDC2-4ADA-B936-7765A293E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60" y="3288930"/>
            <a:ext cx="2807085" cy="120303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73DB61F5-FE7D-44EE-80AD-7EF917020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90" y="3285034"/>
            <a:ext cx="2807085" cy="120303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97B346-BA5E-43FF-9C9B-FCA0C295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564" y="4092037"/>
            <a:ext cx="376481" cy="37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3F5F73-35B1-4993-9835-31CFAD50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</a:rPr>
              <a:t>Anaconda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835936" cy="4880755"/>
          </a:xfrm>
        </p:spPr>
        <p:txBody>
          <a:bodyPr/>
          <a:lstStyle/>
          <a:p>
            <a:r>
              <a:rPr lang="en-US" b="1" dirty="0"/>
              <a:t>Anaconda</a:t>
            </a:r>
            <a:r>
              <a:rPr lang="en-US" dirty="0"/>
              <a:t> is a free distribution of the Python programming languages for data science.</a:t>
            </a:r>
          </a:p>
          <a:p>
            <a:r>
              <a:rPr lang="en-US" dirty="0"/>
              <a:t>Anaconda = conda + many other tools (Python, </a:t>
            </a:r>
            <a:r>
              <a:rPr lang="en-US" dirty="0" err="1"/>
              <a:t>JupyterLab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… )</a:t>
            </a:r>
          </a:p>
        </p:txBody>
      </p:sp>
      <p:pic>
        <p:nvPicPr>
          <p:cNvPr id="13" name="Picture 12" descr="Image result for anaconda data science">
            <a:extLst>
              <a:ext uri="{FF2B5EF4-FFF2-40B4-BE49-F238E27FC236}">
                <a16:creationId xmlns:a16="http://schemas.microsoft.com/office/drawing/2014/main" id="{1897CD9A-780F-4125-A67A-36E9A1244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7105" r="27304" b="4501"/>
          <a:stretch/>
        </p:blipFill>
        <p:spPr bwMode="auto">
          <a:xfrm>
            <a:off x="1131959" y="2887989"/>
            <a:ext cx="6004475" cy="343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CB66-80EE-4BFB-AC01-40AB86B7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02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</a:rPr>
              <a:t>Conda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515600" cy="4880755"/>
          </a:xfrm>
        </p:spPr>
        <p:txBody>
          <a:bodyPr/>
          <a:lstStyle/>
          <a:p>
            <a:r>
              <a:rPr lang="en-US" b="1" dirty="0"/>
              <a:t>Conda</a:t>
            </a:r>
            <a:r>
              <a:rPr lang="en-US" dirty="0"/>
              <a:t> is an open-source, cross-platform </a:t>
            </a:r>
            <a:r>
              <a:rPr lang="en-US" b="1" dirty="0"/>
              <a:t>package manager</a:t>
            </a:r>
            <a:r>
              <a:rPr lang="en-US" dirty="0"/>
              <a:t> and </a:t>
            </a:r>
            <a:r>
              <a:rPr lang="en-US" b="1" dirty="0"/>
              <a:t>environment management</a:t>
            </a:r>
            <a:r>
              <a:rPr lang="en-US" dirty="0"/>
              <a:t> system.</a:t>
            </a:r>
          </a:p>
          <a:p>
            <a:r>
              <a:rPr lang="en-US" dirty="0"/>
              <a:t>What is environment?</a:t>
            </a:r>
          </a:p>
          <a:p>
            <a:pPr lvl="1"/>
            <a:r>
              <a:rPr lang="en-US" dirty="0"/>
              <a:t>A conda environment is a directory that contains a specific collection of conda packages that you have installed.</a:t>
            </a:r>
          </a:p>
          <a:p>
            <a:r>
              <a:rPr lang="en-US" dirty="0"/>
              <a:t>Why do we need environment management?</a:t>
            </a:r>
          </a:p>
          <a:p>
            <a:pPr lvl="1"/>
            <a:r>
              <a:rPr lang="en-US" dirty="0"/>
              <a:t>Different python packages may be conflicted! e.g. </a:t>
            </a:r>
            <a:r>
              <a:rPr lang="en-US" dirty="0" err="1"/>
              <a:t>PyTorch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Sometimes, we need a specific python version!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257C69-0F5F-4880-8C6F-A62A88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8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B6547A-CB35-44A1-AA2D-D31882986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23" y="1996158"/>
            <a:ext cx="9800754" cy="4291071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Anaconda installation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EED0ECC-C940-444C-8EA8-A57345A2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515600" cy="4880755"/>
          </a:xfrm>
        </p:spPr>
        <p:txBody>
          <a:bodyPr/>
          <a:lstStyle/>
          <a:p>
            <a:r>
              <a:rPr lang="en-US" dirty="0"/>
              <a:t>Download from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</a:t>
            </a: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50101-58AE-4739-82C0-F55DB098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82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Anaconda i</a:t>
            </a:r>
            <a:r>
              <a:rPr lang="en-US" altLang="zh-CN" sz="3200" kern="0" dirty="0">
                <a:solidFill>
                  <a:schemeClr val="bg1"/>
                </a:solidFill>
              </a:rPr>
              <a:t>n</a:t>
            </a:r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terface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7F339C-C0A3-4598-9F6A-319100DE5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398356"/>
            <a:ext cx="5181600" cy="4351338"/>
          </a:xfrm>
        </p:spPr>
        <p:txBody>
          <a:bodyPr/>
          <a:lstStyle/>
          <a:p>
            <a:r>
              <a:rPr lang="en-US" dirty="0"/>
              <a:t>Graphic user interface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55573B-451B-449C-94D1-3F2437511E36}"/>
              </a:ext>
            </a:extLst>
          </p:cNvPr>
          <p:cNvSpPr txBox="1">
            <a:spLocks/>
          </p:cNvSpPr>
          <p:nvPr/>
        </p:nvSpPr>
        <p:spPr>
          <a:xfrm>
            <a:off x="838200" y="139835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Command </a:t>
            </a:r>
            <a:r>
              <a:rPr lang="en-US"/>
              <a:t>line interface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E4D80-135A-4C13-A5A7-6783223FC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32" y="2006554"/>
            <a:ext cx="5371338" cy="4016961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903798-E3BF-496A-85CA-0B35C125A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97" y="2006554"/>
            <a:ext cx="3665538" cy="15317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CA64D-32C2-45A4-8688-F2F3B552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00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dirty="0">
                <a:solidFill>
                  <a:schemeClr val="bg1"/>
                </a:solidFill>
              </a:rPr>
              <a:t>Conda commands</a:t>
            </a:r>
            <a:endParaRPr lang="en-US" altLang="zh-CN" sz="3200" b="0" kern="0" spc="0" dirty="0">
              <a:solidFill>
                <a:schemeClr val="bg1"/>
              </a:solidFill>
              <a:uFillTx/>
            </a:endParaRP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968318" cy="48807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environment management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create -n </a:t>
            </a:r>
            <a:r>
              <a:rPr lang="en-US" i="1" u="sng" dirty="0" err="1">
                <a:solidFill>
                  <a:schemeClr val="accent6"/>
                </a:solidFill>
              </a:rPr>
              <a:t>env_name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(Create a conda environment)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activate </a:t>
            </a:r>
            <a:r>
              <a:rPr lang="en-US" i="1" u="sng" dirty="0" err="1">
                <a:solidFill>
                  <a:schemeClr val="accent6"/>
                </a:solidFill>
              </a:rPr>
              <a:t>env_name</a:t>
            </a:r>
            <a:r>
              <a:rPr lang="en-US" dirty="0"/>
              <a:t> (Activate </a:t>
            </a:r>
            <a:r>
              <a:rPr lang="en-US"/>
              <a:t>the environment </a:t>
            </a:r>
            <a:r>
              <a:rPr lang="en-US" dirty="0"/>
              <a:t>to use it)</a:t>
            </a:r>
            <a:endParaRPr lang="en-US" i="1" u="sng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deactivate</a:t>
            </a:r>
            <a:r>
              <a:rPr lang="en-US" dirty="0"/>
              <a:t> (Deactivate the environment)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info --</a:t>
            </a:r>
            <a:r>
              <a:rPr lang="en-US" dirty="0" err="1">
                <a:solidFill>
                  <a:schemeClr val="accent6"/>
                </a:solidFill>
              </a:rPr>
              <a:t>envs</a:t>
            </a:r>
            <a:r>
              <a:rPr lang="en-US" dirty="0"/>
              <a:t> (Get a list of all my environments)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r>
              <a:rPr lang="en-US" dirty="0"/>
              <a:t>package manager: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list</a:t>
            </a:r>
            <a:r>
              <a:rPr lang="en-US" dirty="0"/>
              <a:t> (View list of packages and versions installed in active environment)</a:t>
            </a:r>
            <a:endParaRPr lang="en-U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install </a:t>
            </a:r>
            <a:r>
              <a:rPr lang="en-US" u="sng" dirty="0" err="1">
                <a:solidFill>
                  <a:schemeClr val="accent6"/>
                </a:solidFill>
              </a:rPr>
              <a:t>pkg_name</a:t>
            </a:r>
            <a:r>
              <a:rPr lang="en-US" dirty="0"/>
              <a:t> (Install new package in the current environment, e.g. python=3.9, matplotlib,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)</a:t>
            </a:r>
            <a:endParaRPr lang="en-US" i="1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update</a:t>
            </a:r>
            <a:r>
              <a:rPr lang="en-US" dirty="0"/>
              <a:t> </a:t>
            </a:r>
            <a:r>
              <a:rPr lang="en-US" i="1" u="sng" dirty="0" err="1">
                <a:solidFill>
                  <a:schemeClr val="accent6"/>
                </a:solidFill>
              </a:rPr>
              <a:t>pkg_name</a:t>
            </a:r>
            <a:r>
              <a:rPr lang="en-US" dirty="0"/>
              <a:t> (Update package in the current environment)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conda uninstall </a:t>
            </a:r>
            <a:r>
              <a:rPr lang="en-US" i="1" u="sng" dirty="0" err="1">
                <a:solidFill>
                  <a:schemeClr val="accent6"/>
                </a:solidFill>
              </a:rPr>
              <a:t>pkg_name</a:t>
            </a:r>
            <a:r>
              <a:rPr lang="en-US" dirty="0"/>
              <a:t> (Uninstall package from the current environment)</a:t>
            </a:r>
            <a:endParaRPr lang="en-US" i="1" u="sng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635F-7E00-4059-89C9-27A8E83C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383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202795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0" kern="0" spc="0" dirty="0">
                <a:solidFill>
                  <a:schemeClr val="bg1"/>
                </a:solidFill>
                <a:uFillTx/>
              </a:rPr>
              <a:t>Useful packages to install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 4331</a:t>
            </a:r>
            <a:endParaRPr lang="zh-CN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05F3655-1462-43AA-8070-6ABEC0648303}"/>
              </a:ext>
            </a:extLst>
          </p:cNvPr>
          <p:cNvSpPr txBox="1">
            <a:spLocks/>
          </p:cNvSpPr>
          <p:nvPr/>
        </p:nvSpPr>
        <p:spPr>
          <a:xfrm>
            <a:off x="838200" y="4607511"/>
            <a:ext cx="10515600" cy="174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02C09A-71C6-4812-A333-7BE4018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95"/>
            <a:ext cx="10968318" cy="488075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</a:t>
            </a:r>
            <a:endParaRPr lang="en-US" dirty="0"/>
          </a:p>
          <a:p>
            <a:pPr lvl="1"/>
            <a:r>
              <a:rPr lang="en-US" dirty="0"/>
              <a:t>a package for creating static, animated, and interactive visualizations</a:t>
            </a:r>
          </a:p>
          <a:p>
            <a:r>
              <a:rPr lang="en-US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endParaRPr lang="en-US" dirty="0"/>
          </a:p>
          <a:p>
            <a:pPr lvl="1"/>
            <a:r>
              <a:rPr lang="en-US" dirty="0"/>
              <a:t>a package add support for large, multi-dimensional arrays and scientific computing</a:t>
            </a:r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</a:t>
            </a:r>
            <a:endParaRPr lang="en-US" dirty="0"/>
          </a:p>
          <a:p>
            <a:pPr lvl="1"/>
            <a:r>
              <a:rPr lang="en-US" dirty="0"/>
              <a:t>a package for data manipulation and analysis</a:t>
            </a:r>
          </a:p>
          <a:p>
            <a:r>
              <a:rPr lang="en-US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en-US" dirty="0"/>
          </a:p>
          <a:p>
            <a:pPr lvl="1"/>
            <a:r>
              <a:rPr lang="en-US" dirty="0"/>
              <a:t>a package for scientific computing and technical computing</a:t>
            </a:r>
          </a:p>
          <a:p>
            <a:r>
              <a:rPr lang="en-US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sklearn</a:t>
            </a:r>
            <a:endParaRPr lang="en-US" dirty="0"/>
          </a:p>
          <a:p>
            <a:pPr lvl="1"/>
            <a:r>
              <a:rPr lang="en-US" dirty="0"/>
              <a:t>a package provides machine learning tools (</a:t>
            </a:r>
            <a:r>
              <a:rPr lang="en-US" dirty="0">
                <a:solidFill>
                  <a:schemeClr val="accent6"/>
                </a:solidFill>
              </a:rPr>
              <a:t>conda install -c conda-forge scikit-learn</a:t>
            </a:r>
            <a:r>
              <a:rPr lang="en-US" dirty="0"/>
              <a:t>)</a:t>
            </a:r>
          </a:p>
          <a:p>
            <a:r>
              <a:rPr lang="en-US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networkx</a:t>
            </a:r>
            <a:endParaRPr lang="en-US" dirty="0"/>
          </a:p>
          <a:p>
            <a:pPr lvl="1"/>
            <a:r>
              <a:rPr lang="en-US" dirty="0"/>
              <a:t>a package for creation, manipulation, and study of networks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A635F-7E00-4059-89C9-27A8E83C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17186-1B00-448D-9FBA-6665F2D46091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887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914</Words>
  <Application>Microsoft Office PowerPoint</Application>
  <PresentationFormat>Widescreen</PresentationFormat>
  <Paragraphs>156</Paragraphs>
  <Slides>16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Packager Shell Object</vt:lpstr>
      <vt:lpstr>Tutorial 1: Environment setup  and Python examples</vt:lpstr>
      <vt:lpstr>Outline</vt:lpstr>
      <vt:lpstr>Python</vt:lpstr>
      <vt:lpstr>Anaconda</vt:lpstr>
      <vt:lpstr>Conda</vt:lpstr>
      <vt:lpstr>Anaconda installation</vt:lpstr>
      <vt:lpstr>Anaconda interface</vt:lpstr>
      <vt:lpstr>Conda commands</vt:lpstr>
      <vt:lpstr>Useful packages to install</vt:lpstr>
      <vt:lpstr>JupyterLab</vt:lpstr>
      <vt:lpstr>Computing resource</vt:lpstr>
      <vt:lpstr>Python examples - Boxplot</vt:lpstr>
      <vt:lpstr>Python examples - Histogram</vt:lpstr>
      <vt:lpstr>Python examples – Scatter Plot</vt:lpstr>
      <vt:lpstr>Thanks!</vt:lpstr>
      <vt:lpstr>Additional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1: System Setup</dc:title>
  <dc:creator>Yimin Zheng</dc:creator>
  <cp:lastModifiedBy>Yimin Zheng</cp:lastModifiedBy>
  <cp:revision>283</cp:revision>
  <dcterms:created xsi:type="dcterms:W3CDTF">2021-09-07T07:08:25Z</dcterms:created>
  <dcterms:modified xsi:type="dcterms:W3CDTF">2021-09-10T03:44:22Z</dcterms:modified>
</cp:coreProperties>
</file>