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648" r:id="rId3"/>
    <p:sldId id="257" r:id="rId4"/>
    <p:sldId id="649" r:id="rId5"/>
    <p:sldId id="278" r:id="rId6"/>
    <p:sldId id="258" r:id="rId7"/>
    <p:sldId id="260" r:id="rId8"/>
    <p:sldId id="261" r:id="rId9"/>
    <p:sldId id="273" r:id="rId10"/>
    <p:sldId id="263" r:id="rId11"/>
    <p:sldId id="262" r:id="rId12"/>
    <p:sldId id="266" r:id="rId13"/>
    <p:sldId id="267" r:id="rId14"/>
    <p:sldId id="268" r:id="rId15"/>
    <p:sldId id="269" r:id="rId16"/>
    <p:sldId id="270" r:id="rId17"/>
    <p:sldId id="281" r:id="rId18"/>
    <p:sldId id="283" r:id="rId19"/>
    <p:sldId id="284" r:id="rId20"/>
    <p:sldId id="285" r:id="rId21"/>
    <p:sldId id="286" r:id="rId22"/>
    <p:sldId id="287" r:id="rId23"/>
    <p:sldId id="279" r:id="rId24"/>
    <p:sldId id="276" r:id="rId25"/>
    <p:sldId id="277" r:id="rId26"/>
    <p:sldId id="290" r:id="rId27"/>
    <p:sldId id="291" r:id="rId28"/>
    <p:sldId id="292" r:id="rId29"/>
    <p:sldId id="295" r:id="rId30"/>
    <p:sldId id="293" r:id="rId31"/>
    <p:sldId id="296" r:id="rId32"/>
    <p:sldId id="299" r:id="rId33"/>
    <p:sldId id="300" r:id="rId34"/>
    <p:sldId id="650" r:id="rId35"/>
    <p:sldId id="294" r:id="rId36"/>
    <p:sldId id="297" r:id="rId37"/>
    <p:sldId id="301" r:id="rId38"/>
    <p:sldId id="302" r:id="rId39"/>
    <p:sldId id="651" r:id="rId40"/>
    <p:sldId id="332" r:id="rId41"/>
    <p:sldId id="545" r:id="rId42"/>
    <p:sldId id="420" r:id="rId43"/>
    <p:sldId id="416" r:id="rId44"/>
    <p:sldId id="560" r:id="rId45"/>
    <p:sldId id="334" r:id="rId46"/>
    <p:sldId id="359" r:id="rId47"/>
    <p:sldId id="335" r:id="rId48"/>
    <p:sldId id="337" r:id="rId49"/>
    <p:sldId id="336" r:id="rId50"/>
    <p:sldId id="340" r:id="rId51"/>
    <p:sldId id="379" r:id="rId52"/>
    <p:sldId id="341" r:id="rId53"/>
    <p:sldId id="646" r:id="rId54"/>
    <p:sldId id="559" r:id="rId55"/>
    <p:sldId id="345" r:id="rId56"/>
    <p:sldId id="548" r:id="rId57"/>
    <p:sldId id="647" r:id="rId58"/>
    <p:sldId id="546" r:id="rId59"/>
    <p:sldId id="544" r:id="rId60"/>
    <p:sldId id="419" r:id="rId6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E3F928-E550-4B14-B64C-F6409510C705}">
          <p14:sldIdLst>
            <p14:sldId id="256"/>
            <p14:sldId id="648"/>
          </p14:sldIdLst>
        </p14:section>
        <p14:section name="C" id="{BF24C6D5-795A-4CAA-B9D3-89DA0FCF0704}">
          <p14:sldIdLst>
            <p14:sldId id="257"/>
            <p14:sldId id="649"/>
            <p14:sldId id="278"/>
            <p14:sldId id="258"/>
            <p14:sldId id="260"/>
            <p14:sldId id="261"/>
            <p14:sldId id="273"/>
            <p14:sldId id="263"/>
            <p14:sldId id="262"/>
            <p14:sldId id="266"/>
            <p14:sldId id="267"/>
            <p14:sldId id="268"/>
            <p14:sldId id="269"/>
            <p14:sldId id="270"/>
            <p14:sldId id="281"/>
            <p14:sldId id="283"/>
            <p14:sldId id="284"/>
            <p14:sldId id="285"/>
            <p14:sldId id="286"/>
            <p14:sldId id="287"/>
          </p14:sldIdLst>
        </p14:section>
        <p14:section name="workflow" id="{0BA064CE-D6B0-4614-9968-3D905703E116}">
          <p14:sldIdLst>
            <p14:sldId id="279"/>
            <p14:sldId id="276"/>
            <p14:sldId id="277"/>
            <p14:sldId id="290"/>
            <p14:sldId id="291"/>
            <p14:sldId id="292"/>
            <p14:sldId id="295"/>
            <p14:sldId id="293"/>
            <p14:sldId id="296"/>
            <p14:sldId id="299"/>
            <p14:sldId id="300"/>
            <p14:sldId id="650"/>
            <p14:sldId id="294"/>
            <p14:sldId id="297"/>
            <p14:sldId id="301"/>
            <p14:sldId id="302"/>
            <p14:sldId id="651"/>
          </p14:sldIdLst>
        </p14:section>
        <p14:section name="c in linux" id="{C3DA556B-877C-4F20-9839-561F2C05F9D7}">
          <p14:sldIdLst>
            <p14:sldId id="332"/>
            <p14:sldId id="545"/>
            <p14:sldId id="420"/>
            <p14:sldId id="416"/>
            <p14:sldId id="560"/>
            <p14:sldId id="334"/>
            <p14:sldId id="359"/>
            <p14:sldId id="335"/>
            <p14:sldId id="337"/>
            <p14:sldId id="336"/>
            <p14:sldId id="340"/>
            <p14:sldId id="379"/>
            <p14:sldId id="341"/>
            <p14:sldId id="646"/>
            <p14:sldId id="559"/>
            <p14:sldId id="345"/>
            <p14:sldId id="548"/>
            <p14:sldId id="647"/>
            <p14:sldId id="546"/>
            <p14:sldId id="544"/>
            <p14:sldId id="419"/>
          </p14:sldIdLst>
        </p14:section>
        <p14:section name="delete" id="{ED002EF7-6DDB-426A-ABB2-406CAE71E0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5942" autoAdjust="0"/>
  </p:normalViewPr>
  <p:slideViewPr>
    <p:cSldViewPr snapToGrid="0" snapToObjects="1">
      <p:cViewPr>
        <p:scale>
          <a:sx n="78" d="100"/>
          <a:sy n="78" d="100"/>
        </p:scale>
        <p:origin x="777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7C09-4EDD-9144-BABC-0FAFE278977E}" type="datetimeFigureOut">
              <a:rPr lang="en-CN" smtClean="0"/>
              <a:t>02/22/2022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6341-4E15-1C4B-BFB0-18EBED4CA9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96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0837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731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854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77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2501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8408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3688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99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77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9364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78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Source: https://codedec.com/tutorials/data-types-in-c/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0902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37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78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0293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068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9FE702C-AABD-4A11-BC0F-12EEE3BBB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52BD040-7A79-4383-8CE1-D70D578BA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71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6516EF0-1438-4F6C-A874-E78357AE1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8FE6A3-6E7F-4153-A486-292954B7BCD5}" type="slidenum">
              <a:rPr lang="en-US" altLang="en-US" smtClean="0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5754422-ECD0-42A9-9999-E059BAB15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9CD3E46-0B0B-44A9-BF13-475C671D6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50EF570-1748-41D1-B1CD-1E948E401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CBF4160-807C-4CDA-A405-AED4E9A5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r>
              <a:rPr lang="en-US" altLang="en-US">
                <a:latin typeface="Times New Roman" panose="02020603050405020304" pitchFamily="18" charset="0"/>
              </a:rPr>
              <a:t>Merge Slides 18-19 together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691F8AE-ACDA-4C9C-B806-86C85E92E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FAF0A1-B60A-4A14-B007-55703A54AE63}" type="slidenum">
              <a:rPr lang="en-US" altLang="en-US" smtClean="0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DD42B53-D7CA-4542-8C81-29D47A62B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31EEC3D-EB47-4701-BE2A-CADF99615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E9116DD7-B436-43B9-AEBB-AF91F0D8B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47866DE-E1FB-406A-AEA3-0F5D2385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72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BDD1385D-68E0-452F-ADB3-C74FDA766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10968C-BDA1-4758-89E1-7ABC7997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54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8C6DC6E-5E5C-4860-BBB4-6E28A4E92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9B3A43-8E34-488F-A3EF-498161D7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A27FE333-1440-4B38-9768-96C719883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FD3805F-3919-4522-BD23-9F4B43BA6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C0F7F4B-B948-4C8A-8FBE-03A9CC652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12AC9F8-10E4-4EDB-9FD7-9CBA5101C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2EF84B0-0C0F-4032-8EAC-9842F5921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4370E45-986D-47DA-B87A-56E1ACABB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BE3898BE-35F7-4500-98C2-1E68525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86A02AE-CC66-4725-8105-626C91C2F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66D492B3-8F7C-4749-8842-2C8584831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B45B0BE-4C5C-4582-A72D-C578022B3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1E1C1-6A03-4BCC-866A-0CF3C398C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A6B77E-BF66-4710-BB51-9B597ADA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1E1C1-6A03-4BCC-866A-0CF3C398C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A6B77E-BF66-4710-BB51-9B597ADA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14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F693C59-4FCE-4BBC-A18C-31075536C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0B1E92-3842-4C4F-A483-735C20C95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AF68984-B209-4572-8EE4-C9C294741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DE16D1A-5497-45E8-B367-4B604C5ED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2528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1693D16-DD3D-425D-96C6-900C832BB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E1099C2-2D9F-4D1D-8422-74736B61B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214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628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15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44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297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C81A-0792-804F-AF16-250AA4D2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B38B-FB0E-AF4D-863C-A16E0639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463-D2BB-174E-B19D-9DA85DA7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C653-CC34-4649-9FFB-69FA7496AC10}" type="datetime1">
              <a:rPr lang="en-US" smtClean="0"/>
              <a:t>2/22/2022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CF2B-5AC1-4B44-ABFB-4C73A1F3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5ACE-8AAE-D34D-A71F-E2986A72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20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6FD-6272-9C46-A590-9A90D9F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D3D9-99BE-8745-8974-C402AF8D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B69D-40CE-2E4C-A006-A15F894B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047C-A0B2-3045-87FB-4AC787D3E1B4}" type="datetime1">
              <a:rPr lang="en-US" smtClean="0"/>
              <a:t>2/22/2022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BBDF-5E0F-0345-A8AE-9833A4C1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ADA9-0A89-F140-BA8A-CC85F883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57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CD75B-9ABE-2744-B819-97980E2FA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A66C-D182-B54A-A174-70D7B6D6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00D5-C998-4546-A3EE-B9441FB7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1418-0753-674B-995B-264ABB60BDC2}" type="datetime1">
              <a:rPr lang="en-US" smtClean="0"/>
              <a:t>2/22/2022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3AE9-7287-FF4D-AC8D-551C843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9157-16C5-D74B-B577-920B5101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82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C3F-E5AF-0C47-B528-7D21413B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63A8-C27A-BC49-BE84-2AFD9317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80B-ABA6-3A4F-A52E-32360B5E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27D9-8F74-1148-A849-0FEFD4C68044}" type="datetime1">
              <a:rPr lang="en-US" smtClean="0"/>
              <a:t>2/22/2022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AE60-85E3-D24C-B10C-643D7305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096C-9B8C-714D-980A-8C50100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62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A16-CBC6-B54D-95EE-386723FC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E3AD-A96B-9744-943B-23F6DA66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F537-43E2-8449-805E-A528ADB2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9144-0111-814A-A278-FE87381D7653}" type="datetime1">
              <a:rPr lang="en-US" smtClean="0"/>
              <a:t>2/22/2022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AFCD-D969-3E4C-8214-E28C0BE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80CC-4250-8945-B9FA-FA815624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71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599-8D23-E047-8D88-8AF84EF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A27E-DF99-2045-BE31-F888B0D74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9EC3-9BBC-B84E-8CAF-3ED8446F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194D-1F02-204C-8CFF-29DFCFA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7210-FFD1-6449-A76C-699A0D8ECC98}" type="datetime1">
              <a:rPr lang="en-US" smtClean="0"/>
              <a:t>2/22/2022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991F-CC9D-AC4A-B2E6-FAE9CD0B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23C36-149C-FF41-B0F7-42E82B2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95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D3F3-3064-7744-ABE4-D0A616D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39C4-4774-DA47-8B25-43DE6D0B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64C1-1A87-6145-9969-5D70D174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75786-08A3-2F40-B6DA-5048B5BC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B0DBE-6D1D-9E43-AA24-6F5A75BA9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0AC6-AA1A-9146-A27F-B85B41ED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B41-FBF4-B94E-86E3-A60567209F2C}" type="datetime1">
              <a:rPr lang="en-US" smtClean="0"/>
              <a:t>2/22/2022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DB4DB-B149-FA49-9F93-C9E72159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A57F9-2FAF-B540-8E72-AB4C17A7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3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EB69-140E-874F-B09D-10BC72D1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6E1BB-76C3-2C4E-8365-E7C6E94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E63-F8F1-7448-AFCE-900904C94ED3}" type="datetime1">
              <a:rPr lang="en-US" smtClean="0"/>
              <a:t>2/22/2022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07CC-4D96-4F42-A62F-0BD1ABF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D4F8-8DEC-5948-95A9-8B6E3B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CBC69-B19D-B84B-958A-F8748BDB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944-DA4C-A64A-B7EE-4E168098DFB5}" type="datetime1">
              <a:rPr lang="en-US" smtClean="0"/>
              <a:t>2/22/2022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257A-875D-BF41-B176-7301BFD3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F69C-830D-0D4E-B3BC-48ABF41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91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F20-C9D2-5C4F-B54E-FDFB44AB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7CD3-1225-2D48-9078-4A533916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2C0B8-5589-CD4D-8067-1F05FE27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F4E19-ECF4-F84F-9986-72573461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62F1-119D-344E-8B21-7D484BD1911D}" type="datetime1">
              <a:rPr lang="en-US" smtClean="0"/>
              <a:t>2/22/2022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D733-55AD-3643-A9D9-DA5525B6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AE1C-5531-6948-84E0-7D552429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743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5B83-13E8-6B45-AE8A-518785E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0CE4-5C3A-1B40-AF88-FE8E67A98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92D0-B7A6-8943-B762-DBE6A605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33169-97F8-6541-A1AE-034B5302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54E-9D59-3B44-9AC3-D013EC4D3F18}" type="datetime1">
              <a:rPr lang="en-US" smtClean="0"/>
              <a:t>2/22/2022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203A-60D8-2C4D-9369-BDECCA52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0D5A-E1DA-7A44-B11F-8F8B008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3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E8AEB-CED4-5A42-B23F-40032E4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34902-12C7-7343-B501-3D2960E7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6BFD-187F-0E4C-A137-51569844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08CA-4ED1-1440-B32E-360506881BA4}" type="datetime1">
              <a:rPr lang="en-US" smtClean="0"/>
              <a:t>2/22/2022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8BBE-48DA-0F42-98DD-333E9314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F45E-F23D-5F47-977A-4541743D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713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/language/typ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malloc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scanf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fscanf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fscanf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/head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52D7A7-74F1-204F-8A64-33671EA4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20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</a:rPr>
              <a:t>COMP3511</a:t>
            </a:r>
            <a:r>
              <a:rPr lang="zh-CN" altLang="en-US" sz="4800" dirty="0">
                <a:latin typeface="Cambria" panose="02040503050406030204" pitchFamily="18" charset="0"/>
              </a:rPr>
              <a:t> </a:t>
            </a:r>
            <a:r>
              <a:rPr lang="en-US" altLang="zh-CN" sz="4800" dirty="0">
                <a:latin typeface="Cambria" panose="02040503050406030204" pitchFamily="18" charset="0"/>
              </a:rPr>
              <a:t>Lab2</a:t>
            </a:r>
            <a:endParaRPr lang="en-US" sz="4800" dirty="0">
              <a:latin typeface="Cambria" panose="02040503050406030204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98D34B6-6050-DF45-B065-07089062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153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C/C++ programming in Linux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Ren, Zhenghang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zrenak@cse.ust.hk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5A2DCB-53E0-E548-BA44-6FE6D70B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71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EBE67E-E653-5C41-8E80-B8BAA11A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25" y="1744889"/>
            <a:ext cx="7365873" cy="48149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045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5987D-AAD2-C24E-9DF4-4DDDE7DAEAA8}"/>
              </a:ext>
            </a:extLst>
          </p:cNvPr>
          <p:cNvSpPr/>
          <p:nvPr/>
        </p:nvSpPr>
        <p:spPr>
          <a:xfrm>
            <a:off x="3457685" y="6559855"/>
            <a:ext cx="4338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[3] </a:t>
            </a:r>
            <a:r>
              <a:rPr lang="en-US" sz="1400" dirty="0">
                <a:latin typeface="Cambria" panose="02040503050406030204" pitchFamily="18" charset="0"/>
                <a:hlinkClick r:id="rId4"/>
              </a:rPr>
              <a:t>https://en.cppreference.com/w/c/language/type</a:t>
            </a:r>
            <a:r>
              <a:rPr lang="en-US" sz="1400" dirty="0">
                <a:latin typeface="Cambria" panose="02040503050406030204" pitchFamily="18" charset="0"/>
              </a:rPr>
              <a:t> 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8E9B3-90AB-9942-B126-7D27C5EB2F5C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4D062-8497-494A-849C-B80C326DAB46}"/>
              </a:ext>
            </a:extLst>
          </p:cNvPr>
          <p:cNvSpPr/>
          <p:nvPr/>
        </p:nvSpPr>
        <p:spPr>
          <a:xfrm>
            <a:off x="432392" y="1275907"/>
            <a:ext cx="439478" cy="5234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3A517-FA31-684C-BE57-7E5EEC4793AD}"/>
              </a:ext>
            </a:extLst>
          </p:cNvPr>
          <p:cNvSpPr/>
          <p:nvPr/>
        </p:nvSpPr>
        <p:spPr>
          <a:xfrm>
            <a:off x="1881965" y="1937615"/>
            <a:ext cx="574156" cy="273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E317D2-BCDE-0045-81C8-1358E5BF91CB}"/>
              </a:ext>
            </a:extLst>
          </p:cNvPr>
          <p:cNvSpPr/>
          <p:nvPr/>
        </p:nvSpPr>
        <p:spPr>
          <a:xfrm>
            <a:off x="432392" y="1925397"/>
            <a:ext cx="574156" cy="273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E83E203-6C23-0742-8A25-A64EEB9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10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5927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5917646" cy="1702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B4023-C417-0747-AC2B-170F2A7A37E1}"/>
              </a:ext>
            </a:extLst>
          </p:cNvPr>
          <p:cNvSpPr/>
          <p:nvPr/>
        </p:nvSpPr>
        <p:spPr>
          <a:xfrm>
            <a:off x="3327614" y="6519445"/>
            <a:ext cx="5536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[4]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https://en.cppreference.com/w/c/language/operator_precedence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1F939-98ED-AC4F-A1D9-BF25CDB9E55A}"/>
              </a:ext>
            </a:extLst>
          </p:cNvPr>
          <p:cNvSpPr/>
          <p:nvPr/>
        </p:nvSpPr>
        <p:spPr>
          <a:xfrm>
            <a:off x="494418" y="4074759"/>
            <a:ext cx="2562444" cy="2314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07DD53-2FE5-CC45-B90C-740FD8FC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11</a:t>
            </a:fld>
            <a:endParaRPr lang="en-CN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D7717E-B6F1-4D42-9782-83CEC7F18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69" b="47843"/>
          <a:stretch/>
        </p:blipFill>
        <p:spPr>
          <a:xfrm>
            <a:off x="5043377" y="3190220"/>
            <a:ext cx="7013144" cy="5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6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425542" cy="2533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are the </a:t>
            </a:r>
            <a:r>
              <a:rPr lang="en-US" dirty="0">
                <a:latin typeface="Cambria" panose="02040503050406030204" pitchFamily="18" charset="0"/>
              </a:rPr>
              <a:t>scope (lifetime) and visibility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your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code block basis;  shadow principle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1269B-8609-104D-B7ED-5B9786FAA3C7}"/>
              </a:ext>
            </a:extLst>
          </p:cNvPr>
          <p:cNvSpPr/>
          <p:nvPr/>
        </p:nvSpPr>
        <p:spPr>
          <a:xfrm>
            <a:off x="333157" y="1277928"/>
            <a:ext cx="1942210" cy="5483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49D7A-2A2A-BE46-BBAC-79B05E38D2CA}"/>
              </a:ext>
            </a:extLst>
          </p:cNvPr>
          <p:cNvSpPr/>
          <p:nvPr/>
        </p:nvSpPr>
        <p:spPr>
          <a:xfrm>
            <a:off x="857697" y="2342148"/>
            <a:ext cx="1545261" cy="2417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3D863-1B06-714F-A908-BE54635E2451}"/>
              </a:ext>
            </a:extLst>
          </p:cNvPr>
          <p:cNvSpPr/>
          <p:nvPr/>
        </p:nvSpPr>
        <p:spPr>
          <a:xfrm>
            <a:off x="857697" y="1939419"/>
            <a:ext cx="1641994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647A-1FF2-A940-814F-21B29895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369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425542" cy="3364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are the </a:t>
            </a:r>
            <a:r>
              <a:rPr lang="en-US" dirty="0">
                <a:latin typeface="Cambria" panose="02040503050406030204" pitchFamily="18" charset="0"/>
              </a:rPr>
              <a:t>scope (lifetime) and visibility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your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code block basis;  shadow principle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How to </a:t>
            </a:r>
            <a:r>
              <a:rPr lang="en-US" dirty="0">
                <a:latin typeface="Cambria" panose="02040503050406030204" pitchFamily="18" charset="0"/>
              </a:rPr>
              <a:t>format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 string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()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5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other examples: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3D863-1B06-714F-A908-BE54635E2451}"/>
              </a:ext>
            </a:extLst>
          </p:cNvPr>
          <p:cNvSpPr/>
          <p:nvPr/>
        </p:nvSpPr>
        <p:spPr>
          <a:xfrm>
            <a:off x="1113493" y="4274151"/>
            <a:ext cx="1889050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89AE2-29B6-EC42-B8DB-6AB89DD65144}"/>
              </a:ext>
            </a:extLst>
          </p:cNvPr>
          <p:cNvSpPr/>
          <p:nvPr/>
        </p:nvSpPr>
        <p:spPr>
          <a:xfrm>
            <a:off x="3581401" y="6494462"/>
            <a:ext cx="4498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[5]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http://www.cplusplus.com/reference/cstdio/printf/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1054B-5839-BE4B-AC9F-BBE77A05D95A}"/>
              </a:ext>
            </a:extLst>
          </p:cNvPr>
          <p:cNvSpPr/>
          <p:nvPr/>
        </p:nvSpPr>
        <p:spPr>
          <a:xfrm>
            <a:off x="4940594" y="4711700"/>
            <a:ext cx="2310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'A';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%c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90DEB1-A974-8541-82FF-0ACC4B231E7A}"/>
              </a:ext>
            </a:extLst>
          </p:cNvPr>
          <p:cNvGraphicFramePr>
            <a:graphicFrameLocks noGrp="1"/>
          </p:cNvGraphicFramePr>
          <p:nvPr/>
        </p:nvGraphicFramePr>
        <p:xfrm>
          <a:off x="5043377" y="5555838"/>
          <a:ext cx="1418119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119">
                  <a:extLst>
                    <a:ext uri="{9D8B030D-6E8A-4147-A177-3AD203B41FA5}">
                      <a16:colId xmlns:a16="http://schemas.microsoft.com/office/drawing/2014/main" val="3132990696"/>
                    </a:ext>
                  </a:extLst>
                </a:gridCol>
              </a:tblGrid>
              <a:tr h="217526">
                <a:tc>
                  <a:txBody>
                    <a:bodyPr/>
                    <a:lstStyle/>
                    <a:p>
                      <a:r>
                        <a:rPr lang="en-CN" sz="12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309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308D7EB-FF2F-0F47-9173-C085012834E9}"/>
              </a:ext>
            </a:extLst>
          </p:cNvPr>
          <p:cNvSpPr/>
          <p:nvPr/>
        </p:nvSpPr>
        <p:spPr>
          <a:xfrm>
            <a:off x="7693396" y="4593250"/>
            <a:ext cx="2310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float a = 12.67;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a);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%e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a); 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EEC6DB4C-AD1D-964E-A535-88CBAB7D733A}"/>
              </a:ext>
            </a:extLst>
          </p:cNvPr>
          <p:cNvGraphicFramePr>
            <a:graphicFrameLocks noGrp="1"/>
          </p:cNvGraphicFramePr>
          <p:nvPr/>
        </p:nvGraphicFramePr>
        <p:xfrm>
          <a:off x="7769590" y="5574889"/>
          <a:ext cx="166148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489">
                  <a:extLst>
                    <a:ext uri="{9D8B030D-6E8A-4147-A177-3AD203B41FA5}">
                      <a16:colId xmlns:a16="http://schemas.microsoft.com/office/drawing/2014/main" val="3132990696"/>
                    </a:ext>
                  </a:extLst>
                </a:gridCol>
              </a:tblGrid>
              <a:tr h="217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12.670000 1.267000e+01</a:t>
                      </a:r>
                      <a:endParaRPr lang="en-CN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3095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24073-822B-B14E-A667-3CA5BFA5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92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D16C9C-4ABD-DA43-8789-842950FD61E0}"/>
              </a:ext>
            </a:extLst>
          </p:cNvPr>
          <p:cNvSpPr/>
          <p:nvPr/>
        </p:nvSpPr>
        <p:spPr>
          <a:xfrm>
            <a:off x="921550" y="1939419"/>
            <a:ext cx="155583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E3B1F-20F9-CB45-B0BC-7A6D161A950F}"/>
              </a:ext>
            </a:extLst>
          </p:cNvPr>
          <p:cNvSpPr/>
          <p:nvPr/>
        </p:nvSpPr>
        <p:spPr>
          <a:xfrm>
            <a:off x="5043377" y="821559"/>
            <a:ext cx="7148623" cy="2949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C377B7-A610-DB45-9992-F83EE01A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720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7148623" cy="37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as operators in an expression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referring to the value pointed by the pointer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AC162-AA1B-4345-8D20-53D03A643EDC}"/>
              </a:ext>
            </a:extLst>
          </p:cNvPr>
          <p:cNvSpPr/>
          <p:nvPr/>
        </p:nvSpPr>
        <p:spPr>
          <a:xfrm>
            <a:off x="1368556" y="2326429"/>
            <a:ext cx="32606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A6DC2-0CD7-DF45-855C-C7082C9F36A2}"/>
              </a:ext>
            </a:extLst>
          </p:cNvPr>
          <p:cNvSpPr/>
          <p:nvPr/>
        </p:nvSpPr>
        <p:spPr>
          <a:xfrm>
            <a:off x="1005630" y="2569074"/>
            <a:ext cx="32606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6D17C-575A-C64A-AA05-0666D5E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800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2]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29434-187D-D94E-8129-1B9620DE4837}"/>
              </a:ext>
            </a:extLst>
          </p:cNvPr>
          <p:cNvSpPr/>
          <p:nvPr/>
        </p:nvSpPr>
        <p:spPr>
          <a:xfrm>
            <a:off x="5043377" y="821559"/>
            <a:ext cx="7148623" cy="461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as operators in an expression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referring to the value pointed by the pointer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&amp;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(address-of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opeartor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fetching the address of a variable (resulting in a pointer)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76E14-A40A-0D49-AD4A-52F2B71F18AB}"/>
              </a:ext>
            </a:extLst>
          </p:cNvPr>
          <p:cNvSpPr/>
          <p:nvPr/>
        </p:nvSpPr>
        <p:spPr>
          <a:xfrm>
            <a:off x="1240081" y="4507627"/>
            <a:ext cx="747398" cy="2992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240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2" y="231706"/>
            <a:ext cx="4640374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Bridging C++ to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17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8BD694-3A34-9347-BE93-E9F5D6FC017C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E4C6A5-516C-794F-9A2E-0BD48CF1523A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3F400-80CE-5542-801C-035442AC8B8B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355594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3830147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18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465547"/>
            <a:ext cx="489438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first, second;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IntPair_sum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pair)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pair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pair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public: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():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),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sum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 }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private: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first, second;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declare a composite data type whose components are physically grouped in memory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Do not need separated functions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79771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19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071148"/>
            <a:ext cx="489438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(struct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)); 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 []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allocate and release heap memory on demand using malloc</a:t>
            </a:r>
            <a:r>
              <a:rPr lang="en-US" sz="1800" baseline="30000" dirty="0">
                <a:latin typeface="Cambria" panose="02040503050406030204" pitchFamily="18" charset="0"/>
              </a:rPr>
              <a:t>6</a:t>
            </a:r>
            <a:r>
              <a:rPr lang="en-US" sz="1800" dirty="0">
                <a:latin typeface="Cambria" panose="02040503050406030204" pitchFamily="18" charset="0"/>
              </a:rPr>
              <a:t> / free defined in &lt;</a:t>
            </a:r>
            <a:r>
              <a:rPr lang="en-US" sz="1800" dirty="0" err="1">
                <a:latin typeface="Cambria" panose="02040503050406030204" pitchFamily="18" charset="0"/>
              </a:rPr>
              <a:t>stdlib.h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new/delete operators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2D822-934D-2543-B99C-2E17B24EFC4A}"/>
              </a:ext>
            </a:extLst>
          </p:cNvPr>
          <p:cNvSpPr/>
          <p:nvPr/>
        </p:nvSpPr>
        <p:spPr>
          <a:xfrm>
            <a:off x="3581401" y="6494462"/>
            <a:ext cx="461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[6]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http://www.cplusplus.com/reference/cstdlib/malloc/</a:t>
            </a:r>
            <a:r>
              <a:rPr lang="en-CN" sz="1400" dirty="0">
                <a:latin typeface="Cambria" panose="02040503050406030204" pitchFamily="18" charset="0"/>
              </a:rPr>
              <a:t> 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6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79BE-DAB5-4071-A568-7AAB0A0E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CAB5A-D5A0-4A54-832C-F09F7E1F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of Core Concepts of C language with Demo</a:t>
            </a:r>
          </a:p>
          <a:p>
            <a:r>
              <a:rPr lang="en-US" altLang="zh-CN" dirty="0"/>
              <a:t>Workflow with Suggestions</a:t>
            </a:r>
          </a:p>
          <a:p>
            <a:pPr lvl="1"/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Compiling</a:t>
            </a:r>
          </a:p>
          <a:p>
            <a:pPr lvl="1"/>
            <a:r>
              <a:rPr lang="en-US" altLang="zh-CN" dirty="0"/>
              <a:t>Debugging</a:t>
            </a:r>
          </a:p>
          <a:p>
            <a:r>
              <a:rPr lang="en-US" altLang="zh-CN" dirty="0"/>
              <a:t>C Programming in Linux Environment</a:t>
            </a:r>
            <a:br>
              <a:rPr lang="en-US" altLang="zh-CN" dirty="0"/>
            </a:br>
            <a:r>
              <a:rPr lang="en-US" altLang="zh-CN" dirty="0"/>
              <a:t>(including summary of first two chapters and review of computer organizations, including I/O subsystem. Basic concepts of process and threads)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6A592-F2D2-4D8F-B501-BBDEF728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612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20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071148"/>
            <a:ext cx="489438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age;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name: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name);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age: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age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name: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name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age: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age;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scanf</a:t>
            </a:r>
            <a:r>
              <a:rPr lang="en-US" sz="1800" baseline="30000" dirty="0">
                <a:latin typeface="Cambria" panose="02040503050406030204" pitchFamily="18" charset="0"/>
              </a:rPr>
              <a:t> 7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printf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stdio.h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cin</a:t>
            </a:r>
            <a:r>
              <a:rPr lang="en-US" sz="1800" dirty="0">
                <a:latin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</a:rPr>
              <a:t>cout</a:t>
            </a:r>
            <a:r>
              <a:rPr lang="en-US" sz="1800" dirty="0">
                <a:latin typeface="Cambria" panose="02040503050406030204" pitchFamily="18" charset="0"/>
              </a:rPr>
              <a:t> defined in &lt;iostream&gt;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9691A-C9A4-A747-952A-CA68E0D558CC}"/>
              </a:ext>
            </a:extLst>
          </p:cNvPr>
          <p:cNvSpPr/>
          <p:nvPr/>
        </p:nvSpPr>
        <p:spPr>
          <a:xfrm>
            <a:off x="3581401" y="6556682"/>
            <a:ext cx="445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[7]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http://www.cplusplus.com/reference/cstdio/scanf/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2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File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21</a:t>
            </a:fld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300347" y="2106031"/>
            <a:ext cx="5369577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FILE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fin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fopen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input.txt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"r"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(fin,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a,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b);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(fin);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FILE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fopen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output.txt"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"w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"The sum of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&amp;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is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    a, b, result);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37819" y="840384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840384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1365858"/>
            <a:ext cx="518160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fstream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using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namespace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ifstream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input.txt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fin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fin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ofstream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output.txt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"The sum of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 &amp; "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 is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824502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fopen</a:t>
            </a:r>
            <a:r>
              <a:rPr lang="en-US" sz="1800" dirty="0">
                <a:latin typeface="Cambria" panose="02040503050406030204" pitchFamily="18" charset="0"/>
              </a:rPr>
              <a:t>/ fscanf</a:t>
            </a:r>
            <a:r>
              <a:rPr lang="en-US" sz="1800" baseline="30000" dirty="0">
                <a:latin typeface="Cambria" panose="02040503050406030204" pitchFamily="18" charset="0"/>
              </a:rPr>
              <a:t>8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fprintf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fclose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stdio.h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440400" y="5046665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fin, </a:t>
            </a:r>
            <a:r>
              <a:rPr lang="en-US" sz="1800" dirty="0" err="1">
                <a:latin typeface="Cambria" panose="02040503050406030204" pitchFamily="18" charset="0"/>
              </a:rPr>
              <a:t>fout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ifstream</a:t>
            </a:r>
            <a:r>
              <a:rPr lang="en-US" sz="1800" dirty="0">
                <a:latin typeface="Cambria" panose="02040503050406030204" pitchFamily="18" charset="0"/>
              </a:rPr>
              <a:t>&gt; &lt;</a:t>
            </a:r>
            <a:r>
              <a:rPr lang="en-US" sz="1800" dirty="0" err="1">
                <a:latin typeface="Cambria" panose="02040503050406030204" pitchFamily="18" charset="0"/>
              </a:rPr>
              <a:t>ofstream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BB3C2-A288-9C43-BD04-8E00CE37179F}"/>
              </a:ext>
            </a:extLst>
          </p:cNvPr>
          <p:cNvSpPr/>
          <p:nvPr/>
        </p:nvSpPr>
        <p:spPr>
          <a:xfrm>
            <a:off x="3581401" y="6556682"/>
            <a:ext cx="4511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[8]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http://www.cplusplus.com/reference/cstdio/fscanf/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86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String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22</a:t>
            </a:fld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267294" y="1665509"/>
            <a:ext cx="5369577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string.h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strcpy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(str,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"Hello World!"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!=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\0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"Last char: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%c\n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]); 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183090" y="766900"/>
            <a:ext cx="5072105" cy="85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String in C is a NULL-terminated Character array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copy a string using </a:t>
            </a:r>
            <a:r>
              <a:rPr lang="en-US" sz="1800" dirty="0" err="1">
                <a:latin typeface="Cambria" panose="02040503050406030204" pitchFamily="18" charset="0"/>
              </a:rPr>
              <a:t>strcpy</a:t>
            </a:r>
            <a:r>
              <a:rPr lang="en-US" sz="1800" dirty="0">
                <a:latin typeface="Cambria" panose="02040503050406030204" pitchFamily="18" charset="0"/>
              </a:rPr>
              <a:t> in &lt;</a:t>
            </a:r>
            <a:r>
              <a:rPr lang="en-US" sz="1800" dirty="0" err="1">
                <a:latin typeface="Cambria" panose="02040503050406030204" pitchFamily="18" charset="0"/>
              </a:rPr>
              <a:t>string.h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FA2652-E1CA-B949-A5DA-3D773A1354F8}"/>
              </a:ext>
            </a:extLst>
          </p:cNvPr>
          <p:cNvGrpSpPr/>
          <p:nvPr/>
        </p:nvGrpSpPr>
        <p:grpSpPr>
          <a:xfrm>
            <a:off x="523090" y="5546275"/>
            <a:ext cx="4511684" cy="597072"/>
            <a:chOff x="5923689" y="681037"/>
            <a:chExt cx="5864757" cy="7761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838676-4635-DF4D-A6A6-A7603967C3C0}"/>
                </a:ext>
              </a:extLst>
            </p:cNvPr>
            <p:cNvSpPr txBox="1"/>
            <p:nvPr/>
          </p:nvSpPr>
          <p:spPr>
            <a:xfrm>
              <a:off x="6632391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E41AA2-597F-7E4F-8871-A271E3590AC5}"/>
                </a:ext>
              </a:extLst>
            </p:cNvPr>
            <p:cNvSpPr txBox="1"/>
            <p:nvPr/>
          </p:nvSpPr>
          <p:spPr>
            <a:xfrm>
              <a:off x="6961327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8EFC1-13FD-6645-8F76-C39A7AD2403B}"/>
                </a:ext>
              </a:extLst>
            </p:cNvPr>
            <p:cNvSpPr txBox="1"/>
            <p:nvPr/>
          </p:nvSpPr>
          <p:spPr>
            <a:xfrm>
              <a:off x="7290263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5B6C12-107B-5C40-A144-4ED1A2D81858}"/>
                </a:ext>
              </a:extLst>
            </p:cNvPr>
            <p:cNvSpPr txBox="1"/>
            <p:nvPr/>
          </p:nvSpPr>
          <p:spPr>
            <a:xfrm>
              <a:off x="7635996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7C20EE-BABC-A54C-B98A-D8300F2BDA12}"/>
                </a:ext>
              </a:extLst>
            </p:cNvPr>
            <p:cNvSpPr txBox="1"/>
            <p:nvPr/>
          </p:nvSpPr>
          <p:spPr>
            <a:xfrm>
              <a:off x="7968357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0ADD4C-3B5B-424E-9C47-DBD1A64F68B6}"/>
                </a:ext>
              </a:extLst>
            </p:cNvPr>
            <p:cNvSpPr txBox="1"/>
            <p:nvPr/>
          </p:nvSpPr>
          <p:spPr>
            <a:xfrm>
              <a:off x="8300881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E32B70-0FED-4A49-B5FE-6FB6B43F5D19}"/>
                </a:ext>
              </a:extLst>
            </p:cNvPr>
            <p:cNvSpPr txBox="1"/>
            <p:nvPr/>
          </p:nvSpPr>
          <p:spPr>
            <a:xfrm>
              <a:off x="8629817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DF4759-F19E-ED41-8CA9-9916DC2C5862}"/>
                </a:ext>
              </a:extLst>
            </p:cNvPr>
            <p:cNvSpPr txBox="1"/>
            <p:nvPr/>
          </p:nvSpPr>
          <p:spPr>
            <a:xfrm>
              <a:off x="8969639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54D053-E7D9-7146-B16D-D57AD067A127}"/>
                </a:ext>
              </a:extLst>
            </p:cNvPr>
            <p:cNvSpPr txBox="1"/>
            <p:nvPr/>
          </p:nvSpPr>
          <p:spPr>
            <a:xfrm>
              <a:off x="9315372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A8600-F3CC-4247-9D11-06C460B1E9A2}"/>
                </a:ext>
              </a:extLst>
            </p:cNvPr>
            <p:cNvSpPr txBox="1"/>
            <p:nvPr/>
          </p:nvSpPr>
          <p:spPr>
            <a:xfrm>
              <a:off x="9647733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B914A3-890C-A140-A960-10E43018907E}"/>
                </a:ext>
              </a:extLst>
            </p:cNvPr>
            <p:cNvSpPr txBox="1"/>
            <p:nvPr/>
          </p:nvSpPr>
          <p:spPr>
            <a:xfrm>
              <a:off x="9976669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AFA3EB-64E8-9948-94CF-44F01F17B84B}"/>
                </a:ext>
              </a:extLst>
            </p:cNvPr>
            <p:cNvSpPr txBox="1"/>
            <p:nvPr/>
          </p:nvSpPr>
          <p:spPr>
            <a:xfrm>
              <a:off x="10310079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!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9EF5BD-3133-7F4B-95A0-9302C7A09D87}"/>
                </a:ext>
              </a:extLst>
            </p:cNvPr>
            <p:cNvSpPr txBox="1"/>
            <p:nvPr/>
          </p:nvSpPr>
          <p:spPr>
            <a:xfrm>
              <a:off x="11383565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1A7C2-CD35-C141-BE13-524C806C1D7C}"/>
                </a:ext>
              </a:extLst>
            </p:cNvPr>
            <p:cNvSpPr txBox="1"/>
            <p:nvPr/>
          </p:nvSpPr>
          <p:spPr>
            <a:xfrm>
              <a:off x="11077811" y="1039925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3B57F0-B8BD-3F48-85C8-040F748CD007}"/>
                </a:ext>
              </a:extLst>
            </p:cNvPr>
            <p:cNvSpPr txBox="1"/>
            <p:nvPr/>
          </p:nvSpPr>
          <p:spPr>
            <a:xfrm>
              <a:off x="10639015" y="1083469"/>
              <a:ext cx="4603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\0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5FA890-269E-8B42-96A5-B8234973A4CB}"/>
                </a:ext>
              </a:extLst>
            </p:cNvPr>
            <p:cNvSpPr txBox="1"/>
            <p:nvPr/>
          </p:nvSpPr>
          <p:spPr>
            <a:xfrm>
              <a:off x="6646016" y="6810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F2F38-43B9-EA4B-8B2D-72AE693D32D7}"/>
                </a:ext>
              </a:extLst>
            </p:cNvPr>
            <p:cNvSpPr txBox="1"/>
            <p:nvPr/>
          </p:nvSpPr>
          <p:spPr>
            <a:xfrm>
              <a:off x="10672804" y="719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9FCD5-083B-A14A-ABC0-57AE14BC66E2}"/>
                </a:ext>
              </a:extLst>
            </p:cNvPr>
            <p:cNvSpPr txBox="1"/>
            <p:nvPr/>
          </p:nvSpPr>
          <p:spPr>
            <a:xfrm>
              <a:off x="11369742" y="719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E0B289-1AC4-EF49-8803-DEB4AE3A5CE4}"/>
                </a:ext>
              </a:extLst>
            </p:cNvPr>
            <p:cNvSpPr txBox="1"/>
            <p:nvPr/>
          </p:nvSpPr>
          <p:spPr>
            <a:xfrm>
              <a:off x="6131642" y="1087841"/>
              <a:ext cx="428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01AA-078A-BA43-8877-97467CDC52E0}"/>
                </a:ext>
              </a:extLst>
            </p:cNvPr>
            <p:cNvSpPr txBox="1"/>
            <p:nvPr/>
          </p:nvSpPr>
          <p:spPr>
            <a:xfrm>
              <a:off x="5923689" y="705838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AB961D23-5FEF-BA4A-B7D0-3B1DBF1E8D60}"/>
              </a:ext>
            </a:extLst>
          </p:cNvPr>
          <p:cNvSpPr txBox="1">
            <a:spLocks/>
          </p:cNvSpPr>
          <p:nvPr/>
        </p:nvSpPr>
        <p:spPr>
          <a:xfrm>
            <a:off x="5905162" y="620310"/>
            <a:ext cx="5369577" cy="85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manipulate string like files using </a:t>
            </a:r>
            <a:r>
              <a:rPr lang="en-US" sz="1800" dirty="0" err="1">
                <a:latin typeface="Cambria" panose="02040503050406030204" pitchFamily="18" charset="0"/>
              </a:rPr>
              <a:t>sscanf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string.h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String in C++</a:t>
            </a:r>
            <a:r>
              <a:rPr lang="en-US" sz="1800" baseline="30000" dirty="0">
                <a:latin typeface="Cambria" panose="02040503050406030204" pitchFamily="18" charset="0"/>
              </a:rPr>
              <a:t>9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EEF076-1EBE-8F42-A6B2-FBBF7A937FAE}"/>
              </a:ext>
            </a:extLst>
          </p:cNvPr>
          <p:cNvSpPr/>
          <p:nvPr/>
        </p:nvSpPr>
        <p:spPr>
          <a:xfrm>
            <a:off x="5984223" y="1472141"/>
            <a:ext cx="5940483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string.h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line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linuxText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machineName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strcpy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(line,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"Linux csl2wk19 3.10.0-327.3.1.el7.x86_64"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(line,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linuxText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machineName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d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"Version: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d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F2DCE3-2664-4438-B751-39CFB4F7C3E7}"/>
              </a:ext>
            </a:extLst>
          </p:cNvPr>
          <p:cNvSpPr/>
          <p:nvPr/>
        </p:nvSpPr>
        <p:spPr>
          <a:xfrm>
            <a:off x="3581401" y="6556682"/>
            <a:ext cx="4795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[9]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https://www.cplusplus.com/reference/string/string/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03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3E15-C148-8547-9EF7-9D0871A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23</a:t>
            </a:fld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D8769-C427-3140-9AC3-7D1C4D59B76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ambria" panose="02040503050406030204" pitchFamily="18" charset="0"/>
              </a:rPr>
              <a:t>Workflow with Suggestions</a:t>
            </a:r>
          </a:p>
        </p:txBody>
      </p:sp>
    </p:spTree>
    <p:extLst>
      <p:ext uri="{BB962C8B-B14F-4D97-AF65-F5344CB8AC3E}">
        <p14:creationId xmlns:p14="http://schemas.microsoft.com/office/powerpoint/2010/main" val="264837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Minimal Workflow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24</a:t>
            </a:fld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vi/vim [source code files]</a:t>
            </a:r>
            <a:endParaRPr lang="en-C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35AAE1C-D723-074A-AD41-DB469A4CF9C0}"/>
              </a:ext>
            </a:extLst>
          </p:cNvPr>
          <p:cNvSpPr/>
          <p:nvPr/>
        </p:nvSpPr>
        <p:spPr>
          <a:xfrm rot="16200000">
            <a:off x="5692414" y="447259"/>
            <a:ext cx="336098" cy="8024193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C810A-5B70-F849-BD62-68F356C28CBF}"/>
              </a:ext>
            </a:extLst>
          </p:cNvPr>
          <p:cNvSpPr/>
          <p:nvPr/>
        </p:nvSpPr>
        <p:spPr>
          <a:xfrm>
            <a:off x="4695455" y="4683186"/>
            <a:ext cx="277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Will be discussed in Part 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5263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25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5A3DF8-4B22-F044-B796-FC2C3D8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" y="2596588"/>
            <a:ext cx="5588344" cy="241139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Filezilla</a:t>
            </a:r>
            <a:r>
              <a:rPr lang="en-US" sz="2400" dirty="0">
                <a:latin typeface="Cambria" panose="02040503050406030204" pitchFamily="18" charset="0"/>
              </a:rPr>
              <a:t> Client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can be used to upload and download files from machines which support SFTP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Please DO </a:t>
            </a:r>
            <a:r>
              <a:rPr lang="en-US" sz="2400" dirty="0"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install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Filezilla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Server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0EF31-F15C-114B-BB7E-0B98FDABE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10394"/>
          <a:stretch/>
        </p:blipFill>
        <p:spPr>
          <a:xfrm>
            <a:off x="6374757" y="1382618"/>
            <a:ext cx="4724400" cy="43233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108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5A3DF8-4B22-F044-B796-FC2C3D8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92" y="2063956"/>
            <a:ext cx="5588344" cy="31328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Setting up a Site Manager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File &gt; Site Manager…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Press the “New site” button and give an appropriate name (e.g. CS Linux Lab Machine)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Press the “Connect” button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Next time, you just need to select the site you created and then press the “Connect” button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10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2A031-E756-BA48-B613-D0AC9457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47279"/>
            <a:ext cx="5181600" cy="2708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09057-8C62-D940-8CFD-962F4FF7F47E}"/>
              </a:ext>
            </a:extLst>
          </p:cNvPr>
          <p:cNvSpPr txBox="1"/>
          <p:nvPr/>
        </p:nvSpPr>
        <p:spPr>
          <a:xfrm>
            <a:off x="9350829" y="1229023"/>
            <a:ext cx="26343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Enter a machine name (csl2wk</a:t>
            </a:r>
            <a:r>
              <a:rPr lang="en-US" b="1" dirty="0">
                <a:latin typeface="Cambria" panose="02040503050406030204" pitchFamily="18" charset="0"/>
              </a:rPr>
              <a:t>XX</a:t>
            </a:r>
            <a:r>
              <a:rPr lang="en-US" dirty="0">
                <a:latin typeface="Cambria" panose="02040503050406030204" pitchFamily="18" charset="0"/>
              </a:rPr>
              <a:t>.cse.ust.hk, where </a:t>
            </a:r>
            <a:r>
              <a:rPr lang="en-US" b="1" dirty="0">
                <a:latin typeface="Cambria" panose="02040503050406030204" pitchFamily="18" charset="0"/>
              </a:rPr>
              <a:t>XX</a:t>
            </a:r>
            <a:r>
              <a:rPr lang="en-US" dirty="0">
                <a:latin typeface="Cambria" panose="02040503050406030204" pitchFamily="18" charset="0"/>
              </a:rPr>
              <a:t>=01-40)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84BDE0F-BFA9-3848-A8DE-CBE4C63BF8D4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9161542" y="2058612"/>
            <a:ext cx="1412719" cy="160020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38FE0-0061-A848-BEF6-F1E376C7311C}"/>
              </a:ext>
            </a:extLst>
          </p:cNvPr>
          <p:cNvSpPr txBox="1"/>
          <p:nvPr/>
        </p:nvSpPr>
        <p:spPr>
          <a:xfrm>
            <a:off x="6096000" y="1367522"/>
            <a:ext cx="26343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Choose </a:t>
            </a:r>
            <a:r>
              <a:rPr lang="en-US" u="sng" dirty="0">
                <a:latin typeface="Cambria" panose="02040503050406030204" pitchFamily="18" charset="0"/>
              </a:rPr>
              <a:t>SFTP</a:t>
            </a:r>
            <a:r>
              <a:rPr lang="en-US" dirty="0">
                <a:latin typeface="Cambria" panose="02040503050406030204" pitchFamily="18" charset="0"/>
              </a:rPr>
              <a:t> as the transfer protocol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A9B475-8C37-4044-9812-42022ED59E9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075713" y="2351312"/>
            <a:ext cx="1099461" cy="42454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6F9CD1-66A1-6C4B-8BEE-0F2CDF05067A}"/>
              </a:ext>
            </a:extLst>
          </p:cNvPr>
          <p:cNvSpPr/>
          <p:nvPr/>
        </p:nvSpPr>
        <p:spPr>
          <a:xfrm>
            <a:off x="7184572" y="4399883"/>
            <a:ext cx="4038599" cy="759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AF27B-765A-5549-BDF9-A1CFFD111516}"/>
              </a:ext>
            </a:extLst>
          </p:cNvPr>
          <p:cNvSpPr txBox="1"/>
          <p:nvPr/>
        </p:nvSpPr>
        <p:spPr>
          <a:xfrm>
            <a:off x="5960962" y="5850235"/>
            <a:ext cx="46743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Enter your username and password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373AB0E-0716-E246-BF90-F543BF2E787A}"/>
              </a:ext>
            </a:extLst>
          </p:cNvPr>
          <p:cNvCxnSpPr>
            <a:cxnSpLocks/>
            <a:stCxn id="16" idx="3"/>
            <a:endCxn id="15" idx="4"/>
          </p:cNvCxnSpPr>
          <p:nvPr/>
        </p:nvCxnSpPr>
        <p:spPr>
          <a:xfrm flipH="1" flipV="1">
            <a:off x="9203872" y="5159829"/>
            <a:ext cx="1431470" cy="875072"/>
          </a:xfrm>
          <a:prstGeom prst="curvedConnector4">
            <a:avLst>
              <a:gd name="adj1" fmla="val -15970"/>
              <a:gd name="adj2" fmla="val 60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01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27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(Cont.) </a:t>
            </a:r>
          </a:p>
        </p:txBody>
      </p:sp>
      <p:pic>
        <p:nvPicPr>
          <p:cNvPr id="18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1F8951-72F3-664C-959F-3BE80540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0" y="2195819"/>
            <a:ext cx="9427899" cy="4351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010C07-E8BA-A542-A434-7010FE53ACF0}"/>
              </a:ext>
            </a:extLst>
          </p:cNvPr>
          <p:cNvSpPr txBox="1"/>
          <p:nvPr/>
        </p:nvSpPr>
        <p:spPr>
          <a:xfrm>
            <a:off x="5198553" y="1457296"/>
            <a:ext cx="69934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cs typeface="Cambay Devanagari" pitchFamily="2" charset="77"/>
              </a:rPr>
              <a:t>Choose a directory in a local machine and a remote machine (Linux)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962FF-0ECD-0148-9D33-B7DD5CC50679}"/>
              </a:ext>
            </a:extLst>
          </p:cNvPr>
          <p:cNvSpPr/>
          <p:nvPr/>
        </p:nvSpPr>
        <p:spPr>
          <a:xfrm>
            <a:off x="1711377" y="3747541"/>
            <a:ext cx="3085475" cy="2799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31B59-5724-E045-A63D-BE6E5C6A7099}"/>
              </a:ext>
            </a:extLst>
          </p:cNvPr>
          <p:cNvSpPr txBox="1"/>
          <p:nvPr/>
        </p:nvSpPr>
        <p:spPr>
          <a:xfrm>
            <a:off x="6970968" y="4336276"/>
            <a:ext cx="47013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Right-click a file. Choose Upload/Download 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50D0ED1-C0F3-4146-A96C-5386BC34FA4D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rot="5400000">
            <a:off x="6838385" y="2664076"/>
            <a:ext cx="441741" cy="452480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0B47783-FB5C-2B44-8C81-CB34B32229C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6502987" y="120494"/>
            <a:ext cx="486157" cy="38984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C093E-2659-C940-AD59-1E11B47842FF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927054" y="1544559"/>
            <a:ext cx="486154" cy="105029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0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28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1372495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Advanced Compilation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D6EBD-0FE5-FF49-B7AA-CE8C2DF9CBB3}"/>
              </a:ext>
            </a:extLst>
          </p:cNvPr>
          <p:cNvSpPr/>
          <p:nvPr/>
        </p:nvSpPr>
        <p:spPr>
          <a:xfrm>
            <a:off x="449150" y="1288233"/>
            <a:ext cx="11425350" cy="445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Specify external libraries (-l) to link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     </a:t>
            </a:r>
            <a:r>
              <a:rPr lang="en-US" sz="2400" i="1" dirty="0">
                <a:latin typeface="Cambria" panose="02040503050406030204" pitchFamily="18" charset="0"/>
              </a:rPr>
              <a:t>e.g.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foo.c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–o  foo </a:t>
            </a:r>
            <a:r>
              <a:rPr lang="en-US" sz="2400" dirty="0">
                <a:latin typeface="Cambria" panose="02040503050406030204" pitchFamily="18" charset="0"/>
              </a:rPr>
              <a:t>–</a:t>
            </a:r>
            <a:r>
              <a:rPr lang="en-US" sz="2400" dirty="0" err="1">
                <a:latin typeface="Cambria" panose="02040503050406030204" pitchFamily="18" charset="0"/>
              </a:rPr>
              <a:t>l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math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“math” refers to the C math library, which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does not link to automatically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it is used when we our code needs to includes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math.h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 Generating information for debugging (-g)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       </a:t>
            </a:r>
            <a:r>
              <a:rPr lang="en-US" sz="2400" i="1" dirty="0">
                <a:latin typeface="Cambria" panose="02040503050406030204" pitchFamily="18" charset="0"/>
              </a:rPr>
              <a:t>e.g.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buggy.c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–o  buggy </a:t>
            </a:r>
            <a:r>
              <a:rPr lang="en-US" sz="2400" dirty="0">
                <a:latin typeface="Cambria" panose="02040503050406030204" pitchFamily="18" charset="0"/>
              </a:rPr>
              <a:t>–g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(so that later you can execute “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gdb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swap”)</a:t>
            </a:r>
          </a:p>
        </p:txBody>
      </p:sp>
    </p:spTree>
    <p:extLst>
      <p:ext uri="{BB962C8B-B14F-4D97-AF65-F5344CB8AC3E}">
        <p14:creationId xmlns:p14="http://schemas.microsoft.com/office/powerpoint/2010/main" val="18364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230D4-2897-E24B-99C3-7F4E0007569A}"/>
              </a:ext>
            </a:extLst>
          </p:cNvPr>
          <p:cNvSpPr txBox="1">
            <a:spLocks/>
          </p:cNvSpPr>
          <p:nvPr/>
        </p:nvSpPr>
        <p:spPr>
          <a:xfrm>
            <a:off x="1524000" y="12694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ambria" panose="02040503050406030204" pitchFamily="18" charset="0"/>
              </a:rPr>
              <a:t>Why C 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B4C35C-EEF4-4B4C-B12B-74673A23703B}"/>
              </a:ext>
            </a:extLst>
          </p:cNvPr>
          <p:cNvSpPr txBox="1">
            <a:spLocks/>
          </p:cNvSpPr>
          <p:nvPr/>
        </p:nvSpPr>
        <p:spPr>
          <a:xfrm>
            <a:off x="1524000" y="2155204"/>
            <a:ext cx="9144000" cy="127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Most of the </a:t>
            </a:r>
            <a:r>
              <a:rPr lang="en-US" dirty="0">
                <a:latin typeface="Cambria" panose="02040503050406030204" pitchFamily="18" charset="0"/>
              </a:rPr>
              <a:t>operating systems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are written in C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[1]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Precise </a:t>
            </a:r>
            <a:r>
              <a:rPr lang="en-US" dirty="0">
                <a:latin typeface="Cambria" panose="02040503050406030204" pitchFamily="18" charset="0"/>
              </a:rPr>
              <a:t>control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the underlying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hardwares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AB88E-6EEA-F047-9C8E-69F1454852BF}"/>
              </a:ext>
            </a:extLst>
          </p:cNvPr>
          <p:cNvSpPr/>
          <p:nvPr/>
        </p:nvSpPr>
        <p:spPr>
          <a:xfrm>
            <a:off x="0" y="6524823"/>
            <a:ext cx="679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[1] </a:t>
            </a:r>
            <a:r>
              <a:rPr lang="en-US" sz="1400" i="1" dirty="0">
                <a:latin typeface="Cambria" panose="02040503050406030204" pitchFamily="18" charset="0"/>
              </a:rPr>
              <a:t>The benefits and costs of writing a POSIX kernel in a high-level language </a:t>
            </a:r>
            <a:r>
              <a:rPr lang="en-US" sz="1400" dirty="0">
                <a:latin typeface="Cambria" panose="02040503050406030204" pitchFamily="18" charset="0"/>
              </a:rPr>
              <a:t>(OSDI ‘18)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2AD0F5-59C4-FF4A-8471-8033F87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527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30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323924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31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D92F91-FE1A-9D4C-BAF5-DDEF509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utility is a program to automate the compilation and execution of programs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usage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9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of make is tricky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In this course, we only need to learn the basics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is a configuration file to instruct the make utility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how to compile and run the programs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consists of multiple rules. The </a:t>
            </a:r>
            <a:r>
              <a:rPr lang="en-US" dirty="0">
                <a:latin typeface="Cambria" panose="02040503050406030204" pitchFamily="18" charset="0"/>
              </a:rPr>
              <a:t>syntax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is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128AE-EFA3-7C4A-AD1A-1036A813ABF2}"/>
              </a:ext>
            </a:extLst>
          </p:cNvPr>
          <p:cNvSpPr txBox="1"/>
          <p:nvPr/>
        </p:nvSpPr>
        <p:spPr>
          <a:xfrm>
            <a:off x="2929622" y="4524117"/>
            <a:ext cx="557075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Target: pre-requisites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&lt;TAB&gt; command 1 to build the target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&lt;TAB&gt; command 2 to build the target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692DD-D7CF-AE43-8119-33156F4CA96D}"/>
              </a:ext>
            </a:extLst>
          </p:cNvPr>
          <p:cNvSpPr/>
          <p:nvPr/>
        </p:nvSpPr>
        <p:spPr>
          <a:xfrm>
            <a:off x="3581401" y="6556682"/>
            <a:ext cx="4107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[9] </a:t>
            </a:r>
            <a:r>
              <a:rPr lang="en-US" sz="1400" dirty="0">
                <a:latin typeface="Cambria" panose="02040503050406030204" pitchFamily="18" charset="0"/>
                <a:hlinkClick r:id="rId2"/>
              </a:rPr>
              <a:t>https://www.gnu.org/software/make/manual/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  <a:p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7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CEA8-1EBC-5B43-8103-1284E9C9F7AE}"/>
              </a:ext>
            </a:extLst>
          </p:cNvPr>
          <p:cNvSpPr/>
          <p:nvPr/>
        </p:nvSpPr>
        <p:spPr>
          <a:xfrm>
            <a:off x="449151" y="996434"/>
            <a:ext cx="4834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[Demo] Compile multiple programs</a:t>
            </a:r>
            <a:endParaRPr lang="en-CN" sz="2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A5BF75-D7DA-4949-9DAE-A48ECDB2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Suppose you want to compile 2 executable programs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and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  <a:r>
              <a:rPr lang="en-US" sz="2000" dirty="0"/>
              <a:t>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You can create a minimal </a:t>
            </a:r>
            <a:r>
              <a:rPr lang="en-US" sz="2000" dirty="0" err="1">
                <a:latin typeface="Cambria" panose="02040503050406030204" pitchFamily="18" charset="0"/>
              </a:rPr>
              <a:t>Makefile</a:t>
            </a:r>
            <a:r>
              <a:rPr lang="en-US" sz="2000" dirty="0">
                <a:latin typeface="Cambria" panose="02040503050406030204" pitchFamily="18" charset="0"/>
              </a:rPr>
              <a:t> with the following 4 rules: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21F16-4622-5047-86B6-A4FCD148F032}"/>
              </a:ext>
            </a:extLst>
          </p:cNvPr>
          <p:cNvSpPr txBox="1"/>
          <p:nvPr/>
        </p:nvSpPr>
        <p:spPr>
          <a:xfrm>
            <a:off x="287701" y="4091671"/>
            <a:ext cx="24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Tabs MUST be used,</a:t>
            </a: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Spaces are not allowed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98180-4963-2041-B630-3422F9B9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24" y="3429000"/>
            <a:ext cx="3056301" cy="2066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3FAF3B-F11F-7941-988E-7D201B99A449}"/>
              </a:ext>
            </a:extLst>
          </p:cNvPr>
          <p:cNvSpPr txBox="1"/>
          <p:nvPr/>
        </p:nvSpPr>
        <p:spPr>
          <a:xfrm>
            <a:off x="2986089" y="3429000"/>
            <a:ext cx="8672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all: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rm -f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57D28-6EEC-3C46-9C5F-7BA4C2F79C9A}"/>
              </a:ext>
            </a:extLst>
          </p:cNvPr>
          <p:cNvCxnSpPr/>
          <p:nvPr/>
        </p:nvCxnSpPr>
        <p:spPr>
          <a:xfrm flipV="1">
            <a:off x="1543050" y="4414838"/>
            <a:ext cx="171450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930540-D02D-984C-823B-8790E4BEE554}"/>
              </a:ext>
            </a:extLst>
          </p:cNvPr>
          <p:cNvCxnSpPr>
            <a:cxnSpLocks/>
          </p:cNvCxnSpPr>
          <p:nvPr/>
        </p:nvCxnSpPr>
        <p:spPr>
          <a:xfrm>
            <a:off x="1543050" y="5286375"/>
            <a:ext cx="1528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981A1-8A19-5646-B056-689921CCAB04}"/>
              </a:ext>
            </a:extLst>
          </p:cNvPr>
          <p:cNvCxnSpPr>
            <a:cxnSpLocks/>
          </p:cNvCxnSpPr>
          <p:nvPr/>
        </p:nvCxnSpPr>
        <p:spPr>
          <a:xfrm>
            <a:off x="1543050" y="5286375"/>
            <a:ext cx="1528396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43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CEA8-1EBC-5B43-8103-1284E9C9F7AE}"/>
              </a:ext>
            </a:extLst>
          </p:cNvPr>
          <p:cNvSpPr/>
          <p:nvPr/>
        </p:nvSpPr>
        <p:spPr>
          <a:xfrm>
            <a:off x="449151" y="996434"/>
            <a:ext cx="2355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Expected results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4CA0-3778-D44B-A676-317183B460AF}"/>
              </a:ext>
            </a:extLst>
          </p:cNvPr>
          <p:cNvSpPr txBox="1"/>
          <p:nvPr/>
        </p:nvSpPr>
        <p:spPr>
          <a:xfrm>
            <a:off x="1822938" y="1637413"/>
            <a:ext cx="8546123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H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clean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rm -f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 </a:t>
            </a:r>
          </a:p>
        </p:txBody>
      </p:sp>
    </p:spTree>
    <p:extLst>
      <p:ext uri="{BB962C8B-B14F-4D97-AF65-F5344CB8AC3E}">
        <p14:creationId xmlns:p14="http://schemas.microsoft.com/office/powerpoint/2010/main" val="271712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2B6A-4B9D-4279-952E-87934A8F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1E0E-9022-464D-A064-2B695716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https://makefiletutorial.com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1E800-EEEF-4517-9E72-2C4A87B1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82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35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1870783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15C969-D643-1446-93E1-7EF4736029E1}"/>
              </a:ext>
            </a:extLst>
          </p:cNvPr>
          <p:cNvSpPr/>
          <p:nvPr/>
        </p:nvSpPr>
        <p:spPr>
          <a:xfrm>
            <a:off x="449151" y="818708"/>
            <a:ext cx="6182975" cy="500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GDB stands for </a:t>
            </a:r>
            <a:r>
              <a:rPr lang="en-US" sz="2400" dirty="0">
                <a:latin typeface="Cambria" panose="02040503050406030204" pitchFamily="18" charset="0"/>
              </a:rPr>
              <a:t>GNU Debugger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Make sure that the file is compiled with “</a:t>
            </a:r>
            <a:r>
              <a:rPr lang="en-US" sz="2400" dirty="0">
                <a:latin typeface="Cambria" panose="02040503050406030204" pitchFamily="18" charset="0"/>
              </a:rPr>
              <a:t>-g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 Usage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Enter: </a:t>
            </a:r>
            <a:r>
              <a:rPr lang="en-US" sz="2400" dirty="0" err="1">
                <a:latin typeface="Cambria" panose="02040503050406030204" pitchFamily="18" charset="0"/>
              </a:rPr>
              <a:t>gdb</a:t>
            </a:r>
            <a:r>
              <a:rPr lang="en-US" sz="2400" dirty="0">
                <a:latin typeface="Cambria" panose="02040503050406030204" pitchFamily="18" charset="0"/>
              </a:rPr>
              <a:t> [program file]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Quit: quit or </a:t>
            </a:r>
            <a:r>
              <a:rPr lang="en-US" sz="2400" dirty="0" err="1">
                <a:latin typeface="Cambria" panose="02040503050406030204" pitchFamily="18" charset="0"/>
              </a:rPr>
              <a:t>Ctrl+D</a:t>
            </a:r>
            <a:endParaRPr lang="en-US" sz="2400" dirty="0">
              <a:latin typeface="Cambria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List program: 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Set breakpoint: 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reak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Run until stop: 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un</a:t>
            </a:r>
            <a:r>
              <a:rPr lang="en-US" sz="2400" dirty="0">
                <a:latin typeface="Cambria" panose="02040503050406030204" pitchFamily="18" charset="0"/>
              </a:rPr>
              <a:t> [</a:t>
            </a:r>
            <a:r>
              <a:rPr lang="en-US" sz="2400" dirty="0" err="1">
                <a:latin typeface="Cambria" panose="02040503050406030204" pitchFamily="18" charset="0"/>
              </a:rPr>
              <a:t>args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Print variable: 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rint</a:t>
            </a:r>
            <a:r>
              <a:rPr lang="en-US" sz="2400" dirty="0">
                <a:latin typeface="Cambria" panose="02040503050406030204" pitchFamily="18" charset="0"/>
              </a:rPr>
              <a:t> [variable name]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9B024-2500-FC40-98EA-8E172A72732C}"/>
              </a:ext>
            </a:extLst>
          </p:cNvPr>
          <p:cNvSpPr txBox="1"/>
          <p:nvPr/>
        </p:nvSpPr>
        <p:spPr>
          <a:xfrm>
            <a:off x="6785199" y="58846"/>
            <a:ext cx="5346699" cy="649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#include &lt;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int main()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{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    int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    int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8        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=0;i&lt;=5;i++)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9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 at 0x400544: file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buggy.c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line 9.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program: /homes/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cspeter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/test/buggy 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1, main () at buggy.c:9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=0;i&lt;=5;i++)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H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HK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$1 = {0, 1, 2, 3, 4}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H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HK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$2 = 5</a:t>
            </a:r>
          </a:p>
        </p:txBody>
      </p:sp>
    </p:spTree>
    <p:extLst>
      <p:ext uri="{BB962C8B-B14F-4D97-AF65-F5344CB8AC3E}">
        <p14:creationId xmlns:p14="http://schemas.microsoft.com/office/powerpoint/2010/main" val="3863662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37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416B-1CAF-DE4B-A093-10C814FE09EB}"/>
              </a:ext>
            </a:extLst>
          </p:cNvPr>
          <p:cNvSpPr/>
          <p:nvPr/>
        </p:nvSpPr>
        <p:spPr>
          <a:xfrm>
            <a:off x="560601" y="1027053"/>
            <a:ext cx="99607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If no breakpoint is set, “run” will execute to the 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Otherwise, it will stop at the first breakpoint it meets.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To continue, you have 3 options: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ontinue</a:t>
            </a:r>
            <a:r>
              <a:rPr lang="en-US" sz="2400" dirty="0">
                <a:latin typeface="Cambria" panose="02040503050406030204" pitchFamily="18" charset="0"/>
              </a:rPr>
              <a:t>: GDB will continue executing until the next break point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ext</a:t>
            </a:r>
            <a:r>
              <a:rPr lang="en-US" sz="2400" dirty="0">
                <a:latin typeface="Cambria" panose="02040503050406030204" pitchFamily="18" charset="0"/>
              </a:rPr>
              <a:t>: GDB will execute the next line as a single instruction (even if it is a function call)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tep</a:t>
            </a:r>
            <a:r>
              <a:rPr lang="en-US" sz="2400" dirty="0">
                <a:latin typeface="Cambria" panose="02040503050406030204" pitchFamily="18" charset="0"/>
              </a:rPr>
              <a:t>: GDB will execute the next line, if it is a function call, it will step into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5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416B-1CAF-DE4B-A093-10C814FE09EB}"/>
              </a:ext>
            </a:extLst>
          </p:cNvPr>
          <p:cNvSpPr/>
          <p:nvPr/>
        </p:nvSpPr>
        <p:spPr>
          <a:xfrm>
            <a:off x="560601" y="1027053"/>
            <a:ext cx="10018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[Demo] Debugging buggy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100FE-BFA5-6C4F-A2A0-F5EF587EE085}"/>
              </a:ext>
            </a:extLst>
          </p:cNvPr>
          <p:cNvSpPr/>
          <p:nvPr/>
        </p:nvSpPr>
        <p:spPr>
          <a:xfrm>
            <a:off x="3460831" y="2028616"/>
            <a:ext cx="480349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    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    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for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for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887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5BDC-2CF6-4ACE-A2E3-685B658E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22DD9-E8EE-45D8-A384-C7DAAA2F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https://www.cs.cmu.edu/~gilpin/tutorial/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E32E6-C852-447D-9135-B0A3E495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37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E771C-13DA-4E42-99C5-F65480B4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Types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FC1EC-3850-4D2C-83AD-DC3B7F5C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4</a:t>
            </a:fld>
            <a:endParaRPr lang="en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78D231-B23E-4029-A5B1-AE5CF309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381" y="1337848"/>
            <a:ext cx="5073700" cy="52685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AA6621-2205-4801-8427-40399481DFF1}"/>
              </a:ext>
            </a:extLst>
          </p:cNvPr>
          <p:cNvSpPr txBox="1"/>
          <p:nvPr/>
        </p:nvSpPr>
        <p:spPr>
          <a:xfrm>
            <a:off x="908263" y="1690688"/>
            <a:ext cx="45658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venir Next LT Pro" panose="020B0504020202020204" pitchFamily="34" charset="0"/>
              </a:rPr>
              <a:t>All C data types have fixed size in bits</a:t>
            </a:r>
          </a:p>
          <a:p>
            <a:endParaRPr lang="en-US" altLang="zh-CN" sz="2400" dirty="0"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Primary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Derived data types (pointers, arrays, functions…)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User defined data types</a:t>
            </a:r>
          </a:p>
          <a:p>
            <a:endParaRPr lang="en-US" altLang="zh-CN" sz="2000" dirty="0">
              <a:latin typeface="Avenir Next LT Pro" panose="020B0504020202020204" pitchFamily="34" charset="0"/>
            </a:endParaRPr>
          </a:p>
          <a:p>
            <a:endParaRPr lang="zh-CN" altLang="en-US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68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11DF53-9702-4718-879F-365A33F8C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 Programming in Linux OS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2F7175-D17E-4B93-BB27-D6A710783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830" y="1542021"/>
            <a:ext cx="11231218" cy="4140200"/>
          </a:xfrm>
        </p:spPr>
        <p:txBody>
          <a:bodyPr/>
          <a:lstStyle/>
          <a:p>
            <a:r>
              <a:rPr lang="en-US" altLang="zh-CN" dirty="0"/>
              <a:t>Review of first two chapters</a:t>
            </a:r>
          </a:p>
          <a:p>
            <a:r>
              <a:rPr lang="en-US" altLang="zh-CN" dirty="0"/>
              <a:t>More Details in I/O subsystem</a:t>
            </a:r>
          </a:p>
          <a:p>
            <a:r>
              <a:rPr lang="en-US" altLang="zh-CN" dirty="0"/>
              <a:t>Process, Threads and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176319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B98DFA2-F2E6-4018-A3FB-9EE89DEE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 Summary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4768655-7488-4586-965C-A3B731D00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566" y="1458924"/>
            <a:ext cx="10807104" cy="5273675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To best utilize the fast CPU, modern OSes employ </a:t>
            </a:r>
            <a:r>
              <a:rPr lang="en-HK" altLang="en-US" dirty="0">
                <a:solidFill>
                  <a:srgbClr val="FF0000"/>
                </a:solidFill>
              </a:rPr>
              <a:t>multiprogramming</a:t>
            </a:r>
            <a:r>
              <a:rPr lang="en-HK" altLang="en-US" dirty="0"/>
              <a:t>, which allows many jobs to be in memory at the same time, thus ensuring that the CPU always has a job to execute</a:t>
            </a:r>
            <a:endParaRPr lang="en-HK" altLang="en-US" dirty="0">
              <a:solidFill>
                <a:srgbClr val="3366FF"/>
              </a:solidFill>
            </a:endParaRPr>
          </a:p>
          <a:p>
            <a:r>
              <a:rPr lang="en-HK" altLang="en-US" dirty="0">
                <a:solidFill>
                  <a:srgbClr val="FF0000"/>
                </a:solidFill>
              </a:rPr>
              <a:t>Multitasking</a:t>
            </a:r>
            <a:r>
              <a:rPr lang="en-HK" altLang="en-US" dirty="0"/>
              <a:t> can be considered an extension of multiprogramming wherein CPU scheduling (to be discussed in Chapter 5) can rapidly switch CPU between executing different processes, providing users with a fast response time, which is important for interactive types of jobs</a:t>
            </a:r>
          </a:p>
          <a:p>
            <a:r>
              <a:rPr lang="en-HK" altLang="en-US" dirty="0"/>
              <a:t>Operating systems provide mechanisms for </a:t>
            </a:r>
            <a:r>
              <a:rPr lang="en-HK" altLang="en-US" dirty="0">
                <a:solidFill>
                  <a:srgbClr val="3366FF"/>
                </a:solidFill>
              </a:rPr>
              <a:t>protecting</a:t>
            </a:r>
            <a:r>
              <a:rPr lang="en-HK" altLang="en-US" dirty="0"/>
              <a:t>. Protection measures the control of the resource (hardware and software) access available in computer systems.</a:t>
            </a:r>
          </a:p>
          <a:p>
            <a:r>
              <a:rPr lang="en-HK" altLang="en-US" dirty="0">
                <a:solidFill>
                  <a:srgbClr val="FF0000"/>
                </a:solidFill>
              </a:rPr>
              <a:t>Virtualization</a:t>
            </a:r>
            <a:r>
              <a:rPr lang="en-HK" altLang="en-US" dirty="0"/>
              <a:t> is a technology that allows an OS to run as an application within another OS. It involves abstracting hardware into several different execution environments – each referred as a </a:t>
            </a:r>
            <a:r>
              <a:rPr lang="en-HK" altLang="en-US" dirty="0">
                <a:solidFill>
                  <a:srgbClr val="FF0000"/>
                </a:solidFill>
              </a:rPr>
              <a:t>virtual machine</a:t>
            </a:r>
            <a:r>
              <a:rPr lang="en-HK" altLang="en-US" dirty="0"/>
              <a:t>.</a:t>
            </a:r>
          </a:p>
          <a:p>
            <a:r>
              <a:rPr lang="en-HK" altLang="en-US" dirty="0"/>
              <a:t>The </a:t>
            </a:r>
            <a:r>
              <a:rPr lang="en-HK" altLang="en-US" dirty="0">
                <a:solidFill>
                  <a:srgbClr val="FF0000"/>
                </a:solidFill>
              </a:rPr>
              <a:t>virtual machine </a:t>
            </a:r>
            <a:r>
              <a:rPr lang="en-HK" altLang="en-US" dirty="0"/>
              <a:t>or </a:t>
            </a:r>
            <a:r>
              <a:rPr lang="en-HK" altLang="en-US" dirty="0">
                <a:solidFill>
                  <a:srgbClr val="FF0000"/>
                </a:solidFill>
              </a:rPr>
              <a:t>VM</a:t>
            </a:r>
            <a:r>
              <a:rPr lang="en-HK" altLang="en-US" dirty="0"/>
              <a:t> creates an illusion for multiple processes in that each process “thinks” that it runs on a dedicate CPU with its own memory.</a:t>
            </a:r>
          </a:p>
          <a:p>
            <a:endParaRPr lang="en-HK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8C8B21-FFB7-4092-A776-D0FE75A1D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546" y="297829"/>
            <a:ext cx="7443787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Von Neumann Architecture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8CCB92-30D7-4CB3-99A6-A976CE9B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46" y="1247154"/>
            <a:ext cx="7361237" cy="2678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CN" kern="0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processing unit</a:t>
            </a:r>
            <a:r>
              <a:rPr lang="en-US" altLang="zh-CN" kern="0" dirty="0"/>
              <a:t> that contains an </a:t>
            </a:r>
            <a:r>
              <a:rPr lang="en-US" altLang="zh-CN" dirty="0">
                <a:solidFill>
                  <a:srgbClr val="3366FF"/>
                </a:solidFill>
              </a:rPr>
              <a:t>arithmetic logic unit (ALU) </a:t>
            </a:r>
            <a:r>
              <a:rPr lang="en-US" altLang="zh-CN" kern="0" dirty="0"/>
              <a:t>and </a:t>
            </a:r>
            <a:r>
              <a:rPr lang="en-US" altLang="zh-CN" dirty="0">
                <a:solidFill>
                  <a:srgbClr val="3366FF"/>
                </a:solidFill>
              </a:rPr>
              <a:t>processor registers</a:t>
            </a:r>
          </a:p>
          <a:p>
            <a:pPr>
              <a:defRPr/>
            </a:pPr>
            <a:r>
              <a:rPr lang="en-US" altLang="zh-CN" kern="0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control unit </a:t>
            </a:r>
            <a:r>
              <a:rPr lang="en-US" altLang="zh-CN" kern="0" dirty="0"/>
              <a:t>that contains an </a:t>
            </a:r>
            <a:r>
              <a:rPr lang="en-US" altLang="zh-CN" dirty="0"/>
              <a:t>instruction register (IR) </a:t>
            </a:r>
            <a:r>
              <a:rPr lang="en-US" altLang="zh-CN" kern="0" dirty="0"/>
              <a:t>and </a:t>
            </a:r>
            <a:r>
              <a:rPr lang="en-US" altLang="zh-CN" dirty="0"/>
              <a:t>program counter (PC)</a:t>
            </a:r>
          </a:p>
          <a:p>
            <a:pPr>
              <a:defRPr/>
            </a:pPr>
            <a:r>
              <a:rPr lang="en-US" altLang="zh-CN" dirty="0">
                <a:solidFill>
                  <a:srgbClr val="3366FF"/>
                </a:solidFill>
              </a:rPr>
              <a:t>Memory</a:t>
            </a:r>
            <a:r>
              <a:rPr lang="en-US" altLang="zh-CN" kern="0" dirty="0"/>
              <a:t> that stores </a:t>
            </a:r>
            <a:r>
              <a:rPr lang="en-US" altLang="zh-CN" dirty="0">
                <a:solidFill>
                  <a:srgbClr val="3366FF"/>
                </a:solidFill>
              </a:rPr>
              <a:t>data</a:t>
            </a:r>
            <a:r>
              <a:rPr lang="en-US" altLang="zh-CN" kern="0" dirty="0"/>
              <a:t> and </a:t>
            </a:r>
            <a:r>
              <a:rPr lang="en-US" altLang="zh-CN" dirty="0">
                <a:solidFill>
                  <a:srgbClr val="3366FF"/>
                </a:solidFill>
              </a:rPr>
              <a:t>instructions </a:t>
            </a:r>
            <a:r>
              <a:rPr lang="en-US" altLang="zh-CN" dirty="0"/>
              <a:t>– along with </a:t>
            </a:r>
            <a:r>
              <a:rPr lang="en-US" altLang="zh-CN" dirty="0">
                <a:solidFill>
                  <a:srgbClr val="3366FF"/>
                </a:solidFill>
              </a:rPr>
              <a:t>caches</a:t>
            </a:r>
          </a:p>
          <a:p>
            <a:pPr>
              <a:defRPr/>
            </a:pPr>
            <a:r>
              <a:rPr lang="en-US" altLang="zh-CN" kern="0" dirty="0"/>
              <a:t>External mass storage (not shown in the figure)</a:t>
            </a:r>
          </a:p>
          <a:p>
            <a:pPr>
              <a:defRPr/>
            </a:pPr>
            <a:r>
              <a:rPr lang="en-US" altLang="zh-CN" dirty="0">
                <a:solidFill>
                  <a:srgbClr val="3366FF"/>
                </a:solidFill>
              </a:rPr>
              <a:t>Input</a:t>
            </a:r>
            <a:r>
              <a:rPr lang="en-US" altLang="zh-CN" kern="0" dirty="0"/>
              <a:t> and </a:t>
            </a:r>
            <a:r>
              <a:rPr lang="en-US" altLang="zh-CN" dirty="0">
                <a:solidFill>
                  <a:srgbClr val="3366FF"/>
                </a:solidFill>
              </a:rPr>
              <a:t>output</a:t>
            </a:r>
            <a:r>
              <a:rPr lang="en-US" altLang="zh-CN" kern="0" dirty="0"/>
              <a:t> mechanisms</a:t>
            </a:r>
          </a:p>
          <a:p>
            <a:pPr>
              <a:defRPr/>
            </a:pPr>
            <a:endParaRPr lang="en-US" altLang="zh-CN" kern="0" dirty="0"/>
          </a:p>
          <a:p>
            <a:pPr>
              <a:defRPr/>
            </a:pPr>
            <a:endParaRPr lang="en-US" altLang="zh-CN" kern="0" dirty="0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82459574-D40D-4FFC-8D16-AE2F720A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42" y="3885510"/>
            <a:ext cx="54276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6E9166C-ED09-48D7-AD9D-548BE60A4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Instruction Fetch/Decode/Execute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C796D54-B824-4551-8331-7F7A27A98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The instruction cycle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0B8ED0D3-FDD0-4CFE-9B32-1611F4B4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71663"/>
            <a:ext cx="1828800" cy="228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11269" name="TextBox 8">
            <a:extLst>
              <a:ext uri="{FF2B5EF4-FFF2-40B4-BE49-F238E27FC236}">
                <a16:creationId xmlns:a16="http://schemas.microsoft.com/office/drawing/2014/main" id="{0DDFF449-5DE2-4593-8318-7436DECE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95463"/>
            <a:ext cx="489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Gill Sans"/>
                <a:ea typeface="Gill Sans"/>
                <a:cs typeface="Gill Sans"/>
              </a:rPr>
              <a:t>PC:</a:t>
            </a:r>
          </a:p>
        </p:txBody>
      </p:sp>
      <p:sp>
        <p:nvSpPr>
          <p:cNvPr id="11270" name="Rectangle 21">
            <a:extLst>
              <a:ext uri="{FF2B5EF4-FFF2-40B4-BE49-F238E27FC236}">
                <a16:creationId xmlns:a16="http://schemas.microsoft.com/office/drawing/2014/main" id="{4A4CB39A-CF00-4D87-8E8A-EB05EE20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11271" name="Freeform 31">
            <a:extLst>
              <a:ext uri="{FF2B5EF4-FFF2-40B4-BE49-F238E27FC236}">
                <a16:creationId xmlns:a16="http://schemas.microsoft.com/office/drawing/2014/main" id="{7557C37A-1F65-46F1-B10C-A97186F19047}"/>
              </a:ext>
            </a:extLst>
          </p:cNvPr>
          <p:cNvSpPr>
            <a:spLocks/>
          </p:cNvSpPr>
          <p:nvPr/>
        </p:nvSpPr>
        <p:spPr bwMode="auto">
          <a:xfrm>
            <a:off x="4727575" y="2079626"/>
            <a:ext cx="2438400" cy="73025"/>
          </a:xfrm>
          <a:custGeom>
            <a:avLst/>
            <a:gdLst>
              <a:gd name="T0" fmla="*/ 0 w 2438881"/>
              <a:gd name="T1" fmla="*/ 0 h 72151"/>
              <a:gd name="T2" fmla="*/ 0 w 2438881"/>
              <a:gd name="T3" fmla="*/ 0 h 72151"/>
              <a:gd name="T4" fmla="*/ 2437919 w 2438881"/>
              <a:gd name="T5" fmla="*/ 73910 h 721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C9C594-AABC-46BF-86B3-5581E442EA2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100264"/>
            <a:ext cx="2133600" cy="185737"/>
            <a:chOff x="3276600" y="2099846"/>
            <a:chExt cx="2133600" cy="186154"/>
          </a:xfrm>
        </p:grpSpPr>
        <p:cxnSp>
          <p:nvCxnSpPr>
            <p:cNvPr id="11311" name="Straight Connector 33">
              <a:extLst>
                <a:ext uri="{FF2B5EF4-FFF2-40B4-BE49-F238E27FC236}">
                  <a16:creationId xmlns:a16="http://schemas.microsoft.com/office/drawing/2014/main" id="{36F9C954-5ABE-446B-A3F6-2FAF8D056E24}"/>
                </a:ext>
              </a:extLst>
            </p:cNvPr>
            <p:cNvCxnSpPr>
              <a:cxnSpLocks noChangeShapeType="1"/>
              <a:endCxn id="1126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Straight Connector 35">
              <a:extLst>
                <a:ext uri="{FF2B5EF4-FFF2-40B4-BE49-F238E27FC236}">
                  <a16:creationId xmlns:a16="http://schemas.microsoft.com/office/drawing/2014/main" id="{653D0333-FFE3-4BEC-B7D2-4386F08F56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664D5D-8273-42D0-B370-E93A98001E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11308" name="TextBox 48">
              <a:extLst>
                <a:ext uri="{FF2B5EF4-FFF2-40B4-BE49-F238E27FC236}">
                  <a16:creationId xmlns:a16="http://schemas.microsoft.com/office/drawing/2014/main" id="{3D0CD408-0306-4C75-ABFA-525C017D2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209800"/>
              <a:ext cx="18943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Gill Sans"/>
                  <a:ea typeface="Gill Sans"/>
                  <a:cs typeface="Gill Sans"/>
                </a:rPr>
                <a:t>Instruction fetch</a:t>
              </a:r>
            </a:p>
          </p:txBody>
        </p:sp>
        <p:cxnSp>
          <p:nvCxnSpPr>
            <p:cNvPr id="11309" name="Straight Connector 51">
              <a:extLst>
                <a:ext uri="{FF2B5EF4-FFF2-40B4-BE49-F238E27FC236}">
                  <a16:creationId xmlns:a16="http://schemas.microsoft.com/office/drawing/2014/main" id="{7A4DF07A-516B-4C8B-A7AE-34F4847F0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Straight Arrow Connector 57">
              <a:extLst>
                <a:ext uri="{FF2B5EF4-FFF2-40B4-BE49-F238E27FC236}">
                  <a16:creationId xmlns:a16="http://schemas.microsoft.com/office/drawing/2014/main" id="{EAB803F2-24E5-4210-85D8-FB8EDAE14E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EEDCB-110C-420C-974A-3A8F98AFE0F6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200400"/>
            <a:ext cx="4883150" cy="3200400"/>
            <a:chOff x="755667" y="3200400"/>
            <a:chExt cx="4883133" cy="3200400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612C4CD4-15DD-483C-8E66-F2F5B93D041C}"/>
                </a:ext>
              </a:extLst>
            </p:cNvPr>
            <p:cNvSpPr/>
            <p:nvPr/>
          </p:nvSpPr>
          <p:spPr bwMode="auto">
            <a:xfrm flipV="1">
              <a:off x="2362211" y="4648200"/>
              <a:ext cx="1828794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290" name="Straight Connector 59">
              <a:extLst>
                <a:ext uri="{FF2B5EF4-FFF2-40B4-BE49-F238E27FC236}">
                  <a16:creationId xmlns:a16="http://schemas.microsoft.com/office/drawing/2014/main" id="{788E2C93-8CCF-406B-8BFB-899486BF5B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Straight Connector 60">
              <a:extLst>
                <a:ext uri="{FF2B5EF4-FFF2-40B4-BE49-F238E27FC236}">
                  <a16:creationId xmlns:a16="http://schemas.microsoft.com/office/drawing/2014/main" id="{0B9F254A-F386-4D7C-802B-B2AD9BDDBC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2" name="Rectangle 6">
              <a:extLst>
                <a:ext uri="{FF2B5EF4-FFF2-40B4-BE49-F238E27FC236}">
                  <a16:creationId xmlns:a16="http://schemas.microsoft.com/office/drawing/2014/main" id="{BEBABBBC-8C06-4234-BE5D-413BACF8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93" name="Rectangle 9">
              <a:extLst>
                <a:ext uri="{FF2B5EF4-FFF2-40B4-BE49-F238E27FC236}">
                  <a16:creationId xmlns:a16="http://schemas.microsoft.com/office/drawing/2014/main" id="{11D2B798-2C77-498F-BA8F-1ED12A10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94" name="TextBox 10">
              <a:extLst>
                <a:ext uri="{FF2B5EF4-FFF2-40B4-BE49-F238E27FC236}">
                  <a16:creationId xmlns:a16="http://schemas.microsoft.com/office/drawing/2014/main" id="{A08DC428-D8F6-4BD1-AD18-D5E32E8C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505200"/>
              <a:ext cx="9444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Gill Sans"/>
                  <a:ea typeface="Gill Sans"/>
                  <a:cs typeface="Gill Sans"/>
                </a:rPr>
                <a:t>Registers</a:t>
              </a:r>
            </a:p>
          </p:txBody>
        </p:sp>
        <p:sp>
          <p:nvSpPr>
            <p:cNvPr id="11295" name="TextBox 15">
              <a:extLst>
                <a:ext uri="{FF2B5EF4-FFF2-40B4-BE49-F238E27FC236}">
                  <a16:creationId xmlns:a16="http://schemas.microsoft.com/office/drawing/2014/main" id="{0F5F1C61-8CCA-4495-A374-EBFF80941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800600"/>
              <a:ext cx="558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ALU</a:t>
              </a:r>
            </a:p>
          </p:txBody>
        </p:sp>
        <p:cxnSp>
          <p:nvCxnSpPr>
            <p:cNvPr id="11296" name="Straight Arrow Connector 17">
              <a:extLst>
                <a:ext uri="{FF2B5EF4-FFF2-40B4-BE49-F238E27FC236}">
                  <a16:creationId xmlns:a16="http://schemas.microsoft.com/office/drawing/2014/main" id="{E35F5A6C-4B5F-4A12-A77E-6BFCBE8FB2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Arrow Connector 18">
              <a:extLst>
                <a:ext uri="{FF2B5EF4-FFF2-40B4-BE49-F238E27FC236}">
                  <a16:creationId xmlns:a16="http://schemas.microsoft.com/office/drawing/2014/main" id="{C5D8A424-088D-4EF8-A6F5-673C3BFA2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313D8179-910E-4720-9670-91BCCB9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cxnSp>
          <p:nvCxnSpPr>
            <p:cNvPr id="11299" name="Straight Arrow Connector 23">
              <a:extLst>
                <a:ext uri="{FF2B5EF4-FFF2-40B4-BE49-F238E27FC236}">
                  <a16:creationId xmlns:a16="http://schemas.microsoft.com/office/drawing/2014/main" id="{E01D8658-7776-43F4-93E5-3946B5B2D911}"/>
                </a:ext>
              </a:extLst>
            </p:cNvPr>
            <p:cNvCxnSpPr>
              <a:cxnSpLocks noChangeShapeType="1"/>
              <a:stCxn id="15" idx="0"/>
              <a:endCxn id="11298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Straight Connector 37">
              <a:extLst>
                <a:ext uri="{FF2B5EF4-FFF2-40B4-BE49-F238E27FC236}">
                  <a16:creationId xmlns:a16="http://schemas.microsoft.com/office/drawing/2014/main" id="{6384FEE8-384F-438D-8EC5-ABEA5032E7CC}"/>
                </a:ext>
              </a:extLst>
            </p:cNvPr>
            <p:cNvCxnSpPr>
              <a:cxnSpLocks noChangeShapeType="1"/>
              <a:endCxn id="11292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Straight Connector 39">
              <a:extLst>
                <a:ext uri="{FF2B5EF4-FFF2-40B4-BE49-F238E27FC236}">
                  <a16:creationId xmlns:a16="http://schemas.microsoft.com/office/drawing/2014/main" id="{8542B145-05C8-4097-87D0-295B2035DDC3}"/>
                </a:ext>
              </a:extLst>
            </p:cNvPr>
            <p:cNvCxnSpPr>
              <a:cxnSpLocks noChangeShapeType="1"/>
              <a:stCxn id="11298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Straight Connector 41">
              <a:extLst>
                <a:ext uri="{FF2B5EF4-FFF2-40B4-BE49-F238E27FC236}">
                  <a16:creationId xmlns:a16="http://schemas.microsoft.com/office/drawing/2014/main" id="{5DF92929-D2E9-439A-801D-77DBDE4557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43">
              <a:extLst>
                <a:ext uri="{FF2B5EF4-FFF2-40B4-BE49-F238E27FC236}">
                  <a16:creationId xmlns:a16="http://schemas.microsoft.com/office/drawing/2014/main" id="{1E2E8B82-BCA1-448D-83D4-07065A2A4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46">
              <a:extLst>
                <a:ext uri="{FF2B5EF4-FFF2-40B4-BE49-F238E27FC236}">
                  <a16:creationId xmlns:a16="http://schemas.microsoft.com/office/drawing/2014/main" id="{4659B7B5-A3D7-445E-B770-F5BB32E6C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5" name="TextBox 50">
              <a:extLst>
                <a:ext uri="{FF2B5EF4-FFF2-40B4-BE49-F238E27FC236}">
                  <a16:creationId xmlns:a16="http://schemas.microsoft.com/office/drawing/2014/main" id="{433A145D-E560-483B-835F-2BB24F72C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7" y="4267200"/>
              <a:ext cx="10059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Gill Sans"/>
                  <a:ea typeface="Gill Sans"/>
                  <a:cs typeface="Gill Sans"/>
                </a:rPr>
                <a:t>Execute</a:t>
              </a:r>
            </a:p>
          </p:txBody>
        </p:sp>
        <p:cxnSp>
          <p:nvCxnSpPr>
            <p:cNvPr id="11306" name="Straight Connector 58">
              <a:extLst>
                <a:ext uri="{FF2B5EF4-FFF2-40B4-BE49-F238E27FC236}">
                  <a16:creationId xmlns:a16="http://schemas.microsoft.com/office/drawing/2014/main" id="{DE76E5FF-1DED-4D75-B7A1-E224DDF465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Arrow Connector 61">
              <a:extLst>
                <a:ext uri="{FF2B5EF4-FFF2-40B4-BE49-F238E27FC236}">
                  <a16:creationId xmlns:a16="http://schemas.microsoft.com/office/drawing/2014/main" id="{98D4B3AB-47D5-4166-9E9B-06775286C8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5" name="TextBox 62">
            <a:extLst>
              <a:ext uri="{FF2B5EF4-FFF2-40B4-BE49-F238E27FC236}">
                <a16:creationId xmlns:a16="http://schemas.microsoft.com/office/drawing/2014/main" id="{2E473EBA-88B7-429B-BF4E-AD8B9747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1219200"/>
            <a:ext cx="988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Gill Sans"/>
                <a:ea typeface="Gill Sans"/>
                <a:cs typeface="Gill Sans"/>
              </a:rPr>
              <a:t>Memory</a:t>
            </a:r>
          </a:p>
        </p:txBody>
      </p:sp>
      <p:sp>
        <p:nvSpPr>
          <p:cNvPr id="11276" name="TextBox 63">
            <a:extLst>
              <a:ext uri="{FF2B5EF4-FFF2-40B4-BE49-F238E27FC236}">
                <a16:creationId xmlns:a16="http://schemas.microsoft.com/office/drawing/2014/main" id="{30FC5A3D-B5C9-47A8-819C-CD697FCD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2133600"/>
            <a:ext cx="1304925" cy="400050"/>
          </a:xfrm>
          <a:prstGeom prst="rect">
            <a:avLst/>
          </a:prstGeom>
          <a:noFill/>
          <a:ln w="9525">
            <a:solidFill>
              <a:srgbClr val="618FF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instruction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0D4C6-E22D-41C6-9E5F-852BE93DF79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3200400" cy="476250"/>
            <a:chOff x="762000" y="2590800"/>
            <a:chExt cx="3200400" cy="476310"/>
          </a:xfrm>
        </p:grpSpPr>
        <p:sp>
          <p:nvSpPr>
            <p:cNvPr id="11286" name="TextBox 49">
              <a:extLst>
                <a:ext uri="{FF2B5EF4-FFF2-40B4-BE49-F238E27FC236}">
                  <a16:creationId xmlns:a16="http://schemas.microsoft.com/office/drawing/2014/main" id="{491C090C-34C2-41BE-B27F-5353A0B1F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667000"/>
              <a:ext cx="10086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Gill Sans"/>
                  <a:ea typeface="Gill Sans"/>
                  <a:cs typeface="Gill Sans"/>
                </a:rPr>
                <a:t>Decode</a:t>
              </a:r>
            </a:p>
          </p:txBody>
        </p:sp>
        <p:sp>
          <p:nvSpPr>
            <p:cNvPr id="11287" name="Rounded Rectangle 68">
              <a:extLst>
                <a:ext uri="{FF2B5EF4-FFF2-40B4-BE49-F238E27FC236}">
                  <a16:creationId xmlns:a16="http://schemas.microsoft.com/office/drawing/2014/main" id="{B1FE120E-426B-4B78-AAD7-7FAE91FD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117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88" name="TextBox 69">
              <a:extLst>
                <a:ext uri="{FF2B5EF4-FFF2-40B4-BE49-F238E27FC236}">
                  <a16:creationId xmlns:a16="http://schemas.microsoft.com/office/drawing/2014/main" id="{91AF7561-D9A6-4D83-B8F5-A6B3F529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28" y="2590800"/>
              <a:ext cx="876843" cy="36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decode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D3A976-6BC4-4F98-811A-5BA994D6D20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11281" name="Rounded Rectangle 67">
              <a:extLst>
                <a:ext uri="{FF2B5EF4-FFF2-40B4-BE49-F238E27FC236}">
                  <a16:creationId xmlns:a16="http://schemas.microsoft.com/office/drawing/2014/main" id="{F83EBA08-6D5B-4CD1-8CD5-57253B1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117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82" name="TextBox 66">
              <a:extLst>
                <a:ext uri="{FF2B5EF4-FFF2-40B4-BE49-F238E27FC236}">
                  <a16:creationId xmlns:a16="http://schemas.microsoft.com/office/drawing/2014/main" id="{B5EBA295-666A-473F-8BF8-E82FA3C62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371600"/>
              <a:ext cx="595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next</a:t>
              </a:r>
            </a:p>
          </p:txBody>
        </p:sp>
        <p:cxnSp>
          <p:nvCxnSpPr>
            <p:cNvPr id="11283" name="Straight Arrow Connector 70">
              <a:extLst>
                <a:ext uri="{FF2B5EF4-FFF2-40B4-BE49-F238E27FC236}">
                  <a16:creationId xmlns:a16="http://schemas.microsoft.com/office/drawing/2014/main" id="{A9F6F8E3-CF2A-4D7D-9542-A015BEC332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Straight Connector 72">
              <a:extLst>
                <a:ext uri="{FF2B5EF4-FFF2-40B4-BE49-F238E27FC236}">
                  <a16:creationId xmlns:a16="http://schemas.microsoft.com/office/drawing/2014/main" id="{612818A6-42FD-4672-A753-5D7C45ED63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Straight Arrow Connector 75">
              <a:extLst>
                <a:ext uri="{FF2B5EF4-FFF2-40B4-BE49-F238E27FC236}">
                  <a16:creationId xmlns:a16="http://schemas.microsoft.com/office/drawing/2014/main" id="{1502FB61-49A0-48D2-8D6F-3EB05249C6B7}"/>
                </a:ext>
              </a:extLst>
            </p:cNvPr>
            <p:cNvCxnSpPr>
              <a:cxnSpLocks noChangeShapeType="1"/>
              <a:endCxn id="11281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9" name="TextBox 77">
            <a:extLst>
              <a:ext uri="{FF2B5EF4-FFF2-40B4-BE49-F238E27FC236}">
                <a16:creationId xmlns:a16="http://schemas.microsoft.com/office/drawing/2014/main" id="{7AB99D4A-4A47-4631-B9CC-A3E1C3F9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91150"/>
            <a:ext cx="647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data</a:t>
            </a:r>
          </a:p>
        </p:txBody>
      </p:sp>
      <p:sp>
        <p:nvSpPr>
          <p:cNvPr id="11280" name="TextBox 45">
            <a:extLst>
              <a:ext uri="{FF2B5EF4-FFF2-40B4-BE49-F238E27FC236}">
                <a16:creationId xmlns:a16="http://schemas.microsoft.com/office/drawing/2014/main" id="{EB24EFC3-EBAA-46A9-B66C-50B1C9CC3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4" y="1382713"/>
            <a:ext cx="122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Processor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2C8A407-A432-4EDE-B57B-D37D34CD7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 Summary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388C36-8709-423B-8A45-0C4CDBD8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4156" y="1440301"/>
            <a:ext cx="10880746" cy="5083175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The three primary approaches for interacting with an operating system are (1) command interpreters (CLI or Shell), (2) graphical user interfaces, and (3) touchscreen interfaces </a:t>
            </a:r>
          </a:p>
          <a:p>
            <a:r>
              <a:rPr lang="en-HK" altLang="en-US" b="1" dirty="0">
                <a:solidFill>
                  <a:srgbClr val="FF0000"/>
                </a:solidFill>
              </a:rPr>
              <a:t>System calls </a:t>
            </a:r>
            <a:r>
              <a:rPr lang="en-HK" altLang="en-US" dirty="0"/>
              <a:t>provide services made available by an operating system, where programmers use a system call’s application programming interface (</a:t>
            </a:r>
            <a:r>
              <a:rPr lang="en-HK" altLang="en-US" dirty="0">
                <a:solidFill>
                  <a:srgbClr val="3366FF"/>
                </a:solidFill>
              </a:rPr>
              <a:t>API</a:t>
            </a:r>
            <a:r>
              <a:rPr lang="en-HK" altLang="en-US" dirty="0"/>
              <a:t>) for accessing system-call services. The standard C library provides the </a:t>
            </a:r>
            <a:r>
              <a:rPr lang="en-HK" altLang="en-US" dirty="0">
                <a:solidFill>
                  <a:srgbClr val="3366FF"/>
                </a:solidFill>
              </a:rPr>
              <a:t>system-call interface </a:t>
            </a:r>
            <a:r>
              <a:rPr lang="en-HK" altLang="en-US" dirty="0"/>
              <a:t>for UNIX and Linux</a:t>
            </a:r>
          </a:p>
          <a:p>
            <a:r>
              <a:rPr lang="en-HK" altLang="en-US" dirty="0"/>
              <a:t>Operating systems include a collection of </a:t>
            </a:r>
            <a:r>
              <a:rPr lang="en-HK" altLang="en-US" b="1" dirty="0">
                <a:solidFill>
                  <a:srgbClr val="FF0000"/>
                </a:solidFill>
              </a:rPr>
              <a:t>system programs</a:t>
            </a:r>
            <a:r>
              <a:rPr lang="en-HK" altLang="en-US" dirty="0">
                <a:solidFill>
                  <a:srgbClr val="FF0000"/>
                </a:solidFill>
              </a:rPr>
              <a:t> </a:t>
            </a:r>
            <a:r>
              <a:rPr lang="en-HK" altLang="en-US" dirty="0"/>
              <a:t>that provide utilities to users – so users can use the operating system services</a:t>
            </a:r>
          </a:p>
          <a:p>
            <a:r>
              <a:rPr lang="en-HK" altLang="en-US" dirty="0"/>
              <a:t>A </a:t>
            </a:r>
            <a:r>
              <a:rPr lang="en-HK" altLang="en-US" dirty="0">
                <a:solidFill>
                  <a:srgbClr val="FF0000"/>
                </a:solidFill>
              </a:rPr>
              <a:t>linker</a:t>
            </a:r>
            <a:r>
              <a:rPr lang="en-HK" altLang="en-US" dirty="0"/>
              <a:t> combines several relocatable object modules into a single binary executable file. A </a:t>
            </a:r>
            <a:r>
              <a:rPr lang="en-HK" altLang="en-US" dirty="0">
                <a:solidFill>
                  <a:srgbClr val="FF0000"/>
                </a:solidFill>
              </a:rPr>
              <a:t>loader</a:t>
            </a:r>
            <a:r>
              <a:rPr lang="en-HK" altLang="en-US" dirty="0"/>
              <a:t> loads the executable file into memory, where it becomes eligible to run on an available CPU</a:t>
            </a:r>
          </a:p>
          <a:p>
            <a:r>
              <a:rPr lang="en-HK" altLang="en-US" dirty="0"/>
              <a:t>An operating system is designed with specific goals in mind. These goals ultimately determine the operating system’s </a:t>
            </a:r>
            <a:r>
              <a:rPr lang="en-HK" altLang="en-US" b="1" dirty="0">
                <a:solidFill>
                  <a:srgbClr val="FF0000"/>
                </a:solidFill>
              </a:rPr>
              <a:t>policies</a:t>
            </a:r>
            <a:r>
              <a:rPr lang="en-HK" altLang="en-US" dirty="0"/>
              <a:t>. An operating system implements these policies through specific </a:t>
            </a:r>
            <a:r>
              <a:rPr lang="en-HK" altLang="en-US" b="1" dirty="0">
                <a:solidFill>
                  <a:srgbClr val="FF0000"/>
                </a:solidFill>
              </a:rPr>
              <a:t>mechanisms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19731D8-1E22-43A7-8B9E-76A50E073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087" y="24627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I/O Subsystems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72B1F7B-6E9E-45D6-81EE-26D0FA806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836" y="1214025"/>
            <a:ext cx="10264085" cy="5127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HK" altLang="en-US" dirty="0"/>
              <a:t>There are two main jobs of a computer: (1) </a:t>
            </a:r>
            <a:r>
              <a:rPr lang="en-HK" altLang="en-US" dirty="0">
                <a:solidFill>
                  <a:srgbClr val="FF0000"/>
                </a:solidFill>
              </a:rPr>
              <a:t>computing</a:t>
            </a:r>
            <a:r>
              <a:rPr lang="en-HK" altLang="en-US" dirty="0"/>
              <a:t> on CPU and (2) </a:t>
            </a:r>
            <a:r>
              <a:rPr lang="en-HK" altLang="en-US" dirty="0">
                <a:solidFill>
                  <a:srgbClr val="FF0000"/>
                </a:solidFill>
              </a:rPr>
              <a:t>I/O operation </a:t>
            </a:r>
            <a:r>
              <a:rPr lang="en-HK" altLang="en-US" dirty="0"/>
              <a:t>on a variety of I/O devices - in many cases, the main job is the I/O operation, e.g., word processor, </a:t>
            </a:r>
            <a:r>
              <a:rPr lang="en-US" altLang="zh-CN" dirty="0"/>
              <a:t>w</a:t>
            </a:r>
            <a:r>
              <a:rPr lang="en-HK" altLang="en-US" dirty="0"/>
              <a:t>eb surfing, database queries  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I/O devices vary </a:t>
            </a:r>
            <a:r>
              <a:rPr lang="en-HK" altLang="en-US" dirty="0"/>
              <a:t>greatly in their function and speed, e.g., a mouse, a hard disk, a flash drive, and a robot – need </a:t>
            </a:r>
            <a:r>
              <a:rPr lang="en-US" altLang="en-US" dirty="0"/>
              <a:t>different ways to manage them</a:t>
            </a:r>
          </a:p>
          <a:p>
            <a:pPr>
              <a:defRPr/>
            </a:pPr>
            <a:r>
              <a:rPr lang="en-HK" altLang="en-US" dirty="0"/>
              <a:t>The basic I/O hardware elements include </a:t>
            </a:r>
            <a:r>
              <a:rPr lang="en-HK" altLang="en-US" dirty="0">
                <a:solidFill>
                  <a:srgbClr val="3366FF"/>
                </a:solidFill>
              </a:rPr>
              <a:t>ports</a:t>
            </a:r>
            <a:r>
              <a:rPr lang="en-HK" altLang="en-US" dirty="0"/>
              <a:t>, </a:t>
            </a:r>
            <a:r>
              <a:rPr lang="en-HK" altLang="en-US" dirty="0">
                <a:solidFill>
                  <a:srgbClr val="3366FF"/>
                </a:solidFill>
              </a:rPr>
              <a:t>buses</a:t>
            </a:r>
            <a:r>
              <a:rPr lang="en-HK" altLang="en-US" dirty="0"/>
              <a:t>, and </a:t>
            </a:r>
            <a:r>
              <a:rPr lang="en-HK" altLang="en-US" dirty="0">
                <a:solidFill>
                  <a:srgbClr val="3366FF"/>
                </a:solidFill>
              </a:rPr>
              <a:t>device controllers</a:t>
            </a:r>
            <a:r>
              <a:rPr lang="en-HK" altLang="en-US" dirty="0"/>
              <a:t>, which accommodate a wide variety of I/O devices</a:t>
            </a: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Device drivers </a:t>
            </a:r>
            <a:r>
              <a:rPr lang="en-US" altLang="en-US" dirty="0"/>
              <a:t>– the OS software encapsulates device details - presents a uniform device-access interface </a:t>
            </a:r>
            <a:r>
              <a:rPr lang="en-US" altLang="zh-CN" dirty="0"/>
              <a:t>– </a:t>
            </a:r>
            <a:r>
              <a:rPr lang="en-US" altLang="en-US" dirty="0"/>
              <a:t>abstraction, to I/O subsystem</a:t>
            </a:r>
            <a:r>
              <a:rPr lang="en-HK" altLang="en-US" dirty="0"/>
              <a:t>,</a:t>
            </a:r>
            <a:r>
              <a:rPr lang="zh-CN" altLang="en-US" dirty="0"/>
              <a:t> </a:t>
            </a:r>
            <a:r>
              <a:rPr lang="en-HK" altLang="zh-CN" dirty="0"/>
              <a:t>similar to system calls that provide a standard interface between an application and the operating system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AE8F15-565C-40D2-AC69-4E367F873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371" y="297485"/>
            <a:ext cx="79089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I/O Subsystem Functions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91FC356-93CD-4C65-934A-CBB2533A1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013" y="1023938"/>
            <a:ext cx="10649778" cy="4405312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Buffering</a:t>
            </a:r>
            <a:r>
              <a:rPr lang="en-US" altLang="en-US" dirty="0"/>
              <a:t> - storing data temporarily while it is being transferred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Caching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faster device holding copy of data</a:t>
            </a:r>
          </a:p>
          <a:p>
            <a:pPr lvl="1"/>
            <a:r>
              <a:rPr lang="en-HK" altLang="en-US" sz="1600" dirty="0"/>
              <a:t>A </a:t>
            </a:r>
            <a:r>
              <a:rPr lang="en-US" altLang="en-US" sz="1600" dirty="0">
                <a:solidFill>
                  <a:srgbClr val="FF0000"/>
                </a:solidFill>
              </a:rPr>
              <a:t>cache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HK" altLang="en-US" sz="1600" dirty="0"/>
              <a:t>here refers to a region of fast memory that holds copies of data</a:t>
            </a:r>
          </a:p>
          <a:p>
            <a:pPr lvl="1"/>
            <a:r>
              <a:rPr lang="en-HK" altLang="en-US" sz="1600" dirty="0"/>
              <a:t>The difference between a buffer and a cache is that a buffer may hold the only existing copy of a data item, whereas a cache, by definition, only holds a copy on faster storage of an item that resides elsewhere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Spooling</a:t>
            </a:r>
            <a:r>
              <a:rPr lang="en-US" altLang="en-US" dirty="0"/>
              <a:t> - hold output for a device which does not allow interleaved data, e.g., printers</a:t>
            </a:r>
          </a:p>
          <a:p>
            <a:pPr lvl="1"/>
            <a:r>
              <a:rPr lang="en-US" altLang="en-US" sz="1600" dirty="0"/>
              <a:t>It coordinates concurrent output, usually for slow peripheral devices</a:t>
            </a:r>
          </a:p>
          <a:p>
            <a:pPr lvl="1"/>
            <a:r>
              <a:rPr lang="en-HK" altLang="en-US" sz="1600" dirty="0"/>
              <a:t>The term "spool" originates with the Simultaneous Peripheral Operations On-Line (IBM)</a:t>
            </a:r>
          </a:p>
        </p:txBody>
      </p:sp>
    </p:spTree>
    <p:extLst>
      <p:ext uri="{BB962C8B-B14F-4D97-AF65-F5344CB8AC3E}">
        <p14:creationId xmlns:p14="http://schemas.microsoft.com/office/powerpoint/2010/main" val="580249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EF2D33-2056-4614-A664-0F420A97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167" y="238540"/>
            <a:ext cx="79851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I/O Hardware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417261-BD94-49CD-BD3A-32725FF7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013" y="987425"/>
            <a:ext cx="10739230" cy="5486400"/>
          </a:xfrm>
        </p:spPr>
        <p:txBody>
          <a:bodyPr/>
          <a:lstStyle/>
          <a:p>
            <a:r>
              <a:rPr lang="en-US" altLang="en-US" dirty="0"/>
              <a:t>A variety of I/O devices – storage, transmission, and human-interface</a:t>
            </a:r>
          </a:p>
          <a:p>
            <a:r>
              <a:rPr lang="en-US" altLang="en-US" dirty="0"/>
              <a:t>Common concepts – signals from I/O devices interface with computer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Port </a:t>
            </a:r>
            <a:r>
              <a:rPr lang="en-US" altLang="en-US" dirty="0"/>
              <a:t>– connection point for device, and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for shared access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PCI</a:t>
            </a:r>
            <a:r>
              <a:rPr lang="en-US" altLang="en-US" dirty="0"/>
              <a:t> bus common in PCs and servers, PCI Express (</a:t>
            </a:r>
            <a:r>
              <a:rPr lang="en-US" altLang="en-US" b="1" dirty="0">
                <a:solidFill>
                  <a:srgbClr val="3366FF"/>
                </a:solidFill>
              </a:rPr>
              <a:t>PCIe</a:t>
            </a:r>
            <a:r>
              <a:rPr lang="en-US" altLang="en-US" dirty="0"/>
              <a:t>) 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Expansion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connects relatively slow devices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Controller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host adapter</a:t>
            </a:r>
            <a:r>
              <a:rPr lang="en-US" altLang="en-US" dirty="0"/>
              <a:t>) – electronics that operate port, bus, device</a:t>
            </a:r>
          </a:p>
          <a:p>
            <a:pPr lvl="1"/>
            <a:r>
              <a:rPr lang="en-US" altLang="en-US" dirty="0"/>
              <a:t>It contains processor, microcode, private memory, bus controller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02B9563-4F19-45C2-86B0-49F7112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114" y="289754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I/O Hardware (Cont.)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36EBC1D-B84D-467D-ADB1-A46D399A5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9115" y="1019176"/>
            <a:ext cx="9329600" cy="15144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Devices usually have </a:t>
            </a:r>
            <a:r>
              <a:rPr lang="en-US" altLang="en-US" b="1" dirty="0">
                <a:solidFill>
                  <a:srgbClr val="3366FF"/>
                </a:solidFill>
              </a:rPr>
              <a:t>registers </a:t>
            </a:r>
            <a:r>
              <a:rPr lang="en-US" altLang="en-US" dirty="0"/>
              <a:t>where device driver places commands, addresses, and data to write, or read data from registers after execution</a:t>
            </a:r>
          </a:p>
          <a:p>
            <a:pPr lvl="1"/>
            <a:r>
              <a:rPr lang="en-US" altLang="en-US" dirty="0"/>
              <a:t>Data-in register, data-out register, status register, control register</a:t>
            </a:r>
          </a:p>
          <a:p>
            <a:r>
              <a:rPr lang="en-US" altLang="en-US" dirty="0"/>
              <a:t>Devices have addresses, used by I/O instructions</a:t>
            </a:r>
            <a:endParaRPr lang="en-US" altLang="en-US" b="1" dirty="0">
              <a:solidFill>
                <a:srgbClr val="3366FF"/>
              </a:solidFill>
            </a:endParaRPr>
          </a:p>
          <a:p>
            <a:endParaRPr lang="en-US" altLang="en-US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6580B3AF-9702-4DD0-B6D3-CA33EF9A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2787650"/>
            <a:ext cx="604996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D0AB259B-FD27-44DD-87BC-6DF959CA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561" y="325784"/>
            <a:ext cx="79279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 Typical PC Bus Structure</a:t>
            </a:r>
            <a:endParaRPr lang="en-US" altLang="en-US" sz="2400"/>
          </a:p>
        </p:txBody>
      </p:sp>
      <p:pic>
        <p:nvPicPr>
          <p:cNvPr id="16387" name="Picture 1030">
            <a:extLst>
              <a:ext uri="{FF2B5EF4-FFF2-40B4-BE49-F238E27FC236}">
                <a16:creationId xmlns:a16="http://schemas.microsoft.com/office/drawing/2014/main" id="{9BA5CC19-2834-4D39-8E65-8AC3AE0A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1289050"/>
            <a:ext cx="58959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3E15-C148-8547-9EF7-9D0871A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</a:t>
            </a:fld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D8769-C427-3140-9AC3-7D1C4D59B76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ambria" panose="02040503050406030204" pitchFamily="18" charset="0"/>
              </a:rPr>
              <a:t>Quick Demos</a:t>
            </a:r>
          </a:p>
        </p:txBody>
      </p:sp>
    </p:spTree>
    <p:extLst>
      <p:ext uri="{BB962C8B-B14F-4D97-AF65-F5344CB8AC3E}">
        <p14:creationId xmlns:p14="http://schemas.microsoft.com/office/powerpoint/2010/main" val="3902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0F3BD26-3058-4982-831A-BEFC086A2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478" y="362088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983A1D8-D175-44E1-84AB-68FB3FD44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591" y="1036639"/>
            <a:ext cx="11042374" cy="51784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000" b="1" dirty="0">
                <a:solidFill>
                  <a:srgbClr val="FF0000"/>
                </a:solidFill>
              </a:rPr>
              <a:t>Interrupt</a:t>
            </a:r>
            <a:r>
              <a:rPr lang="en-US" altLang="en-US" sz="3000" dirty="0">
                <a:solidFill>
                  <a:srgbClr val="3366FF"/>
                </a:solidFill>
              </a:rPr>
              <a:t> </a:t>
            </a:r>
            <a:r>
              <a:rPr lang="en-US" altLang="en-US" sz="3000" dirty="0"/>
              <a:t>enables </a:t>
            </a:r>
            <a:r>
              <a:rPr lang="en-HK" altLang="en-US" sz="3000" dirty="0"/>
              <a:t>the CPU to respond to asynchronous events, e.g., a device controller becomes ready for service. It has a few desirable features:</a:t>
            </a:r>
          </a:p>
          <a:p>
            <a:pPr marL="0" indent="0">
              <a:buNone/>
              <a:defRPr/>
            </a:pPr>
            <a:endParaRPr lang="en-HK" altLang="en-US" dirty="0"/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The ability to defer interrupt handling during critical processing – maskable vs. </a:t>
            </a:r>
            <a:r>
              <a:rPr lang="en-HK" altLang="en-US" sz="2200" dirty="0" err="1"/>
              <a:t>nonmaskable</a:t>
            </a:r>
            <a:endParaRPr lang="en-HK" altLang="en-US" sz="2200" dirty="0"/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To dispatch to the proper interrupt handler (OS kernel routine) for a specific device </a:t>
            </a:r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Multilevel interrupts needed to distinguish between high- and low-priority interrupts, esp. when there are multiple concurrent interrupts</a:t>
            </a:r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Get the OS attention directly (separately from I/O requests), for activities such as page faults and errors such as division by zero – </a:t>
            </a:r>
            <a:r>
              <a:rPr lang="en-US" altLang="en-US" sz="2200" dirty="0">
                <a:solidFill>
                  <a:srgbClr val="FF0000"/>
                </a:solidFill>
              </a:rPr>
              <a:t>traps</a:t>
            </a:r>
            <a:r>
              <a:rPr lang="en-US" altLang="en-US" sz="2200" dirty="0">
                <a:solidFill>
                  <a:srgbClr val="3366FF"/>
                </a:solidFill>
              </a:rPr>
              <a:t> </a:t>
            </a:r>
            <a:r>
              <a:rPr lang="en-HK" altLang="en-US" sz="2200" dirty="0"/>
              <a:t>or software generated interrupt</a:t>
            </a:r>
            <a:endParaRPr lang="en-US" altLang="en-US" sz="2200" dirty="0"/>
          </a:p>
          <a:p>
            <a:pPr marL="457200" lvl="1" indent="0">
              <a:buNone/>
              <a:defRPr/>
            </a:pPr>
            <a:endParaRPr lang="en-US" altLang="en-US" sz="16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3C6A8D-58C9-4FE3-8AF6-5A20B44CA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474" y="29251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Interrupts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D0550C1-D4E6-4DD2-A26F-3CD5BEF8A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0648" y="1001713"/>
            <a:ext cx="10421177" cy="5410200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Most CPUs have two </a:t>
            </a:r>
            <a:r>
              <a:rPr lang="en-US" altLang="en-US" dirty="0">
                <a:solidFill>
                  <a:srgbClr val="3366FF"/>
                </a:solidFill>
              </a:rPr>
              <a:t>interrupt request lines</a:t>
            </a:r>
            <a:endParaRPr lang="en-HK" altLang="en-US" dirty="0"/>
          </a:p>
          <a:p>
            <a:pPr lvl="1"/>
            <a:r>
              <a:rPr lang="en-US" altLang="en-US" sz="1900" dirty="0"/>
              <a:t>One is </a:t>
            </a:r>
            <a:r>
              <a:rPr lang="en-US" altLang="en-US" sz="1900" dirty="0" err="1">
                <a:solidFill>
                  <a:srgbClr val="3366FF"/>
                </a:solidFill>
              </a:rPr>
              <a:t>nonmaskable</a:t>
            </a:r>
            <a:r>
              <a:rPr lang="en-US" altLang="en-US" sz="1900" dirty="0">
                <a:solidFill>
                  <a:srgbClr val="3366FF"/>
                </a:solidFill>
              </a:rPr>
              <a:t> interrupt, </a:t>
            </a:r>
            <a:r>
              <a:rPr lang="en-US" altLang="en-US" sz="1900" dirty="0"/>
              <a:t>for events such as memory errors, power failure</a:t>
            </a:r>
          </a:p>
          <a:p>
            <a:pPr lvl="1"/>
            <a:r>
              <a:rPr lang="en-US" altLang="en-US" sz="1900" dirty="0"/>
              <a:t>The other is </a:t>
            </a:r>
            <a:r>
              <a:rPr lang="en-US" altLang="en-US" sz="1900" dirty="0">
                <a:solidFill>
                  <a:srgbClr val="3366FF"/>
                </a:solidFill>
              </a:rPr>
              <a:t>maskable interrupt, </a:t>
            </a:r>
            <a:r>
              <a:rPr lang="en-US" altLang="en-US" sz="1900" dirty="0"/>
              <a:t>for </a:t>
            </a:r>
            <a:r>
              <a:rPr lang="en-HK" altLang="en-US" sz="1900" dirty="0"/>
              <a:t>it can be turned off by the CPU before the execution of critical instruction sequences that must not be interrupted. This is used by device controllers to request service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Interrupt vector </a:t>
            </a:r>
            <a:r>
              <a:rPr lang="en-HK" altLang="en-US" dirty="0"/>
              <a:t>a table containing memory addresses of interrupt handlers</a:t>
            </a:r>
            <a:r>
              <a:rPr lang="en-US" altLang="en-US" dirty="0"/>
              <a:t> </a:t>
            </a:r>
          </a:p>
          <a:p>
            <a:r>
              <a:rPr lang="en-HK" altLang="en-US" dirty="0"/>
              <a:t>Interrupt mechanism is also used for a variety of </a:t>
            </a:r>
            <a:r>
              <a:rPr lang="en-HK" altLang="en-US" dirty="0">
                <a:solidFill>
                  <a:srgbClr val="3366FF"/>
                </a:solidFill>
              </a:rPr>
              <a:t>exceptions</a:t>
            </a:r>
          </a:p>
          <a:p>
            <a:pPr lvl="1"/>
            <a:r>
              <a:rPr lang="en-HK" altLang="en-US" sz="1900" dirty="0"/>
              <a:t>This includes arithmetic errors such as dividing by zero, illegal memory access, or attempting to execute a privileged instruction from user mode</a:t>
            </a:r>
          </a:p>
          <a:p>
            <a:r>
              <a:rPr lang="en-HK" altLang="en-US" dirty="0"/>
              <a:t>System call executes via </a:t>
            </a:r>
            <a:r>
              <a:rPr lang="en-HK" altLang="en-US" dirty="0">
                <a:solidFill>
                  <a:srgbClr val="3366FF"/>
                </a:solidFill>
              </a:rPr>
              <a:t>trap </a:t>
            </a:r>
            <a:r>
              <a:rPr lang="en-HK" altLang="en-US" dirty="0"/>
              <a:t>to trigger kernel to execute request</a:t>
            </a:r>
          </a:p>
          <a:p>
            <a:pPr lvl="1"/>
            <a:r>
              <a:rPr lang="en-US" altLang="zh-CN" sz="1900" dirty="0"/>
              <a:t>A trap or called a software interrupt, </a:t>
            </a:r>
            <a:r>
              <a:rPr lang="en-HK" altLang="zh-CN" sz="1900" dirty="0"/>
              <a:t>is given a relatively low interrupt priority compared with those assigned to device interrupts</a:t>
            </a:r>
            <a:endParaRPr lang="en-HK" altLang="en-US" sz="1900" dirty="0"/>
          </a:p>
          <a:p>
            <a:r>
              <a:rPr lang="en-HK" altLang="en-US" dirty="0"/>
              <a:t>It implements a system of </a:t>
            </a:r>
            <a:r>
              <a:rPr lang="en-HK" altLang="en-US" dirty="0">
                <a:solidFill>
                  <a:srgbClr val="3366FF"/>
                </a:solidFill>
              </a:rPr>
              <a:t>interrupt priority levels</a:t>
            </a:r>
            <a:r>
              <a:rPr lang="en-HK" altLang="en-US" dirty="0"/>
              <a:t> </a:t>
            </a:r>
          </a:p>
          <a:p>
            <a:pPr lvl="1"/>
            <a:r>
              <a:rPr lang="en-HK" altLang="en-US" sz="1900" dirty="0"/>
              <a:t>This enables the CPU to defer the handling of low-priority interrupts while allowing a high-priority interrupt to </a:t>
            </a:r>
            <a:r>
              <a:rPr lang="en-HK" altLang="en-US" sz="1900" dirty="0" err="1"/>
              <a:t>preempt</a:t>
            </a:r>
            <a:r>
              <a:rPr lang="en-HK" altLang="en-US" sz="1900" dirty="0"/>
              <a:t> execution of a low-priority interrupt.</a:t>
            </a:r>
          </a:p>
          <a:p>
            <a:r>
              <a:rPr lang="en-HK" altLang="en-US" dirty="0"/>
              <a:t>Multi-CPU systems can process interrupts concurrently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1858D69-3ED1-47F3-AF60-F890BEFBB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545" y="332271"/>
            <a:ext cx="78978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Interrupt-Driven I/O Cycle</a:t>
            </a:r>
            <a:endParaRPr lang="en-US" altLang="en-US" sz="2400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7FE24181-0DEA-4BBF-822B-399D3B11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73" y="1335158"/>
            <a:ext cx="50419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3DD2266-C75B-44F5-975A-222C9B2A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-4119"/>
            <a:ext cx="10515600" cy="1325563"/>
          </a:xfrm>
        </p:spPr>
        <p:txBody>
          <a:bodyPr/>
          <a:lstStyle/>
          <a:p>
            <a:r>
              <a:rPr lang="en-US" altLang="en-US" dirty="0"/>
              <a:t>Interrupt Vector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18E3F3-9325-488A-90C3-032816E7E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203825"/>
            <a:ext cx="8286750" cy="838200"/>
          </a:xfrm>
        </p:spPr>
        <p:txBody>
          <a:bodyPr>
            <a:normAutofit lnSpcReduction="10000"/>
          </a:bodyPr>
          <a:lstStyle/>
          <a:p>
            <a:r>
              <a:rPr lang="en-HK" altLang="en-US"/>
              <a:t>Interrupt vector is a table containing memory addresses of interrupt handlers</a:t>
            </a:r>
            <a:endParaRPr lang="en-US" altLang="en-US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01E7EBE5-29AB-4964-8B4D-6EA42137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>
              <a:latin typeface="Gill Sans Light"/>
              <a:ea typeface="Gill Sans Light"/>
              <a:cs typeface="Gill Sans Light"/>
            </a:endParaRP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8239346C-D00E-487C-B99B-876004E5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2" name="Rectangle 9">
            <a:extLst>
              <a:ext uri="{FF2B5EF4-FFF2-40B4-BE49-F238E27FC236}">
                <a16:creationId xmlns:a16="http://schemas.microsoft.com/office/drawing/2014/main" id="{F616B4FD-159E-4A7B-A90F-60AB4E4F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3" name="Rectangle 10">
            <a:extLst>
              <a:ext uri="{FF2B5EF4-FFF2-40B4-BE49-F238E27FC236}">
                <a16:creationId xmlns:a16="http://schemas.microsoft.com/office/drawing/2014/main" id="{0B89B95D-F1ED-4CD7-A230-D9463B93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4" name="Rectangle 11">
            <a:extLst>
              <a:ext uri="{FF2B5EF4-FFF2-40B4-BE49-F238E27FC236}">
                <a16:creationId xmlns:a16="http://schemas.microsoft.com/office/drawing/2014/main" id="{71A65152-C896-4EF5-9C1B-6ACB2599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  <a:ea typeface="Gill Sans Light"/>
              <a:cs typeface="Gill Sans Light"/>
            </a:endParaRPr>
          </a:p>
        </p:txBody>
      </p:sp>
      <p:cxnSp>
        <p:nvCxnSpPr>
          <p:cNvPr id="24585" name="Straight Connector 13">
            <a:extLst>
              <a:ext uri="{FF2B5EF4-FFF2-40B4-BE49-F238E27FC236}">
                <a16:creationId xmlns:a16="http://schemas.microsoft.com/office/drawing/2014/main" id="{0B69414D-80C3-4DC2-949D-A6C1277BE4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4586" name="Straight Arrow Connector 15">
            <a:extLst>
              <a:ext uri="{FF2B5EF4-FFF2-40B4-BE49-F238E27FC236}">
                <a16:creationId xmlns:a16="http://schemas.microsoft.com/office/drawing/2014/main" id="{B53D5928-DC6E-4E77-9E1A-40D7BB96A0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4587" name="TextBox 16">
            <a:extLst>
              <a:ext uri="{FF2B5EF4-FFF2-40B4-BE49-F238E27FC236}">
                <a16:creationId xmlns:a16="http://schemas.microsoft.com/office/drawing/2014/main" id="{9777A168-9B3D-4A64-952E-EB2EBCF3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76400"/>
            <a:ext cx="257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latin typeface="Gill Sans"/>
                <a:ea typeface="Gill Sans"/>
                <a:cs typeface="Gill Sans"/>
              </a:rPr>
              <a:t>interrupt number (</a:t>
            </a:r>
            <a:r>
              <a:rPr lang="en-US" altLang="en-US" dirty="0" err="1">
                <a:latin typeface="Gill Sans"/>
                <a:ea typeface="Gill Sans"/>
                <a:cs typeface="Gill Sans"/>
              </a:rPr>
              <a:t>i</a:t>
            </a:r>
            <a:r>
              <a:rPr lang="en-US" altLang="en-US" dirty="0">
                <a:latin typeface="Gill Sans"/>
                <a:ea typeface="Gill Sans"/>
                <a:cs typeface="Gill Sans"/>
              </a:rPr>
              <a:t>)</a:t>
            </a:r>
          </a:p>
        </p:txBody>
      </p:sp>
      <p:cxnSp>
        <p:nvCxnSpPr>
          <p:cNvPr id="24588" name="Straight Arrow Connector 18">
            <a:extLst>
              <a:ext uri="{FF2B5EF4-FFF2-40B4-BE49-F238E27FC236}">
                <a16:creationId xmlns:a16="http://schemas.microsoft.com/office/drawing/2014/main" id="{E9D4BA65-8644-4552-8495-B81DEED546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24589" name="Curved Connector 20">
            <a:extLst>
              <a:ext uri="{FF2B5EF4-FFF2-40B4-BE49-F238E27FC236}">
                <a16:creationId xmlns:a16="http://schemas.microsoft.com/office/drawing/2014/main" id="{0C1EB9C3-6046-4335-9634-E63425AD6E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2971800"/>
            <a:ext cx="1295400" cy="8382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4590" name="TextBox 22">
            <a:extLst>
              <a:ext uri="{FF2B5EF4-FFF2-40B4-BE49-F238E27FC236}">
                <a16:creationId xmlns:a16="http://schemas.microsoft.com/office/drawing/2014/main" id="{4B09181C-0295-433A-9C52-412C4A74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657601"/>
            <a:ext cx="26670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intrpHandler_i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….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91" name="TextBox 23">
            <a:extLst>
              <a:ext uri="{FF2B5EF4-FFF2-40B4-BE49-F238E27FC236}">
                <a16:creationId xmlns:a16="http://schemas.microsoft.com/office/drawing/2014/main" id="{0B390141-975F-4F72-8564-E4A7B214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5401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Gill Sans"/>
                <a:ea typeface="Gill Sans"/>
                <a:cs typeface="Gill Sans"/>
              </a:rPr>
              <a:t>Address and properties of each interrupt handler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427EFEF-ACE4-420E-AE51-9E3CDAE5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930" y="257728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Direct Memory Access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5BAE96-5C48-42E7-8A0B-5292B17B5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8930" y="990601"/>
            <a:ext cx="10740887" cy="5032375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Programmed I/O</a:t>
            </a:r>
            <a:r>
              <a:rPr lang="en-US" altLang="en-US" dirty="0"/>
              <a:t> - </a:t>
            </a:r>
            <a:r>
              <a:rPr lang="en-HK" altLang="en-US" dirty="0"/>
              <a:t>use an CPU to monitor device status and to feed data into a controller register one byte at a time (for handling slow devices)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DMA controller </a:t>
            </a:r>
            <a:r>
              <a:rPr lang="en-US" altLang="en-US" dirty="0"/>
              <a:t>is used to avoid programmed I/O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(one byte at a time) for large data movement (e.g., a disk drive) - bypasses CPU to transfer data directly between I/O device and the memory </a:t>
            </a:r>
            <a:endParaRPr lang="en-US" altLang="en-US" sz="800" dirty="0"/>
          </a:p>
          <a:p>
            <a:r>
              <a:rPr lang="en-US" altLang="en-US" dirty="0"/>
              <a:t>OS writes DMA command block into memory </a:t>
            </a:r>
          </a:p>
          <a:p>
            <a:pPr lvl="1"/>
            <a:r>
              <a:rPr lang="en-US" altLang="en-US" sz="1600" dirty="0"/>
              <a:t>Source and destination of the transfer</a:t>
            </a:r>
          </a:p>
          <a:p>
            <a:pPr lvl="1"/>
            <a:r>
              <a:rPr lang="en-US" altLang="en-US" sz="1600" dirty="0"/>
              <a:t>Read or write mode, </a:t>
            </a:r>
            <a:r>
              <a:rPr lang="en-HK" altLang="en-US" sz="1600" dirty="0"/>
              <a:t>a count of the number of bytes to be transferred</a:t>
            </a:r>
            <a:endParaRPr lang="en-US" altLang="en-US" sz="1600" dirty="0"/>
          </a:p>
          <a:p>
            <a:pPr lvl="1"/>
            <a:r>
              <a:rPr lang="en-US" altLang="en-US" sz="1600" dirty="0"/>
              <a:t>Writes location of command block to DMA controller</a:t>
            </a:r>
          </a:p>
          <a:p>
            <a:pPr lvl="1"/>
            <a:r>
              <a:rPr lang="en-HK" altLang="en-US" sz="1600" dirty="0"/>
              <a:t>The DMA controller proceeds to operate the memory bus directly - momentarily prevent CPU  from accessing main memory</a:t>
            </a:r>
          </a:p>
          <a:p>
            <a:pPr lvl="1"/>
            <a:r>
              <a:rPr lang="en-US" altLang="en-US" sz="1600" dirty="0"/>
              <a:t>When done, </a:t>
            </a:r>
            <a:r>
              <a:rPr lang="en-US" altLang="en-US" sz="1600" dirty="0">
                <a:solidFill>
                  <a:srgbClr val="3366FF"/>
                </a:solidFill>
              </a:rPr>
              <a:t>interrupts</a:t>
            </a:r>
            <a:r>
              <a:rPr lang="en-US" altLang="en-US" sz="1600" dirty="0"/>
              <a:t> to signal completion</a:t>
            </a:r>
          </a:p>
          <a:p>
            <a:r>
              <a:rPr lang="en-HK" altLang="en-US" dirty="0"/>
              <a:t>DMA is standard in all modern computers, from smartphones to mainframes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BD1103-663E-4116-9657-2C3DC1A49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8939" y="236538"/>
            <a:ext cx="771207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Six Step Process to Perform DMA Transfer</a:t>
            </a:r>
          </a:p>
        </p:txBody>
      </p:sp>
      <p:pic>
        <p:nvPicPr>
          <p:cNvPr id="31747" name="Picture 1" descr="13_05.pdf">
            <a:extLst>
              <a:ext uri="{FF2B5EF4-FFF2-40B4-BE49-F238E27FC236}">
                <a16:creationId xmlns:a16="http://schemas.microsoft.com/office/drawing/2014/main" id="{3E8D0E88-3B6F-48CF-84D6-58074F00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282701"/>
            <a:ext cx="629285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9A54DC-71F7-4AD1-B2E0-637C446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842" y="120796"/>
            <a:ext cx="508140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 and API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29282F-2D17-4610-BC5D-9D4F5650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6773" y="1041401"/>
            <a:ext cx="11027465" cy="53879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HK" altLang="zh-CN" sz="2400" dirty="0">
                <a:solidFill>
                  <a:srgbClr val="FF0000"/>
                </a:solidFill>
              </a:rPr>
              <a:t>System Calls </a:t>
            </a:r>
            <a:r>
              <a:rPr lang="en-HK" altLang="zh-CN" sz="2400" dirty="0"/>
              <a:t>are </a:t>
            </a:r>
            <a:r>
              <a:rPr lang="en-US" altLang="zh-CN" sz="2400" dirty="0"/>
              <a:t>programming interfaces to the services provided by the OS – not directly accessed by application programs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Application Program Interface (API) </a:t>
            </a:r>
            <a:r>
              <a:rPr lang="en-US" altLang="zh-CN" sz="2400" dirty="0"/>
              <a:t>specifies a set of functions that are available to application programmers, including the parameters passed to the function and return values it may expect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There is a need for separating API and underlying system call: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Program portability by using API, in which API can remain the same across different OSes or different platforms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To hide the complex details in system calls from users</a:t>
            </a:r>
          </a:p>
          <a:p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9A54DC-71F7-4AD1-B2E0-637C446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904" y="155583"/>
            <a:ext cx="508140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 Types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29282F-2D17-4610-BC5D-9D4F5650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903" y="1414118"/>
            <a:ext cx="10999787" cy="3863559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Process control: </a:t>
            </a:r>
            <a:r>
              <a:rPr lang="en-US" altLang="en-US" dirty="0"/>
              <a:t>end, abort, create, terminate, allocate and free memory.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 management: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create, open, close, delete, read file etc.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Device management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Information maintenance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Communication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885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AF3379-CEC9-4586-9330-8C678AE7B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748" y="2883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Process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83CD77E-9C70-4A1C-BFF3-952DBC2F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8748" y="966788"/>
            <a:ext cx="10725977" cy="527526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Process </a:t>
            </a:r>
            <a:r>
              <a:rPr lang="en-US" altLang="en-US" dirty="0"/>
              <a:t>– An </a:t>
            </a:r>
            <a:r>
              <a:rPr lang="en-HK" altLang="en-US" dirty="0"/>
              <a:t>OS abstraction of a running program. A process can be described by its state: the contents of memory in its address space, the contents of CPU registers (including the program counter and stack pointer, among others), and information about I/O (such as open files to be read or written).</a:t>
            </a:r>
          </a:p>
          <a:p>
            <a:r>
              <a:rPr lang="en-HK" altLang="en-US" dirty="0"/>
              <a:t>The OS provides system calls for operations on processes, typically, including creation, termination, and other useful calls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process list </a:t>
            </a:r>
            <a:r>
              <a:rPr lang="en-US" altLang="en-US" dirty="0"/>
              <a:t>– </a:t>
            </a:r>
            <a:r>
              <a:rPr lang="en-HK" altLang="en-US" dirty="0"/>
              <a:t>an</a:t>
            </a:r>
            <a:r>
              <a:rPr lang="zh-CN" altLang="en-US" dirty="0"/>
              <a:t> </a:t>
            </a:r>
            <a:r>
              <a:rPr lang="en-HK" altLang="zh-CN" dirty="0"/>
              <a:t>kernel data structure OS manages to </a:t>
            </a:r>
            <a:r>
              <a:rPr lang="en-HK" altLang="en-US" dirty="0"/>
              <a:t>contain information about all processes currently in the system. </a:t>
            </a: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0EAB225-CC62-41C6-B391-D766D9E3D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235" y="347939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Address Space</a:t>
            </a:r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8D54A69-4C01-42B8-A5B5-A371F5D51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957" y="966788"/>
            <a:ext cx="8090452" cy="5275262"/>
          </a:xfrm>
        </p:spPr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HK" altLang="en-US" dirty="0"/>
              <a:t>– the address space of a process contains all of the memory state of the running program</a:t>
            </a:r>
          </a:p>
          <a:p>
            <a:r>
              <a:rPr lang="en-HK" altLang="en-US" dirty="0"/>
              <a:t>This is the </a:t>
            </a:r>
            <a:r>
              <a:rPr lang="en-HK" altLang="en-US" b="1" dirty="0"/>
              <a:t>abstraction</a:t>
            </a:r>
            <a:r>
              <a:rPr lang="en-HK" altLang="en-US" dirty="0"/>
              <a:t> that the OS provides to the running program – this allows CPU to deal with this space address instead of the actual physical memory (to be discussed later)</a:t>
            </a:r>
          </a:p>
          <a:p>
            <a:r>
              <a:rPr lang="en-HK" altLang="en-US" dirty="0"/>
              <a:t>In a multiprogram OS, multiple programs reside inside memory, each program can be loaded at some arbitrary physical address(es)</a:t>
            </a:r>
          </a:p>
          <a:p>
            <a:r>
              <a:rPr lang="en-US" altLang="en-US" dirty="0"/>
              <a:t>Another abstraction called </a:t>
            </a:r>
            <a:r>
              <a:rPr lang="en-US" altLang="en-US" dirty="0">
                <a:solidFill>
                  <a:srgbClr val="FF0000"/>
                </a:solidFill>
              </a:rPr>
              <a:t>virtual memory </a:t>
            </a: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virtual address </a:t>
            </a:r>
            <a:r>
              <a:rPr lang="en-US" altLang="en-US" dirty="0"/>
              <a:t>will be introduced</a:t>
            </a:r>
          </a:p>
          <a:p>
            <a:r>
              <a:rPr lang="en-US" altLang="en-US" dirty="0"/>
              <a:t>In a multi-threaded process, threads share code (program</a:t>
            </a:r>
            <a:r>
              <a:rPr lang="en-HK" altLang="en-US" dirty="0"/>
              <a:t>),</a:t>
            </a:r>
            <a:r>
              <a:rPr lang="zh-CN" altLang="en-US" dirty="0"/>
              <a:t> </a:t>
            </a:r>
            <a:r>
              <a:rPr lang="en-HK" altLang="zh-CN" dirty="0"/>
              <a:t>data</a:t>
            </a:r>
            <a:r>
              <a:rPr lang="zh-CN" altLang="en-US" dirty="0"/>
              <a:t> </a:t>
            </a:r>
            <a:r>
              <a:rPr lang="en-HK" altLang="zh-CN" dirty="0"/>
              <a:t>and</a:t>
            </a:r>
            <a:r>
              <a:rPr lang="zh-CN" altLang="en-US" dirty="0"/>
              <a:t> </a:t>
            </a:r>
            <a:r>
              <a:rPr lang="en-HK" altLang="zh-CN" dirty="0"/>
              <a:t>I/O (files to be accessed)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E86B3A82-AEF1-435C-9E94-D002999E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873" y="1258889"/>
            <a:ext cx="265747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2647F2-FF5B-1148-8705-4D5C44105BEF}"/>
              </a:ext>
            </a:extLst>
          </p:cNvPr>
          <p:cNvSpPr/>
          <p:nvPr/>
        </p:nvSpPr>
        <p:spPr>
          <a:xfrm>
            <a:off x="3048000" y="2690336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268BD2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AA198"/>
                </a:solidFill>
                <a:latin typeface="Menlo" panose="020B0609030804020204" pitchFamily="49" charset="0"/>
              </a:rPr>
              <a:t>"Hello World!</a:t>
            </a:r>
            <a:r>
              <a:rPr lang="en-US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859900"/>
                </a:solidFill>
                <a:latin typeface="Menlo" panose="020B0609030804020204" pitchFamily="49" charset="0"/>
              </a:rPr>
              <a:t>    return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1524000" y="12694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ambria" panose="02040503050406030204" pitchFamily="18" charset="0"/>
              </a:rPr>
              <a:t>[Demo 1] Hello World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AB14-CB23-FB4C-809A-34E2B4E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920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A36DC18-643C-42F9-B289-6DFC612D1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661" y="26573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Threads within a Process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E011F05-8D2F-40A4-B3A9-5B0B44B69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530" y="963614"/>
            <a:ext cx="11181522" cy="5318125"/>
          </a:xfrm>
        </p:spPr>
        <p:txBody>
          <a:bodyPr>
            <a:normAutofit/>
          </a:bodyPr>
          <a:lstStyle/>
          <a:p>
            <a:r>
              <a:rPr lang="en-US" altLang="en-US" dirty="0"/>
              <a:t>If a process has a </a:t>
            </a:r>
            <a:r>
              <a:rPr lang="en-US" altLang="en-US" dirty="0">
                <a:solidFill>
                  <a:srgbClr val="3366FF"/>
                </a:solidFill>
              </a:rPr>
              <a:t>single </a:t>
            </a:r>
            <a:r>
              <a:rPr lang="en-US" altLang="en-US" dirty="0"/>
              <a:t>thread of execution - a</a:t>
            </a:r>
            <a:r>
              <a:rPr lang="en-US" altLang="zh-CN" dirty="0"/>
              <a:t> single unique execution context fully describes the state, i.e., the current activity of the thread</a:t>
            </a:r>
          </a:p>
          <a:p>
            <a:r>
              <a:rPr lang="en-HK" altLang="en-US" dirty="0"/>
              <a:t>A thread is executing on a processor (CPU) when it is resident in processor (CPU) registers</a:t>
            </a:r>
          </a:p>
          <a:p>
            <a:r>
              <a:rPr lang="en-HK" altLang="en-US" dirty="0"/>
              <a:t>Most modern operating systems allow a process to have multiple threads of execution and thus to perform more than one task at a time. </a:t>
            </a:r>
          </a:p>
          <a:p>
            <a:pPr lvl="1">
              <a:buFont typeface="Monotype Sorts" pitchFamily="-84" charset="2"/>
              <a:buChar char="n"/>
            </a:pPr>
            <a:r>
              <a:rPr lang="en-HK" altLang="en-US" dirty="0"/>
              <a:t>A web browser might have one thread display images or text while another thread retrieves data from the network</a:t>
            </a:r>
          </a:p>
          <a:p>
            <a:r>
              <a:rPr lang="en-HK" altLang="en-US" dirty="0"/>
              <a:t>Threads within a process share</a:t>
            </a:r>
            <a:r>
              <a:rPr lang="en-US" altLang="en-US" dirty="0">
                <a:solidFill>
                  <a:srgbClr val="3366FF"/>
                </a:solidFill>
              </a:rPr>
              <a:t> code, data, I/O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66FF"/>
                </a:solidFill>
              </a:rPr>
              <a:t> files</a:t>
            </a:r>
          </a:p>
          <a:p>
            <a:pPr lvl="1">
              <a:buFont typeface="Monotype Sorts" pitchFamily="-84" charset="2"/>
              <a:buChar char="n"/>
            </a:pPr>
            <a:r>
              <a:rPr lang="en-HK" altLang="en-US" dirty="0"/>
              <a:t>On multicore systems, multiple threads of a process can run in parallel on different CPU cores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2647F2-FF5B-1148-8705-4D5C44105BEF}"/>
              </a:ext>
            </a:extLst>
          </p:cNvPr>
          <p:cNvSpPr/>
          <p:nvPr/>
        </p:nvSpPr>
        <p:spPr>
          <a:xfrm>
            <a:off x="432392" y="1555733"/>
            <a:ext cx="3512288" cy="199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4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8BD2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"Hello World!</a:t>
            </a:r>
            <a:r>
              <a:rPr lang="en-US" sz="14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59900"/>
                </a:solidFill>
                <a:latin typeface="Menlo" panose="020B0609030804020204" pitchFamily="49" charset="0"/>
              </a:rPr>
              <a:t>    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1] 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87FA0-F906-7043-AF0D-6EFCE784FA66}"/>
              </a:ext>
            </a:extLst>
          </p:cNvPr>
          <p:cNvSpPr/>
          <p:nvPr/>
        </p:nvSpPr>
        <p:spPr>
          <a:xfrm>
            <a:off x="1139079" y="1600143"/>
            <a:ext cx="749300" cy="3048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F19B25-244A-8B46-AAC4-174EA0B67914}"/>
              </a:ext>
            </a:extLst>
          </p:cNvPr>
          <p:cNvSpPr/>
          <p:nvPr/>
        </p:nvSpPr>
        <p:spPr>
          <a:xfrm>
            <a:off x="432392" y="3639093"/>
            <a:ext cx="3416384" cy="1848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1</a:t>
            </a:r>
            <a:r>
              <a:rPr lang="en-US" dirty="0">
                <a:latin typeface="Cambria" panose="02040503050406030204" pitchFamily="18" charset="0"/>
              </a:rPr>
              <a:t> Include headers if needed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#include &lt;helper_1&gt;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#include &lt;helper_2&gt;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...</a:t>
            </a:r>
            <a:endParaRPr lang="en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3A4D34-97B8-FE48-B626-E68F6C04E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41" b="19759"/>
          <a:stretch/>
        </p:blipFill>
        <p:spPr>
          <a:xfrm>
            <a:off x="3990890" y="1905001"/>
            <a:ext cx="8231203" cy="3008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CCECF4-41F9-5C44-ACE2-048BBA9BF646}"/>
              </a:ext>
            </a:extLst>
          </p:cNvPr>
          <p:cNvSpPr/>
          <p:nvPr/>
        </p:nvSpPr>
        <p:spPr>
          <a:xfrm>
            <a:off x="7239479" y="5845653"/>
            <a:ext cx="4795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[2] C header files </a:t>
            </a:r>
            <a:r>
              <a:rPr lang="en-US" sz="1400" dirty="0">
                <a:latin typeface="Cambria" panose="02040503050406030204" pitchFamily="18" charset="0"/>
                <a:hlinkClick r:id="rId4"/>
              </a:rPr>
              <a:t>https://en.cppreference.com/w/c/header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96E4C-5E03-9446-99F3-B46F4CAAE90E}"/>
              </a:ext>
            </a:extLst>
          </p:cNvPr>
          <p:cNvSpPr/>
          <p:nvPr/>
        </p:nvSpPr>
        <p:spPr>
          <a:xfrm>
            <a:off x="4168691" y="3860800"/>
            <a:ext cx="2895784" cy="2810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7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469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C3F5299-72BB-8940-8726-022478E6AD09}"/>
              </a:ext>
            </a:extLst>
          </p:cNvPr>
          <p:cNvSpPr/>
          <p:nvPr/>
        </p:nvSpPr>
        <p:spPr>
          <a:xfrm>
            <a:off x="432391" y="3757507"/>
            <a:ext cx="3872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2</a:t>
            </a:r>
            <a:r>
              <a:rPr lang="en-US" dirty="0">
                <a:latin typeface="Cambria" panose="02040503050406030204" pitchFamily="18" charset="0"/>
              </a:rPr>
              <a:t> Craft your own innovations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44617-8F19-404E-A0BA-F8D268AADA6A}"/>
              </a:ext>
            </a:extLst>
          </p:cNvPr>
          <p:cNvSpPr/>
          <p:nvPr/>
        </p:nvSpPr>
        <p:spPr>
          <a:xfrm>
            <a:off x="432391" y="2203363"/>
            <a:ext cx="3327395" cy="13465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A9CEE-93A0-C54C-B8FC-75FA61E7DFE2}"/>
              </a:ext>
            </a:extLst>
          </p:cNvPr>
          <p:cNvSpPr/>
          <p:nvPr/>
        </p:nvSpPr>
        <p:spPr>
          <a:xfrm>
            <a:off x="5207480" y="1081645"/>
            <a:ext cx="6552128" cy="322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Fundamental tips on syntax: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Use semicolon </a:t>
            </a:r>
            <a:r>
              <a:rPr lang="en-US" dirty="0">
                <a:latin typeface="Cambria" panose="02040503050406030204" pitchFamily="18" charset="0"/>
              </a:rPr>
              <a:t>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to end a clause</a:t>
            </a:r>
            <a:endParaRPr lang="en-CN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Use brackets </a:t>
            </a:r>
            <a:r>
              <a:rPr lang="en-CN" dirty="0">
                <a:latin typeface="Cambria" panose="02040503050406030204" pitchFamily="18" charset="0"/>
              </a:rPr>
              <a:t>( )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to wrap a list of function arguments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Use curly brackets </a:t>
            </a:r>
            <a:r>
              <a:rPr lang="en-CN" dirty="0">
                <a:latin typeface="Cambria" panose="02040503050406030204" pitchFamily="18" charset="0"/>
              </a:rPr>
              <a:t>{ }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to w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ra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 a code 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Cambria" panose="02040503050406030204" pitchFamily="18" charset="0"/>
              </a:rPr>
              <a:t>Function signature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type_qualifier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of the return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function 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 list of arguments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027D15D-2BCD-E14B-9705-9E886B7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8</a:t>
            </a:fld>
            <a:endParaRPr lang="en-CN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0209011-B097-764D-BD9C-B5671596164D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 1] Hello World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4C351-DA09-CE4B-911D-B980F9EDD92F}"/>
              </a:ext>
            </a:extLst>
          </p:cNvPr>
          <p:cNvSpPr/>
          <p:nvPr/>
        </p:nvSpPr>
        <p:spPr>
          <a:xfrm>
            <a:off x="432392" y="1555733"/>
            <a:ext cx="3512288" cy="199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4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68BD2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"Hello World!</a:t>
            </a:r>
            <a:r>
              <a:rPr lang="en-US" sz="14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4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59900"/>
                </a:solidFill>
                <a:latin typeface="Menlo" panose="020B0609030804020204" pitchFamily="49" charset="0"/>
              </a:rPr>
              <a:t>    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54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A4F41-43C6-DE4E-ABA1-F4A6CD1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9</a:t>
            </a:fld>
            <a:endParaRPr lang="en-C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3F7656-280E-C348-B343-C9AC7F4FA3A3}"/>
              </a:ext>
            </a:extLst>
          </p:cNvPr>
          <p:cNvSpPr txBox="1">
            <a:spLocks/>
          </p:cNvSpPr>
          <p:nvPr/>
        </p:nvSpPr>
        <p:spPr>
          <a:xfrm>
            <a:off x="1524000" y="319088"/>
            <a:ext cx="9144000" cy="132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Cambria" panose="02040503050406030204" pitchFamily="18" charset="0"/>
              </a:rPr>
              <a:t>[Demo 2] Swapping Two </a:t>
            </a:r>
            <a:r>
              <a:rPr lang="en-US" sz="4000" dirty="0" err="1">
                <a:latin typeface="Cambria" panose="02040503050406030204" pitchFamily="18" charset="0"/>
              </a:rPr>
              <a:t>Intergers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4DD587-557D-6B4E-9B69-5A2ABA8C23BD}"/>
              </a:ext>
            </a:extLst>
          </p:cNvPr>
          <p:cNvSpPr/>
          <p:nvPr/>
        </p:nvSpPr>
        <p:spPr>
          <a:xfrm>
            <a:off x="4102692" y="163983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7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10187</TotalTime>
  <Words>6024</Words>
  <Application>Microsoft Office PowerPoint</Application>
  <PresentationFormat>宽屏</PresentationFormat>
  <Paragraphs>854</Paragraphs>
  <Slides>60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Gill Sans</vt:lpstr>
      <vt:lpstr>Gill Sans Light</vt:lpstr>
      <vt:lpstr>Menlo</vt:lpstr>
      <vt:lpstr>Monotype Sorts</vt:lpstr>
      <vt:lpstr>urw-din</vt:lpstr>
      <vt:lpstr>Arial</vt:lpstr>
      <vt:lpstr>Avenir Next LT Pro</vt:lpstr>
      <vt:lpstr>Calibri</vt:lpstr>
      <vt:lpstr>Calibri Light</vt:lpstr>
      <vt:lpstr>Cambria</vt:lpstr>
      <vt:lpstr>Consolas</vt:lpstr>
      <vt:lpstr>Courier New</vt:lpstr>
      <vt:lpstr>Helvetica</vt:lpstr>
      <vt:lpstr>Times New Roman</vt:lpstr>
      <vt:lpstr>Wingdings</vt:lpstr>
      <vt:lpstr>Office Theme</vt:lpstr>
      <vt:lpstr>COMP3511 Lab2</vt:lpstr>
      <vt:lpstr>Contents</vt:lpstr>
      <vt:lpstr>PowerPoint 演示文稿</vt:lpstr>
      <vt:lpstr>Basic Data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Learning makefile</vt:lpstr>
      <vt:lpstr>PowerPoint 演示文稿</vt:lpstr>
      <vt:lpstr>PowerPoint 演示文稿</vt:lpstr>
      <vt:lpstr>PowerPoint 演示文稿</vt:lpstr>
      <vt:lpstr>PowerPoint 演示文稿</vt:lpstr>
      <vt:lpstr>Learning GDB</vt:lpstr>
      <vt:lpstr>C Programming in Linux OS</vt:lpstr>
      <vt:lpstr>Chapter 1 Summary</vt:lpstr>
      <vt:lpstr>A Von Neumann Architecture</vt:lpstr>
      <vt:lpstr>Instruction Fetch/Decode/Execute</vt:lpstr>
      <vt:lpstr>Chapter 2 Summary</vt:lpstr>
      <vt:lpstr>I/O Subsystems</vt:lpstr>
      <vt:lpstr>I/O Subsystem Functions</vt:lpstr>
      <vt:lpstr>I/O Hardware</vt:lpstr>
      <vt:lpstr>I/O Hardware (Cont.)</vt:lpstr>
      <vt:lpstr>A Typical PC Bus Structure</vt:lpstr>
      <vt:lpstr>Interrupts</vt:lpstr>
      <vt:lpstr>Interrupts (Cont.)</vt:lpstr>
      <vt:lpstr>Interrupt-Driven I/O Cycle</vt:lpstr>
      <vt:lpstr>Interrupt Vector</vt:lpstr>
      <vt:lpstr>Direct Memory Access</vt:lpstr>
      <vt:lpstr>Six Step Process to Perform DMA Transfer</vt:lpstr>
      <vt:lpstr>System Call and API</vt:lpstr>
      <vt:lpstr>System Call Types</vt:lpstr>
      <vt:lpstr>Process</vt:lpstr>
      <vt:lpstr>Address Space</vt:lpstr>
      <vt:lpstr>Threads within a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Zhifeng JIANG</dc:creator>
  <cp:keywords/>
  <dc:description/>
  <cp:lastModifiedBy>Zhenghang REN</cp:lastModifiedBy>
  <cp:revision>438</cp:revision>
  <dcterms:created xsi:type="dcterms:W3CDTF">2020-09-14T04:12:35Z</dcterms:created>
  <dcterms:modified xsi:type="dcterms:W3CDTF">2022-02-22T13:50:44Z</dcterms:modified>
  <cp:category/>
</cp:coreProperties>
</file>