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4553" r:id="rId2"/>
  </p:sldMasterIdLst>
  <p:notesMasterIdLst>
    <p:notesMasterId r:id="rId41"/>
  </p:notesMasterIdLst>
  <p:handoutMasterIdLst>
    <p:handoutMasterId r:id="rId42"/>
  </p:handoutMasterIdLst>
  <p:sldIdLst>
    <p:sldId id="331" r:id="rId3"/>
    <p:sldId id="332" r:id="rId4"/>
    <p:sldId id="670" r:id="rId5"/>
    <p:sldId id="558" r:id="rId6"/>
    <p:sldId id="559" r:id="rId7"/>
    <p:sldId id="573" r:id="rId8"/>
    <p:sldId id="574" r:id="rId9"/>
    <p:sldId id="575" r:id="rId10"/>
    <p:sldId id="578" r:id="rId11"/>
    <p:sldId id="577" r:id="rId12"/>
    <p:sldId id="576" r:id="rId13"/>
    <p:sldId id="579" r:id="rId14"/>
    <p:sldId id="674" r:id="rId15"/>
    <p:sldId id="467" r:id="rId16"/>
    <p:sldId id="672" r:id="rId17"/>
    <p:sldId id="299" r:id="rId18"/>
    <p:sldId id="439" r:id="rId19"/>
    <p:sldId id="560" r:id="rId20"/>
    <p:sldId id="580" r:id="rId21"/>
    <p:sldId id="581" r:id="rId22"/>
    <p:sldId id="595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602" r:id="rId31"/>
    <p:sldId id="603" r:id="rId32"/>
    <p:sldId id="604" r:id="rId33"/>
    <p:sldId id="605" r:id="rId34"/>
    <p:sldId id="607" r:id="rId35"/>
    <p:sldId id="669" r:id="rId36"/>
    <p:sldId id="673" r:id="rId37"/>
    <p:sldId id="378" r:id="rId38"/>
    <p:sldId id="379" r:id="rId39"/>
    <p:sldId id="675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 autoAdjust="0"/>
    <p:restoredTop sz="70244" autoAdjust="0"/>
  </p:normalViewPr>
  <p:slideViewPr>
    <p:cSldViewPr snapToGrid="0">
      <p:cViewPr varScale="1">
        <p:scale>
          <a:sx n="77" d="100"/>
          <a:sy n="77" d="100"/>
        </p:scale>
        <p:origin x="2616" y="19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6225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2880409A-2B82-4B1F-9506-61CCD4BB9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059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F8B05C-3C0D-4305-A44B-80B6DBCCA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3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4D6DD7-81B8-4B4D-B9A7-515B6F6F937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2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6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3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91035BA-347B-824A-B226-DEB61CD80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CCCB08-919E-014C-B824-FC29FC63796D}" type="slidenum">
              <a:rPr lang="en-US" altLang="en-US" smtClean="0">
                <a:latin typeface="Helvetica" pitchFamily="2" charset="0"/>
              </a:rPr>
              <a:pPr/>
              <a:t>14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6ED89FB-1141-664B-9C02-E57D0CD54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A024336-3316-B149-8B4C-CE4811E97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FB13CB7-0A2C-41D4-8460-72818C28F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02A6D5-6E09-4C41-827F-6D5F78EECA7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CD0FC99-BC8E-470D-8311-BBFE848F4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C06031A-961D-4716-99D2-CCAD795F0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5BC3DC7-30D8-4806-AB8A-3B6F48B8B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67F6D1-3356-496B-9129-02516BFA9B09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E018E9B-C9AB-4297-9C52-406AB27F1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9BE0800-A575-40B6-A9D9-342C811AB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4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44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9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6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56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0B17A1-3BB8-4188-997B-88FBC1D529CF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9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75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47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MS PGothic" panose="020B0600070205080204" pitchFamily="34" charset="-128"/>
              </a:rPr>
              <a:t>Find at least two set of problems from previous exam or homework to show translation under segmentation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8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4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7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7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7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7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3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2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D89CA90-E3BD-4334-BD20-66B092981B70}"/>
              </a:ext>
            </a:extLst>
          </p:cNvPr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F9C7D52-3A96-40F7-AF10-8ED3A4E5A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7D9B3EA-6923-4ACE-9C22-C796750E6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98294C5-AD38-43CC-B4E4-070AB950F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11B02CC-BC20-4916-9751-AB5658884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7729"/>
            <a:ext cx="2713567" cy="23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81" tIns="43541" rIns="87081" bIns="4354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933" b="1" dirty="0" err="1">
                <a:solidFill>
                  <a:srgbClr val="336699"/>
                </a:solidFill>
                <a:latin typeface="Helvetica" pitchFamily="-84" charset="0"/>
              </a:rPr>
              <a:t>Silberschatz</a:t>
            </a:r>
            <a:r>
              <a:rPr lang="en-US" sz="933" b="1" dirty="0">
                <a:solidFill>
                  <a:srgbClr val="336699"/>
                </a:solidFill>
                <a:latin typeface="Helvetica" pitchFamily="-84" charset="0"/>
              </a:rPr>
              <a:t>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8AEA27D-7EE7-4BEE-A2F4-3F00200F0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7" y="6613923"/>
            <a:ext cx="2577161" cy="23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081" tIns="43541" rIns="87081" bIns="4354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933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933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933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4CC12C91-2437-4C6D-9A16-DB7291F6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3E9A6AEA-28F8-4AE5-A0A3-2153C6FC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742" y="4024313"/>
            <a:ext cx="2336800" cy="1870472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067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03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757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933"/>
            </a:lvl1pPr>
            <a:lvl2pPr marL="435428" indent="0">
              <a:buNone/>
              <a:defRPr sz="1733"/>
            </a:lvl2pPr>
            <a:lvl3pPr marL="870857" indent="0">
              <a:buNone/>
              <a:defRPr sz="1533"/>
            </a:lvl3pPr>
            <a:lvl4pPr marL="1306286" indent="0">
              <a:buNone/>
              <a:defRPr sz="1333"/>
            </a:lvl4pPr>
            <a:lvl5pPr marL="1741714" indent="0">
              <a:buNone/>
              <a:defRPr sz="1333"/>
            </a:lvl5pPr>
            <a:lvl6pPr marL="2177143" indent="0">
              <a:buNone/>
              <a:defRPr sz="1333"/>
            </a:lvl6pPr>
            <a:lvl7pPr marL="2612571" indent="0">
              <a:buNone/>
              <a:defRPr sz="1333"/>
            </a:lvl7pPr>
            <a:lvl8pPr marL="3048000" indent="0">
              <a:buNone/>
              <a:defRPr sz="1333"/>
            </a:lvl8pPr>
            <a:lvl9pPr marL="3483429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51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667"/>
            </a:lvl1pPr>
            <a:lvl2pPr>
              <a:defRPr sz="2267"/>
            </a:lvl2pPr>
            <a:lvl3pPr>
              <a:defRPr sz="1933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667"/>
            </a:lvl1pPr>
            <a:lvl2pPr>
              <a:defRPr sz="2267"/>
            </a:lvl2pPr>
            <a:lvl3pPr>
              <a:defRPr sz="1933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444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67" b="1"/>
            </a:lvl1pPr>
            <a:lvl2pPr marL="435428" indent="0">
              <a:buNone/>
              <a:defRPr sz="1933" b="1"/>
            </a:lvl2pPr>
            <a:lvl3pPr marL="870857" indent="0">
              <a:buNone/>
              <a:defRPr sz="1733" b="1"/>
            </a:lvl3pPr>
            <a:lvl4pPr marL="1306286" indent="0">
              <a:buNone/>
              <a:defRPr sz="1533" b="1"/>
            </a:lvl4pPr>
            <a:lvl5pPr marL="1741714" indent="0">
              <a:buNone/>
              <a:defRPr sz="1533" b="1"/>
            </a:lvl5pPr>
            <a:lvl6pPr marL="2177143" indent="0">
              <a:buNone/>
              <a:defRPr sz="1533" b="1"/>
            </a:lvl6pPr>
            <a:lvl7pPr marL="2612571" indent="0">
              <a:buNone/>
              <a:defRPr sz="1533" b="1"/>
            </a:lvl7pPr>
            <a:lvl8pPr marL="3048000" indent="0">
              <a:buNone/>
              <a:defRPr sz="1533" b="1"/>
            </a:lvl8pPr>
            <a:lvl9pPr marL="3483429" indent="0">
              <a:buNone/>
              <a:defRPr sz="1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67"/>
            </a:lvl1pPr>
            <a:lvl2pPr>
              <a:defRPr sz="1933"/>
            </a:lvl2pPr>
            <a:lvl3pPr>
              <a:defRPr sz="1733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67" b="1"/>
            </a:lvl1pPr>
            <a:lvl2pPr marL="435428" indent="0">
              <a:buNone/>
              <a:defRPr sz="1933" b="1"/>
            </a:lvl2pPr>
            <a:lvl3pPr marL="870857" indent="0">
              <a:buNone/>
              <a:defRPr sz="1733" b="1"/>
            </a:lvl3pPr>
            <a:lvl4pPr marL="1306286" indent="0">
              <a:buNone/>
              <a:defRPr sz="1533" b="1"/>
            </a:lvl4pPr>
            <a:lvl5pPr marL="1741714" indent="0">
              <a:buNone/>
              <a:defRPr sz="1533" b="1"/>
            </a:lvl5pPr>
            <a:lvl6pPr marL="2177143" indent="0">
              <a:buNone/>
              <a:defRPr sz="1533" b="1"/>
            </a:lvl6pPr>
            <a:lvl7pPr marL="2612571" indent="0">
              <a:buNone/>
              <a:defRPr sz="1533" b="1"/>
            </a:lvl7pPr>
            <a:lvl8pPr marL="3048000" indent="0">
              <a:buNone/>
              <a:defRPr sz="1533" b="1"/>
            </a:lvl8pPr>
            <a:lvl9pPr marL="3483429" indent="0">
              <a:buNone/>
              <a:defRPr sz="1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67"/>
            </a:lvl1pPr>
            <a:lvl2pPr>
              <a:defRPr sz="1933"/>
            </a:lvl2pPr>
            <a:lvl3pPr>
              <a:defRPr sz="1733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29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73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29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9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067"/>
            </a:lvl1pPr>
            <a:lvl2pPr>
              <a:defRPr sz="2667"/>
            </a:lvl2pPr>
            <a:lvl3pPr>
              <a:defRPr sz="2267"/>
            </a:lvl3pPr>
            <a:lvl4pPr>
              <a:defRPr sz="1933"/>
            </a:lvl4pPr>
            <a:lvl5pPr>
              <a:defRPr sz="1933"/>
            </a:lvl5pPr>
            <a:lvl6pPr>
              <a:defRPr sz="1933"/>
            </a:lvl6pPr>
            <a:lvl7pPr>
              <a:defRPr sz="1933"/>
            </a:lvl7pPr>
            <a:lvl8pPr>
              <a:defRPr sz="1933"/>
            </a:lvl8pPr>
            <a:lvl9pPr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33"/>
            </a:lvl1pPr>
            <a:lvl2pPr marL="435428" indent="0">
              <a:buNone/>
              <a:defRPr sz="1133"/>
            </a:lvl2pPr>
            <a:lvl3pPr marL="870857" indent="0">
              <a:buNone/>
              <a:defRPr sz="933"/>
            </a:lvl3pPr>
            <a:lvl4pPr marL="1306286" indent="0">
              <a:buNone/>
              <a:defRPr sz="867"/>
            </a:lvl4pPr>
            <a:lvl5pPr marL="1741714" indent="0">
              <a:buNone/>
              <a:defRPr sz="867"/>
            </a:lvl5pPr>
            <a:lvl6pPr marL="2177143" indent="0">
              <a:buNone/>
              <a:defRPr sz="867"/>
            </a:lvl6pPr>
            <a:lvl7pPr marL="2612571" indent="0">
              <a:buNone/>
              <a:defRPr sz="867"/>
            </a:lvl7pPr>
            <a:lvl8pPr marL="3048000" indent="0">
              <a:buNone/>
              <a:defRPr sz="867"/>
            </a:lvl8pPr>
            <a:lvl9pPr marL="3483429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45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853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19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067"/>
            </a:lvl1pPr>
            <a:lvl2pPr marL="435428" indent="0">
              <a:buNone/>
              <a:defRPr sz="2667"/>
            </a:lvl2pPr>
            <a:lvl3pPr marL="870857" indent="0">
              <a:buNone/>
              <a:defRPr sz="2267"/>
            </a:lvl3pPr>
            <a:lvl4pPr marL="1306286" indent="0">
              <a:buNone/>
              <a:defRPr sz="1933"/>
            </a:lvl4pPr>
            <a:lvl5pPr marL="1741714" indent="0">
              <a:buNone/>
              <a:defRPr sz="1933"/>
            </a:lvl5pPr>
            <a:lvl6pPr marL="2177143" indent="0">
              <a:buNone/>
              <a:defRPr sz="1933"/>
            </a:lvl6pPr>
            <a:lvl7pPr marL="2612571" indent="0">
              <a:buNone/>
              <a:defRPr sz="1933"/>
            </a:lvl7pPr>
            <a:lvl8pPr marL="3048000" indent="0">
              <a:buNone/>
              <a:defRPr sz="1933"/>
            </a:lvl8pPr>
            <a:lvl9pPr marL="3483429" indent="0">
              <a:buNone/>
              <a:defRPr sz="19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333"/>
            </a:lvl1pPr>
            <a:lvl2pPr marL="435428" indent="0">
              <a:buNone/>
              <a:defRPr sz="1133"/>
            </a:lvl2pPr>
            <a:lvl3pPr marL="870857" indent="0">
              <a:buNone/>
              <a:defRPr sz="933"/>
            </a:lvl3pPr>
            <a:lvl4pPr marL="1306286" indent="0">
              <a:buNone/>
              <a:defRPr sz="867"/>
            </a:lvl4pPr>
            <a:lvl5pPr marL="1741714" indent="0">
              <a:buNone/>
              <a:defRPr sz="867"/>
            </a:lvl5pPr>
            <a:lvl6pPr marL="2177143" indent="0">
              <a:buNone/>
              <a:defRPr sz="867"/>
            </a:lvl6pPr>
            <a:lvl7pPr marL="2612571" indent="0">
              <a:buNone/>
              <a:defRPr sz="867"/>
            </a:lvl7pPr>
            <a:lvl8pPr marL="3048000" indent="0">
              <a:buNone/>
              <a:defRPr sz="867"/>
            </a:lvl8pPr>
            <a:lvl9pPr marL="3483429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012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427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0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2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53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6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7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23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48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pic>
        <p:nvPicPr>
          <p:cNvPr id="1033" name="Picture 12" descr="dino_6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7406288A-D583-4616-A1E9-C1123162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917" cy="9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188C184A-59B4-42D5-B70C-D57CF1D27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160690-FA19-4AAC-AC80-9F358CB77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C6378E-5D46-4153-B3AB-E77600036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267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D214158-54F7-4FCC-8F21-3EE0BC924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081" tIns="43541" rIns="87081" bIns="43541"/>
          <a:lstStyle/>
          <a:p>
            <a:endParaRPr lang="en-HK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934BA74-DCD8-4CE1-96A3-AA6AC290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267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F7FB0B2-3E9B-4E33-A7C5-3085C1B7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267">
              <a:latin typeface="Times New Roman" panose="02020603050405020304" pitchFamily="18" charset="0"/>
            </a:endParaRPr>
          </a:p>
        </p:txBody>
      </p:sp>
      <p:sp>
        <p:nvSpPr>
          <p:cNvPr id="253961" name="Text Box 9">
            <a:extLst>
              <a:ext uri="{FF2B5EF4-FFF2-40B4-BE49-F238E27FC236}">
                <a16:creationId xmlns:a16="http://schemas.microsoft.com/office/drawing/2014/main" id="{61A3C35A-B355-4A80-BFC4-53A343714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760" y="6613923"/>
            <a:ext cx="424329" cy="23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081" tIns="43541" rIns="87081" bIns="4354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933" b="1">
                <a:solidFill>
                  <a:srgbClr val="006699"/>
                </a:solidFill>
                <a:latin typeface="Helvetica" panose="020B0604020202020204" pitchFamily="34" charset="0"/>
              </a:rPr>
              <a:t>8.</a:t>
            </a:r>
            <a:fld id="{AAE9BAB1-C50D-44F2-81AA-E011117DA3CD}" type="slidenum">
              <a:rPr lang="en-US" altLang="en-US" sz="933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933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253962" name="Text Box 10">
            <a:extLst>
              <a:ext uri="{FF2B5EF4-FFF2-40B4-BE49-F238E27FC236}">
                <a16:creationId xmlns:a16="http://schemas.microsoft.com/office/drawing/2014/main" id="{2A01444E-3F63-4D98-B751-C08036421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7729"/>
            <a:ext cx="2713567" cy="23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81" tIns="43541" rIns="87081" bIns="4354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933" b="1" dirty="0" err="1">
                <a:solidFill>
                  <a:srgbClr val="006699"/>
                </a:solidFill>
                <a:latin typeface="Helvetica" pitchFamily="-84" charset="0"/>
              </a:rPr>
              <a:t>Silberschatz</a:t>
            </a:r>
            <a:r>
              <a:rPr lang="en-US" sz="933" b="1" dirty="0">
                <a:solidFill>
                  <a:srgbClr val="006699"/>
                </a:solidFill>
                <a:latin typeface="Helvetica" pitchFamily="-84" charset="0"/>
              </a:rPr>
              <a:t>, Galvin and Gagne ©2018</a:t>
            </a:r>
          </a:p>
        </p:txBody>
      </p:sp>
      <p:sp>
        <p:nvSpPr>
          <p:cNvPr id="253963" name="Text Box 11">
            <a:extLst>
              <a:ext uri="{FF2B5EF4-FFF2-40B4-BE49-F238E27FC236}">
                <a16:creationId xmlns:a16="http://schemas.microsoft.com/office/drawing/2014/main" id="{9C59473B-5C0E-4F90-AB9F-E6E9E1B1CC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6267" y="6621067"/>
            <a:ext cx="2577161" cy="23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081" tIns="43541" rIns="87081" bIns="4354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933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</a:t>
            </a:r>
            <a:r>
              <a:rPr lang="en-US" altLang="en-US" sz="933" b="1">
                <a:solidFill>
                  <a:srgbClr val="336699"/>
                </a:solidFill>
                <a:latin typeface="Helvetica" panose="020B0604020202020204" pitchFamily="34" charset="0"/>
              </a:rPr>
              <a:t> – 10</a:t>
            </a:r>
            <a:r>
              <a:rPr lang="en-US" altLang="en-US" sz="933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933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  <a:endParaRPr lang="en-US" altLang="en-US" sz="933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1631A9EF-FEAF-454D-B18C-8613C2D8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517" y="5849542"/>
            <a:ext cx="1283759" cy="79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75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35428" algn="ctr" rtl="0" fontAlgn="base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Arial" charset="0"/>
        </a:defRPr>
      </a:lvl6pPr>
      <a:lvl7pPr marL="870857" algn="ctr" rtl="0" fontAlgn="base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Arial" charset="0"/>
        </a:defRPr>
      </a:lvl7pPr>
      <a:lvl8pPr marL="1306286" algn="ctr" rtl="0" fontAlgn="base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Arial" charset="0"/>
        </a:defRPr>
      </a:lvl8pPr>
      <a:lvl9pPr marL="1741714" algn="ctr" rtl="0" fontAlgn="base">
        <a:spcBef>
          <a:spcPct val="0"/>
        </a:spcBef>
        <a:spcAft>
          <a:spcPct val="0"/>
        </a:spcAft>
        <a:defRPr sz="3067" b="1">
          <a:solidFill>
            <a:srgbClr val="006699"/>
          </a:solidFill>
          <a:latin typeface="Arial" charset="0"/>
        </a:defRPr>
      </a:lvl9pPr>
    </p:titleStyle>
    <p:bodyStyle>
      <a:lvl1pPr marL="325983" indent="-32598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07002" indent="-272006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34044" indent="-21697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360027" indent="-21697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687068" indent="-21697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122714" indent="-217714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558143" indent="-217714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93572" indent="-217714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429000" indent="-217714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5428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0857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06286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41714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77143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12571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483429" algn="l" defTabSz="43542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Spring</a:t>
            </a:r>
            <a:r>
              <a:rPr lang="en-US" altLang="en-US" sz="4000" dirty="0"/>
              <a:t> 2022 COMP 3511</a:t>
            </a:r>
            <a:br>
              <a:rPr lang="en-US" altLang="en-US" sz="4000" dirty="0"/>
            </a:br>
            <a:r>
              <a:rPr lang="en-US" altLang="en-US" sz="4000" dirty="0"/>
              <a:t>Review #7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An example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logical addresses for the following physical addresses? </a:t>
            </a:r>
          </a:p>
          <a:p>
            <a:pPr lvl="2">
              <a:defRPr/>
            </a:pPr>
            <a:r>
              <a:rPr lang="en-US" altLang="zh-CN" dirty="0"/>
              <a:t>247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	0, 127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1450 </a:t>
            </a:r>
          </a:p>
          <a:p>
            <a:pPr lvl="2">
              <a:defRPr/>
            </a:pPr>
            <a:r>
              <a:rPr lang="en-US" altLang="zh-CN" dirty="0"/>
              <a:t>1043 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42688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82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An example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logical addresses for the following physical addresses? </a:t>
            </a:r>
          </a:p>
          <a:p>
            <a:pPr lvl="2">
              <a:defRPr/>
            </a:pPr>
            <a:r>
              <a:rPr lang="en-US" altLang="zh-CN" dirty="0"/>
              <a:t>247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	0, 127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1450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illegal</a:t>
            </a:r>
            <a:r>
              <a:rPr lang="en" altLang="zh-CN" dirty="0"/>
              <a:t> physical address since there is no corresponding logical address 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1043 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880989"/>
              </p:ext>
            </p:extLst>
          </p:nvPr>
        </p:nvGraphicFramePr>
        <p:xfrm>
          <a:off x="1524000" y="1742688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85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An example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logical addresses for the following physical addresses? </a:t>
            </a:r>
          </a:p>
          <a:p>
            <a:pPr lvl="2">
              <a:defRPr/>
            </a:pPr>
            <a:r>
              <a:rPr lang="en-US" altLang="zh-CN" dirty="0"/>
              <a:t>247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	0, 127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1450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illegal</a:t>
            </a:r>
            <a:r>
              <a:rPr lang="en" altLang="zh-CN" dirty="0"/>
              <a:t> physical address since there is no corresponding logical address 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1043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4, 197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24122"/>
              </p:ext>
            </p:extLst>
          </p:nvPr>
        </p:nvGraphicFramePr>
        <p:xfrm>
          <a:off x="1524000" y="1742688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846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9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You can draw the memory layout to help you verify the answers: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logical addresses for the following physical addresses? </a:t>
            </a:r>
          </a:p>
          <a:p>
            <a:pPr lvl="2">
              <a:defRPr/>
            </a:pPr>
            <a:r>
              <a:rPr lang="en-US" altLang="zh-CN" dirty="0"/>
              <a:t>247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	0, 127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1450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illegal</a:t>
            </a:r>
            <a:r>
              <a:rPr lang="en" altLang="zh-CN" dirty="0"/>
              <a:t> physical address since there is no corresponding logical address 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1043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4, 197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5460"/>
              </p:ext>
            </p:extLst>
          </p:nvPr>
        </p:nvGraphicFramePr>
        <p:xfrm>
          <a:off x="558800" y="1759313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846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4D2C384-B1FC-7B8A-33EB-972A32EA28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494325" y="2252906"/>
            <a:ext cx="2797449" cy="1237854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4C7AF2FA-DC0B-F320-1F7A-844B424DAA20}"/>
              </a:ext>
            </a:extLst>
          </p:cNvPr>
          <p:cNvSpPr/>
          <p:nvPr/>
        </p:nvSpPr>
        <p:spPr bwMode="auto">
          <a:xfrm>
            <a:off x="6757988" y="2626026"/>
            <a:ext cx="442912" cy="3743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065EA4-16D4-3C4C-BF5C-079DC7FBF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975" y="294532"/>
            <a:ext cx="7743825" cy="512233"/>
          </a:xfrm>
        </p:spPr>
        <p:txBody>
          <a:bodyPr/>
          <a:lstStyle/>
          <a:p>
            <a:pPr eaLnBrk="1" hangingPunct="1"/>
            <a:r>
              <a:rPr lang="en-US" altLang="en-US" sz="2667" dirty="0"/>
              <a:t>Summary - Segmentation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0CFDA77-81BD-E548-AA13-60016C1C5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326" y="1074930"/>
            <a:ext cx="8028517" cy="3985683"/>
          </a:xfrm>
        </p:spPr>
        <p:txBody>
          <a:bodyPr/>
          <a:lstStyle/>
          <a:p>
            <a:r>
              <a:rPr lang="en-HK" altLang="en-US" dirty="0"/>
              <a:t>Protection is easy in segmentation scheme</a:t>
            </a:r>
          </a:p>
          <a:p>
            <a:pPr lvl="1"/>
            <a:r>
              <a:rPr lang="en-HK" altLang="en-US" sz="1600" dirty="0"/>
              <a:t>Protection with segment table</a:t>
            </a:r>
          </a:p>
          <a:p>
            <a:pPr lvl="1"/>
            <a:r>
              <a:rPr lang="en-HK" altLang="en-US" sz="1600" dirty="0"/>
              <a:t>code segment would be read-only</a:t>
            </a:r>
          </a:p>
          <a:p>
            <a:pPr lvl="1"/>
            <a:r>
              <a:rPr lang="en-HK" altLang="en-US" sz="1600" dirty="0"/>
              <a:t>data and stack would be read-write (stores allowed), </a:t>
            </a:r>
          </a:p>
          <a:p>
            <a:pPr lvl="1"/>
            <a:r>
              <a:rPr lang="en-HK" altLang="en-US" sz="1600" dirty="0"/>
              <a:t>shared segment could be read-only or read-write</a:t>
            </a:r>
          </a:p>
          <a:p>
            <a:r>
              <a:rPr lang="en-HK" altLang="en-US" dirty="0"/>
              <a:t>The main problem with segmentation</a:t>
            </a:r>
          </a:p>
          <a:p>
            <a:pPr lvl="1"/>
            <a:r>
              <a:rPr lang="en-HK" altLang="en-US" sz="1600" dirty="0"/>
              <a:t>It must fit variable-sized chunks into physical memory</a:t>
            </a:r>
          </a:p>
          <a:p>
            <a:pPr lvl="2"/>
            <a:r>
              <a:rPr lang="en-US" altLang="en-US" sz="1600" dirty="0">
                <a:solidFill>
                  <a:srgbClr val="3366FF"/>
                </a:solidFill>
              </a:rPr>
              <a:t>Dynamic Storage Allocation Problem</a:t>
            </a:r>
            <a:endParaRPr lang="en-HK" altLang="en-US" sz="1600" dirty="0">
              <a:solidFill>
                <a:srgbClr val="0070C0"/>
              </a:solidFill>
            </a:endParaRPr>
          </a:p>
          <a:p>
            <a:pPr lvl="1"/>
            <a:r>
              <a:rPr lang="en-HK" altLang="en-US" sz="1600" dirty="0"/>
              <a:t>It may move processes multiple times to fit everything</a:t>
            </a:r>
          </a:p>
          <a:p>
            <a:pPr lvl="1"/>
            <a:r>
              <a:rPr lang="en-HK" altLang="en-US" sz="1600" dirty="0"/>
              <a:t>External fragmentation still exists</a:t>
            </a:r>
            <a:endParaRPr lang="en-US" altLang="en-US" sz="14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115F-C6B7-4A6A-B152-47CB7CA7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DC188-2339-4D3A-A5AD-9889F3BDF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5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>
            <a:extLst>
              <a:ext uri="{FF2B5EF4-FFF2-40B4-BE49-F238E27FC236}">
                <a16:creationId xmlns:a16="http://schemas.microsoft.com/office/drawing/2014/main" id="{5169BFD1-DCDC-41CD-8D8A-0DADD7A35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321" y="231021"/>
            <a:ext cx="7840133" cy="512233"/>
          </a:xfrm>
        </p:spPr>
        <p:txBody>
          <a:bodyPr/>
          <a:lstStyle/>
          <a:p>
            <a:pPr eaLnBrk="1" hangingPunct="1"/>
            <a:r>
              <a:rPr lang="en-US" altLang="en-US" dirty="0"/>
              <a:t>Paging Address Translation</a:t>
            </a:r>
          </a:p>
        </p:txBody>
      </p:sp>
      <p:sp>
        <p:nvSpPr>
          <p:cNvPr id="60419" name="Rectangle 1027">
            <a:extLst>
              <a:ext uri="{FF2B5EF4-FFF2-40B4-BE49-F238E27FC236}">
                <a16:creationId xmlns:a16="http://schemas.microsoft.com/office/drawing/2014/main" id="{39EFA86F-FB90-4119-8533-F111E447B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902" y="921509"/>
            <a:ext cx="8056209" cy="1571977"/>
          </a:xfrm>
        </p:spPr>
        <p:txBody>
          <a:bodyPr/>
          <a:lstStyle/>
          <a:p>
            <a:r>
              <a:rPr lang="en-HK" altLang="en-US" sz="1600" dirty="0"/>
              <a:t>Divide physical memory into fixed-sized blocks called </a:t>
            </a:r>
            <a:r>
              <a:rPr lang="en-HK" altLang="en-US" sz="1600" dirty="0">
                <a:solidFill>
                  <a:srgbClr val="FF0000"/>
                </a:solidFill>
              </a:rPr>
              <a:t>frames</a:t>
            </a:r>
            <a:r>
              <a:rPr lang="en-HK" altLang="en-US" sz="1600" dirty="0"/>
              <a:t> and divide logical memory into blocks of same size called </a:t>
            </a:r>
            <a:r>
              <a:rPr lang="en-HK" altLang="en-US" sz="1600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HK" altLang="en-US" sz="1600" dirty="0">
                <a:solidFill>
                  <a:srgbClr val="FF0000"/>
                </a:solidFill>
              </a:rPr>
              <a:t>Pages </a:t>
            </a:r>
            <a:r>
              <a:rPr lang="en-US" altLang="zh-CN" sz="1600" dirty="0"/>
              <a:t>has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HK" altLang="en-US" sz="1600" dirty="0"/>
              <a:t>the same size of </a:t>
            </a:r>
            <a:r>
              <a:rPr lang="en-HK" altLang="en-US" sz="1600" dirty="0">
                <a:solidFill>
                  <a:srgbClr val="FF0000"/>
                </a:solidFill>
              </a:rPr>
              <a:t>frames</a:t>
            </a:r>
            <a:endParaRPr lang="en-US" altLang="en-US" sz="1600" dirty="0">
              <a:solidFill>
                <a:srgbClr val="FF0000"/>
              </a:solidFill>
            </a:endParaRPr>
          </a:p>
          <a:p>
            <a:r>
              <a:rPr lang="en-US" altLang="en-US" sz="1600" dirty="0"/>
              <a:t>Address generated (logical or virtual address) by CPU is divided into:</a:t>
            </a:r>
          </a:p>
          <a:p>
            <a:pPr lvl="1"/>
            <a:r>
              <a:rPr lang="en-US" altLang="en-US" sz="1467" dirty="0">
                <a:solidFill>
                  <a:srgbClr val="3366FF"/>
                </a:solidFill>
              </a:rPr>
              <a:t>Page number </a:t>
            </a:r>
            <a:r>
              <a:rPr lang="en-US" altLang="en-US" sz="1467" dirty="0"/>
              <a:t>(</a:t>
            </a:r>
            <a:r>
              <a:rPr lang="en-US" altLang="en-US" sz="1600" dirty="0">
                <a:solidFill>
                  <a:srgbClr val="3366FF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1467" dirty="0"/>
              <a:t>)</a:t>
            </a:r>
            <a:r>
              <a:rPr lang="en-US" altLang="en-US" sz="1467" dirty="0">
                <a:solidFill>
                  <a:srgbClr val="3366FF"/>
                </a:solidFill>
              </a:rPr>
              <a:t> </a:t>
            </a:r>
            <a:r>
              <a:rPr lang="en-US" altLang="en-US" sz="1467" dirty="0"/>
              <a:t>– used as an index into a </a:t>
            </a:r>
            <a:r>
              <a:rPr lang="en-US" altLang="en-US" sz="1467" dirty="0">
                <a:solidFill>
                  <a:srgbClr val="3366FF"/>
                </a:solidFill>
              </a:rPr>
              <a:t>page table </a:t>
            </a:r>
            <a:r>
              <a:rPr lang="en-US" altLang="en-US" sz="1467" dirty="0"/>
              <a:t>which contains base address (frame number) of each page in physical memory</a:t>
            </a:r>
          </a:p>
          <a:p>
            <a:pPr lvl="1"/>
            <a:r>
              <a:rPr lang="en-US" altLang="en-US" sz="1467" dirty="0">
                <a:solidFill>
                  <a:srgbClr val="3366FF"/>
                </a:solidFill>
              </a:rPr>
              <a:t>Page offset </a:t>
            </a:r>
            <a:r>
              <a:rPr lang="en-US" altLang="en-US" sz="1467" dirty="0"/>
              <a:t>(</a:t>
            </a:r>
            <a:r>
              <a:rPr lang="en-US" altLang="en-US" sz="1600" dirty="0">
                <a:solidFill>
                  <a:srgbClr val="3366FF"/>
                </a:solidFill>
                <a:latin typeface="Calibri" panose="020F0502020204030204" pitchFamily="34" charset="0"/>
              </a:rPr>
              <a:t>d</a:t>
            </a:r>
            <a:r>
              <a:rPr lang="en-US" altLang="en-US" sz="1467" dirty="0"/>
              <a:t>)</a:t>
            </a:r>
            <a:r>
              <a:rPr lang="en-US" altLang="en-US" sz="1467" dirty="0">
                <a:solidFill>
                  <a:srgbClr val="3366FF"/>
                </a:solidFill>
              </a:rPr>
              <a:t> </a:t>
            </a:r>
            <a:r>
              <a:rPr lang="en-US" altLang="en-US" sz="1467" dirty="0"/>
              <a:t>– combined with base address to define the physical memory address that is sent to the memory unit</a:t>
            </a:r>
          </a:p>
          <a:p>
            <a:pPr lvl="1"/>
            <a:endParaRPr lang="en-US" altLang="en-US" dirty="0"/>
          </a:p>
          <a:p>
            <a:pPr marL="434996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34996" lvl="1" indent="0">
              <a:buNone/>
            </a:pPr>
            <a:endParaRPr lang="en-US" altLang="en-US" dirty="0"/>
          </a:p>
          <a:p>
            <a:r>
              <a:rPr lang="en-US" altLang="en-US" sz="1467" dirty="0"/>
              <a:t>The memory allocation in a paging scheme essentially allocates a frame in the physical memory to a page in a process virtual address space</a:t>
            </a:r>
          </a:p>
          <a:p>
            <a:r>
              <a:rPr lang="en-US" altLang="en-US" sz="1467" dirty="0"/>
              <a:t>For given logical address space </a:t>
            </a:r>
            <a:r>
              <a:rPr lang="en-US" altLang="en-US" sz="1467" dirty="0">
                <a:latin typeface="Calibri" panose="020F0502020204030204" pitchFamily="34" charset="0"/>
              </a:rPr>
              <a:t>2</a:t>
            </a:r>
            <a:r>
              <a:rPr lang="en-US" altLang="en-US" sz="1467" i="1" baseline="30000" dirty="0">
                <a:latin typeface="Calibri" panose="020F0502020204030204" pitchFamily="34" charset="0"/>
              </a:rPr>
              <a:t>m</a:t>
            </a:r>
            <a:r>
              <a:rPr lang="en-US" altLang="en-US" sz="1467" i="1" baseline="30000" dirty="0"/>
              <a:t> </a:t>
            </a:r>
            <a:r>
              <a:rPr lang="en-US" altLang="en-US" sz="1467" dirty="0"/>
              <a:t>and page size</a:t>
            </a:r>
            <a:r>
              <a:rPr lang="en-US" altLang="en-US" sz="1467" baseline="30000" dirty="0"/>
              <a:t> </a:t>
            </a:r>
            <a:r>
              <a:rPr lang="en-US" altLang="en-US" sz="1467" i="1" dirty="0">
                <a:latin typeface="Calibri" panose="020F0502020204030204" pitchFamily="34" charset="0"/>
              </a:rPr>
              <a:t>2</a:t>
            </a:r>
            <a:r>
              <a:rPr lang="en-US" altLang="en-US" sz="1467" baseline="30000" dirty="0">
                <a:latin typeface="Calibri" panose="020F0502020204030204" pitchFamily="34" charset="0"/>
              </a:rPr>
              <a:t>n</a:t>
            </a:r>
            <a:r>
              <a:rPr lang="en-US" altLang="en-US" sz="1467" dirty="0"/>
              <a:t>, thus the number of pages this logical address contains is </a:t>
            </a:r>
            <a:r>
              <a:rPr lang="en-US" altLang="en-US" sz="1467" baseline="30000" dirty="0"/>
              <a:t> </a:t>
            </a:r>
            <a:r>
              <a:rPr lang="en-US" altLang="en-US" sz="1467" i="1" dirty="0">
                <a:latin typeface="Calibri" panose="020F0502020204030204" pitchFamily="34" charset="0"/>
              </a:rPr>
              <a:t>2</a:t>
            </a:r>
            <a:r>
              <a:rPr lang="en-US" altLang="en-US" sz="1467" baseline="30000" dirty="0">
                <a:latin typeface="Calibri" panose="020F0502020204030204" pitchFamily="34" charset="0"/>
              </a:rPr>
              <a:t>m-n</a:t>
            </a:r>
          </a:p>
        </p:txBody>
      </p:sp>
      <p:sp>
        <p:nvSpPr>
          <p:cNvPr id="60420" name="Rectangle 1028">
            <a:extLst>
              <a:ext uri="{FF2B5EF4-FFF2-40B4-BE49-F238E27FC236}">
                <a16:creationId xmlns:a16="http://schemas.microsoft.com/office/drawing/2014/main" id="{C157FB43-2028-40FA-A83D-6047B7C8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517" y="3975048"/>
            <a:ext cx="3105150" cy="389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609630"/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60421" name="Line 1030">
            <a:extLst>
              <a:ext uri="{FF2B5EF4-FFF2-40B4-BE49-F238E27FC236}">
                <a16:creationId xmlns:a16="http://schemas.microsoft.com/office/drawing/2014/main" id="{AC32902A-45F3-4B13-82FC-8AAA149E9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7525" y="3687182"/>
            <a:ext cx="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7081" tIns="43541" rIns="87081" bIns="43541" anchor="ctr"/>
          <a:lstStyle/>
          <a:p>
            <a:pPr defTabSz="609630"/>
            <a:endParaRPr lang="en-HK" sz="1200">
              <a:solidFill>
                <a:srgbClr val="000000"/>
              </a:solidFill>
            </a:endParaRPr>
          </a:p>
        </p:txBody>
      </p:sp>
      <p:sp>
        <p:nvSpPr>
          <p:cNvPr id="60422" name="Text Box 1031">
            <a:extLst>
              <a:ext uri="{FF2B5EF4-FFF2-40B4-BE49-F238E27FC236}">
                <a16:creationId xmlns:a16="http://schemas.microsoft.com/office/drawing/2014/main" id="{343D047A-D78D-4D1B-995F-0BD8F895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236" y="3634491"/>
            <a:ext cx="1078354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page number</a:t>
            </a:r>
          </a:p>
        </p:txBody>
      </p:sp>
      <p:sp>
        <p:nvSpPr>
          <p:cNvPr id="60423" name="Text Box 1032">
            <a:extLst>
              <a:ext uri="{FF2B5EF4-FFF2-40B4-BE49-F238E27FC236}">
                <a16:creationId xmlns:a16="http://schemas.microsoft.com/office/drawing/2014/main" id="{6EB86817-0660-4092-A21A-8137FDF38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723" y="3628671"/>
            <a:ext cx="93293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page offset</a:t>
            </a:r>
          </a:p>
        </p:txBody>
      </p:sp>
      <p:sp>
        <p:nvSpPr>
          <p:cNvPr id="60424" name="Text Box 1033">
            <a:extLst>
              <a:ext uri="{FF2B5EF4-FFF2-40B4-BE49-F238E27FC236}">
                <a16:creationId xmlns:a16="http://schemas.microsoft.com/office/drawing/2014/main" id="{7F62C1F7-5B18-4EB4-8A8A-C991FBB5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190" y="4025545"/>
            <a:ext cx="260822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60425" name="Text Box 1035">
            <a:extLst>
              <a:ext uri="{FF2B5EF4-FFF2-40B4-BE49-F238E27FC236}">
                <a16:creationId xmlns:a16="http://schemas.microsoft.com/office/drawing/2014/main" id="{075816C3-C7B9-478B-A264-3CDFD08BD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77" y="4052004"/>
            <a:ext cx="260822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 dirty="0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60426" name="Text Box 1036">
            <a:extLst>
              <a:ext uri="{FF2B5EF4-FFF2-40B4-BE49-F238E27FC236}">
                <a16:creationId xmlns:a16="http://schemas.microsoft.com/office/drawing/2014/main" id="{372EAE13-EA83-48D8-B8DC-6B30FC810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4423479"/>
            <a:ext cx="79375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m - n</a:t>
            </a:r>
          </a:p>
        </p:txBody>
      </p:sp>
      <p:sp>
        <p:nvSpPr>
          <p:cNvPr id="60427" name="Text Box 1038">
            <a:extLst>
              <a:ext uri="{FF2B5EF4-FFF2-40B4-BE49-F238E27FC236}">
                <a16:creationId xmlns:a16="http://schemas.microsoft.com/office/drawing/2014/main" id="{F6EB3978-C3E8-4CF0-B5E7-298CCE112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6" y="4431945"/>
            <a:ext cx="43815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2" grpId="0"/>
      <p:bldP spid="60423" grpId="0"/>
      <p:bldP spid="60424" grpId="0"/>
      <p:bldP spid="60425" grpId="0"/>
      <p:bldP spid="60426" grpId="0"/>
      <p:bldP spid="604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4826B1D-E2FC-476C-914C-66846B9F9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144" y="259292"/>
            <a:ext cx="7937500" cy="512233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</a:t>
            </a:r>
          </a:p>
        </p:txBody>
      </p:sp>
      <p:pic>
        <p:nvPicPr>
          <p:cNvPr id="62467" name="Picture 4" descr="8">
            <a:extLst>
              <a:ext uri="{FF2B5EF4-FFF2-40B4-BE49-F238E27FC236}">
                <a16:creationId xmlns:a16="http://schemas.microsoft.com/office/drawing/2014/main" id="{F50A6507-95F7-4CD9-A604-FF96196A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5517" y="3161242"/>
            <a:ext cx="53879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FE5835-6B04-48AC-A055-E928D2FE8E99}"/>
              </a:ext>
            </a:extLst>
          </p:cNvPr>
          <p:cNvSpPr txBox="1">
            <a:spLocks noChangeArrowheads="1"/>
          </p:cNvSpPr>
          <p:nvPr/>
        </p:nvSpPr>
        <p:spPr>
          <a:xfrm>
            <a:off x="444499" y="1043517"/>
            <a:ext cx="8110009" cy="2027061"/>
          </a:xfrm>
          <a:prstGeom prst="rect">
            <a:avLst/>
          </a:prstGeom>
        </p:spPr>
        <p:txBody>
          <a:bodyPr/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25983" indent="-325983" defTabSz="609630">
              <a:lnSpc>
                <a:spcPct val="90000"/>
              </a:lnSpc>
              <a:tabLst>
                <a:tab pos="1745279" algn="l"/>
              </a:tabLst>
              <a:defRPr/>
            </a:pP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The following outlines the steps taken by the MMU to translate a logical address generated by the CPU to a physical address:</a:t>
            </a:r>
          </a:p>
          <a:p>
            <a:pPr marL="707002" lvl="1" indent="-272006" defTabSz="609630">
              <a:lnSpc>
                <a:spcPct val="90000"/>
              </a:lnSpc>
              <a:buFont typeface="+mj-lt"/>
              <a:buAutoNum type="arabicPeriod"/>
              <a:tabLst>
                <a:tab pos="1745279" algn="l"/>
              </a:tabLst>
              <a:defRPr/>
            </a:pP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Extract the page number</a:t>
            </a:r>
            <a:r>
              <a:rPr lang="en-HK" altLang="en-US" sz="1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b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160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and use it as an index into the page table.</a:t>
            </a:r>
          </a:p>
          <a:p>
            <a:pPr marL="707002" lvl="1" indent="-272006" defTabSz="609630">
              <a:lnSpc>
                <a:spcPct val="90000"/>
              </a:lnSpc>
              <a:buFont typeface="+mj-lt"/>
              <a:buAutoNum type="arabicPeriod"/>
              <a:tabLst>
                <a:tab pos="1745279" algn="l"/>
              </a:tabLst>
              <a:defRPr/>
            </a:pP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Extract the corresponding frame number</a:t>
            </a:r>
            <a:r>
              <a:rPr lang="en-HK" altLang="en-US" sz="16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b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HK" altLang="en-US" sz="16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from the page table.</a:t>
            </a:r>
          </a:p>
          <a:p>
            <a:pPr marL="707002" lvl="1" indent="-272006" defTabSz="609630">
              <a:lnSpc>
                <a:spcPct val="90000"/>
              </a:lnSpc>
              <a:buFont typeface="+mj-lt"/>
              <a:buAutoNum type="arabicPeriod"/>
              <a:tabLst>
                <a:tab pos="1745279" algn="l"/>
              </a:tabLst>
              <a:defRPr/>
            </a:pP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Replace the page number </a:t>
            </a:r>
            <a:r>
              <a:rPr lang="en-US" altLang="en-US" sz="1600" b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160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in the logical address with the frame number </a:t>
            </a:r>
            <a:r>
              <a:rPr lang="en-US" altLang="en-US" sz="1600" b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endParaRPr lang="en-HK" altLang="en-US" sz="16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5983" indent="-325983" defTabSz="609630">
              <a:lnSpc>
                <a:spcPct val="90000"/>
              </a:lnSpc>
              <a:tabLst>
                <a:tab pos="1745279" algn="l"/>
              </a:tabLst>
              <a:defRPr/>
            </a:pP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As the offset </a:t>
            </a:r>
            <a:r>
              <a:rPr lang="en-US" altLang="en-US" sz="1600" b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HK" altLang="en-US" sz="1467" kern="0" dirty="0">
                <a:solidFill>
                  <a:srgbClr val="000000"/>
                </a:solidFill>
                <a:latin typeface="Helvetica"/>
              </a:rPr>
              <a:t> does not change, it is not replaced, and the frame number and offset now comprise the physical address.</a:t>
            </a:r>
            <a:endParaRPr lang="en-US" altLang="en-US" sz="1467" kern="0" dirty="0">
              <a:solidFill>
                <a:srgbClr val="000000"/>
              </a:solidFill>
              <a:latin typeface="Helvetica"/>
            </a:endParaRPr>
          </a:p>
          <a:p>
            <a:pPr marL="325983" indent="-325983" defTabSz="609630">
              <a:lnSpc>
                <a:spcPct val="90000"/>
              </a:lnSpc>
              <a:tabLst>
                <a:tab pos="1745279" algn="l"/>
              </a:tabLst>
              <a:defRPr/>
            </a:pPr>
            <a:endParaRPr lang="en-US" altLang="en-US" sz="1467" kern="0" dirty="0">
              <a:solidFill>
                <a:srgbClr val="000000"/>
              </a:solidFill>
              <a:latin typeface="Helvetica"/>
            </a:endParaRPr>
          </a:p>
          <a:p>
            <a:pPr marL="0" indent="0" defTabSz="609630">
              <a:lnSpc>
                <a:spcPct val="90000"/>
              </a:lnSpc>
              <a:buNone/>
              <a:tabLst>
                <a:tab pos="1745279" algn="l"/>
              </a:tabLst>
              <a:defRPr/>
            </a:pPr>
            <a:endParaRPr lang="en-US" altLang="en-US" sz="1467" kern="0" dirty="0">
              <a:solidFill>
                <a:srgbClr val="000000"/>
              </a:solidFill>
              <a:latin typeface="Helvetica"/>
            </a:endParaRPr>
          </a:p>
          <a:p>
            <a:pPr marL="325983" indent="-325983" defTabSz="609630">
              <a:lnSpc>
                <a:spcPct val="90000"/>
              </a:lnSpc>
              <a:buNone/>
              <a:tabLst>
                <a:tab pos="1745279" algn="l"/>
              </a:tabLst>
              <a:defRPr/>
            </a:pPr>
            <a:r>
              <a:rPr lang="en-US" altLang="en-US" sz="1333" kern="0" dirty="0">
                <a:solidFill>
                  <a:srgbClr val="000000"/>
                </a:solidFill>
                <a:latin typeface="Helvetica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Paging Scheme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" altLang="zh-CN" dirty="0"/>
              <a:t>Suppose logical address of a system is </a:t>
            </a:r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2">
              <a:defRPr/>
            </a:pPr>
            <a:r>
              <a:rPr lang="en" altLang="zh-CN" dirty="0"/>
              <a:t>What is the page size in such a system? </a:t>
            </a:r>
          </a:p>
          <a:p>
            <a:pPr lvl="2">
              <a:defRPr/>
            </a:pPr>
            <a:r>
              <a:rPr lang="en" altLang="zh-CN" dirty="0"/>
              <a:t>What is the size of the logical address space? </a:t>
            </a:r>
          </a:p>
          <a:p>
            <a:pPr lvl="2">
              <a:defRPr/>
            </a:pPr>
            <a:r>
              <a:rPr lang="en" altLang="zh-CN" dirty="0"/>
              <a:t>What is the number of pages?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F088451-12FC-E240-ACBE-F9BBF847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669" y="2122139"/>
            <a:ext cx="3105150" cy="438150"/>
          </a:xfrm>
          <a:prstGeom prst="rect">
            <a:avLst/>
          </a:prstGeom>
          <a:gradFill rotWithShape="1">
            <a:gsLst>
              <a:gs pos="0">
                <a:srgbClr val="FFE2E2"/>
              </a:gs>
              <a:gs pos="64999">
                <a:srgbClr val="FFB5B5"/>
              </a:gs>
              <a:gs pos="100000">
                <a:srgbClr val="FF9595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defRPr/>
            </a:pPr>
            <a:endParaRPr kumimoji="0" lang="zh-CN" altLang="en-US">
              <a:solidFill>
                <a:srgbClr val="000000"/>
              </a:solidFill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080F2DE3-9C5E-824E-B5B4-1A14C1CD3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194" y="2114202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60769A2E-A746-0541-A9DD-0BB4C226C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931" y="1690339"/>
            <a:ext cx="1711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BCE18154-1826-4247-8E08-3CA863852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381" y="1703039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4377DE19-E56B-2445-96DB-CC1C272B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404" y="2127025"/>
            <a:ext cx="32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kumimoji="0" lang="en-US" altLang="zh-CN" sz="18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D75CE193-DB30-B54E-B859-E76D11E5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356" y="2179289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kumimoji="0" lang="en-US" altLang="zh-CN" sz="18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BFD25C12-7332-AD4D-AF24-F9E9ACA7A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194" y="1701452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2A8E09BA-F529-0843-95A0-D01D86B1D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138" y="2617439"/>
            <a:ext cx="1121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20-bit</a:t>
            </a: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504FCE47-652C-BD42-B619-81321DF1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429" y="2617439"/>
            <a:ext cx="1121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12-bit</a:t>
            </a:r>
          </a:p>
        </p:txBody>
      </p:sp>
    </p:spTree>
    <p:extLst>
      <p:ext uri="{BB962C8B-B14F-4D97-AF65-F5344CB8AC3E}">
        <p14:creationId xmlns:p14="http://schemas.microsoft.com/office/powerpoint/2010/main" val="244489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Paging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9738" y="1042988"/>
                <a:ext cx="8145462" cy="5283200"/>
              </a:xfrm>
            </p:spPr>
            <p:txBody>
              <a:bodyPr/>
              <a:lstStyle/>
              <a:p>
                <a:pPr lvl="1">
                  <a:defRPr/>
                </a:pPr>
                <a:r>
                  <a:rPr lang="en" altLang="zh-CN" dirty="0"/>
                  <a:t>Suppose logical address of a system is </a:t>
                </a:r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2">
                  <a:defRPr/>
                </a:pPr>
                <a:r>
                  <a:rPr lang="en" altLang="zh-CN" dirty="0"/>
                  <a:t>What is the page size in such a system? </a:t>
                </a:r>
              </a:p>
              <a:p>
                <a:pPr marL="817074" lvl="2" indent="0">
                  <a:buNone/>
                  <a:defRPr/>
                </a:pPr>
                <a:r>
                  <a:rPr lang="en" altLang="zh-CN" dirty="0"/>
                  <a:t>	  12 bits are used to offset into a page, the page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" altLang="zh-CN" dirty="0"/>
                  <a:t> KB. </a:t>
                </a:r>
              </a:p>
              <a:p>
                <a:pPr marL="817074" lvl="2" indent="0">
                  <a:buNone/>
                  <a:defRPr/>
                </a:pPr>
                <a:endParaRPr lang="en" altLang="zh-CN" dirty="0"/>
              </a:p>
              <a:p>
                <a:pPr marL="817074" lvl="2" indent="0">
                  <a:buNone/>
                  <a:defRPr/>
                </a:pPr>
                <a:r>
                  <a:rPr lang="en-US" altLang="en-US" b="1" dirty="0"/>
                  <a:t>Hints</a:t>
                </a:r>
                <a:r>
                  <a:rPr lang="en-US" altLang="en-US" dirty="0"/>
                  <a:t>: For given logical address space </a:t>
                </a:r>
                <a:r>
                  <a:rPr lang="en-US" altLang="en-US" dirty="0">
                    <a:latin typeface="Calibri" panose="020F0502020204030204" pitchFamily="34" charset="0"/>
                  </a:rPr>
                  <a:t>2</a:t>
                </a:r>
                <a:r>
                  <a:rPr lang="en-US" altLang="en-US" i="1" baseline="30000" dirty="0">
                    <a:latin typeface="Calibri" panose="020F0502020204030204" pitchFamily="34" charset="0"/>
                  </a:rPr>
                  <a:t>m</a:t>
                </a:r>
                <a:r>
                  <a:rPr lang="en-US" altLang="en-US" i="1" baseline="30000" dirty="0"/>
                  <a:t> </a:t>
                </a:r>
                <a:r>
                  <a:rPr lang="en-US" altLang="en-US" dirty="0"/>
                  <a:t>and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page size</a:t>
                </a:r>
                <a:r>
                  <a:rPr lang="en-US" altLang="en-US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altLang="en-US" dirty="0"/>
                  <a:t>, thus the number of pages this logical address contains is </a:t>
                </a:r>
                <a:r>
                  <a:rPr lang="en-US" altLang="en-US" baseline="30000" dirty="0"/>
                  <a:t> </a:t>
                </a:r>
                <a:r>
                  <a:rPr lang="en-US" altLang="en-US" i="1" dirty="0">
                    <a:latin typeface="Calibri" panose="020F0502020204030204" pitchFamily="34" charset="0"/>
                  </a:rPr>
                  <a:t>2</a:t>
                </a:r>
                <a:r>
                  <a:rPr lang="en-US" altLang="en-US" baseline="30000" dirty="0">
                    <a:latin typeface="Calibri" panose="020F0502020204030204" pitchFamily="34" charset="0"/>
                  </a:rPr>
                  <a:t>m-n</a:t>
                </a:r>
              </a:p>
              <a:p>
                <a:pPr marL="817074" lvl="2" indent="0">
                  <a:buNone/>
                  <a:defRPr/>
                </a:pPr>
                <a:endParaRPr lang="en" altLang="zh-CN" dirty="0"/>
              </a:p>
              <a:p>
                <a:pPr marL="817074" lvl="2" indent="0">
                  <a:buNone/>
                  <a:defRPr/>
                </a:pPr>
                <a:endParaRPr lang="en" altLang="zh-CN" dirty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738" y="1042988"/>
                <a:ext cx="8145462" cy="5283200"/>
              </a:xfrm>
              <a:blipFill>
                <a:blip r:embed="rId3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28">
            <a:extLst>
              <a:ext uri="{FF2B5EF4-FFF2-40B4-BE49-F238E27FC236}">
                <a16:creationId xmlns:a16="http://schemas.microsoft.com/office/drawing/2014/main" id="{F8BD1C35-0E81-514C-9EAC-6A1F447A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5789839"/>
            <a:ext cx="3105150" cy="389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609630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9" name="Line 1030">
            <a:extLst>
              <a:ext uri="{FF2B5EF4-FFF2-40B4-BE49-F238E27FC236}">
                <a16:creationId xmlns:a16="http://schemas.microsoft.com/office/drawing/2014/main" id="{275342DA-BD37-BE4C-A123-54BF7A962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2433" y="5501973"/>
            <a:ext cx="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7081" tIns="43541" rIns="87081" bIns="43541" anchor="ctr"/>
          <a:lstStyle/>
          <a:p>
            <a:pPr defTabSz="609630"/>
            <a:endParaRPr lang="en-HK" sz="1200">
              <a:solidFill>
                <a:srgbClr val="000000"/>
              </a:solidFill>
            </a:endParaRPr>
          </a:p>
        </p:txBody>
      </p:sp>
      <p:sp>
        <p:nvSpPr>
          <p:cNvPr id="20" name="Text Box 1031">
            <a:extLst>
              <a:ext uri="{FF2B5EF4-FFF2-40B4-BE49-F238E27FC236}">
                <a16:creationId xmlns:a16="http://schemas.microsoft.com/office/drawing/2014/main" id="{5E1B72A3-59F3-F048-9D47-F1C452AB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44" y="5449282"/>
            <a:ext cx="1078354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Helvetica" panose="020B0604020202020204" pitchFamily="34" charset="0"/>
              </a:rPr>
              <a:t>page number</a:t>
            </a:r>
          </a:p>
        </p:txBody>
      </p:sp>
      <p:sp>
        <p:nvSpPr>
          <p:cNvPr id="21" name="Text Box 1032">
            <a:extLst>
              <a:ext uri="{FF2B5EF4-FFF2-40B4-BE49-F238E27FC236}">
                <a16:creationId xmlns:a16="http://schemas.microsoft.com/office/drawing/2014/main" id="{0D7B8CDB-DC2E-9346-8139-8F9DEFFDB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631" y="5443462"/>
            <a:ext cx="93293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Helvetica" panose="020B0604020202020204" pitchFamily="34" charset="0"/>
              </a:rPr>
              <a:t>page offset</a:t>
            </a:r>
          </a:p>
        </p:txBody>
      </p:sp>
      <p:sp>
        <p:nvSpPr>
          <p:cNvPr id="22" name="Text Box 1033">
            <a:extLst>
              <a:ext uri="{FF2B5EF4-FFF2-40B4-BE49-F238E27FC236}">
                <a16:creationId xmlns:a16="http://schemas.microsoft.com/office/drawing/2014/main" id="{D9821709-6506-6C4F-9DF5-E155EBAE5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98" y="5840336"/>
            <a:ext cx="260822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3" name="Text Box 1035">
            <a:extLst>
              <a:ext uri="{FF2B5EF4-FFF2-40B4-BE49-F238E27FC236}">
                <a16:creationId xmlns:a16="http://schemas.microsoft.com/office/drawing/2014/main" id="{C5C3DCC1-AFDC-534E-B2E2-076D47E0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485" y="5866795"/>
            <a:ext cx="260822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Text Box 1036">
            <a:extLst>
              <a:ext uri="{FF2B5EF4-FFF2-40B4-BE49-F238E27FC236}">
                <a16:creationId xmlns:a16="http://schemas.microsoft.com/office/drawing/2014/main" id="{4EBAE9AA-2208-7149-B175-39AC49ACB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258" y="6238270"/>
            <a:ext cx="79375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m - n</a:t>
            </a:r>
          </a:p>
        </p:txBody>
      </p:sp>
      <p:sp>
        <p:nvSpPr>
          <p:cNvPr id="25" name="Text Box 1038">
            <a:extLst>
              <a:ext uri="{FF2B5EF4-FFF2-40B4-BE49-F238E27FC236}">
                <a16:creationId xmlns:a16="http://schemas.microsoft.com/office/drawing/2014/main" id="{C8D53A76-674B-E746-AFF3-59F85D10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284" y="6246736"/>
            <a:ext cx="43815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45C4DB5-D336-0E40-9DD9-ABB22DF3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2057571"/>
            <a:ext cx="3105150" cy="438150"/>
          </a:xfrm>
          <a:prstGeom prst="rect">
            <a:avLst/>
          </a:prstGeom>
          <a:gradFill rotWithShape="1">
            <a:gsLst>
              <a:gs pos="0">
                <a:srgbClr val="FFE2E2"/>
              </a:gs>
              <a:gs pos="64999">
                <a:srgbClr val="FFB5B5"/>
              </a:gs>
              <a:gs pos="100000">
                <a:srgbClr val="FF9595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defRPr/>
            </a:pPr>
            <a:endParaRPr kumimoji="0" lang="zh-CN" altLang="en-US">
              <a:solidFill>
                <a:srgbClr val="000000"/>
              </a:solidFill>
            </a:endParaRPr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29700BFD-0CF6-AE49-91F4-BE6C33DC1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0" y="2049634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476356ED-D3AA-5B4E-B261-91A5C1A1B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7" y="1625771"/>
            <a:ext cx="1711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BC85145-36CE-554F-A27C-CA44F1A8A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7" y="1638471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32E8962A-EEB3-024B-8D42-EA877F87A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160" y="2062457"/>
            <a:ext cx="32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kumimoji="0" lang="en-US" altLang="zh-CN" sz="18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31B2B2DA-A48F-884D-9659-8DCFF873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2" y="2114721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kumimoji="0" lang="en-US" altLang="zh-CN" sz="18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801D554E-BF4F-4741-BD7F-9F70EF1C4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0" y="1636884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DA15B599-5805-DC43-AAA9-3EEF82F25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894" y="2552871"/>
            <a:ext cx="1121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20-bit</a:t>
            </a: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7C7F6F28-E33E-CB4A-AC7E-A65A94314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185" y="2552871"/>
            <a:ext cx="1121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12-bit</a:t>
            </a:r>
          </a:p>
        </p:txBody>
      </p:sp>
    </p:spTree>
    <p:extLst>
      <p:ext uri="{BB962C8B-B14F-4D97-AF65-F5344CB8AC3E}">
        <p14:creationId xmlns:p14="http://schemas.microsoft.com/office/powerpoint/2010/main" val="226702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Coverages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0288"/>
            <a:ext cx="7918450" cy="4530725"/>
          </a:xfrm>
        </p:spPr>
        <p:txBody>
          <a:bodyPr/>
          <a:lstStyle/>
          <a:p>
            <a:r>
              <a:rPr lang="en-US" altLang="zh-CN" sz="2400" dirty="0">
                <a:latin typeface="+mj-lt"/>
              </a:rPr>
              <a:t>Memory Management</a:t>
            </a:r>
          </a:p>
          <a:p>
            <a:pPr lvl="1"/>
            <a:r>
              <a:rPr lang="en-US" altLang="zh-CN" sz="2400" dirty="0">
                <a:latin typeface="+mj-lt"/>
              </a:rPr>
              <a:t>Segmentation</a:t>
            </a:r>
          </a:p>
          <a:p>
            <a:pPr lvl="1"/>
            <a:r>
              <a:rPr lang="en-US" altLang="zh-CN" sz="2400" dirty="0">
                <a:latin typeface="+mj-lt"/>
              </a:rPr>
              <a:t>Paging</a:t>
            </a:r>
          </a:p>
          <a:p>
            <a:pPr lvl="1"/>
            <a:r>
              <a:rPr lang="en-US" altLang="zh-CN" sz="2400" dirty="0">
                <a:latin typeface="+mj-lt"/>
              </a:rPr>
              <a:t>Translation look-aside buffer (TLB)</a:t>
            </a:r>
          </a:p>
          <a:p>
            <a:pPr lvl="1"/>
            <a:endParaRPr lang="en-US" altLang="zh-CN" sz="2400" dirty="0">
              <a:latin typeface="+mj-lt"/>
            </a:endParaRP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Paging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9738" y="1042988"/>
                <a:ext cx="8145462" cy="5283200"/>
              </a:xfrm>
            </p:spPr>
            <p:txBody>
              <a:bodyPr/>
              <a:lstStyle/>
              <a:p>
                <a:pPr lvl="1">
                  <a:defRPr/>
                </a:pPr>
                <a:r>
                  <a:rPr lang="en" altLang="zh-CN" dirty="0"/>
                  <a:t>Suppose logical address of a system is </a:t>
                </a:r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2">
                  <a:defRPr/>
                </a:pPr>
                <a:r>
                  <a:rPr lang="en" altLang="zh-CN" dirty="0"/>
                  <a:t>What is the size of the logical address space? </a:t>
                </a:r>
              </a:p>
              <a:p>
                <a:pPr marL="817074" lvl="2" indent="0">
                  <a:buNone/>
                  <a:defRPr/>
                </a:pPr>
                <a:r>
                  <a:rPr lang="en" altLang="zh-CN" dirty="0"/>
                  <a:t>  32 bits virtual address indicates virtual address 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" altLang="zh-CN" dirty="0"/>
                  <a:t> GB. </a:t>
                </a:r>
              </a:p>
              <a:p>
                <a:pPr marL="817074" lvl="2" indent="0">
                  <a:buNone/>
                  <a:defRPr/>
                </a:pPr>
                <a:endParaRPr lang="en" altLang="zh-CN" dirty="0"/>
              </a:p>
              <a:p>
                <a:pPr marL="817074" lvl="2" indent="0">
                  <a:buNone/>
                  <a:defRPr/>
                </a:pPr>
                <a:r>
                  <a:rPr lang="en-US" altLang="en-US" b="1" dirty="0"/>
                  <a:t>Hints</a:t>
                </a:r>
                <a:r>
                  <a:rPr lang="en-US" altLang="en-US" dirty="0"/>
                  <a:t>: For given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logical address space </a:t>
                </a:r>
                <a:r>
                  <a:rPr lang="en-US" alt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en-US" i="1" baseline="30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m</a:t>
                </a:r>
                <a:r>
                  <a:rPr lang="en-US" altLang="en-US" i="1" baseline="30000" dirty="0"/>
                  <a:t> </a:t>
                </a:r>
                <a:r>
                  <a:rPr lang="en-US" altLang="en-US" dirty="0"/>
                  <a:t>and page size</a:t>
                </a:r>
                <a:r>
                  <a:rPr lang="en-US" altLang="en-US" baseline="30000" dirty="0"/>
                  <a:t> </a:t>
                </a:r>
                <a:r>
                  <a:rPr lang="en-US" altLang="en-US" i="1" dirty="0">
                    <a:latin typeface="Calibri" panose="020F0502020204030204" pitchFamily="34" charset="0"/>
                  </a:rPr>
                  <a:t>2</a:t>
                </a:r>
                <a:r>
                  <a:rPr lang="en-US" altLang="en-US" baseline="30000" dirty="0">
                    <a:latin typeface="Calibri" panose="020F0502020204030204" pitchFamily="34" charset="0"/>
                  </a:rPr>
                  <a:t>n</a:t>
                </a:r>
                <a:r>
                  <a:rPr lang="en-US" altLang="en-US" dirty="0"/>
                  <a:t>, thus the number of pages this logical address contains is </a:t>
                </a:r>
                <a:r>
                  <a:rPr lang="en-US" altLang="en-US" baseline="30000" dirty="0"/>
                  <a:t> </a:t>
                </a:r>
                <a:r>
                  <a:rPr lang="en-US" altLang="en-US" i="1" dirty="0">
                    <a:latin typeface="Calibri" panose="020F0502020204030204" pitchFamily="34" charset="0"/>
                  </a:rPr>
                  <a:t>2</a:t>
                </a:r>
                <a:r>
                  <a:rPr lang="en-US" altLang="en-US" baseline="30000" dirty="0">
                    <a:latin typeface="Calibri" panose="020F0502020204030204" pitchFamily="34" charset="0"/>
                  </a:rPr>
                  <a:t>m-n</a:t>
                </a:r>
              </a:p>
              <a:p>
                <a:pPr marL="817074" lvl="2" indent="0">
                  <a:buNone/>
                  <a:defRPr/>
                </a:pPr>
                <a:endParaRPr lang="en" altLang="zh-CN" dirty="0"/>
              </a:p>
              <a:p>
                <a:pPr marL="817074" lvl="2" indent="0">
                  <a:buNone/>
                  <a:defRPr/>
                </a:pPr>
                <a:endParaRPr lang="en" altLang="zh-CN" dirty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738" y="1042988"/>
                <a:ext cx="8145462" cy="5283200"/>
              </a:xfrm>
              <a:blipFill>
                <a:blip r:embed="rId3"/>
                <a:stretch>
                  <a:fillRect t="-240" r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28">
            <a:extLst>
              <a:ext uri="{FF2B5EF4-FFF2-40B4-BE49-F238E27FC236}">
                <a16:creationId xmlns:a16="http://schemas.microsoft.com/office/drawing/2014/main" id="{F8BD1C35-0E81-514C-9EAC-6A1F447A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5789839"/>
            <a:ext cx="3105150" cy="389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609630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9" name="Line 1030">
            <a:extLst>
              <a:ext uri="{FF2B5EF4-FFF2-40B4-BE49-F238E27FC236}">
                <a16:creationId xmlns:a16="http://schemas.microsoft.com/office/drawing/2014/main" id="{275342DA-BD37-BE4C-A123-54BF7A962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2433" y="5501973"/>
            <a:ext cx="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7081" tIns="43541" rIns="87081" bIns="43541" anchor="ctr"/>
          <a:lstStyle/>
          <a:p>
            <a:pPr defTabSz="609630"/>
            <a:endParaRPr lang="en-HK" sz="1200">
              <a:solidFill>
                <a:srgbClr val="000000"/>
              </a:solidFill>
            </a:endParaRPr>
          </a:p>
        </p:txBody>
      </p:sp>
      <p:sp>
        <p:nvSpPr>
          <p:cNvPr id="20" name="Text Box 1031">
            <a:extLst>
              <a:ext uri="{FF2B5EF4-FFF2-40B4-BE49-F238E27FC236}">
                <a16:creationId xmlns:a16="http://schemas.microsoft.com/office/drawing/2014/main" id="{5E1B72A3-59F3-F048-9D47-F1C452AB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44" y="5449282"/>
            <a:ext cx="1078354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Helvetica" panose="020B0604020202020204" pitchFamily="34" charset="0"/>
              </a:rPr>
              <a:t>page number</a:t>
            </a:r>
          </a:p>
        </p:txBody>
      </p:sp>
      <p:sp>
        <p:nvSpPr>
          <p:cNvPr id="21" name="Text Box 1032">
            <a:extLst>
              <a:ext uri="{FF2B5EF4-FFF2-40B4-BE49-F238E27FC236}">
                <a16:creationId xmlns:a16="http://schemas.microsoft.com/office/drawing/2014/main" id="{0D7B8CDB-DC2E-9346-8139-8F9DEFFDB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631" y="5443462"/>
            <a:ext cx="93293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Helvetica" panose="020B0604020202020204" pitchFamily="34" charset="0"/>
              </a:rPr>
              <a:t>page offset</a:t>
            </a:r>
          </a:p>
        </p:txBody>
      </p:sp>
      <p:sp>
        <p:nvSpPr>
          <p:cNvPr id="22" name="Text Box 1033">
            <a:extLst>
              <a:ext uri="{FF2B5EF4-FFF2-40B4-BE49-F238E27FC236}">
                <a16:creationId xmlns:a16="http://schemas.microsoft.com/office/drawing/2014/main" id="{D9821709-6506-6C4F-9DF5-E155EBAE5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98" y="5840336"/>
            <a:ext cx="260822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3" name="Text Box 1035">
            <a:extLst>
              <a:ext uri="{FF2B5EF4-FFF2-40B4-BE49-F238E27FC236}">
                <a16:creationId xmlns:a16="http://schemas.microsoft.com/office/drawing/2014/main" id="{C5C3DCC1-AFDC-534E-B2E2-076D47E0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485" y="5866795"/>
            <a:ext cx="260822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Text Box 1036">
            <a:extLst>
              <a:ext uri="{FF2B5EF4-FFF2-40B4-BE49-F238E27FC236}">
                <a16:creationId xmlns:a16="http://schemas.microsoft.com/office/drawing/2014/main" id="{4EBAE9AA-2208-7149-B175-39AC49ACB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258" y="6238270"/>
            <a:ext cx="79375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m - n</a:t>
            </a:r>
          </a:p>
        </p:txBody>
      </p:sp>
      <p:sp>
        <p:nvSpPr>
          <p:cNvPr id="25" name="Text Box 1038">
            <a:extLst>
              <a:ext uri="{FF2B5EF4-FFF2-40B4-BE49-F238E27FC236}">
                <a16:creationId xmlns:a16="http://schemas.microsoft.com/office/drawing/2014/main" id="{C8D53A76-674B-E746-AFF3-59F85D10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284" y="6246736"/>
            <a:ext cx="43815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FA85F81D-883F-9047-8656-80D99F11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71" y="2144354"/>
            <a:ext cx="3105150" cy="438150"/>
          </a:xfrm>
          <a:prstGeom prst="rect">
            <a:avLst/>
          </a:prstGeom>
          <a:gradFill rotWithShape="1">
            <a:gsLst>
              <a:gs pos="0">
                <a:srgbClr val="FFE2E2"/>
              </a:gs>
              <a:gs pos="64999">
                <a:srgbClr val="FFB5B5"/>
              </a:gs>
              <a:gs pos="100000">
                <a:srgbClr val="FF9595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defRPr/>
            </a:pPr>
            <a:endParaRPr kumimoji="0" lang="zh-CN" altLang="en-US">
              <a:solidFill>
                <a:srgbClr val="000000"/>
              </a:solidFill>
            </a:endParaRPr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B758FED6-B64E-3C4E-86BB-ECAE45C6A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396" y="2136417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A9A6217A-827E-F942-8435-FAD19E33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133" y="1712554"/>
            <a:ext cx="1711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C75C5978-867D-2045-8805-18EA4271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583" y="1725254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09C2B2F0-9437-1A4D-B418-279CB5B1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606" y="2149240"/>
            <a:ext cx="32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kumimoji="0" lang="en-US" altLang="zh-CN" sz="18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745CB04D-E462-024B-8F24-CA855EB3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558" y="2201504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kumimoji="0" lang="en-US" altLang="zh-CN" sz="18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2293D3EC-9822-164E-98FA-3E2008897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396" y="1723667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4EC0BD82-CC93-4F46-B835-AF86C565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40" y="2639654"/>
            <a:ext cx="1121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20-bit</a:t>
            </a: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BA4DD11F-E5A0-0644-A1AA-C45243C5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631" y="2639654"/>
            <a:ext cx="1121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12-bit</a:t>
            </a:r>
          </a:p>
        </p:txBody>
      </p:sp>
    </p:spTree>
    <p:extLst>
      <p:ext uri="{BB962C8B-B14F-4D97-AF65-F5344CB8AC3E}">
        <p14:creationId xmlns:p14="http://schemas.microsoft.com/office/powerpoint/2010/main" val="27083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Paging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9738" y="1042988"/>
                <a:ext cx="8145462" cy="5283200"/>
              </a:xfrm>
            </p:spPr>
            <p:txBody>
              <a:bodyPr/>
              <a:lstStyle/>
              <a:p>
                <a:pPr lvl="1">
                  <a:defRPr/>
                </a:pPr>
                <a:r>
                  <a:rPr lang="en" altLang="zh-CN" dirty="0"/>
                  <a:t>Suppose logical address of a system is </a:t>
                </a:r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1">
                  <a:defRPr/>
                </a:pPr>
                <a:endParaRPr lang="en" altLang="zh-CN" dirty="0"/>
              </a:p>
              <a:p>
                <a:pPr lvl="2">
                  <a:defRPr/>
                </a:pPr>
                <a:r>
                  <a:rPr lang="en" altLang="zh-CN" dirty="0"/>
                  <a:t>What is the number of pages?</a:t>
                </a:r>
              </a:p>
              <a:p>
                <a:pPr marL="817074" lvl="2" indent="0">
                  <a:buNone/>
                  <a:defRPr/>
                </a:pPr>
                <a:r>
                  <a:rPr lang="en" altLang="zh-CN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" altLang="zh-CN" dirty="0"/>
                  <a:t> pages </a:t>
                </a:r>
              </a:p>
              <a:p>
                <a:pPr marL="817074" lvl="2" indent="0">
                  <a:buNone/>
                  <a:defRPr/>
                </a:pPr>
                <a:endParaRPr lang="en" altLang="zh-CN" dirty="0"/>
              </a:p>
              <a:p>
                <a:pPr marL="817074" lvl="2" indent="0">
                  <a:buNone/>
                  <a:defRPr/>
                </a:pPr>
                <a:r>
                  <a:rPr lang="en-US" altLang="en-US" b="1" dirty="0"/>
                  <a:t>Hints</a:t>
                </a:r>
                <a:r>
                  <a:rPr lang="en-US" altLang="en-US" dirty="0"/>
                  <a:t>: For given logical address space </a:t>
                </a:r>
                <a:r>
                  <a:rPr lang="en-US" altLang="en-US" dirty="0">
                    <a:latin typeface="Calibri" panose="020F0502020204030204" pitchFamily="34" charset="0"/>
                  </a:rPr>
                  <a:t>2</a:t>
                </a:r>
                <a:r>
                  <a:rPr lang="en-US" altLang="en-US" i="1" baseline="30000" dirty="0">
                    <a:latin typeface="Calibri" panose="020F0502020204030204" pitchFamily="34" charset="0"/>
                  </a:rPr>
                  <a:t>m</a:t>
                </a:r>
                <a:r>
                  <a:rPr lang="en-US" altLang="en-US" i="1" baseline="30000" dirty="0"/>
                  <a:t> </a:t>
                </a:r>
                <a:r>
                  <a:rPr lang="en-US" altLang="en-US" dirty="0"/>
                  <a:t>and page size</a:t>
                </a:r>
                <a:r>
                  <a:rPr lang="en-US" altLang="en-US" baseline="30000" dirty="0"/>
                  <a:t> </a:t>
                </a:r>
                <a:r>
                  <a:rPr lang="en-US" altLang="en-US" i="1" dirty="0">
                    <a:latin typeface="Calibri" panose="020F0502020204030204" pitchFamily="34" charset="0"/>
                  </a:rPr>
                  <a:t>2</a:t>
                </a:r>
                <a:r>
                  <a:rPr lang="en-US" altLang="en-US" baseline="30000" dirty="0">
                    <a:latin typeface="Calibri" panose="020F0502020204030204" pitchFamily="34" charset="0"/>
                  </a:rPr>
                  <a:t>n</a:t>
                </a:r>
                <a:r>
                  <a:rPr lang="en-US" altLang="en-US" dirty="0"/>
                  <a:t>, thus the number of pages this logical address contains is </a:t>
                </a:r>
                <a:r>
                  <a:rPr lang="en-US" altLang="en-US" baseline="30000" dirty="0"/>
                  <a:t>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m-n</a:t>
                </a:r>
                <a:r>
                  <a:rPr lang="en" altLang="zh-CN" dirty="0"/>
                  <a:t>.</a:t>
                </a:r>
              </a:p>
              <a:p>
                <a:pPr marL="817074" lvl="2" indent="0">
                  <a:buNone/>
                  <a:defRPr/>
                </a:pPr>
                <a:endParaRPr lang="en" altLang="zh-CN" dirty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738" y="1042988"/>
                <a:ext cx="8145462" cy="5283200"/>
              </a:xfrm>
              <a:blipFill>
                <a:blip r:embed="rId3"/>
                <a:stretch>
                  <a:fillRect t="-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28">
            <a:extLst>
              <a:ext uri="{FF2B5EF4-FFF2-40B4-BE49-F238E27FC236}">
                <a16:creationId xmlns:a16="http://schemas.microsoft.com/office/drawing/2014/main" id="{F8BD1C35-0E81-514C-9EAC-6A1F447A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5789839"/>
            <a:ext cx="3105150" cy="389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609630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9" name="Line 1030">
            <a:extLst>
              <a:ext uri="{FF2B5EF4-FFF2-40B4-BE49-F238E27FC236}">
                <a16:creationId xmlns:a16="http://schemas.microsoft.com/office/drawing/2014/main" id="{275342DA-BD37-BE4C-A123-54BF7A962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2433" y="5501973"/>
            <a:ext cx="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7081" tIns="43541" rIns="87081" bIns="43541" anchor="ctr"/>
          <a:lstStyle/>
          <a:p>
            <a:pPr defTabSz="609630"/>
            <a:endParaRPr lang="en-HK" sz="1200">
              <a:solidFill>
                <a:srgbClr val="000000"/>
              </a:solidFill>
            </a:endParaRPr>
          </a:p>
        </p:txBody>
      </p:sp>
      <p:sp>
        <p:nvSpPr>
          <p:cNvPr id="20" name="Text Box 1031">
            <a:extLst>
              <a:ext uri="{FF2B5EF4-FFF2-40B4-BE49-F238E27FC236}">
                <a16:creationId xmlns:a16="http://schemas.microsoft.com/office/drawing/2014/main" id="{5E1B72A3-59F3-F048-9D47-F1C452AB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44" y="5449282"/>
            <a:ext cx="1078354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Helvetica" panose="020B0604020202020204" pitchFamily="34" charset="0"/>
              </a:rPr>
              <a:t>page number</a:t>
            </a:r>
          </a:p>
        </p:txBody>
      </p:sp>
      <p:sp>
        <p:nvSpPr>
          <p:cNvPr id="21" name="Text Box 1032">
            <a:extLst>
              <a:ext uri="{FF2B5EF4-FFF2-40B4-BE49-F238E27FC236}">
                <a16:creationId xmlns:a16="http://schemas.microsoft.com/office/drawing/2014/main" id="{0D7B8CDB-DC2E-9346-8139-8F9DEFFDB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631" y="5443462"/>
            <a:ext cx="93293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Helvetica" panose="020B0604020202020204" pitchFamily="34" charset="0"/>
              </a:rPr>
              <a:t>page offset</a:t>
            </a:r>
          </a:p>
        </p:txBody>
      </p:sp>
      <p:sp>
        <p:nvSpPr>
          <p:cNvPr id="22" name="Text Box 1033">
            <a:extLst>
              <a:ext uri="{FF2B5EF4-FFF2-40B4-BE49-F238E27FC236}">
                <a16:creationId xmlns:a16="http://schemas.microsoft.com/office/drawing/2014/main" id="{D9821709-6506-6C4F-9DF5-E155EBAE5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98" y="5840336"/>
            <a:ext cx="260822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3" name="Text Box 1035">
            <a:extLst>
              <a:ext uri="{FF2B5EF4-FFF2-40B4-BE49-F238E27FC236}">
                <a16:creationId xmlns:a16="http://schemas.microsoft.com/office/drawing/2014/main" id="{C5C3DCC1-AFDC-534E-B2E2-076D47E0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485" y="5866795"/>
            <a:ext cx="260822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Text Box 1036">
            <a:extLst>
              <a:ext uri="{FF2B5EF4-FFF2-40B4-BE49-F238E27FC236}">
                <a16:creationId xmlns:a16="http://schemas.microsoft.com/office/drawing/2014/main" id="{4EBAE9AA-2208-7149-B175-39AC49ACB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258" y="6238270"/>
            <a:ext cx="79375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m - n</a:t>
            </a:r>
          </a:p>
        </p:txBody>
      </p:sp>
      <p:sp>
        <p:nvSpPr>
          <p:cNvPr id="25" name="Text Box 1038">
            <a:extLst>
              <a:ext uri="{FF2B5EF4-FFF2-40B4-BE49-F238E27FC236}">
                <a16:creationId xmlns:a16="http://schemas.microsoft.com/office/drawing/2014/main" id="{C8D53A76-674B-E746-AFF3-59F85D10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284" y="6246736"/>
            <a:ext cx="438150" cy="27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81" tIns="43541" rIns="87081" bIns="4354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609630"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FA85F81D-883F-9047-8656-80D99F11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71" y="2144354"/>
            <a:ext cx="3105150" cy="438150"/>
          </a:xfrm>
          <a:prstGeom prst="rect">
            <a:avLst/>
          </a:prstGeom>
          <a:gradFill rotWithShape="1">
            <a:gsLst>
              <a:gs pos="0">
                <a:srgbClr val="FFE2E2"/>
              </a:gs>
              <a:gs pos="64999">
                <a:srgbClr val="FFB5B5"/>
              </a:gs>
              <a:gs pos="100000">
                <a:srgbClr val="FF9595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5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defRPr/>
            </a:pPr>
            <a:endParaRPr kumimoji="0" lang="zh-CN" altLang="en-US">
              <a:solidFill>
                <a:srgbClr val="000000"/>
              </a:solidFill>
            </a:endParaRPr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B758FED6-B64E-3C4E-86BB-ECAE45C6A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396" y="2136417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A9A6217A-827E-F942-8435-FAD19E33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133" y="1712554"/>
            <a:ext cx="1711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C75C5978-867D-2045-8805-18EA4271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583" y="1725254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09C2B2F0-9437-1A4D-B418-279CB5B1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606" y="2149240"/>
            <a:ext cx="32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kumimoji="0" lang="en-US" altLang="zh-CN" sz="18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745CB04D-E462-024B-8F24-CA855EB3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558" y="2201504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kumimoji="0" lang="en-US" altLang="zh-CN" sz="18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2293D3EC-9822-164E-98FA-3E2008897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396" y="1723667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4EC0BD82-CC93-4F46-B835-AF86C565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40" y="2639654"/>
            <a:ext cx="1121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20-bit</a:t>
            </a: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BA4DD11F-E5A0-0644-A1AA-C45243C5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631" y="2639654"/>
            <a:ext cx="1121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12-bit</a:t>
            </a:r>
          </a:p>
        </p:txBody>
      </p:sp>
    </p:spTree>
    <p:extLst>
      <p:ext uri="{BB962C8B-B14F-4D97-AF65-F5344CB8AC3E}">
        <p14:creationId xmlns:p14="http://schemas.microsoft.com/office/powerpoint/2010/main" val="35836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26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physical address of following logical addresses</a:t>
            </a:r>
          </a:p>
          <a:p>
            <a:pPr lvl="1"/>
            <a:r>
              <a:rPr lang="en" altLang="zh-CN" dirty="0"/>
              <a:t>717</a:t>
            </a:r>
          </a:p>
          <a:p>
            <a:pPr lvl="1"/>
            <a:r>
              <a:rPr kumimoji="1" lang="en-US" altLang="zh-CN" dirty="0"/>
              <a:t>508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00798"/>
              </p:ext>
            </p:extLst>
          </p:nvPr>
        </p:nvGraphicFramePr>
        <p:xfrm>
          <a:off x="2747846" y="2418821"/>
          <a:ext cx="3648308" cy="1781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7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82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physical address of following logical addresses</a:t>
            </a:r>
          </a:p>
          <a:p>
            <a:pPr lvl="1"/>
            <a:r>
              <a:rPr lang="en" altLang="zh-CN" dirty="0"/>
              <a:t>Each page has 256 bytes (4096/16)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781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0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93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physical address of following logical addresses</a:t>
            </a:r>
          </a:p>
          <a:p>
            <a:pPr lvl="1"/>
            <a:r>
              <a:rPr lang="en" altLang="zh-CN" dirty="0"/>
              <a:t>717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717 = 256*</a:t>
            </a:r>
            <a:r>
              <a:rPr lang="en" altLang="zh-CN" dirty="0">
                <a:solidFill>
                  <a:srgbClr val="FF0000"/>
                </a:solidFill>
              </a:rPr>
              <a:t>2</a:t>
            </a:r>
            <a:r>
              <a:rPr lang="en" altLang="zh-CN" dirty="0"/>
              <a:t>+ 205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FF6600"/>
                </a:solidFill>
              </a:rPr>
              <a:t>7</a:t>
            </a:r>
            <a:r>
              <a:rPr lang="en" altLang="zh-CN" dirty="0"/>
              <a:t>*256 + 20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1997</a:t>
            </a:r>
            <a:endParaRPr lang="en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508</a:t>
            </a:r>
            <a:r>
              <a:rPr kumimoji="1" lang="zh-CN" altLang="en-US" dirty="0"/>
              <a:t> 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90699"/>
              </p:ext>
            </p:extLst>
          </p:nvPr>
        </p:nvGraphicFramePr>
        <p:xfrm>
          <a:off x="2747846" y="2418821"/>
          <a:ext cx="3648308" cy="1781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66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06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5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physical address of following logical addresses</a:t>
            </a:r>
          </a:p>
          <a:p>
            <a:pPr lvl="1"/>
            <a:r>
              <a:rPr lang="en" altLang="zh-CN" dirty="0"/>
              <a:t>717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717 = 256*2 + 205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7*256 + 20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1997</a:t>
            </a:r>
            <a:endParaRPr lang="en" altLang="zh-CN" dirty="0"/>
          </a:p>
          <a:p>
            <a:pPr lvl="1"/>
            <a:r>
              <a:rPr kumimoji="1" lang="en-US" altLang="zh-CN" dirty="0"/>
              <a:t>508</a:t>
            </a:r>
            <a:r>
              <a:rPr kumimoji="1" lang="zh-CN" altLang="en-US" dirty="0"/>
              <a:t>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1" lang="en-US" altLang="zh-CN" dirty="0"/>
              <a:t> 508 = 256*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+ 252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6600"/>
                </a:solidFill>
              </a:rPr>
              <a:t>2</a:t>
            </a:r>
            <a:r>
              <a:rPr kumimoji="1" lang="en-US" altLang="zh-CN" dirty="0"/>
              <a:t>*256 + 252 = 764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10372"/>
              </p:ext>
            </p:extLst>
          </p:nvPr>
        </p:nvGraphicFramePr>
        <p:xfrm>
          <a:off x="2747846" y="2418821"/>
          <a:ext cx="3648308" cy="1781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46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0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logical address of following physical addresses</a:t>
            </a:r>
          </a:p>
          <a:p>
            <a:pPr lvl="1"/>
            <a:r>
              <a:rPr lang="en" altLang="zh-CN" dirty="0"/>
              <a:t>444</a:t>
            </a:r>
          </a:p>
          <a:p>
            <a:pPr lvl="1"/>
            <a:r>
              <a:rPr lang="en-US" altLang="zh-CN" dirty="0"/>
              <a:t>700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781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3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26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logical address of following physical addresses</a:t>
            </a:r>
          </a:p>
          <a:p>
            <a:pPr lvl="1"/>
            <a:r>
              <a:rPr lang="en" altLang="zh-CN" dirty="0"/>
              <a:t>444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256*</a:t>
            </a:r>
            <a:r>
              <a:rPr lang="en" altLang="zh-CN" dirty="0">
                <a:solidFill>
                  <a:srgbClr val="FF0000"/>
                </a:solidFill>
              </a:rPr>
              <a:t>1</a:t>
            </a:r>
            <a:r>
              <a:rPr lang="en" altLang="zh-CN" dirty="0"/>
              <a:t> + 188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illegal</a:t>
            </a:r>
          </a:p>
          <a:p>
            <a:pPr lvl="1"/>
            <a:r>
              <a:rPr lang="en-US" altLang="zh-CN" dirty="0"/>
              <a:t>700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781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76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82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logical address of following physical addresses</a:t>
            </a:r>
          </a:p>
          <a:p>
            <a:pPr lvl="1"/>
            <a:r>
              <a:rPr lang="en" altLang="zh-CN" dirty="0"/>
              <a:t>444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256*1 + 188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illegal</a:t>
            </a:r>
          </a:p>
          <a:p>
            <a:pPr lvl="1"/>
            <a:r>
              <a:rPr lang="en-US" altLang="zh-CN" dirty="0"/>
              <a:t>700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256*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en-US" altLang="zh-CN" dirty="0"/>
              <a:t> + 188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256*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+ 188 = 444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99211"/>
              </p:ext>
            </p:extLst>
          </p:nvPr>
        </p:nvGraphicFramePr>
        <p:xfrm>
          <a:off x="2747846" y="2418821"/>
          <a:ext cx="3648308" cy="1781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66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8D073-A0AF-4E17-A449-DF5DE551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In a 32-bit machine we subdivide the virtual address into 3 parts as follows:</a:t>
            </a:r>
          </a:p>
          <a:p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irst 10 bits of an address is an index into the first level page table.</a:t>
            </a:r>
          </a:p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he next 10 bits are an index into a second level page table. </a:t>
            </a:r>
          </a:p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Assume that e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ach page table entry is 64 bits (8 bytes) in size. </a:t>
            </a:r>
            <a:endParaRPr lang="zh-CN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B6A1AF4-F9D4-415F-890A-73C036FDC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28366"/>
              </p:ext>
            </p:extLst>
          </p:nvPr>
        </p:nvGraphicFramePr>
        <p:xfrm>
          <a:off x="2349500" y="1807210"/>
          <a:ext cx="44450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4094669677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66996287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18067128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page number 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page offset 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9461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260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7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115F-C6B7-4A6A-B152-47CB7CA7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DC188-2339-4D3A-A5AD-9889F3BDF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93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8D073-A0AF-4E17-A449-DF5DE551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Q1: 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What is the advantage of using two-level paging scheme? </a:t>
            </a:r>
          </a:p>
          <a:p>
            <a:pPr lvl="1"/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Two-level paging scheme can divide the 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large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page table into many 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smaller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pieces. </a:t>
            </a:r>
          </a:p>
          <a:p>
            <a:pPr lvl="1"/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Therefore, there is no need to allocate the whole page table contiguously in main memory. </a:t>
            </a:r>
            <a:endParaRPr lang="zh-CN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zh-CN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5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Q2: How much space is occupied in memory by the page tables for a process that has 128MB of actual virtual address space allocated? </a:t>
                </a:r>
              </a:p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Show your work with a detailed explanation. 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P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age size: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=4096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=4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𝐾𝐵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 (1 point)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269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08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Q2: How much space is occupied in memory by the page tables for a process that has 128MB of actual virtual address space allocated? </a:t>
                </a:r>
              </a:p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Show your work with a detailed explanation. 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Page Table Size: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For each first-level page table, it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=1024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 entries. 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Since each entry is 8B (64 bits) in size, the size of the first-level page table is 8KB.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For each second-level page table, its size is also 8KB. (1 point)</a:t>
                </a:r>
                <a:endParaRPr lang="zh-CN" altLang="zh-CN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269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18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Page Number: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For a process that has 128MB, it has 128MB/4KB=32K pages. (1 point)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First-level page table: 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1 first-level page table needed </a:t>
                </a:r>
              </a:p>
              <a:p>
                <a:r>
                  <a:rPr lang="en-US" altLang="zh-CN" dirty="0">
                    <a:ea typeface="宋体" panose="02010600030101010101" pitchFamily="2" charset="-122"/>
                    <a:cs typeface="宋体" panose="02010600030101010101" pitchFamily="2" charset="-122"/>
                  </a:rPr>
                  <a:t>Second-level page table:</a:t>
                </a: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  <a:cs typeface="宋体" panose="02010600030101010101" pitchFamily="2" charset="-122"/>
                  </a:rPr>
                  <a:t>number of pages / number of </a:t>
                </a:r>
                <a:r>
                  <a:rPr lang="en-US" altLang="zh-CN">
                    <a:ea typeface="宋体" panose="02010600030101010101" pitchFamily="2" charset="-122"/>
                    <a:cs typeface="宋体" panose="02010600030101010101" pitchFamily="2" charset="-122"/>
                  </a:rPr>
                  <a:t>entries in a page </a:t>
                </a:r>
                <a:r>
                  <a:rPr lang="en-US" altLang="zh-CN" dirty="0">
                    <a:ea typeface="宋体" panose="02010600030101010101" pitchFamily="2" charset="-122"/>
                    <a:cs typeface="宋体" panose="02010600030101010101" pitchFamily="2" charset="-122"/>
                  </a:rPr>
                  <a:t>table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32K/1K = 32 second-level page table. (1 point)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Therefore, the answer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(1+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32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)∗8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𝐾𝐵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=264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𝐾𝐵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(1 point)</a:t>
                </a:r>
                <a:endParaRPr lang="zh-CN" altLang="zh-CN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lvl="1" algn="just"/>
                <a:endParaRPr lang="zh-CN" altLang="zh-CN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lvl="1"/>
                <a:endParaRPr lang="zh-CN" altLang="zh-CN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23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Page Size with 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8D073-A0AF-4E17-A449-DF5DE551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effectLst/>
              </a:rPr>
              <a:t>Use the command `</a:t>
            </a:r>
            <a:r>
              <a:rPr lang="en-US" altLang="zh-CN" b="0" i="0" dirty="0" err="1">
                <a:effectLst/>
              </a:rPr>
              <a:t>getconf</a:t>
            </a:r>
            <a:r>
              <a:rPr lang="en-US" altLang="zh-CN" b="0" i="0" dirty="0">
                <a:effectLst/>
              </a:rPr>
              <a:t> PAGESIZE`</a:t>
            </a:r>
          </a:p>
          <a:p>
            <a:pPr algn="just"/>
            <a:r>
              <a:rPr lang="en-US" altLang="zh-CN" b="0" i="0" dirty="0">
                <a:effectLst/>
              </a:rPr>
              <a:t>Use the system </a:t>
            </a:r>
            <a:r>
              <a:rPr lang="en-US" altLang="zh-CN" dirty="0"/>
              <a:t>c</a:t>
            </a:r>
            <a:r>
              <a:rPr lang="en-US" altLang="zh-CN" b="0" i="0" dirty="0">
                <a:effectLst/>
              </a:rPr>
              <a:t>all `</a:t>
            </a:r>
            <a:r>
              <a:rPr lang="en-US" altLang="zh-CN" b="0" i="0" dirty="0" err="1">
                <a:effectLst/>
              </a:rPr>
              <a:t>getpagesize</a:t>
            </a:r>
            <a:r>
              <a:rPr lang="en-US" altLang="zh-CN" b="0" i="0" dirty="0">
                <a:effectLst/>
              </a:rPr>
              <a:t>()`</a:t>
            </a:r>
          </a:p>
          <a:p>
            <a:pPr lvl="1" algn="just"/>
            <a:endParaRPr lang="zh-CN" altLang="zh-CN" dirty="0"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3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115F-C6B7-4A6A-B152-47CB7CA7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 look-aside buffer (TLB)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6EFAF-97F4-DC13-E26B-4F860223C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25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B5B5F540-BDB5-EC4A-92CE-94BD27997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TLB</a:t>
            </a:r>
            <a:endParaRPr lang="zh-CN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3A0589E-A94C-2E47-A47E-C3D1EBEAF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082538"/>
            <a:ext cx="8081237" cy="5003369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The two memory access problem can be solved by using </a:t>
            </a:r>
            <a:r>
              <a:rPr lang="en-US" altLang="zh-CN" sz="2000" dirty="0">
                <a:solidFill>
                  <a:srgbClr val="3366FF"/>
                </a:solidFill>
              </a:rPr>
              <a:t>TLB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66FF"/>
                </a:solidFill>
              </a:rPr>
              <a:t>translation look-aside buffer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/>
              <a:t>– caching 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a special, small, fast-lookup hardware cache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each entry in the TLB consists of </a:t>
            </a:r>
            <a:r>
              <a:rPr lang="en-US" altLang="zh-CN" sz="2000" dirty="0">
                <a:solidFill>
                  <a:srgbClr val="FF0000"/>
                </a:solidFill>
              </a:rPr>
              <a:t>a key </a:t>
            </a:r>
            <a:r>
              <a:rPr lang="en-US" altLang="zh-CN" sz="2000" dirty="0"/>
              <a:t>(or </a:t>
            </a:r>
            <a:r>
              <a:rPr lang="en-US" altLang="zh-CN" sz="2000" dirty="0">
                <a:solidFill>
                  <a:srgbClr val="FF0000"/>
                </a:solidFill>
              </a:rPr>
              <a:t>tag</a:t>
            </a:r>
            <a:r>
              <a:rPr lang="en-US" altLang="zh-CN" sz="2000" dirty="0"/>
              <a:t>) and </a:t>
            </a:r>
            <a:r>
              <a:rPr lang="en-US" altLang="zh-CN" sz="2000" dirty="0">
                <a:solidFill>
                  <a:srgbClr val="FF0000"/>
                </a:solidFill>
              </a:rPr>
              <a:t>a value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3366FF"/>
                </a:solidFill>
              </a:rPr>
              <a:t>page number </a:t>
            </a:r>
            <a:r>
              <a:rPr lang="en-US" altLang="zh-CN" sz="2000" dirty="0"/>
              <a:t>is presented to the TLB, if found, its </a:t>
            </a:r>
            <a:r>
              <a:rPr lang="en-US" altLang="zh-CN" sz="2000" dirty="0">
                <a:solidFill>
                  <a:srgbClr val="3366FF"/>
                </a:solidFill>
              </a:rPr>
              <a:t>frame number</a:t>
            </a:r>
            <a:r>
              <a:rPr lang="en-US" altLang="zh-CN" sz="2000" dirty="0"/>
              <a:t> is immediately available to access memory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fast but expensive – done in hardware</a:t>
            </a:r>
          </a:p>
          <a:p>
            <a:pPr marL="45720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Typical size of a TLB 64 – 1,024 entries</a:t>
            </a:r>
          </a:p>
        </p:txBody>
      </p:sp>
    </p:spTree>
    <p:extLst>
      <p:ext uri="{BB962C8B-B14F-4D97-AF65-F5344CB8AC3E}">
        <p14:creationId xmlns:p14="http://schemas.microsoft.com/office/powerpoint/2010/main" val="17344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5">
            <a:extLst>
              <a:ext uri="{FF2B5EF4-FFF2-40B4-BE49-F238E27FC236}">
                <a16:creationId xmlns:a16="http://schemas.microsoft.com/office/drawing/2014/main" id="{D70D3D9C-D9C2-E94E-BF01-EB38321B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1919288"/>
            <a:ext cx="561657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>
            <a:extLst>
              <a:ext uri="{FF2B5EF4-FFF2-40B4-BE49-F238E27FC236}">
                <a16:creationId xmlns:a16="http://schemas.microsoft.com/office/drawing/2014/main" id="{C9984431-2EA8-E644-A12E-822946F54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Paging Hardware With TLB</a:t>
            </a:r>
            <a:endParaRPr lang="zh-CN" altLang="en-US" sz="38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55E3E73-8132-FF48-A52B-C2F97D2D3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4025" y="3644900"/>
            <a:ext cx="2266950" cy="792163"/>
          </a:xfr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/>
              <a:t>Can be very large,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/>
              <a:t>e.g., 1M entries</a:t>
            </a:r>
          </a:p>
        </p:txBody>
      </p:sp>
      <p:sp>
        <p:nvSpPr>
          <p:cNvPr id="41988" name="Oval 5">
            <a:extLst>
              <a:ext uri="{FF2B5EF4-FFF2-40B4-BE49-F238E27FC236}">
                <a16:creationId xmlns:a16="http://schemas.microsoft.com/office/drawing/2014/main" id="{4174BF3E-A7BD-5F49-8C9D-AF423423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292600"/>
            <a:ext cx="1152525" cy="216058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86D7154C-133B-CA4F-A01F-D7614723E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4149725"/>
            <a:ext cx="2447925" cy="11509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09342247-D808-364E-5727-68FFEBE9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9" y="2564606"/>
            <a:ext cx="1616075" cy="1727994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F886E0-3581-F563-7B85-E3D239B3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1161255"/>
            <a:ext cx="2266950" cy="7921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325983" indent="-32598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07002" indent="-272006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34044" indent="-21697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60027" indent="-21697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7068" indent="-21697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22714" indent="-217714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58143" indent="-217714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93572" indent="-217714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9000" indent="-217714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kern="0" dirty="0"/>
              <a:t>This table is small, e.g., 64 to 1,024 entries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4E9FAF4D-9DA7-B23D-9BF4-4B6B98C583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9812" y="1953417"/>
            <a:ext cx="1463676" cy="936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39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A9FE-7289-A17B-59A3-2F7BC32A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 Access Time (EAT):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3F48-E4CA-4287-234E-1148960B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Suppose that a system has a TLB hit ratio of 85%. It requires 10 nanoseconds to access the TLB, and 100 nanoseconds to access main memory. What is the effective memory access time in nanoseconds for this system?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2027F-0513-74AA-D462-33A21B5FD4AD}"/>
              </a:ext>
            </a:extLst>
          </p:cNvPr>
          <p:cNvSpPr txBox="1"/>
          <p:nvPr/>
        </p:nvSpPr>
        <p:spPr>
          <a:xfrm>
            <a:off x="414658" y="2980112"/>
            <a:ext cx="862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Answer: If the hit ratio is 85%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EAT = (10 + 100) * 0.85 + // Hit: 1 TLB access + 1 memory access </a:t>
            </a:r>
          </a:p>
          <a:p>
            <a:r>
              <a:rPr lang="en-GB" dirty="0">
                <a:solidFill>
                  <a:srgbClr val="FF0000"/>
                </a:solidFill>
              </a:rPr>
              <a:t>          (10 + 200) * 0.15    // Miss: 1 TLB access + 2 memory accesses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   =  93.5 + 31.5 = 125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803F7-D3EE-5D65-AA3D-B9F1A6F2AE35}"/>
              </a:ext>
            </a:extLst>
          </p:cNvPr>
          <p:cNvSpPr txBox="1"/>
          <p:nvPr/>
        </p:nvSpPr>
        <p:spPr>
          <a:xfrm>
            <a:off x="2094808" y="5032009"/>
            <a:ext cx="638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Note: EAT will also be used in Chapter 10: Virtual Memory to evaluate the performance of demand paging. Their calculations are different. Don’t mess them up!</a:t>
            </a:r>
          </a:p>
        </p:txBody>
      </p:sp>
    </p:spTree>
    <p:extLst>
      <p:ext uri="{BB962C8B-B14F-4D97-AF65-F5344CB8AC3E}">
        <p14:creationId xmlns:p14="http://schemas.microsoft.com/office/powerpoint/2010/main" val="319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697AE20-4C9E-4A24-B366-D9F45EBF0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Segmentation Architecture 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6F2F658-D45D-4709-B84D-BEE9AAD75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441" y="1090438"/>
            <a:ext cx="3446991" cy="4971695"/>
          </a:xfrm>
        </p:spPr>
        <p:txBody>
          <a:bodyPr/>
          <a:lstStyle/>
          <a:p>
            <a:pPr>
              <a:tabLst>
                <a:tab pos="2614613" algn="l"/>
                <a:tab pos="4081463" algn="ctr"/>
              </a:tabLst>
            </a:pPr>
            <a:r>
              <a:rPr lang="en-US" altLang="en-US" sz="1400" dirty="0"/>
              <a:t>The logical address now consists of a </a:t>
            </a:r>
            <a:r>
              <a:rPr lang="en-US" altLang="en-US" sz="1400" dirty="0">
                <a:solidFill>
                  <a:srgbClr val="FF0000"/>
                </a:solidFill>
              </a:rPr>
              <a:t>two tuple</a:t>
            </a:r>
            <a:r>
              <a:rPr lang="en-US" altLang="en-US" sz="1400" dirty="0"/>
              <a:t>:</a:t>
            </a:r>
          </a:p>
          <a:p>
            <a:pPr>
              <a:buFont typeface="Monotype Sorts" pitchFamily="-84" charset="2"/>
              <a:buNone/>
              <a:tabLst>
                <a:tab pos="2614613" algn="l"/>
                <a:tab pos="4081463" algn="ctr"/>
              </a:tabLst>
            </a:pPr>
            <a:r>
              <a:rPr lang="en-US" altLang="en-US" sz="1400" dirty="0"/>
              <a:t>	&lt;segment-number, offset&gt;,</a:t>
            </a:r>
          </a:p>
          <a:p>
            <a:pPr>
              <a:tabLst>
                <a:tab pos="2614613" algn="l"/>
                <a:tab pos="4081463" algn="ctr"/>
              </a:tabLst>
            </a:pPr>
            <a:r>
              <a:rPr lang="en-US" altLang="en-US" sz="1400" dirty="0">
                <a:solidFill>
                  <a:srgbClr val="3366FF"/>
                </a:solidFill>
              </a:rPr>
              <a:t>Segment table </a:t>
            </a:r>
            <a:r>
              <a:rPr lang="en-US" altLang="en-US" sz="1400" dirty="0"/>
              <a:t>– maps two-dimensional programmer-defined addresses into one-dimensional physical addresses; each table entry has:</a:t>
            </a:r>
          </a:p>
          <a:p>
            <a:pPr lvl="1">
              <a:tabLst>
                <a:tab pos="2614613" algn="l"/>
                <a:tab pos="4081463" algn="ctr"/>
              </a:tabLst>
            </a:pPr>
            <a:r>
              <a:rPr lang="en-US" altLang="en-US" sz="1400" dirty="0">
                <a:solidFill>
                  <a:srgbClr val="3366FF"/>
                </a:solidFill>
              </a:rPr>
              <a:t>base </a:t>
            </a:r>
            <a:r>
              <a:rPr lang="en-US" altLang="en-US" sz="1400" dirty="0"/>
              <a:t>– contains the starting physical address where the segments reside in memory</a:t>
            </a:r>
          </a:p>
          <a:p>
            <a:pPr lvl="1">
              <a:tabLst>
                <a:tab pos="2614613" algn="l"/>
                <a:tab pos="4081463" algn="ctr"/>
              </a:tabLst>
            </a:pPr>
            <a:r>
              <a:rPr lang="en-US" altLang="en-US" sz="1400" dirty="0">
                <a:solidFill>
                  <a:srgbClr val="3366FF"/>
                </a:solidFill>
              </a:rPr>
              <a:t>limit </a:t>
            </a:r>
            <a:r>
              <a:rPr lang="en-US" altLang="en-US" sz="1400" dirty="0"/>
              <a:t>– specifies the length of the segment</a:t>
            </a:r>
          </a:p>
          <a:p>
            <a:pPr lvl="1">
              <a:tabLst>
                <a:tab pos="2614613" algn="l"/>
                <a:tab pos="4081463" algn="ctr"/>
              </a:tabLst>
            </a:pPr>
            <a:endParaRPr lang="en-US" altLang="en-US" sz="1100" dirty="0"/>
          </a:p>
          <a:p>
            <a:pPr>
              <a:buFont typeface="Monotype Sorts"/>
              <a:buChar char="n"/>
              <a:defRPr/>
            </a:pPr>
            <a:r>
              <a:rPr lang="en-US" altLang="zh-CN" sz="1333" dirty="0">
                <a:ea typeface="宋体" panose="02010600030101010101" pitchFamily="2" charset="-122"/>
              </a:rPr>
              <a:t>Since segments vary in length, memory allocation for a segment is a </a:t>
            </a:r>
            <a:r>
              <a:rPr lang="en-US" altLang="zh-CN" sz="1333" dirty="0">
                <a:solidFill>
                  <a:srgbClr val="3366FF"/>
                </a:solidFill>
                <a:ea typeface="宋体" panose="02010600030101010101" pitchFamily="2" charset="-122"/>
              </a:rPr>
              <a:t>dynamic storage-allocation problem</a:t>
            </a:r>
          </a:p>
          <a:p>
            <a:pPr>
              <a:spcAft>
                <a:spcPts val="400"/>
              </a:spcAft>
              <a:buFont typeface="Monotype Sorts"/>
              <a:buChar char="n"/>
              <a:defRPr/>
            </a:pPr>
            <a:r>
              <a:rPr lang="en-HK" altLang="zh-CN" sz="1333" b="1" dirty="0">
                <a:ea typeface="宋体" panose="02010600030101010101" pitchFamily="2" charset="-122"/>
              </a:rPr>
              <a:t>External fragmentation still exists</a:t>
            </a:r>
            <a:r>
              <a:rPr lang="en-HK" altLang="zh-CN" sz="1333" dirty="0">
                <a:ea typeface="宋体" panose="02010600030101010101" pitchFamily="2" charset="-122"/>
              </a:rPr>
              <a:t>, but is much less severe than that in a contiguous allocation</a:t>
            </a:r>
            <a:endParaRPr lang="en-US" altLang="zh-CN" sz="1333" dirty="0">
              <a:ea typeface="宋体" panose="02010600030101010101" pitchFamily="2" charset="-122"/>
            </a:endParaRPr>
          </a:p>
        </p:txBody>
      </p:sp>
      <p:pic>
        <p:nvPicPr>
          <p:cNvPr id="53252" name="Picture 4" descr="8">
            <a:extLst>
              <a:ext uri="{FF2B5EF4-FFF2-40B4-BE49-F238E27FC236}">
                <a16:creationId xmlns:a16="http://schemas.microsoft.com/office/drawing/2014/main" id="{079DD7AE-EB83-4618-81CE-F658F2BC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4192" y="1774826"/>
            <a:ext cx="4923367" cy="310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An example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physical addresses for the following logical addresses (segment number, offset)? </a:t>
            </a:r>
          </a:p>
          <a:p>
            <a:pPr lvl="2">
              <a:defRPr/>
            </a:pPr>
            <a:r>
              <a:rPr lang="en-US" altLang="zh-CN" dirty="0"/>
              <a:t>0, 227 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2, 63 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3, 45 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02566"/>
              </p:ext>
            </p:extLst>
          </p:nvPr>
        </p:nvGraphicFramePr>
        <p:xfrm>
          <a:off x="1524000" y="1742688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2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An example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physical addresses for the following logical addresses (segment number, offset)? </a:t>
            </a:r>
          </a:p>
          <a:p>
            <a:pPr lvl="2">
              <a:defRPr/>
            </a:pPr>
            <a:r>
              <a:rPr lang="en-US" altLang="zh-CN" dirty="0"/>
              <a:t>0, 227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Illegal</a:t>
            </a:r>
            <a:r>
              <a:rPr lang="en" altLang="zh-CN" dirty="0"/>
              <a:t> address since 227 &gt; 189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2, 63 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3, 45 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9671"/>
              </p:ext>
            </p:extLst>
          </p:nvPr>
        </p:nvGraphicFramePr>
        <p:xfrm>
          <a:off x="1524000" y="1742688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1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An example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physical addresses for the following logical addresses (segment number, offset)? </a:t>
            </a:r>
          </a:p>
          <a:p>
            <a:pPr lvl="2">
              <a:defRPr/>
            </a:pPr>
            <a:r>
              <a:rPr lang="en-US" altLang="zh-CN" dirty="0"/>
              <a:t>0, 227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Illegal</a:t>
            </a:r>
            <a:r>
              <a:rPr lang="en" altLang="zh-CN" dirty="0"/>
              <a:t> address since 227 &gt; 189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2, 63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588 since 525 + 63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3, 45 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40710"/>
              </p:ext>
            </p:extLst>
          </p:nvPr>
        </p:nvGraphicFramePr>
        <p:xfrm>
          <a:off x="1524000" y="1742688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6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An example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physical addresses for the following logical addresses (segment number, offset)? </a:t>
            </a:r>
          </a:p>
          <a:p>
            <a:pPr lvl="2">
              <a:defRPr/>
            </a:pPr>
            <a:r>
              <a:rPr lang="en-US" altLang="zh-CN" dirty="0"/>
              <a:t>0, 227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Illegal</a:t>
            </a:r>
            <a:r>
              <a:rPr lang="en" altLang="zh-CN" dirty="0"/>
              <a:t> address since 227 &gt; 189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2, 63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588 since 525 + 63</a:t>
            </a:r>
            <a:endParaRPr lang="zh-CN" altLang="en-US" dirty="0"/>
          </a:p>
          <a:p>
            <a:pPr lvl="2">
              <a:defRPr/>
            </a:pPr>
            <a:r>
              <a:rPr lang="en-US" altLang="zh-CN" dirty="0"/>
              <a:t>3, 45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1695 since 1650 + 45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17224"/>
              </p:ext>
            </p:extLst>
          </p:nvPr>
        </p:nvGraphicFramePr>
        <p:xfrm>
          <a:off x="1524000" y="1742688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525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85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Segmentation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r>
              <a:rPr lang="en-US" altLang="en-US" dirty="0"/>
              <a:t>An example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" altLang="zh-CN" dirty="0"/>
              <a:t>What are the logical addresses for the following physical addresses? </a:t>
            </a:r>
          </a:p>
          <a:p>
            <a:pPr lvl="2">
              <a:defRPr/>
            </a:pPr>
            <a:r>
              <a:rPr lang="en-US" altLang="zh-CN" dirty="0"/>
              <a:t>247</a:t>
            </a:r>
          </a:p>
          <a:p>
            <a:pPr lvl="2">
              <a:defRPr/>
            </a:pPr>
            <a:r>
              <a:rPr lang="en-US" altLang="zh-CN" dirty="0"/>
              <a:t>1450 </a:t>
            </a:r>
          </a:p>
          <a:p>
            <a:pPr lvl="2">
              <a:defRPr/>
            </a:pPr>
            <a:r>
              <a:rPr lang="en-US" altLang="zh-CN" dirty="0"/>
              <a:t>1043 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29E90B-3848-D044-9132-64923FE59B7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42688"/>
          <a:ext cx="6096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3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666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68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648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31188</TotalTime>
  <Words>2288</Words>
  <Application>Microsoft Macintosh PowerPoint</Application>
  <PresentationFormat>On-screen Show (4:3)</PresentationFormat>
  <Paragraphs>669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宋体</vt:lpstr>
      <vt:lpstr>Arial</vt:lpstr>
      <vt:lpstr>Arial</vt:lpstr>
      <vt:lpstr>Calibri</vt:lpstr>
      <vt:lpstr>Cambria Math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1_os-8</vt:lpstr>
      <vt:lpstr>Spring 2022 COMP 3511 Review #7</vt:lpstr>
      <vt:lpstr>Coverages</vt:lpstr>
      <vt:lpstr>Segmentation</vt:lpstr>
      <vt:lpstr>Segmentation Architecture </vt:lpstr>
      <vt:lpstr>Example of Segmentation</vt:lpstr>
      <vt:lpstr>Example of Segmentation</vt:lpstr>
      <vt:lpstr>Example of Segmentation</vt:lpstr>
      <vt:lpstr>Example of Segmentation</vt:lpstr>
      <vt:lpstr>Example of Segmentation</vt:lpstr>
      <vt:lpstr>Example of Segmentation</vt:lpstr>
      <vt:lpstr>Example of Segmentation</vt:lpstr>
      <vt:lpstr>Example of Segmentation</vt:lpstr>
      <vt:lpstr>Example of Segmentation</vt:lpstr>
      <vt:lpstr>Summary - Segmentation</vt:lpstr>
      <vt:lpstr>PAGING</vt:lpstr>
      <vt:lpstr>Paging Address Translation</vt:lpstr>
      <vt:lpstr>Paging Hardware</vt:lpstr>
      <vt:lpstr>Example of Paging Scheme</vt:lpstr>
      <vt:lpstr>Example of Paging Scheme</vt:lpstr>
      <vt:lpstr>Example of Paging Scheme</vt:lpstr>
      <vt:lpstr>Example of Paging Scheme</vt:lpstr>
      <vt:lpstr>Example of page address translation</vt:lpstr>
      <vt:lpstr>Example of page address translation</vt:lpstr>
      <vt:lpstr>Example of page address translation</vt:lpstr>
      <vt:lpstr>Example of page address translation</vt:lpstr>
      <vt:lpstr>Example of page address translation</vt:lpstr>
      <vt:lpstr>Example of page address translation</vt:lpstr>
      <vt:lpstr>Example of page address translation</vt:lpstr>
      <vt:lpstr>Two-Level Page Table</vt:lpstr>
      <vt:lpstr>Two-Level Page Table</vt:lpstr>
      <vt:lpstr>Two-Level Page Table</vt:lpstr>
      <vt:lpstr>Two-Level Page Table</vt:lpstr>
      <vt:lpstr>Two-Level Page Table</vt:lpstr>
      <vt:lpstr>Get Page Size with Linux</vt:lpstr>
      <vt:lpstr>translation look-aside buffer (TLB)</vt:lpstr>
      <vt:lpstr>TLB</vt:lpstr>
      <vt:lpstr>Paging Hardware With TLB</vt:lpstr>
      <vt:lpstr>Effective Access Time (EAT): Example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Kai Lun Peter CHUNG</cp:lastModifiedBy>
  <cp:revision>783</cp:revision>
  <cp:lastPrinted>2013-09-10T17:57:57Z</cp:lastPrinted>
  <dcterms:created xsi:type="dcterms:W3CDTF">2011-01-13T23:43:38Z</dcterms:created>
  <dcterms:modified xsi:type="dcterms:W3CDTF">2022-04-21T10:11:00Z</dcterms:modified>
</cp:coreProperties>
</file>