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2" r:id="rId5"/>
    <p:sldId id="263" r:id="rId6"/>
    <p:sldId id="264" r:id="rId7"/>
    <p:sldId id="266" r:id="rId8"/>
    <p:sldId id="267" r:id="rId9"/>
    <p:sldId id="268" r:id="rId10"/>
    <p:sldId id="271" r:id="rId11"/>
    <p:sldId id="269" r:id="rId12"/>
    <p:sldId id="272" r:id="rId13"/>
    <p:sldId id="273" r:id="rId14"/>
    <p:sldId id="274" r:id="rId15"/>
    <p:sldId id="275" r:id="rId16"/>
    <p:sldId id="276" r:id="rId17"/>
    <p:sldId id="270" r:id="rId18"/>
    <p:sldId id="277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70" autoAdjust="0"/>
    <p:restoredTop sz="96449" autoAdjust="0"/>
  </p:normalViewPr>
  <p:slideViewPr>
    <p:cSldViewPr showGuides="1">
      <p:cViewPr>
        <p:scale>
          <a:sx n="125" d="100"/>
          <a:sy n="125" d="100"/>
        </p:scale>
        <p:origin x="366" y="-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F470E-6998-44DE-87B3-1AA88458B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222DF-57A5-4110-9E16-DA89A1883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16206-63A9-469E-BCB1-17369DD54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5C58-20E0-4666-B2F2-55A0BA170B49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6E081-7318-4461-BC26-CAF53E856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1BA48-7DC4-44C5-968B-230E0ED6C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8F47-5CD2-4DCC-A45E-FC7D13BFD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233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CDA8-F81C-4287-8C7B-C4019CA8A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69C597-6134-43A3-ACF3-8D741F0C7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C0E3C-9719-4757-8440-CC89F5649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5C58-20E0-4666-B2F2-55A0BA170B49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692D2-FBCA-4111-AB62-544A11B7E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BEF54-BC06-45A2-A596-3E4CA120F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8F47-5CD2-4DCC-A45E-FC7D13BFD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35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1FCAE9-D68A-402C-9DF7-2A4D7AFBB1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9BD67A-86CE-460D-9290-3F78B7DEB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73A53-33D1-41D4-93EC-5D1C9680D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5C58-20E0-4666-B2F2-55A0BA170B49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8B3AF-3402-4502-81E8-DD0301331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0E8A7-7D90-4642-9341-0919F2738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8F47-5CD2-4DCC-A45E-FC7D13BFD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910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9A743-5B17-4488-BCE6-F76BDB2D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A0444-A58D-4F8B-A75E-54117F117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D1F5A-EA8E-4C41-BD70-4C7C4AF62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5C58-20E0-4666-B2F2-55A0BA170B49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D6BB6-E709-4FEF-84B8-BF2F6B7A8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EE959-5D02-43BB-A23E-93509136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8F47-5CD2-4DCC-A45E-FC7D13BFD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122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9D040-ADEF-4B85-AFF6-BD89A834E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0FC98-540F-4F4E-A831-20E78ECD6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02788-4D73-4E2B-B811-8C6E5AED4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5C58-20E0-4666-B2F2-55A0BA170B49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6FA33-C319-4CF6-AD19-B098C8A60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9F915-A4DD-495E-A7E9-1B7678B4E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8F47-5CD2-4DCC-A45E-FC7D13BFD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020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5A63-49E5-45D7-8228-D05D40BE8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FA633-0401-42D1-A595-A0F98EA31C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21814-0C75-49BB-BADA-CE499EEE5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32697-7E58-405F-880B-4208BB2B3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5C58-20E0-4666-B2F2-55A0BA170B49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9DDDB-E1D4-4F9F-B764-41F171125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9D1C5-30AB-4BDA-A57F-16AB8FC1D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8F47-5CD2-4DCC-A45E-FC7D13BFD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63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0FD06-9D54-4692-9C65-955B7A12E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6C2B1-F747-46F0-AA67-BD949522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960755-BCB9-471C-96C1-62703966D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9C1EF8-0756-442C-BB5E-003F72F314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518F4A-85AF-4A22-B78D-F4166389D4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73418E-719C-4BA2-BC7C-1DC80B8D7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5C58-20E0-4666-B2F2-55A0BA170B49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48E60D-07BD-489C-AC27-63A8D3C0E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08AB02-F78A-443C-A694-547DD0F0D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8F47-5CD2-4DCC-A45E-FC7D13BFD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019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62B6B-DFE3-4CC3-9C01-12C69C0BB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D5FD43-3E63-4D26-BB67-E144222D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5C58-20E0-4666-B2F2-55A0BA170B49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C82D2A-5D3E-49C9-B868-0FABB3A9B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5F2495-DF5A-40F9-A225-05EE1425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8F47-5CD2-4DCC-A45E-FC7D13BFD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20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009EC8-58CA-4F05-9633-F1537EBDE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5C58-20E0-4666-B2F2-55A0BA170B49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F2614F-BCD3-429F-A170-FCD6F180D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319280-CA75-43DF-90D9-9395BC075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8F47-5CD2-4DCC-A45E-FC7D13BFD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535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E26D3-7D43-47E2-BFA7-6DF896CBD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C13B4-34C1-4F12-A25B-32008FAE4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23755-D2BD-4E4B-8B5F-7AD34E3B3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50FEB-1F9E-43A7-9632-82C31F6C4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5C58-20E0-4666-B2F2-55A0BA170B49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0F758-6D36-4BAE-A28C-569A9D532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1B0A4-08F2-4C0C-A49E-51BA1628D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8F47-5CD2-4DCC-A45E-FC7D13BFD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122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E3E6F-9942-45E9-99D4-F29C7BB7B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B76EB2-EF8C-4D3E-9E97-EEBB8F065E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4FC23-13E8-4E48-A4C6-5E5B5C705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91501-5853-42CB-A73D-3C6B08785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5C58-20E0-4666-B2F2-55A0BA170B49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C78F1-3ABB-4064-9458-F7E6E4ED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F665A-6020-4818-B174-C4B97D0BF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8F47-5CD2-4DCC-A45E-FC7D13BFD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63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032B05-5404-4F49-8479-A04119F1B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F1D8D-8D83-4053-BD65-ECE140936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A272B-FDA3-4FD2-ACC9-CD8E8D215E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05C58-20E0-4666-B2F2-55A0BA170B49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EDF7B-6402-4244-99DD-CBEC31AFC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5E7AC-E693-4A2C-810B-94F227589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E8F47-5CD2-4DCC-A45E-FC7D13BFD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97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7BC7D-49F1-44D2-A1E8-3559ED8B7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1122" y="1122363"/>
            <a:ext cx="9601145" cy="2387600"/>
          </a:xfrm>
        </p:spPr>
        <p:txBody>
          <a:bodyPr>
            <a:normAutofit/>
          </a:bodyPr>
          <a:lstStyle/>
          <a:p>
            <a:endParaRPr lang="zh-CN" alt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715F3C-B96A-42CE-B54F-1E6790002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294" y="4059213"/>
            <a:ext cx="9601145" cy="1655762"/>
          </a:xfrm>
        </p:spPr>
        <p:txBody>
          <a:bodyPr>
            <a:normAutofit/>
          </a:bodyPr>
          <a:lstStyle/>
          <a:p>
            <a:r>
              <a:rPr lang="en-US" altLang="zh-CN" dirty="0"/>
              <a:t>CVPR 2022 oral</a:t>
            </a:r>
          </a:p>
          <a:p>
            <a:endParaRPr lang="en-US" altLang="zh-CN" dirty="0"/>
          </a:p>
          <a:p>
            <a:r>
              <a:rPr lang="en-US" altLang="zh-CN" dirty="0"/>
              <a:t>						Presenter: Chenyang QI</a:t>
            </a:r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129705-119E-4707-90A1-F1B6EB7CC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9790"/>
            <a:ext cx="12192000" cy="240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23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52855-1805-4804-974A-188979C55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 of Computation Complexity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7FE19C-63BF-4D28-9AC7-B8DFF8E52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767" y="3154683"/>
            <a:ext cx="3900827" cy="26732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B571DF-EE62-4A84-BC82-C5C3CFC7B621}"/>
                  </a:ext>
                </a:extLst>
              </p:cNvPr>
              <p:cNvSpPr txBox="1"/>
              <p:nvPr/>
            </p:nvSpPr>
            <p:spPr>
              <a:xfrm>
                <a:off x="975416" y="1806982"/>
                <a:ext cx="6104964" cy="45243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b="0" dirty="0"/>
                  <a:t>Conv:                                  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𝐻𝑊</m:t>
                        </m:r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1800" b="0" dirty="0"/>
                  <a:t>  </a:t>
                </a:r>
              </a:p>
              <a:p>
                <a:r>
                  <a:rPr lang="en-US" altLang="zh-CN" dirty="0" err="1"/>
                  <a:t>Dethwise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Seperable</a:t>
                </a:r>
                <a:r>
                  <a:rPr lang="en-US" altLang="zh-CN" dirty="0"/>
                  <a:t> Conv</a:t>
                </a:r>
                <a:r>
                  <a:rPr lang="en-US" altLang="zh-CN" sz="1800" b="0" dirty="0"/>
                  <a:t>: 	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𝐻𝑊𝐶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𝐻𝑊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1800" b="0" dirty="0"/>
              </a:p>
              <a:p>
                <a:r>
                  <a:rPr lang="en-US" altLang="zh-CN" dirty="0"/>
                  <a:t>			(Depthwise +pointwise)</a:t>
                </a:r>
              </a:p>
              <a:p>
                <a:endParaRPr lang="en-US" altLang="zh-CN" dirty="0"/>
              </a:p>
              <a:p>
                <a:r>
                  <a:rPr lang="en-US" altLang="zh-CN" sz="1800" b="0" dirty="0"/>
                  <a:t>Image </a:t>
                </a:r>
                <a:r>
                  <a:rPr lang="en-US" altLang="zh-CN" dirty="0"/>
                  <a:t>Adaptive </a:t>
                </a:r>
                <a:r>
                  <a:rPr lang="en-US" altLang="zh-CN" sz="1800" b="0" dirty="0" err="1"/>
                  <a:t>Attenttion</a:t>
                </a:r>
                <a:r>
                  <a:rPr lang="en-US" altLang="zh-CN" sz="1800" b="0" dirty="0"/>
                  <a:t>: 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𝑃𝑟𝑜𝑗𝑒𝑐𝑡𝑖𝑜𝑛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𝐴𝑡𝑡𝑒𝑛𝑡𝑖𝑜𝑛</m:t>
                        </m:r>
                      </m:e>
                    </m:d>
                  </m:oMath>
                </a14:m>
                <a:endParaRPr lang="en-US" altLang="zh-CN" sz="1800" b="0" dirty="0"/>
              </a:p>
              <a:p>
                <a:pPr/>
                <a:r>
                  <a:rPr lang="en-US" altLang="zh-CN" sz="1800" b="0" dirty="0" err="1"/>
                  <a:t>ViT</a:t>
                </a:r>
                <a:r>
                  <a:rPr lang="en-US" altLang="zh-CN" sz="1800" b="0" dirty="0"/>
                  <a:t>: 		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𝐻𝑊𝐶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sz="1800" b="0" dirty="0" err="1"/>
                  <a:t>Swin</a:t>
                </a:r>
                <a:r>
                  <a:rPr lang="en-US" altLang="zh-CN" sz="1800" b="0" dirty="0"/>
                  <a:t>: 			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𝐻𝑊𝐶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𝐻𝑊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Channel self-attention </a:t>
                </a:r>
                <a:r>
                  <a:rPr lang="en-US" altLang="zh-CN" sz="1800" b="0" dirty="0"/>
                  <a:t>:     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𝐻𝑊𝐶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𝐻𝑊𝐶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b="0" dirty="0"/>
              </a:p>
              <a:p>
                <a:r>
                  <a:rPr lang="en-US" altLang="zh-CN" sz="1800" b="0" dirty="0"/>
                  <a:t>Gate                              : 	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𝐻𝑊𝐶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𝐻𝑊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altLang="zh-CN" sz="1800" b="0" dirty="0"/>
              </a:p>
              <a:p>
                <a:endParaRPr lang="en-US" altLang="zh-CN" sz="1800" b="0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sz="1800" b="0" dirty="0"/>
              </a:p>
              <a:p>
                <a:pPr/>
                <a:endParaRPr lang="en-US" altLang="zh-CN" dirty="0"/>
              </a:p>
              <a:p>
                <a:pPr/>
                <a:r>
                  <a:rPr lang="en-US" altLang="zh-CN" dirty="0"/>
                  <a:t>Notation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M is window size or </a:t>
                </a:r>
                <a:r>
                  <a:rPr lang="en-US" altLang="zh-CN" dirty="0" err="1"/>
                  <a:t>kenel</a:t>
                </a:r>
                <a:r>
                  <a:rPr lang="en-US" altLang="zh-CN" dirty="0"/>
                  <a:t> size</a:t>
                </a:r>
                <a:endParaRPr lang="zh-CN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B571DF-EE62-4A84-BC82-C5C3CFC7B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416" y="1806982"/>
                <a:ext cx="6104964" cy="4524315"/>
              </a:xfrm>
              <a:prstGeom prst="rect">
                <a:avLst/>
              </a:prstGeom>
              <a:blipFill>
                <a:blip r:embed="rId3"/>
                <a:stretch>
                  <a:fillRect l="-799" t="-673" b="-1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2FCE3BEC-4560-438D-9121-772502F1188C}"/>
              </a:ext>
            </a:extLst>
          </p:cNvPr>
          <p:cNvSpPr txBox="1"/>
          <p:nvPr/>
        </p:nvSpPr>
        <p:spPr>
          <a:xfrm>
            <a:off x="10073682" y="3752644"/>
            <a:ext cx="256023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Gate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Channel Attention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4161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52855-1805-4804-974A-188979C55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DC55A7-E734-4274-B5CF-867AF0FCD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91" y="342728"/>
            <a:ext cx="6857925" cy="607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63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48C6D-17A5-4257-AD54-4D2E552E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Ablation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2CFA0-2D23-4D1A-9079-9CF5AF642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2A52F4-7468-4213-941F-7AEFC691D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230" y="1825625"/>
            <a:ext cx="9783540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435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9AF36-74E1-4BB0-9A80-D4740E275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Concurrent Work: </a:t>
            </a:r>
            <a:r>
              <a:rPr lang="en-US" altLang="zh-CN" sz="2400" dirty="0"/>
              <a:t>MAXIM: Multi-Axis MLP for Image Processing</a:t>
            </a:r>
            <a:endParaRPr lang="zh-CN" alt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49655-DAD3-40E0-82D3-3FA23D558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 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1EFA90-86B0-4CA1-8A53-6CF2EF1F4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5926"/>
            <a:ext cx="11675753" cy="448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004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9AF36-74E1-4BB0-9A80-D4740E275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197"/>
            <a:ext cx="10515600" cy="1553492"/>
          </a:xfrm>
        </p:spPr>
        <p:txBody>
          <a:bodyPr/>
          <a:lstStyle/>
          <a:p>
            <a:r>
              <a:rPr lang="en-US" altLang="zh-CN" dirty="0"/>
              <a:t>Concurrent Work: </a:t>
            </a:r>
            <a:r>
              <a:rPr lang="en-US" altLang="zh-CN" sz="2400" dirty="0"/>
              <a:t>MAXIM: Multi-Axis MLP for Image Processing (CVPR 2020 oral)</a:t>
            </a:r>
            <a:endParaRPr lang="zh-CN" alt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49655-DAD3-40E0-82D3-3FA23D558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2043A1-5C40-45B3-A0AE-96E88135C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6" y="1393341"/>
            <a:ext cx="11674800" cy="475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06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9AF36-74E1-4BB0-9A80-D4740E275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Concurrent Work: </a:t>
            </a:r>
            <a:r>
              <a:rPr lang="en-US" altLang="zh-CN" sz="2400" b="0" i="0" u="none" strike="noStrike" baseline="0" dirty="0">
                <a:latin typeface="CMR9"/>
              </a:rPr>
              <a:t>Nonlinear Activation Free Network</a:t>
            </a:r>
            <a:endParaRPr lang="zh-CN" alt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49655-DAD3-40E0-82D3-3FA23D558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 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7C379D-5503-4A3B-95B1-239784F80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9598"/>
            <a:ext cx="12192000" cy="3421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74D6E5-7C4A-4CBF-B0D4-DDDD9AE8A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48854"/>
            <a:ext cx="8173591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065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6BAB02-3E14-4C30-985C-9F359F1DA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50" y="18305"/>
            <a:ext cx="6124032" cy="6659142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0618C62-0281-467B-A563-C56B09B63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6146" y="1143025"/>
            <a:ext cx="6309291" cy="514846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SCA: Simplified channel activation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GELU or </a:t>
            </a:r>
            <a:r>
              <a:rPr lang="en-US" altLang="zh-CN" sz="2400" dirty="0" err="1"/>
              <a:t>ReLU</a:t>
            </a:r>
            <a:r>
              <a:rPr lang="en-US" altLang="zh-CN" sz="2400" dirty="0"/>
              <a:t> is </a:t>
            </a:r>
            <a:r>
              <a:rPr lang="en-US" altLang="zh-CN" sz="2400" dirty="0">
                <a:solidFill>
                  <a:srgbClr val="FF0000"/>
                </a:solidFill>
              </a:rPr>
              <a:t>not</a:t>
            </a:r>
            <a:r>
              <a:rPr lang="en-US" altLang="zh-CN" sz="2400" dirty="0"/>
              <a:t> necessary</a:t>
            </a:r>
          </a:p>
          <a:p>
            <a:r>
              <a:rPr lang="en-US" altLang="zh-CN" sz="2400" dirty="0"/>
              <a:t>Gate provides non-linearity</a:t>
            </a:r>
          </a:p>
          <a:p>
            <a:r>
              <a:rPr lang="en-US" altLang="zh-CN" sz="2400" dirty="0"/>
              <a:t>X = X(w(X))</a:t>
            </a:r>
            <a:endParaRPr lang="zh-CN" altLang="en-US"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4E681E8-0210-4D8D-B244-244E86DA7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3341" y="1783098"/>
            <a:ext cx="2926048" cy="38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394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52855-1805-4804-974A-188979C55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Limitation and future work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BE5BF15-D1A8-473C-B627-D2BC5CF41E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8221" y="1334310"/>
                <a:ext cx="11506265" cy="5477933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altLang="zh-CN" sz="2400" dirty="0"/>
                  <a:t>Analysis of design details</a:t>
                </a:r>
              </a:p>
              <a:p>
                <a:r>
                  <a:rPr lang="en-US" altLang="zh-CN" sz="2400" dirty="0"/>
                  <a:t>Gate</a:t>
                </a:r>
              </a:p>
              <a:p>
                <a:r>
                  <a:rPr lang="en-US" altLang="zh-CN" sz="2400" dirty="0"/>
                  <a:t>Layer Norm</a:t>
                </a:r>
              </a:p>
              <a:p>
                <a:r>
                  <a:rPr lang="en-US" altLang="zh-CN" sz="2400" dirty="0" err="1"/>
                  <a:t>GeLU</a:t>
                </a: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Channel attention</a:t>
                </a:r>
              </a:p>
              <a:p>
                <a:r>
                  <a:rPr lang="en-US" altLang="zh-CN" sz="2400" dirty="0"/>
                  <a:t>Analysis and Visualization of Channel attention is difficult</a:t>
                </a:r>
              </a:p>
              <a:p>
                <a:pPr lvl="1"/>
                <a:r>
                  <a:rPr lang="en-US" altLang="zh-CN" sz="2000" dirty="0"/>
                  <a:t>Spatial attention -&gt; spatial similarity</a:t>
                </a:r>
              </a:p>
              <a:p>
                <a:pPr lvl="1"/>
                <a:r>
                  <a:rPr lang="en-US" altLang="zh-CN" sz="2000" dirty="0"/>
                  <a:t>Channel attention -&gt; channel similarity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?</a:t>
                </a:r>
              </a:p>
              <a:p>
                <a:r>
                  <a:rPr lang="en-US" altLang="zh-CN" sz="2400" dirty="0"/>
                  <a:t>Generalizability to HR image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𝐻𝑊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).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𝐻𝑊</m:t>
                    </m:r>
                    <m:r>
                      <m:rPr>
                        <m:lit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𝐶h𝑎𝐴𝑡𝑡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𝐶𝑜𝑛𝑐𝑎𝑡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𝐶𝑜𝑛𝑐𝑎𝑡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𝐶h𝑎𝐴𝑡𝑡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𝐶h𝑎𝐴𝑡𝑡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400" dirty="0"/>
              </a:p>
              <a:p>
                <a:pPr lvl="1"/>
                <a:r>
                  <a:rPr lang="en-US" altLang="zh-CN" dirty="0" err="1"/>
                  <a:t>Restormer</a:t>
                </a:r>
                <a:r>
                  <a:rPr lang="en-US" altLang="zh-CN" dirty="0"/>
                  <a:t> increases the patch size during training. However, the ablation show improvement is only about 0.07dB</a:t>
                </a:r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Data scale:</a:t>
                </a:r>
              </a:p>
              <a:p>
                <a:r>
                  <a:rPr lang="en-US" altLang="zh-CN" sz="2400" dirty="0"/>
                  <a:t>The performance on small-scale training set</a:t>
                </a:r>
              </a:p>
              <a:p>
                <a:r>
                  <a:rPr lang="en-US" altLang="zh-CN" sz="2400" dirty="0"/>
                  <a:t>The generalizability on edge case real data</a:t>
                </a:r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Development:</a:t>
                </a:r>
              </a:p>
              <a:p>
                <a:r>
                  <a:rPr lang="en-US" altLang="zh-CN" sz="2400" dirty="0"/>
                  <a:t>Computation cost to train</a:t>
                </a:r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endParaRPr lang="en-US" altLang="zh-CN" sz="2400" dirty="0"/>
              </a:p>
              <a:p>
                <a:pPr marL="285750" indent="-285750">
                  <a:buFontTx/>
                  <a:buChar char="-"/>
                </a:pPr>
                <a:endParaRPr lang="en-US" altLang="zh-CN" sz="2400" dirty="0"/>
              </a:p>
              <a:p>
                <a:endParaRPr lang="zh-CN" altLang="en-US" sz="2400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BE5BF15-D1A8-473C-B627-D2BC5CF41E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8221" y="1334310"/>
                <a:ext cx="11506265" cy="5477933"/>
              </a:xfrm>
              <a:blipFill>
                <a:blip r:embed="rId2"/>
                <a:stretch>
                  <a:fillRect l="-212" t="-1225" b="-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C3C680D-668F-456A-A228-07FBA1B5F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5" y="1662225"/>
            <a:ext cx="5537356" cy="218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834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751DE-FFE0-478D-A271-2E505F01B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Recent Progress: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5D8BF5-90E6-4DFB-AF3A-9D2F58F59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1825"/>
            <a:ext cx="12192000" cy="257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005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7DFAF-80CE-4B9B-AAF7-0E25A0B26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Setting</a:t>
            </a:r>
            <a:endParaRPr lang="zh-CN" alt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4403FAC-0DE8-4FFA-BB2C-FEDBE470F2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857505" y="246531"/>
            <a:ext cx="6334495" cy="288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A160591-F88A-40EC-9298-8646AFE825E3}"/>
              </a:ext>
            </a:extLst>
          </p:cNvPr>
          <p:cNvSpPr txBox="1"/>
          <p:nvPr/>
        </p:nvSpPr>
        <p:spPr>
          <a:xfrm>
            <a:off x="615500" y="1447721"/>
            <a:ext cx="566921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Common Restoration Tasks:</a:t>
            </a:r>
          </a:p>
          <a:p>
            <a:pPr marL="742950" lvl="1" indent="-285750">
              <a:buFontTx/>
              <a:buChar char="-"/>
            </a:pPr>
            <a:r>
              <a:rPr lang="en-US" altLang="zh-CN" dirty="0"/>
              <a:t>Denoising</a:t>
            </a:r>
          </a:p>
          <a:p>
            <a:pPr marL="742950" lvl="1" indent="-285750">
              <a:buFontTx/>
              <a:buChar char="-"/>
            </a:pPr>
            <a:r>
              <a:rPr lang="en-US" altLang="zh-CN" dirty="0"/>
              <a:t>Super-resolution</a:t>
            </a:r>
          </a:p>
          <a:p>
            <a:pPr marL="742950" lvl="1" indent="-285750">
              <a:buFontTx/>
              <a:buChar char="-"/>
            </a:pPr>
            <a:r>
              <a:rPr lang="en-US" altLang="zh-CN" dirty="0"/>
              <a:t>Deblurring</a:t>
            </a:r>
          </a:p>
          <a:p>
            <a:pPr marL="742950" lvl="1" indent="-285750">
              <a:buFontTx/>
              <a:buChar char="-"/>
            </a:pPr>
            <a:r>
              <a:rPr lang="en-US" altLang="zh-CN" dirty="0" err="1"/>
              <a:t>Deraining</a:t>
            </a:r>
            <a:endParaRPr lang="en-US" altLang="zh-CN" dirty="0"/>
          </a:p>
          <a:p>
            <a:pPr marL="742950" lvl="1" indent="-285750">
              <a:buFontTx/>
              <a:buChar char="-"/>
            </a:pPr>
            <a:r>
              <a:rPr lang="en-US" altLang="zh-CN" dirty="0"/>
              <a:t>JPEG Artifact Removal</a:t>
            </a:r>
          </a:p>
          <a:p>
            <a:pPr marL="742950" lvl="1" indent="-285750">
              <a:buFontTx/>
              <a:buChar char="-"/>
            </a:pPr>
            <a:r>
              <a:rPr lang="en-US" altLang="zh-CN" dirty="0"/>
              <a:t>Dehazing</a:t>
            </a:r>
          </a:p>
          <a:p>
            <a:pPr marL="742950" lvl="1" indent="-285750">
              <a:buFontTx/>
              <a:buChar char="-"/>
            </a:pPr>
            <a:r>
              <a:rPr lang="en-US" altLang="zh-CN" dirty="0"/>
              <a:t>Enhancement</a:t>
            </a:r>
          </a:p>
          <a:p>
            <a:pPr marL="742950" lvl="1" indent="-285750">
              <a:buFontTx/>
              <a:buChar char="-"/>
            </a:pPr>
            <a:r>
              <a:rPr lang="en-US" altLang="zh-CN" dirty="0"/>
              <a:t>…</a:t>
            </a:r>
          </a:p>
          <a:p>
            <a:endParaRPr lang="en-US" altLang="zh-CN" dirty="0"/>
          </a:p>
          <a:p>
            <a:r>
              <a:rPr lang="en-US" altLang="zh-CN" dirty="0"/>
              <a:t>Evaluation Setting:</a:t>
            </a:r>
          </a:p>
          <a:p>
            <a:pPr marL="742950" lvl="1" indent="-285750">
              <a:buFontTx/>
              <a:buChar char="-"/>
            </a:pPr>
            <a:r>
              <a:rPr lang="en-US" altLang="zh-CN" dirty="0"/>
              <a:t>Large pretrained model for all task</a:t>
            </a:r>
          </a:p>
          <a:p>
            <a:pPr marL="742950" lvl="1" indent="-285750">
              <a:buFontTx/>
              <a:buChar char="-"/>
            </a:pPr>
            <a:r>
              <a:rPr lang="en-US" altLang="zh-CN" dirty="0"/>
              <a:t>Train different model for each task separately</a:t>
            </a:r>
          </a:p>
          <a:p>
            <a:pPr marL="742950" lvl="1" indent="-285750">
              <a:buFontTx/>
              <a:buChar char="-"/>
            </a:pPr>
            <a:r>
              <a:rPr lang="en-US" altLang="zh-CN" dirty="0"/>
              <a:t>Even different model for subtask</a:t>
            </a:r>
          </a:p>
          <a:p>
            <a:pPr marL="1200150" lvl="2" indent="-285750">
              <a:buFontTx/>
              <a:buChar char="-"/>
            </a:pPr>
            <a:r>
              <a:rPr lang="en-US" altLang="zh-CN" dirty="0"/>
              <a:t>Different noise level</a:t>
            </a:r>
          </a:p>
          <a:p>
            <a:pPr marL="1200150" lvl="2" indent="-285750">
              <a:buFontTx/>
              <a:buChar char="-"/>
            </a:pPr>
            <a:r>
              <a:rPr lang="en-US" altLang="zh-CN" dirty="0"/>
              <a:t>Different upscaling scale</a:t>
            </a:r>
          </a:p>
          <a:p>
            <a:pPr marL="1200150" lvl="2" indent="-285750">
              <a:buFontTx/>
              <a:buChar char="-"/>
            </a:pPr>
            <a:r>
              <a:rPr lang="en-US" altLang="zh-CN" dirty="0"/>
              <a:t>Different JPEG quality factor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1CB2E6C-CF8D-4366-BA78-DBA1D1112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561" y="3253439"/>
            <a:ext cx="5622829" cy="262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076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751DE-FFE0-478D-A271-2E505F01B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Recent Progress: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5D8BF5-90E6-4DFB-AF3A-9D2F58F59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1825"/>
            <a:ext cx="12192000" cy="257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546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52855-1805-4804-974A-188979C55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Pre-Trained Image Processing Transformer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843A9-C158-471F-B846-9315A01A6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Motivation of Transformer over CNN:</a:t>
            </a:r>
          </a:p>
          <a:p>
            <a:r>
              <a:rPr lang="en-US" altLang="zh-CN" dirty="0"/>
              <a:t>Weight Kernel is image adaptive</a:t>
            </a:r>
          </a:p>
          <a:p>
            <a:r>
              <a:rPr lang="en-US" altLang="zh-CN" dirty="0"/>
              <a:t>Flexible Long-range dependency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Method</a:t>
            </a:r>
          </a:p>
          <a:p>
            <a:r>
              <a:rPr lang="en-US" altLang="zh-CN" dirty="0"/>
              <a:t>Single scale global spatial attention</a:t>
            </a:r>
          </a:p>
          <a:p>
            <a:r>
              <a:rPr lang="en-US" altLang="zh-CN" dirty="0"/>
              <a:t>Pretrained on corrupted ImageNet pairs with contrastive loss</a:t>
            </a:r>
          </a:p>
          <a:p>
            <a:r>
              <a:rPr lang="en-US" altLang="zh-CN" dirty="0"/>
              <a:t>Finetuned separately on each tasks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Result:</a:t>
            </a:r>
          </a:p>
          <a:p>
            <a:r>
              <a:rPr lang="en-US" altLang="zh-CN" dirty="0"/>
              <a:t>Transformer may outperform CNN on large dataset</a:t>
            </a:r>
          </a:p>
          <a:p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Content Placeholder 11">
            <a:extLst>
              <a:ext uri="{FF2B5EF4-FFF2-40B4-BE49-F238E27FC236}">
                <a16:creationId xmlns:a16="http://schemas.microsoft.com/office/drawing/2014/main" id="{3F6AEEDC-3216-4210-A67D-D280E41D4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30244" y="1311203"/>
            <a:ext cx="6449490" cy="2940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0F11C0-D8A7-455F-B1CE-6524C47B2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1902" y="4692864"/>
            <a:ext cx="2796985" cy="216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135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52855-1805-4804-974A-188979C55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SwinIR</a:t>
            </a:r>
            <a:r>
              <a:rPr lang="en-US" altLang="zh-CN" dirty="0"/>
              <a:t> and </a:t>
            </a:r>
            <a:r>
              <a:rPr lang="en-US" altLang="zh-CN" dirty="0" err="1"/>
              <a:t>Uformer</a:t>
            </a:r>
            <a:r>
              <a:rPr lang="en-US" altLang="zh-CN" dirty="0"/>
              <a:t>(CVPR 2022)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843A9-C158-471F-B846-9315A01A6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51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400" dirty="0"/>
              <a:t>Motivation of </a:t>
            </a:r>
            <a:r>
              <a:rPr lang="en-US" altLang="zh-CN" sz="2400" dirty="0" err="1"/>
              <a:t>Swin</a:t>
            </a:r>
            <a:r>
              <a:rPr lang="en-US" altLang="zh-CN" sz="2400" dirty="0"/>
              <a:t> (window-based local attention) over VIT:</a:t>
            </a:r>
          </a:p>
          <a:p>
            <a:r>
              <a:rPr lang="en-US" altLang="zh-CN" sz="2400" dirty="0"/>
              <a:t>Efficiency of time, memory and parameter.</a:t>
            </a:r>
          </a:p>
          <a:p>
            <a:pPr marL="0" indent="0">
              <a:buNone/>
            </a:pPr>
            <a:r>
              <a:rPr lang="en-US" altLang="zh-CN" sz="2400" dirty="0"/>
              <a:t>Motivation of </a:t>
            </a:r>
            <a:r>
              <a:rPr lang="en-US" altLang="zh-CN" sz="2400" dirty="0" err="1"/>
              <a:t>Uformer</a:t>
            </a:r>
            <a:r>
              <a:rPr lang="en-US" altLang="zh-CN" sz="2400" dirty="0"/>
              <a:t> over </a:t>
            </a:r>
            <a:r>
              <a:rPr lang="en-US" altLang="zh-CN" sz="2400" dirty="0" err="1"/>
              <a:t>Swin</a:t>
            </a:r>
            <a:r>
              <a:rPr lang="en-US" altLang="zh-CN" sz="2400" dirty="0"/>
              <a:t>:</a:t>
            </a:r>
          </a:p>
          <a:p>
            <a:r>
              <a:rPr lang="en-US" altLang="zh-CN" sz="2400" dirty="0"/>
              <a:t>Multiscale: larger receptive field, efficiency for HR image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Method:</a:t>
            </a: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Result:</a:t>
            </a:r>
          </a:p>
          <a:p>
            <a:r>
              <a:rPr lang="en-US" altLang="zh-CN" sz="2400" dirty="0"/>
              <a:t>Reduce the complexity of Transformer to that of </a:t>
            </a:r>
            <a:r>
              <a:rPr lang="en-US" altLang="zh-CN" sz="2400" dirty="0" err="1"/>
              <a:t>Unet</a:t>
            </a:r>
            <a:endParaRPr lang="en-US" altLang="zh-CN" sz="2400" dirty="0"/>
          </a:p>
          <a:p>
            <a:r>
              <a:rPr lang="en-US" altLang="zh-CN" sz="2400" dirty="0"/>
              <a:t>Better Fidelity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endParaRPr lang="en-US" altLang="zh-CN" sz="2400" dirty="0"/>
          </a:p>
          <a:p>
            <a:pPr marL="285750" indent="-285750">
              <a:buFontTx/>
              <a:buChar char="-"/>
            </a:pPr>
            <a:endParaRPr lang="en-US" altLang="zh-CN" sz="2400" dirty="0"/>
          </a:p>
          <a:p>
            <a:endParaRPr lang="zh-CN" alt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15FFB9-7777-47A7-ADE4-D62715C7E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219" y="3520438"/>
            <a:ext cx="4023316" cy="23936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9C47CB-B77E-4FB4-B454-DEBF09352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45" y="3520439"/>
            <a:ext cx="5666339" cy="219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159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52855-1805-4804-974A-188979C55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 of </a:t>
            </a:r>
            <a:r>
              <a:rPr lang="en-US" altLang="zh-CN" sz="4400" dirty="0" err="1"/>
              <a:t>Restormer</a:t>
            </a:r>
            <a:r>
              <a:rPr lang="en-US" altLang="zh-CN" sz="4400" dirty="0"/>
              <a:t> (2022 CVPR oral)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6843A9-C158-471F-B846-9315A01A6D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5332" y="1709531"/>
                <a:ext cx="11506265" cy="489517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400" dirty="0"/>
                  <a:t>Spatial self-attention is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400" b="0" dirty="0"/>
                  <a:t>, where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CN" sz="2400" b="0" dirty="0"/>
                  <a:t> is the Hight, Width of attention window</a:t>
                </a:r>
              </a:p>
              <a:p>
                <a:pPr lvl="1"/>
                <a:r>
                  <a:rPr lang="en-US" altLang="zh-CN" sz="2000" dirty="0" err="1"/>
                  <a:t>ViT</a:t>
                </a:r>
                <a:r>
                  <a:rPr lang="en-US" altLang="zh-CN" sz="2000" dirty="0"/>
                  <a:t>: Global but expensive</a:t>
                </a:r>
              </a:p>
              <a:p>
                <a:pPr lvl="1"/>
                <a:r>
                  <a:rPr lang="en-US" altLang="zh-CN" sz="2000" b="0" dirty="0" err="1"/>
                  <a:t>Swin</a:t>
                </a:r>
                <a:r>
                  <a:rPr lang="en-US" altLang="zh-CN" sz="2000" b="0" dirty="0"/>
                  <a:t>: Efficient but local (not optimal for HR image)</a:t>
                </a:r>
              </a:p>
              <a:p>
                <a:pPr lvl="1"/>
                <a:r>
                  <a:rPr lang="en-US" altLang="zh-CN" sz="2000" dirty="0"/>
                  <a:t>Global and Efficient?</a:t>
                </a:r>
                <a:endParaRPr lang="en-US" altLang="zh-CN" sz="2000" b="0" dirty="0"/>
              </a:p>
              <a:p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endParaRPr lang="en-US" altLang="zh-CN" sz="2400" dirty="0"/>
              </a:p>
              <a:p>
                <a:pPr marL="285750" indent="-285750">
                  <a:buFontTx/>
                  <a:buChar char="-"/>
                </a:pPr>
                <a:endParaRPr lang="en-US" altLang="zh-CN" sz="2400" dirty="0"/>
              </a:p>
              <a:p>
                <a:endParaRPr lang="zh-CN" alt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6843A9-C158-471F-B846-9315A01A6D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32" y="1709531"/>
                <a:ext cx="11506265" cy="4895179"/>
              </a:xfrm>
              <a:blipFill>
                <a:blip r:embed="rId2"/>
                <a:stretch>
                  <a:fillRect l="-794" t="-1619" r="-5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1B1DA71-5930-425A-915A-3AB1FFE21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65" y="3886195"/>
            <a:ext cx="12192000" cy="201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9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52855-1805-4804-974A-188979C55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 of </a:t>
            </a:r>
            <a:r>
              <a:rPr lang="en-US" altLang="zh-CN" sz="4400" dirty="0" err="1"/>
              <a:t>Restormer</a:t>
            </a:r>
            <a:endParaRPr lang="zh-CN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F8CB00-04CA-4543-8C4C-0373468AE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5903"/>
            <a:ext cx="10367707" cy="512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573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52855-1805-4804-974A-188979C55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 of </a:t>
            </a:r>
            <a:r>
              <a:rPr lang="en-US" altLang="zh-CN" sz="4400" dirty="0" err="1"/>
              <a:t>Restormer</a:t>
            </a:r>
            <a:r>
              <a:rPr lang="en-US" altLang="zh-CN" sz="4400" dirty="0"/>
              <a:t>: Channel Attention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E00781-580A-4817-84E4-4A450F377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537" y="1274896"/>
            <a:ext cx="5777606" cy="21639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55A826-D51C-4438-ABFA-04B93E78A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733" y="1965976"/>
            <a:ext cx="2578790" cy="37224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12D449-B7C0-4AD6-BB80-1C1B0FD6D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0171" y="3391106"/>
            <a:ext cx="4846267" cy="350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802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52855-1805-4804-974A-188979C55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 of </a:t>
            </a:r>
            <a:r>
              <a:rPr lang="en-US" altLang="zh-CN" sz="4400" dirty="0" err="1"/>
              <a:t>Restormer</a:t>
            </a:r>
            <a:r>
              <a:rPr lang="en-US" altLang="zh-CN" sz="4400" dirty="0"/>
              <a:t>: Gate</a:t>
            </a:r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55A826-D51C-4438-ABFA-04B93E78A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23" y="1325903"/>
            <a:ext cx="3286584" cy="47441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F2D222-64D7-4D0B-B9C8-80FDE2626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854" y="1487894"/>
            <a:ext cx="5048955" cy="16194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D960B9-1F3C-4326-92FA-C9F678D1A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0098" y="3886195"/>
            <a:ext cx="6171146" cy="235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537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469</Words>
  <Application>Microsoft Office PowerPoint</Application>
  <PresentationFormat>Widescreen</PresentationFormat>
  <Paragraphs>145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CMR9</vt:lpstr>
      <vt:lpstr>等线</vt:lpstr>
      <vt:lpstr>等线 Light</vt:lpstr>
      <vt:lpstr>Arial</vt:lpstr>
      <vt:lpstr>Cambria Math</vt:lpstr>
      <vt:lpstr>Office Theme</vt:lpstr>
      <vt:lpstr>PowerPoint Presentation</vt:lpstr>
      <vt:lpstr>Problem Setting</vt:lpstr>
      <vt:lpstr>Recent Progress:</vt:lpstr>
      <vt:lpstr>Pre-Trained Image Processing Transformer</vt:lpstr>
      <vt:lpstr>SwinIR and Uformer(CVPR 2022)</vt:lpstr>
      <vt:lpstr>Motivation of Restormer (2022 CVPR oral)</vt:lpstr>
      <vt:lpstr>Method of Restormer</vt:lpstr>
      <vt:lpstr>Method of Restormer: Channel Attention</vt:lpstr>
      <vt:lpstr>Method of Restormer: Gate</vt:lpstr>
      <vt:lpstr>Analysis of Computation Complexity</vt:lpstr>
      <vt:lpstr>Result</vt:lpstr>
      <vt:lpstr>Ablation</vt:lpstr>
      <vt:lpstr>Concurrent Work: MAXIM: Multi-Axis MLP for Image Processing</vt:lpstr>
      <vt:lpstr>Concurrent Work: MAXIM: Multi-Axis MLP for Image Processing (CVPR 2020 oral)</vt:lpstr>
      <vt:lpstr>Concurrent Work: Nonlinear Activation Free Network</vt:lpstr>
      <vt:lpstr>PowerPoint Presentation</vt:lpstr>
      <vt:lpstr>Limitation and future work</vt:lpstr>
      <vt:lpstr>Recent Progress: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Chenyang QI</dc:creator>
  <cp:lastModifiedBy>Chenyang QI</cp:lastModifiedBy>
  <cp:revision>2</cp:revision>
  <dcterms:created xsi:type="dcterms:W3CDTF">2022-04-27T03:10:21Z</dcterms:created>
  <dcterms:modified xsi:type="dcterms:W3CDTF">2022-04-27T06:46:50Z</dcterms:modified>
</cp:coreProperties>
</file>