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61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AC33-C958-0367-A1D9-ED75A3C97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8FF31-45C4-BFDE-0C47-D86618103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E31F-FA6B-008B-E7AD-883C807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5D59-7954-BA9D-F6C8-2A9AC06B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F003E-865E-AA33-77C5-D975A11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4EDF-0FB6-FF63-038F-B0EABEF8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1BD8B-B145-6716-24A2-65317D20F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D4EF-95D7-EC47-0377-E5B426C5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440A-FE72-058A-F072-0841E335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C6AB-0A39-F299-D5E8-DA60A3FA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0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E4D0C-4CB2-F5EB-1AB2-DE76A378E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7B4FF-3498-520C-ACFF-89C5DD485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D043-476E-7A54-DCC3-21FAF41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DB06-7393-D6C1-DBB1-9EB60F24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A508-2449-997B-CA31-889DF43F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093E-2509-32CE-35C3-C9198913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57DF-E05B-7AF8-6433-DD20C4B6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302E-B5B8-836F-5C16-2AD1D2C2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5A41-F6AE-FE15-A94B-C0BC1806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8A33-1BB1-C0BF-46CC-31768697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238C-FA50-6D15-1D90-F00392DC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A31C-9339-FA00-4CC4-7E8DB9C7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DD56-6853-9E9D-5AA2-668DA72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7D1D-2490-A88B-3F2B-82530E3B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0D59-D21C-81CD-50DB-CB5EBBB6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4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1B40-EDFA-ACDD-E951-4A06EB21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1E62-B1CD-D903-7941-996EDA26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1D4C1-1D73-F8F1-B7FB-024F95A62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3F7B-3383-F1E6-428A-133F8BA7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F0B6-60B6-2B1B-2FCC-F5C97E42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A55A5-9FFD-4121-0F00-7AEFFBB0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7EB9-2773-A3BA-6A47-9C74A376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8A6C-D34A-2BED-DE45-C4EA11DF8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2032C-BE76-E00A-64C9-9EACF18C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8C139-6FF4-8F16-87B7-7B6CEC0A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4C54-E1D6-203D-7BBA-96764F9F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02B5F-7BC5-2297-24E4-87277531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FBCA-F89C-23F8-2C8F-C976E249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7633-01D6-6BD3-7369-10AD1799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0DAA-3330-4E0E-717E-31ED15B3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948D-3101-6515-2AFC-10476F8A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0989-1ECA-3DE7-051F-95CFAF40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182F-F80A-08B9-98E0-99E9C170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9D775-AB6B-8596-097E-C9D60E22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9809B-B022-B13E-2E2F-A5626AE8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0893-50CE-AE15-2A4B-7C863F9E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054C-1099-71F7-E88C-2A70B7A0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5DBF-B288-8724-F533-C0EE84BC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F9BB-3FFA-3EA9-ADCE-E43CB3FA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9C0B3-0AC4-35E7-D770-F3DB9B91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4031-0D9E-E5D7-3F3A-22748673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D1829-D348-B966-89A5-2367129C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15F6-F11E-A979-37F0-CDD049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C1E68-E3F2-16F0-B6AA-CD96E6D9C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1E5FA-61CA-D6A3-11DC-1DACC9FD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096A0-0FCD-643E-3B04-243E2FB5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22D43-840B-0CBA-DB52-97EE9EC6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8B7DE-CF33-16E5-1711-D950B4E6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30DB9-402D-3A7D-C7F8-BD39BCD7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4C17-2EDB-FD44-EEBE-D597E8D7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C335-5A24-BB51-12DA-28FF672EF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BE22-5040-5641-9940-11F6E5BF5A67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97531-C93C-E55D-C6A8-1016A343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37CE-B614-82DC-5CAE-D13E9061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64E-235B-D148-812C-A29155AE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0AEF-D278-8090-0DCC-FD34BBD7E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ERNIE: Enhanced Language Representation with Informative Entities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EB6A05-3A27-EB36-DD30-A66FD3AE1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HK" b="1" dirty="0" err="1"/>
              <a:t>Zhengyan</a:t>
            </a:r>
            <a:r>
              <a:rPr lang="en-HK" b="1" dirty="0"/>
              <a:t> Zhang, Xu Han, </a:t>
            </a:r>
            <a:r>
              <a:rPr lang="en-HK" b="1" dirty="0" err="1"/>
              <a:t>Zhiyuan</a:t>
            </a:r>
            <a:r>
              <a:rPr lang="en-HK" b="1" dirty="0"/>
              <a:t> Liu, Xin Jiang, </a:t>
            </a:r>
            <a:r>
              <a:rPr lang="en-HK" b="1" dirty="0" err="1"/>
              <a:t>Maosong</a:t>
            </a:r>
            <a:r>
              <a:rPr lang="en-HK" b="1" dirty="0"/>
              <a:t> Sun, </a:t>
            </a:r>
            <a:r>
              <a:rPr lang="en-HK" b="1" dirty="0" err="1"/>
              <a:t>Qun</a:t>
            </a:r>
            <a:r>
              <a:rPr lang="en-HK" b="1" dirty="0"/>
              <a:t> Liu</a:t>
            </a:r>
          </a:p>
          <a:p>
            <a:r>
              <a:rPr lang="en-HK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Computer Science and Technology, Tsinghua University, Beijing, China</a:t>
            </a:r>
          </a:p>
          <a:p>
            <a:r>
              <a:rPr lang="en-HK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for Artificial Intelligence, Tsinghua University, Beijing, China</a:t>
            </a:r>
          </a:p>
          <a:p>
            <a:r>
              <a:rPr lang="en-HK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 Key Lab on Intelligent Technology and Systems, Tsinghua University, Beijing, China</a:t>
            </a:r>
          </a:p>
          <a:p>
            <a:r>
              <a:rPr lang="en-HK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Huawei Noah’s Ark Lab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71BDD-13D2-A380-0C4D-70EF8E87B8E6}"/>
              </a:ext>
            </a:extLst>
          </p:cNvPr>
          <p:cNvSpPr txBox="1"/>
          <p:nvPr/>
        </p:nvSpPr>
        <p:spPr>
          <a:xfrm>
            <a:off x="8903369" y="6160169"/>
            <a:ext cx="2840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Presenter: Jia Le XU</a:t>
            </a:r>
          </a:p>
        </p:txBody>
      </p:sp>
    </p:spTree>
    <p:extLst>
      <p:ext uri="{BB962C8B-B14F-4D97-AF65-F5344CB8AC3E}">
        <p14:creationId xmlns:p14="http://schemas.microsoft.com/office/powerpoint/2010/main" val="108925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BB0B-9951-ED09-2969-22D2BE9A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6F93-081A-1D86-7CED-36769B02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Pretraining for Injecting Knowledge</a:t>
            </a:r>
          </a:p>
          <a:p>
            <a:r>
              <a:rPr lang="en-HK" dirty="0"/>
              <a:t>In 5% of the time, for a given token-entity alignment, replaced the entity with another random entity.</a:t>
            </a:r>
          </a:p>
          <a:p>
            <a:r>
              <a:rPr lang="en-HK" dirty="0"/>
              <a:t>In 15% of the time, masked token-entity alignments.</a:t>
            </a:r>
          </a:p>
          <a:p>
            <a:r>
              <a:rPr lang="en-HK" dirty="0"/>
              <a:t>In the rest of the time, kept token entity alignments unchanged.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EFB-AFCB-7367-327F-097C137E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51AC-65AA-97C9-21CA-65CAB9B6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Finetuning for Specific Tasks</a:t>
            </a:r>
          </a:p>
        </p:txBody>
      </p:sp>
      <p:pic>
        <p:nvPicPr>
          <p:cNvPr id="4" name="Content Placeholder 5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3A5CFFF7-71B0-A561-8B0D-CED844C8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3017"/>
            <a:ext cx="10515600" cy="30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0AA-49E8-1D4B-2F45-E95CD429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803FB-53FF-9271-415E-F49A7AE7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Entity Typing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1D6CE18B-E754-F8F2-9DD4-AEE8E8E9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58" y="2493758"/>
            <a:ext cx="5124160" cy="17208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7C9FC4-5DEA-7F87-8341-B85295EA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7075"/>
            <a:ext cx="4610100" cy="1955800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C48594F7-1111-CDC5-3CCE-A787F7FC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25" y="4473575"/>
            <a:ext cx="5067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1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0AA-49E8-1D4B-2F45-E95CD429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803FB-53FF-9271-415E-F49A7AE7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 Classification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01435E-E3C6-1D36-E2BF-224BD68F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779"/>
            <a:ext cx="4965700" cy="16764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480A8F4-0DA8-0633-99E4-F45EB30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74" y="2963779"/>
            <a:ext cx="5054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0AA-49E8-1D4B-2F45-E95CD429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803FB-53FF-9271-415E-F49A7AE7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GLUE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26B69ED-8B13-7D3D-C4D6-4A823E1C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226"/>
            <a:ext cx="49784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1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0F9E-FB69-54BF-1B61-947E7BB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7155-672D-9934-E358-74928B89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HK" dirty="0"/>
              <a:t>ERNIE can incorporate knowledge information into language representation models.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The knowledgeable aggregator and the pre-training task </a:t>
            </a:r>
            <a:r>
              <a:rPr lang="en-HK" dirty="0" err="1"/>
              <a:t>dEA</a:t>
            </a:r>
            <a:r>
              <a:rPr lang="en-HK" dirty="0"/>
              <a:t> for better fusion of heterogeneous information from both text and KGs are proposed.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Future research directions:</a:t>
            </a:r>
          </a:p>
          <a:p>
            <a:r>
              <a:rPr lang="en-HK" dirty="0"/>
              <a:t>To inject knowledge into feature-based pre-training models such as </a:t>
            </a:r>
            <a:r>
              <a:rPr lang="en-HK" dirty="0" err="1"/>
              <a:t>ELMo</a:t>
            </a:r>
            <a:r>
              <a:rPr lang="en-HK" dirty="0"/>
              <a:t>.</a:t>
            </a:r>
          </a:p>
          <a:p>
            <a:r>
              <a:rPr lang="en-HK" dirty="0"/>
              <a:t>To introduce diverse structured knowledge into language representation models such as </a:t>
            </a:r>
            <a:r>
              <a:rPr lang="en-HK" dirty="0" err="1"/>
              <a:t>ConceptNet</a:t>
            </a:r>
            <a:r>
              <a:rPr lang="en-HK" dirty="0"/>
              <a:t>.</a:t>
            </a:r>
          </a:p>
          <a:p>
            <a:r>
              <a:rPr lang="en-HK" dirty="0"/>
              <a:t>To annotate more real-world corpora heuristically for building larger pre-training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71A54-58B5-26E8-8111-72EC1D1C9573}"/>
              </a:ext>
            </a:extLst>
          </p:cNvPr>
          <p:cNvSpPr txBox="1"/>
          <p:nvPr/>
        </p:nvSpPr>
        <p:spPr>
          <a:xfrm>
            <a:off x="5202902" y="3152001"/>
            <a:ext cx="17861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6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BA90-CE80-D025-FDF4-C2EA8B9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Family</a:t>
            </a:r>
          </a:p>
        </p:txBody>
      </p:sp>
      <p:pic>
        <p:nvPicPr>
          <p:cNvPr id="1026" name="Picture 2" descr="PLMfamiily">
            <a:extLst>
              <a:ext uri="{FF2B5EF4-FFF2-40B4-BE49-F238E27FC236}">
                <a16:creationId xmlns:a16="http://schemas.microsoft.com/office/drawing/2014/main" id="{7F83F0F5-A800-5398-965A-598655FE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2720"/>
            <a:ext cx="8257674" cy="464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F2DF2D-D8AD-264C-B343-A14782B0260E}"/>
              </a:ext>
            </a:extLst>
          </p:cNvPr>
          <p:cNvSpPr txBox="1"/>
          <p:nvPr/>
        </p:nvSpPr>
        <p:spPr>
          <a:xfrm>
            <a:off x="8140891" y="6492875"/>
            <a:ext cx="405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thunlp</a:t>
            </a:r>
            <a:r>
              <a:rPr lang="en-US" sz="1600" dirty="0"/>
              <a:t>/</a:t>
            </a:r>
            <a:r>
              <a:rPr lang="en-US" sz="1600" dirty="0" err="1"/>
              <a:t>PLMpapers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D1D95-E06F-1B62-0F3F-C7217B92C714}"/>
              </a:ext>
            </a:extLst>
          </p:cNvPr>
          <p:cNvSpPr/>
          <p:nvPr/>
        </p:nvSpPr>
        <p:spPr>
          <a:xfrm>
            <a:off x="4475747" y="4451684"/>
            <a:ext cx="1287379" cy="1215189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FFDF-79B7-1599-79CF-B515E4EE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7505DE8E-E295-7E0B-DD98-D71C6C43F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2804"/>
            <a:ext cx="9707581" cy="4351338"/>
          </a:xfrm>
        </p:spPr>
      </p:pic>
    </p:spTree>
    <p:extLst>
      <p:ext uri="{BB962C8B-B14F-4D97-AF65-F5344CB8AC3E}">
        <p14:creationId xmlns:p14="http://schemas.microsoft.com/office/powerpoint/2010/main" val="145975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FE59-2A9E-1950-8750-73775020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C071-D7FD-6374-073F-63DCF6E6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Structured Knowledge Encoding</a:t>
            </a:r>
          </a:p>
          <a:p>
            <a:pPr lvl="1"/>
            <a:r>
              <a:rPr lang="en-HK" dirty="0"/>
              <a:t>Named entity in text aligned to their corresponding entities in </a:t>
            </a:r>
            <a:r>
              <a:rPr lang="en-HK" dirty="0" err="1"/>
              <a:t>KGs.</a:t>
            </a:r>
            <a:endParaRPr lang="en-HK" dirty="0"/>
          </a:p>
          <a:p>
            <a:pPr lvl="1"/>
            <a:r>
              <a:rPr lang="en-HK" dirty="0"/>
              <a:t>Encoded KGs with </a:t>
            </a:r>
            <a:r>
              <a:rPr lang="en-HK" dirty="0" err="1"/>
              <a:t>TransE</a:t>
            </a:r>
            <a:r>
              <a:rPr lang="en-HK" dirty="0"/>
              <a:t> and took the informative entity embeddings as input.</a:t>
            </a:r>
          </a:p>
          <a:p>
            <a:pPr lvl="1"/>
            <a:r>
              <a:rPr lang="en-HK" dirty="0"/>
              <a:t>Integrated entity representations in the knowledge module into the underlying layers of the semantic module.</a:t>
            </a:r>
            <a:endParaRPr lang="en-US" dirty="0"/>
          </a:p>
          <a:p>
            <a:r>
              <a:rPr lang="en-US" dirty="0"/>
              <a:t>Heterogeneous Information Fusion</a:t>
            </a:r>
          </a:p>
          <a:p>
            <a:pPr lvl="1"/>
            <a:r>
              <a:rPr lang="en-HK" dirty="0"/>
              <a:t>Adopted the masked language model and the next sentence prediction as the pre-training objectives.</a:t>
            </a:r>
          </a:p>
          <a:p>
            <a:pPr lvl="1"/>
            <a:r>
              <a:rPr lang="en-HK" dirty="0"/>
              <a:t>Randomly masked some of the named entity alignments in the input text and asked the model to select appropriate entities from KGs to complete the alignments.</a:t>
            </a:r>
          </a:p>
          <a:p>
            <a:pPr lvl="1"/>
            <a:r>
              <a:rPr lang="en-HK" dirty="0"/>
              <a:t>Aggregated both context and knowledge facts for predicting both tokens and entities and led to a knowledgeable language representation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6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364D-103E-825B-03D0-CA5F3009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4F4B-D9D5-54F8-53D0-20D35EEB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based approaches</a:t>
            </a:r>
          </a:p>
          <a:p>
            <a:pPr lvl="1"/>
            <a:r>
              <a:rPr lang="en-HK" dirty="0"/>
              <a:t>Words distributed representations</a:t>
            </a:r>
          </a:p>
          <a:p>
            <a:pPr lvl="1"/>
            <a:r>
              <a:rPr lang="en-HK" dirty="0"/>
              <a:t>Pretrained input embeddings and initialization parameters</a:t>
            </a:r>
          </a:p>
          <a:p>
            <a:pPr lvl="1"/>
            <a:r>
              <a:rPr lang="en-HK" dirty="0" err="1"/>
              <a:t>ELMo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Finetuning approaches</a:t>
            </a:r>
          </a:p>
          <a:p>
            <a:pPr lvl="1"/>
            <a:r>
              <a:rPr lang="en-HK" dirty="0"/>
              <a:t>Pretrained auto-encoders</a:t>
            </a:r>
          </a:p>
          <a:p>
            <a:pPr lvl="1"/>
            <a:r>
              <a:rPr lang="en-HK" dirty="0"/>
              <a:t>AWD-LSTM</a:t>
            </a:r>
          </a:p>
          <a:p>
            <a:pPr lvl="1"/>
            <a:r>
              <a:rPr lang="en-HK" dirty="0" err="1"/>
              <a:t>ULMFiT</a:t>
            </a:r>
            <a:endParaRPr lang="en-HK" dirty="0"/>
          </a:p>
          <a:p>
            <a:pPr lvl="1"/>
            <a:r>
              <a:rPr lang="en-HK" dirty="0"/>
              <a:t>GPT</a:t>
            </a:r>
          </a:p>
          <a:p>
            <a:pPr lvl="1"/>
            <a:r>
              <a:rPr lang="en-HK" dirty="0"/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1FCE-BAA5-5183-5A1D-0B54E8E5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FA594-27BD-AEB8-7BA4-6CC097BE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Notations</a:t>
                </a:r>
              </a:p>
              <a:p>
                <a:r>
                  <a:rPr lang="en-US" dirty="0"/>
                  <a:t>Token sequence: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Entity sequence: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vocab: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entity in knowledge graph (KG):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Alignment: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FA594-27BD-AEB8-7BA4-6CC097BE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6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4635-2A0B-69DF-F6BC-3906F452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DE5F-E2AB-9934-D1AB-93ECEAE6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D77358-7202-344F-F3B2-2F09FC8C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052"/>
            <a:ext cx="100263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8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A7E4-B135-30A7-27A0-3AB0758F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8933-16D4-8B2C-C59F-36AFAAC2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Textual Encoder (T-Encoder)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Knowledgeable Encoder (K-Encoder)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B3A7-501E-42EA-17E3-AC3ECF2E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220"/>
            <a:ext cx="9359900" cy="825500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49F1CC-51A5-2C4B-19A7-BA37BBF5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4464718"/>
            <a:ext cx="9677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504C-FCF7-BFA7-447F-D5B5C32D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51D8-F118-97B1-C85A-BF529AC2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Knowledgeable Encoder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4B9124B-A8A3-1340-69AC-CFBA367D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1894"/>
            <a:ext cx="7367337" cy="1178001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D8087470-D8F1-6C6E-7D6F-8F73EDDF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95303"/>
            <a:ext cx="3594100" cy="10668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C81412F-69D2-60A8-4591-315145A43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021" y="5195303"/>
            <a:ext cx="2489200" cy="74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ECDC97-E45E-A8C0-3A93-FFCBEB75E580}"/>
              </a:ext>
            </a:extLst>
          </p:cNvPr>
          <p:cNvSpPr txBox="1"/>
          <p:nvPr/>
        </p:nvSpPr>
        <p:spPr>
          <a:xfrm>
            <a:off x="838200" y="4718763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Entity: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C9548-686B-ADBB-8F37-8A46E0E4E517}"/>
              </a:ext>
            </a:extLst>
          </p:cNvPr>
          <p:cNvSpPr txBox="1"/>
          <p:nvPr/>
        </p:nvSpPr>
        <p:spPr>
          <a:xfrm>
            <a:off x="7754021" y="4718763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Entity:</a:t>
            </a:r>
          </a:p>
        </p:txBody>
      </p:sp>
    </p:spTree>
    <p:extLst>
      <p:ext uri="{BB962C8B-B14F-4D97-AF65-F5344CB8AC3E}">
        <p14:creationId xmlns:p14="http://schemas.microsoft.com/office/powerpoint/2010/main" val="386209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428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ERNIE: Enhanced Language Representation with Informative Entities</vt:lpstr>
      <vt:lpstr>BERT Family</vt:lpstr>
      <vt:lpstr>Background</vt:lpstr>
      <vt:lpstr>Contributions</vt:lpstr>
      <vt:lpstr>Related Works</vt:lpstr>
      <vt:lpstr>Methodology</vt:lpstr>
      <vt:lpstr>Methodology</vt:lpstr>
      <vt:lpstr>Methodology</vt:lpstr>
      <vt:lpstr>Methodology</vt:lpstr>
      <vt:lpstr>Methodology</vt:lpstr>
      <vt:lpstr>Methodology</vt:lpstr>
      <vt:lpstr>Experiments</vt:lpstr>
      <vt:lpstr>Experiments</vt:lpstr>
      <vt:lpstr>Experiments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ERNIE: Enhanced Language Representation with Informative Entities</dc:title>
  <dc:creator>Benson XU</dc:creator>
  <cp:lastModifiedBy>Benson XU</cp:lastModifiedBy>
  <cp:revision>2</cp:revision>
  <dcterms:created xsi:type="dcterms:W3CDTF">2022-05-02T12:04:09Z</dcterms:created>
  <dcterms:modified xsi:type="dcterms:W3CDTF">2022-05-02T14:24:41Z</dcterms:modified>
</cp:coreProperties>
</file>