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84" r:id="rId19"/>
    <p:sldId id="271"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A603334-850C-4408-B9BB-63874855827E}" type="datetimeFigureOut">
              <a:rPr lang="en-US"/>
              <a:pPr>
                <a:defRPr/>
              </a:pPr>
              <a:t>9/9/2010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C47CA00-8892-42DC-AA47-FE5FDFE4512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rrowheads="1"/>
          </p:cNvSpPr>
          <p:nvPr>
            <p:ph type="sldImg"/>
          </p:nvPr>
        </p:nvSpPr>
        <p:spPr bwMode="auto">
          <a:xfrm>
            <a:off x="1147763" y="687388"/>
            <a:ext cx="4567237" cy="3425825"/>
          </a:xfrm>
          <a:solidFill>
            <a:srgbClr val="FFFFFF"/>
          </a:solidFill>
          <a:ln>
            <a:solidFill>
              <a:srgbClr val="000000"/>
            </a:solidFill>
            <a:miter lim="800000"/>
            <a:headEnd/>
            <a:tailEnd/>
          </a:ln>
        </p:spPr>
      </p:sp>
      <p:sp>
        <p:nvSpPr>
          <p:cNvPr id="58370" name="Rectangle 3"/>
          <p:cNvSpPr>
            <a:spLocks noGrp="1" noChangeArrowheads="1"/>
          </p:cNvSpPr>
          <p:nvPr>
            <p:ph type="body" idx="1"/>
          </p:nvPr>
        </p:nvSpPr>
        <p:spPr bwMode="auto">
          <a:xfrm>
            <a:off x="914400" y="4343400"/>
            <a:ext cx="5029200" cy="4113213"/>
          </a:xfrm>
          <a:solidFill>
            <a:srgbClr val="FFFFFF"/>
          </a:solidFill>
          <a:ln>
            <a:solidFill>
              <a:srgbClr val="000000"/>
            </a:solidFill>
            <a:miter lim="800000"/>
            <a:headEnd/>
            <a:tailEnd/>
          </a:ln>
        </p:spPr>
        <p:txBody>
          <a:bodyPr wrap="square" lIns="89867" tIns="44929" rIns="89867" bIns="44929"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rrowheads="1" noTextEdit="1"/>
          </p:cNvSpPr>
          <p:nvPr>
            <p:ph type="sldImg"/>
          </p:nvPr>
        </p:nvSpPr>
        <p:spPr bwMode="auto">
          <a:xfrm>
            <a:off x="1147763" y="685800"/>
            <a:ext cx="4568825" cy="3427413"/>
          </a:xfrm>
          <a:solidFill>
            <a:srgbClr val="FFFFFF"/>
          </a:solidFill>
          <a:ln>
            <a:solidFill>
              <a:srgbClr val="000000"/>
            </a:solidFill>
            <a:miter lim="800000"/>
            <a:headEnd/>
            <a:tailEnd/>
          </a:ln>
        </p:spPr>
      </p:sp>
      <p:sp>
        <p:nvSpPr>
          <p:cNvPr id="63490" name="Rectangle 3"/>
          <p:cNvSpPr>
            <a:spLocks noGrp="1" noChangeArrowheads="1"/>
          </p:cNvSpPr>
          <p:nvPr>
            <p:ph type="body" idx="1"/>
          </p:nvPr>
        </p:nvSpPr>
        <p:spPr bwMode="auto">
          <a:xfrm>
            <a:off x="914400" y="4341813"/>
            <a:ext cx="5029200" cy="4116387"/>
          </a:xfrm>
          <a:solidFill>
            <a:srgbClr val="FFFFFF"/>
          </a:solidFill>
          <a:ln>
            <a:solidFill>
              <a:srgbClr val="000000"/>
            </a:solidFill>
            <a:miter lim="800000"/>
            <a:headEnd/>
            <a:tailEnd/>
          </a:ln>
        </p:spPr>
        <p:txBody>
          <a:bodyPr wrap="square" lIns="89884" tIns="44943" rIns="89884" bIns="44943"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9207CE-CBD1-41F6-A0EB-37CDDDFECFA3}" type="datetimeFigureOut">
              <a:rPr lang="en-US"/>
              <a:pPr>
                <a:defRPr/>
              </a:pPr>
              <a:t>9/9/2010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CC5349-727B-4F50-9B41-BC051B7725A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1F13646-F019-46BB-A44B-0FD8D7DACBB3}" type="datetimeFigureOut">
              <a:rPr lang="en-US"/>
              <a:pPr>
                <a:defRPr/>
              </a:pPr>
              <a:t>9/9/2010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9DA33C-8B30-424C-991E-76716F66BF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F43EC8-0B71-4128-B564-CE533B94BB05}" type="datetimeFigureOut">
              <a:rPr lang="en-US"/>
              <a:pPr>
                <a:defRPr/>
              </a:pPr>
              <a:t>9/9/2010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444C94-0AF5-4129-ADCF-3B4EA4C95C7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1163" y="3810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22B2E4-B948-431E-B8B2-EAAC9B4B3250}" type="datetimeFigureOut">
              <a:rPr lang="en-US"/>
              <a:pPr>
                <a:defRPr/>
              </a:pPr>
              <a:t>9/9/2010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43F8F5-CB6E-4361-A708-9107766032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271E340-B1DD-49BC-9265-139AFD38BD76}" type="datetimeFigureOut">
              <a:rPr lang="en-US"/>
              <a:pPr>
                <a:defRPr/>
              </a:pPr>
              <a:t>9/9/2010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83AF70-A3DA-4855-969A-86D7F244C13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8F8DC2C-F9A9-44C8-BA7F-20B797ABA97C}" type="datetimeFigureOut">
              <a:rPr lang="en-US"/>
              <a:pPr>
                <a:defRPr/>
              </a:pPr>
              <a:t>9/9/2010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E986C5-408D-49F2-99D5-78DDD0423F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F0DBA5C-F178-4946-BDF0-527B23569B2B}" type="datetimeFigureOut">
              <a:rPr lang="en-US"/>
              <a:pPr>
                <a:defRPr/>
              </a:pPr>
              <a:t>9/9/2010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FFA5E48-15C7-457D-A7F4-B1FA7CA2EBB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6BAFF0D-A19A-4B4D-9A89-AF706A06B800}" type="datetimeFigureOut">
              <a:rPr lang="en-US"/>
              <a:pPr>
                <a:defRPr/>
              </a:pPr>
              <a:t>9/9/2010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740B68-E11B-4B46-8998-FCA58209C9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3E3816-838B-4C8F-8E20-9BE14E84F600}" type="datetimeFigureOut">
              <a:rPr lang="en-US"/>
              <a:pPr>
                <a:defRPr/>
              </a:pPr>
              <a:t>9/9/2010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6EBE675-D762-47BB-849F-B20BA4813BE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DA1475-55BA-4821-912D-B8243A82A4CC}" type="datetimeFigureOut">
              <a:rPr lang="en-US"/>
              <a:pPr>
                <a:defRPr/>
              </a:pPr>
              <a:t>9/9/2010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E977F5-3181-4810-9A9F-556916BA37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C3DEB7-A692-4EA9-8776-4585F094BF74}" type="datetimeFigureOut">
              <a:rPr lang="en-US"/>
              <a:pPr>
                <a:defRPr/>
              </a:pPr>
              <a:t>9/9/2010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0512D2-F630-4C3A-B0F2-5C067883CEF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AE146CE-F2B3-4628-83B6-86E62F2455F1}" type="datetimeFigureOut">
              <a:rPr lang="en-US"/>
              <a:pPr>
                <a:defRPr/>
              </a:pPr>
              <a:t>9/9/2010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BF45E4B-6EE1-4F41-BAF0-426BB05F20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1026"/>
          <p:cNvSpPr>
            <a:spLocks noGrp="1" noChangeArrowheads="1"/>
          </p:cNvSpPr>
          <p:nvPr>
            <p:ph type="title"/>
          </p:nvPr>
        </p:nvSpPr>
        <p:spPr>
          <a:xfrm>
            <a:off x="228600" y="609600"/>
            <a:ext cx="8763000" cy="838200"/>
          </a:xfrm>
        </p:spPr>
        <p:txBody>
          <a:bodyPr rtlCol="0">
            <a:normAutofit fontScale="90000"/>
          </a:bodyPr>
          <a:lstStyle/>
          <a:p>
            <a:pPr eaLnBrk="1" fontAlgn="auto" hangingPunct="1">
              <a:spcAft>
                <a:spcPts val="0"/>
              </a:spcAft>
              <a:defRPr/>
            </a:pPr>
            <a:r>
              <a:rPr lang="en-US" dirty="0"/>
              <a:t>Data Mining </a:t>
            </a:r>
            <a:br>
              <a:rPr lang="en-US" dirty="0"/>
            </a:br>
            <a:r>
              <a:rPr lang="en-US" dirty="0"/>
              <a:t>Classification: Basic Concepts, Decision Trees, and Model Evaluation</a:t>
            </a:r>
            <a:endParaRPr lang="en-US" sz="2800" dirty="0"/>
          </a:p>
        </p:txBody>
      </p:sp>
      <p:sp>
        <p:nvSpPr>
          <p:cNvPr id="56322" name="Rectangle 1027"/>
          <p:cNvSpPr>
            <a:spLocks noChangeArrowheads="1"/>
          </p:cNvSpPr>
          <p:nvPr/>
        </p:nvSpPr>
        <p:spPr bwMode="auto">
          <a:xfrm>
            <a:off x="381000" y="1949450"/>
            <a:ext cx="8153400" cy="4770438"/>
          </a:xfrm>
          <a:prstGeom prst="rect">
            <a:avLst/>
          </a:prstGeom>
          <a:noFill/>
          <a:ln w="9525">
            <a:noFill/>
            <a:miter lim="800000"/>
            <a:headEnd/>
            <a:tailEnd/>
          </a:ln>
        </p:spPr>
        <p:txBody>
          <a:bodyPr anchor="ctr">
            <a:spAutoFit/>
          </a:bodyPr>
          <a:lstStyle/>
          <a:p>
            <a:pPr algn="ctr">
              <a:spcBef>
                <a:spcPct val="20000"/>
              </a:spcBef>
              <a:buClr>
                <a:schemeClr val="folHlink"/>
              </a:buClr>
              <a:buSzPct val="60000"/>
              <a:buFont typeface="Wingdings" pitchFamily="2" charset="2"/>
              <a:buNone/>
            </a:pPr>
            <a:r>
              <a:rPr lang="en-US" sz="3200">
                <a:latin typeface="Calibri" pitchFamily="34" charset="0"/>
              </a:rPr>
              <a:t>Lecture Notes for Chapter 4</a:t>
            </a:r>
          </a:p>
          <a:p>
            <a:pPr algn="ctr">
              <a:spcBef>
                <a:spcPct val="20000"/>
              </a:spcBef>
              <a:buClr>
                <a:schemeClr val="folHlink"/>
              </a:buClr>
              <a:buSzPct val="60000"/>
              <a:buFont typeface="Wingdings" pitchFamily="2" charset="2"/>
              <a:buNone/>
            </a:pPr>
            <a:r>
              <a:rPr lang="en-US" sz="3200">
                <a:latin typeface="Calibri" pitchFamily="34" charset="0"/>
              </a:rPr>
              <a:t>Part I</a:t>
            </a:r>
          </a:p>
          <a:p>
            <a:pPr algn="ctr">
              <a:spcBef>
                <a:spcPct val="20000"/>
              </a:spcBef>
              <a:buClr>
                <a:schemeClr val="folHlink"/>
              </a:buClr>
              <a:buSzPct val="60000"/>
              <a:buFont typeface="Wingdings" pitchFamily="2" charset="2"/>
              <a:buNone/>
            </a:pPr>
            <a:endParaRPr lang="en-US" sz="3200">
              <a:latin typeface="Calibri" pitchFamily="34" charset="0"/>
            </a:endParaRPr>
          </a:p>
          <a:p>
            <a:pPr algn="ctr">
              <a:spcBef>
                <a:spcPct val="20000"/>
              </a:spcBef>
              <a:buClr>
                <a:schemeClr val="folHlink"/>
              </a:buClr>
              <a:buSzPct val="60000"/>
              <a:buFont typeface="Wingdings" pitchFamily="2" charset="2"/>
              <a:buNone/>
            </a:pPr>
            <a:r>
              <a:rPr lang="en-US" sz="3200">
                <a:latin typeface="Calibri" pitchFamily="34" charset="0"/>
              </a:rPr>
              <a:t>Introduction to Data Mining</a:t>
            </a:r>
          </a:p>
          <a:p>
            <a:pPr algn="ctr">
              <a:spcBef>
                <a:spcPct val="20000"/>
              </a:spcBef>
              <a:buClr>
                <a:schemeClr val="folHlink"/>
              </a:buClr>
              <a:buSzPct val="60000"/>
              <a:buFont typeface="Wingdings" pitchFamily="2" charset="2"/>
              <a:buNone/>
            </a:pPr>
            <a:r>
              <a:rPr lang="en-US" sz="2800">
                <a:latin typeface="Calibri" pitchFamily="34" charset="0"/>
              </a:rPr>
              <a:t>by</a:t>
            </a:r>
          </a:p>
          <a:p>
            <a:pPr algn="ctr">
              <a:spcBef>
                <a:spcPct val="20000"/>
              </a:spcBef>
              <a:buClr>
                <a:schemeClr val="folHlink"/>
              </a:buClr>
              <a:buSzPct val="60000"/>
              <a:buFont typeface="Wingdings" pitchFamily="2" charset="2"/>
              <a:buNone/>
            </a:pPr>
            <a:r>
              <a:rPr lang="en-US" sz="2800">
                <a:latin typeface="Calibri" pitchFamily="34" charset="0"/>
              </a:rPr>
              <a:t>Tan, Steinbach, Kumar</a:t>
            </a:r>
          </a:p>
          <a:p>
            <a:pPr algn="ctr">
              <a:spcBef>
                <a:spcPct val="20000"/>
              </a:spcBef>
              <a:buClr>
                <a:schemeClr val="folHlink"/>
              </a:buClr>
              <a:buSzPct val="60000"/>
              <a:buFont typeface="Wingdings" pitchFamily="2" charset="2"/>
              <a:buNone/>
            </a:pPr>
            <a:r>
              <a:rPr lang="en-US">
                <a:latin typeface="Calibri" pitchFamily="34" charset="0"/>
              </a:rPr>
              <a:t>Adapted by Qiang Yang (2010)</a:t>
            </a:r>
          </a:p>
          <a:p>
            <a:pPr algn="ctr"/>
            <a:endParaRPr lang="en-US" sz="1600">
              <a:latin typeface="Calibri" pitchFamily="34" charset="0"/>
            </a:endParaRPr>
          </a:p>
          <a:p>
            <a:pPr algn="ctr"/>
            <a:endParaRPr lang="en-US" sz="1600">
              <a:latin typeface="Calibri" pitchFamily="34" charset="0"/>
            </a:endParaRPr>
          </a:p>
          <a:p>
            <a:pPr algn="ctr"/>
            <a:endParaRPr lang="en-US" sz="1600">
              <a:latin typeface="Calibri" pitchFamily="34" charset="0"/>
            </a:endParaRPr>
          </a:p>
          <a:p>
            <a:endParaRPr lang="en-US" sz="2000">
              <a:latin typeface="Calibri" pitchFamily="34" charset="0"/>
            </a:endParaRPr>
          </a:p>
        </p:txBody>
      </p:sp>
      <p:grpSp>
        <p:nvGrpSpPr>
          <p:cNvPr id="56323" name="Group 1031"/>
          <p:cNvGrpSpPr>
            <a:grpSpLocks/>
          </p:cNvGrpSpPr>
          <p:nvPr/>
        </p:nvGrpSpPr>
        <p:grpSpPr bwMode="auto">
          <a:xfrm>
            <a:off x="381000" y="6400800"/>
            <a:ext cx="8382000" cy="304800"/>
            <a:chOff x="288" y="3408"/>
            <a:chExt cx="5280" cy="192"/>
          </a:xfrm>
        </p:grpSpPr>
        <p:sp>
          <p:nvSpPr>
            <p:cNvPr id="56327" name="Rectangle 1032"/>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p:spPr>
          <p:txBody>
            <a:bodyPr wrap="none" anchor="ctr"/>
            <a:lstStyle/>
            <a:p>
              <a:endParaRPr lang="en-US">
                <a:latin typeface="Calibri" pitchFamily="34" charset="0"/>
              </a:endParaRPr>
            </a:p>
          </p:txBody>
        </p:sp>
        <p:sp>
          <p:nvSpPr>
            <p:cNvPr id="56328" name="Rectangle 1033"/>
            <p:cNvSpPr>
              <a:spLocks noChangeArrowheads="1"/>
            </p:cNvSpPr>
            <p:nvPr/>
          </p:nvSpPr>
          <p:spPr bwMode="auto">
            <a:xfrm>
              <a:off x="288" y="3408"/>
              <a:ext cx="5269" cy="160"/>
            </a:xfrm>
            <a:prstGeom prst="rect">
              <a:avLst/>
            </a:prstGeom>
            <a:noFill/>
            <a:ln w="12700">
              <a:noFill/>
              <a:miter lim="800000"/>
              <a:headEnd/>
              <a:tailEnd/>
            </a:ln>
          </p:spPr>
          <p:txBody>
            <a:bodyPr lIns="0" tIns="0" rIns="0" bIns="0" anchor="b">
              <a:spAutoFit/>
            </a:bodyPr>
            <a:lstStyle/>
            <a:p>
              <a:pPr>
                <a:lnSpc>
                  <a:spcPts val="2000"/>
                </a:lnSpc>
              </a:pPr>
              <a:r>
                <a:rPr lang="en-US" sz="1200">
                  <a:latin typeface="Calibri" pitchFamily="34" charset="0"/>
                </a:rPr>
                <a:t>© Tan,Steinbach, Kumar 	    	Introduction to Data Mining        		      4/18/2004               </a:t>
              </a:r>
              <a:fld id="{3FB88024-CB68-4866-99E1-D43BCDFCAA63}" type="slidenum">
                <a:rPr lang="en-US" sz="1200">
                  <a:latin typeface="Calibri" pitchFamily="34" charset="0"/>
                </a:rPr>
                <a:pPr>
                  <a:lnSpc>
                    <a:spcPts val="2000"/>
                  </a:lnSpc>
                </a:pPr>
                <a:t>1</a:t>
              </a:fld>
              <a:r>
                <a:rPr lang="en-US" sz="1200">
                  <a:latin typeface="Calibri" pitchFamily="34" charset="0"/>
                </a:rPr>
                <a:t> </a:t>
              </a:r>
            </a:p>
          </p:txBody>
        </p:sp>
      </p:grpSp>
      <p:grpSp>
        <p:nvGrpSpPr>
          <p:cNvPr id="56324" name="Group 1034"/>
          <p:cNvGrpSpPr>
            <a:grpSpLocks/>
          </p:cNvGrpSpPr>
          <p:nvPr/>
        </p:nvGrpSpPr>
        <p:grpSpPr bwMode="auto">
          <a:xfrm>
            <a:off x="304800" y="1447800"/>
            <a:ext cx="8534400" cy="152400"/>
            <a:chOff x="264" y="788"/>
            <a:chExt cx="5232" cy="124"/>
          </a:xfrm>
        </p:grpSpPr>
        <p:sp>
          <p:nvSpPr>
            <p:cNvPr id="56325" name="Rectangle 1035"/>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w="12700">
              <a:noFill/>
              <a:miter lim="800000"/>
              <a:headEnd/>
              <a:tailEnd/>
            </a:ln>
          </p:spPr>
          <p:txBody>
            <a:bodyPr wrap="none" anchor="ctr"/>
            <a:lstStyle/>
            <a:p>
              <a:endParaRPr lang="en-US">
                <a:latin typeface="Calibri" pitchFamily="34" charset="0"/>
              </a:endParaRPr>
            </a:p>
          </p:txBody>
        </p:sp>
        <p:sp>
          <p:nvSpPr>
            <p:cNvPr id="56326" name="Rectangle 1036"/>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w="12700">
              <a:noFill/>
              <a:miter lim="800000"/>
              <a:headEnd/>
              <a:tailEnd/>
            </a:ln>
          </p:spPr>
          <p:txBody>
            <a:bodyPr wrap="none" anchor="ctr"/>
            <a:lstStyle/>
            <a:p>
              <a:endParaRPr lang="en-US">
                <a:latin typeface="Calibri"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Apply Model to Test Data</a:t>
            </a:r>
          </a:p>
        </p:txBody>
      </p:sp>
      <p:grpSp>
        <p:nvGrpSpPr>
          <p:cNvPr id="7172" name="Group 3"/>
          <p:cNvGrpSpPr>
            <a:grpSpLocks/>
          </p:cNvGrpSpPr>
          <p:nvPr/>
        </p:nvGrpSpPr>
        <p:grpSpPr bwMode="auto">
          <a:xfrm>
            <a:off x="685800" y="2362200"/>
            <a:ext cx="4267200" cy="3298825"/>
            <a:chOff x="384" y="1584"/>
            <a:chExt cx="2451" cy="1694"/>
          </a:xfrm>
        </p:grpSpPr>
        <p:sp>
          <p:nvSpPr>
            <p:cNvPr id="7175"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7176"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7177"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7178"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7179"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7180"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7181"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7182"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7183"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7184"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7185"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7186"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7187"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7188"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7189"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7190"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7191"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7192"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7193"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No</a:t>
              </a:r>
              <a:endParaRPr lang="en-US" sz="1600">
                <a:solidFill>
                  <a:schemeClr val="bg2"/>
                </a:solidFill>
                <a:latin typeface="Calibri" pitchFamily="34" charset="0"/>
              </a:endParaRPr>
            </a:p>
          </p:txBody>
        </p:sp>
        <p:sp>
          <p:nvSpPr>
            <p:cNvPr id="7194"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Married</a:t>
              </a:r>
              <a:r>
                <a:rPr lang="en-US" sz="1600">
                  <a:solidFill>
                    <a:schemeClr val="bg2"/>
                  </a:solidFill>
                  <a:latin typeface="Calibri" pitchFamily="34" charset="0"/>
                </a:rPr>
                <a:t> </a:t>
              </a:r>
            </a:p>
          </p:txBody>
        </p:sp>
        <p:sp>
          <p:nvSpPr>
            <p:cNvPr id="7195"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7196"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7197"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grpSp>
      <p:graphicFrame>
        <p:nvGraphicFramePr>
          <p:cNvPr id="7170" name="Object 2"/>
          <p:cNvGraphicFramePr>
            <a:graphicFrameLocks noChangeAspect="1"/>
          </p:cNvGraphicFramePr>
          <p:nvPr/>
        </p:nvGraphicFramePr>
        <p:xfrm>
          <a:off x="4953000" y="1600200"/>
          <a:ext cx="3343275" cy="1133475"/>
        </p:xfrm>
        <a:graphic>
          <a:graphicData uri="http://schemas.openxmlformats.org/presentationml/2006/ole">
            <p:oleObj spid="_x0000_s7170" name="Document" r:id="rId3" imgW="4651200" imgH="1576440" progId="Word.Document.8">
              <p:embed/>
            </p:oleObj>
          </a:graphicData>
        </a:graphic>
      </p:graphicFrame>
      <p:sp>
        <p:nvSpPr>
          <p:cNvPr id="7173" name="Text Box 28"/>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Test Data</a:t>
            </a:r>
            <a:endParaRPr lang="en-US" sz="2000">
              <a:solidFill>
                <a:schemeClr val="bg2"/>
              </a:solidFill>
              <a:latin typeface="Calibri" pitchFamily="34" charset="0"/>
            </a:endParaRPr>
          </a:p>
        </p:txBody>
      </p:sp>
      <p:sp>
        <p:nvSpPr>
          <p:cNvPr id="7174" name="Line 29"/>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Apply Model to Test Data</a:t>
            </a:r>
          </a:p>
        </p:txBody>
      </p:sp>
      <p:sp>
        <p:nvSpPr>
          <p:cNvPr id="8196"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8197"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8198"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8199"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8200"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8201"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8202"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8203"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8204"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8205"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8206"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8207"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8208"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8209"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8210"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8211"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8212"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8213"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8214"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solidFill>
                  <a:srgbClr val="FF0000"/>
                </a:solidFill>
                <a:latin typeface="Calibri" pitchFamily="34" charset="0"/>
              </a:rPr>
              <a:t>No</a:t>
            </a:r>
          </a:p>
        </p:txBody>
      </p:sp>
      <p:sp>
        <p:nvSpPr>
          <p:cNvPr id="8215"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Married</a:t>
            </a:r>
            <a:r>
              <a:rPr lang="en-US" sz="1600">
                <a:solidFill>
                  <a:schemeClr val="bg2"/>
                </a:solidFill>
                <a:latin typeface="Calibri" pitchFamily="34" charset="0"/>
              </a:rPr>
              <a:t> </a:t>
            </a:r>
          </a:p>
        </p:txBody>
      </p:sp>
      <p:sp>
        <p:nvSpPr>
          <p:cNvPr id="8216"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8217"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8218"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graphicFrame>
        <p:nvGraphicFramePr>
          <p:cNvPr id="8194" name="Object 2"/>
          <p:cNvGraphicFramePr>
            <a:graphicFrameLocks noChangeAspect="1"/>
          </p:cNvGraphicFramePr>
          <p:nvPr/>
        </p:nvGraphicFramePr>
        <p:xfrm>
          <a:off x="4953000" y="1600200"/>
          <a:ext cx="3343275" cy="1133475"/>
        </p:xfrm>
        <a:graphic>
          <a:graphicData uri="http://schemas.openxmlformats.org/presentationml/2006/ole">
            <p:oleObj spid="_x0000_s8194" name="Document" r:id="rId3" imgW="4651200" imgH="1576440" progId="Word.Document.8">
              <p:embed/>
            </p:oleObj>
          </a:graphicData>
        </a:graphic>
      </p:graphicFrame>
      <p:sp>
        <p:nvSpPr>
          <p:cNvPr id="8219"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Test Data</a:t>
            </a:r>
            <a:endParaRPr lang="en-US" sz="2000">
              <a:solidFill>
                <a:schemeClr val="bg2"/>
              </a:solidFill>
              <a:latin typeface="Calibri" pitchFamily="34" charset="0"/>
            </a:endParaRPr>
          </a:p>
        </p:txBody>
      </p:sp>
      <p:sp>
        <p:nvSpPr>
          <p:cNvPr id="8220"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Apply Model to Test Data</a:t>
            </a:r>
          </a:p>
        </p:txBody>
      </p:sp>
      <p:sp>
        <p:nvSpPr>
          <p:cNvPr id="9220"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9221"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9222"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9223"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9224"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9225"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9226"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9227"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9228"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9229"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9230"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9231"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9232"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9233"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9234"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9235"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9236"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9237"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9238"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solidFill>
                  <a:srgbClr val="FF0000"/>
                </a:solidFill>
                <a:latin typeface="Calibri" pitchFamily="34" charset="0"/>
              </a:rPr>
              <a:t>No</a:t>
            </a:r>
          </a:p>
        </p:txBody>
      </p:sp>
      <p:sp>
        <p:nvSpPr>
          <p:cNvPr id="9239"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Married</a:t>
            </a:r>
            <a:r>
              <a:rPr lang="en-US" sz="1600">
                <a:solidFill>
                  <a:schemeClr val="bg2"/>
                </a:solidFill>
                <a:latin typeface="Calibri" pitchFamily="34" charset="0"/>
              </a:rPr>
              <a:t> </a:t>
            </a:r>
          </a:p>
        </p:txBody>
      </p:sp>
      <p:sp>
        <p:nvSpPr>
          <p:cNvPr id="9240"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9241"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9242"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graphicFrame>
        <p:nvGraphicFramePr>
          <p:cNvPr id="9218" name="Object 2"/>
          <p:cNvGraphicFramePr>
            <a:graphicFrameLocks noChangeAspect="1"/>
          </p:cNvGraphicFramePr>
          <p:nvPr/>
        </p:nvGraphicFramePr>
        <p:xfrm>
          <a:off x="4953000" y="1600200"/>
          <a:ext cx="3343275" cy="1133475"/>
        </p:xfrm>
        <a:graphic>
          <a:graphicData uri="http://schemas.openxmlformats.org/presentationml/2006/ole">
            <p:oleObj spid="_x0000_s9218" name="Document" r:id="rId3" imgW="4651200" imgH="1576440" progId="Word.Document.8">
              <p:embed/>
            </p:oleObj>
          </a:graphicData>
        </a:graphic>
      </p:graphicFrame>
      <p:sp>
        <p:nvSpPr>
          <p:cNvPr id="9243"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Test Data</a:t>
            </a:r>
            <a:endParaRPr lang="en-US" sz="2000">
              <a:solidFill>
                <a:schemeClr val="bg2"/>
              </a:solidFill>
              <a:latin typeface="Calibri" pitchFamily="34" charset="0"/>
            </a:endParaRPr>
          </a:p>
        </p:txBody>
      </p:sp>
      <p:sp>
        <p:nvSpPr>
          <p:cNvPr id="9244"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Apply Model to Test Data</a:t>
            </a:r>
          </a:p>
        </p:txBody>
      </p:sp>
      <p:sp>
        <p:nvSpPr>
          <p:cNvPr id="10244"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0245"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0246"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10247"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10248"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10249"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10250"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10251"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10252"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10253"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10254"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10255"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10256"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10257"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10258"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10259"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10260"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10261"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10262"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solidFill>
                  <a:srgbClr val="FF0000"/>
                </a:solidFill>
                <a:latin typeface="Calibri" pitchFamily="34" charset="0"/>
              </a:rPr>
              <a:t>No</a:t>
            </a:r>
          </a:p>
        </p:txBody>
      </p:sp>
      <p:sp>
        <p:nvSpPr>
          <p:cNvPr id="10263"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solidFill>
                  <a:srgbClr val="FF0000"/>
                </a:solidFill>
                <a:latin typeface="Calibri" pitchFamily="34" charset="0"/>
              </a:rPr>
              <a:t>Married </a:t>
            </a:r>
          </a:p>
        </p:txBody>
      </p:sp>
      <p:sp>
        <p:nvSpPr>
          <p:cNvPr id="10264"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10265"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10266"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graphicFrame>
        <p:nvGraphicFramePr>
          <p:cNvPr id="10242" name="Object 2"/>
          <p:cNvGraphicFramePr>
            <a:graphicFrameLocks noChangeAspect="1"/>
          </p:cNvGraphicFramePr>
          <p:nvPr/>
        </p:nvGraphicFramePr>
        <p:xfrm>
          <a:off x="4953000" y="1600200"/>
          <a:ext cx="3343275" cy="1133475"/>
        </p:xfrm>
        <a:graphic>
          <a:graphicData uri="http://schemas.openxmlformats.org/presentationml/2006/ole">
            <p:oleObj spid="_x0000_s10242" name="Document" r:id="rId3" imgW="4651200" imgH="1576440" progId="Word.Document.8">
              <p:embed/>
            </p:oleObj>
          </a:graphicData>
        </a:graphic>
      </p:graphicFrame>
      <p:sp>
        <p:nvSpPr>
          <p:cNvPr id="10267"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Test Data</a:t>
            </a:r>
            <a:endParaRPr lang="en-US" sz="2000">
              <a:solidFill>
                <a:schemeClr val="bg2"/>
              </a:solidFill>
              <a:latin typeface="Calibri" pitchFamily="34" charset="0"/>
            </a:endParaRPr>
          </a:p>
        </p:txBody>
      </p:sp>
      <p:sp>
        <p:nvSpPr>
          <p:cNvPr id="10268"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Apply Model to Test Data</a:t>
            </a:r>
          </a:p>
        </p:txBody>
      </p:sp>
      <p:sp>
        <p:nvSpPr>
          <p:cNvPr id="11268"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1269"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1270"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11271"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11272"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11273"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11274"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11275"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11276"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11277"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11278"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11279"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11280"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11281"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11282"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11283"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11284"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11285"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11286"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solidFill>
                  <a:srgbClr val="FF0000"/>
                </a:solidFill>
                <a:latin typeface="Calibri" pitchFamily="34" charset="0"/>
              </a:rPr>
              <a:t>No</a:t>
            </a:r>
          </a:p>
        </p:txBody>
      </p:sp>
      <p:sp>
        <p:nvSpPr>
          <p:cNvPr id="11287"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solidFill>
                  <a:srgbClr val="FF0000"/>
                </a:solidFill>
                <a:latin typeface="Calibri" pitchFamily="34" charset="0"/>
              </a:rPr>
              <a:t>Married </a:t>
            </a:r>
          </a:p>
        </p:txBody>
      </p:sp>
      <p:sp>
        <p:nvSpPr>
          <p:cNvPr id="11288"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11289"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11290"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graphicFrame>
        <p:nvGraphicFramePr>
          <p:cNvPr id="11266" name="Object 2"/>
          <p:cNvGraphicFramePr>
            <a:graphicFrameLocks noChangeAspect="1"/>
          </p:cNvGraphicFramePr>
          <p:nvPr/>
        </p:nvGraphicFramePr>
        <p:xfrm>
          <a:off x="4953000" y="1600200"/>
          <a:ext cx="3343275" cy="1133475"/>
        </p:xfrm>
        <a:graphic>
          <a:graphicData uri="http://schemas.openxmlformats.org/presentationml/2006/ole">
            <p:oleObj spid="_x0000_s11266" name="Document" r:id="rId3" imgW="4651200" imgH="1576440" progId="Word.Document.8">
              <p:embed/>
            </p:oleObj>
          </a:graphicData>
        </a:graphic>
      </p:graphicFrame>
      <p:sp>
        <p:nvSpPr>
          <p:cNvPr id="11291"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Test Data</a:t>
            </a:r>
            <a:endParaRPr lang="en-US" sz="2000">
              <a:solidFill>
                <a:schemeClr val="bg2"/>
              </a:solidFill>
              <a:latin typeface="Calibri" pitchFamily="34" charset="0"/>
            </a:endParaRPr>
          </a:p>
        </p:txBody>
      </p:sp>
      <p:sp>
        <p:nvSpPr>
          <p:cNvPr id="11292" name="Line 28"/>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p:spPr>
        <p:txBody>
          <a:bodyPr wrap="none" anchor="ctr"/>
          <a:lstStyle/>
          <a:p>
            <a:endParaRPr lang="en-US"/>
          </a:p>
        </p:txBody>
      </p:sp>
      <p:sp>
        <p:nvSpPr>
          <p:cNvPr id="11293" name="Text Box 29"/>
          <p:cNvSpPr txBox="1">
            <a:spLocks noChangeArrowheads="1"/>
          </p:cNvSpPr>
          <p:nvPr/>
        </p:nvSpPr>
        <p:spPr bwMode="auto">
          <a:xfrm>
            <a:off x="6019800" y="3581400"/>
            <a:ext cx="2667000" cy="336550"/>
          </a:xfrm>
          <a:prstGeom prst="rect">
            <a:avLst/>
          </a:prstGeom>
          <a:noFill/>
          <a:ln w="12700">
            <a:noFill/>
            <a:miter lim="800000"/>
            <a:headEnd/>
            <a:tailEnd/>
          </a:ln>
        </p:spPr>
        <p:txBody>
          <a:bodyPr>
            <a:spAutoFit/>
          </a:bodyPr>
          <a:lstStyle/>
          <a:p>
            <a:pPr marL="342900" indent="-342900">
              <a:lnSpc>
                <a:spcPct val="80000"/>
              </a:lnSpc>
              <a:spcBef>
                <a:spcPct val="20000"/>
              </a:spcBef>
              <a:buClr>
                <a:schemeClr val="accent2"/>
              </a:buClr>
              <a:buSzPct val="75000"/>
              <a:buFont typeface="Monotype Sorts"/>
              <a:buNone/>
            </a:pPr>
            <a:r>
              <a:rPr lang="en-US" sz="2000">
                <a:latin typeface="Calibri" pitchFamily="34" charset="0"/>
              </a:rPr>
              <a:t>Assign Cheat to “No”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Decision Trees as a Computer Program</a:t>
            </a:r>
            <a:endParaRPr lang="en-US" dirty="0"/>
          </a:p>
        </p:txBody>
      </p:sp>
      <p:sp>
        <p:nvSpPr>
          <p:cNvPr id="43010" name="Content Placeholder 2"/>
          <p:cNvSpPr>
            <a:spLocks noGrp="1"/>
          </p:cNvSpPr>
          <p:nvPr>
            <p:ph idx="1"/>
          </p:nvPr>
        </p:nvSpPr>
        <p:spPr/>
        <p:txBody>
          <a:bodyPr/>
          <a:lstStyle/>
          <a:p>
            <a:pPr eaLnBrk="1" hangingPunct="1"/>
            <a:r>
              <a:rPr lang="en-US" smtClean="0"/>
              <a:t>Rewrite the previous decision trees as a If-then-else statement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Decision Boundary</a:t>
            </a:r>
          </a:p>
        </p:txBody>
      </p:sp>
      <p:graphicFrame>
        <p:nvGraphicFramePr>
          <p:cNvPr id="13314" name="Object 2"/>
          <p:cNvGraphicFramePr>
            <a:graphicFrameLocks noChangeAspect="1"/>
          </p:cNvGraphicFramePr>
          <p:nvPr>
            <p:ph idx="1"/>
          </p:nvPr>
        </p:nvGraphicFramePr>
        <p:xfrm>
          <a:off x="457200" y="1143000"/>
          <a:ext cx="8318500" cy="3573463"/>
        </p:xfrm>
        <a:graphic>
          <a:graphicData uri="http://schemas.openxmlformats.org/presentationml/2006/ole">
            <p:oleObj spid="_x0000_s13314" name="Visio" r:id="rId3" imgW="8908491" imgH="3827261" progId="">
              <p:embed/>
            </p:oleObj>
          </a:graphicData>
        </a:graphic>
      </p:graphicFrame>
      <p:sp>
        <p:nvSpPr>
          <p:cNvPr id="13316" name="Text Box 4"/>
          <p:cNvSpPr txBox="1">
            <a:spLocks noChangeArrowheads="1"/>
          </p:cNvSpPr>
          <p:nvPr/>
        </p:nvSpPr>
        <p:spPr bwMode="auto">
          <a:xfrm>
            <a:off x="533400" y="4876800"/>
            <a:ext cx="8001000" cy="1328738"/>
          </a:xfrm>
          <a:prstGeom prst="rect">
            <a:avLst/>
          </a:prstGeom>
          <a:noFill/>
          <a:ln w="12700">
            <a:noFill/>
            <a:miter lim="800000"/>
            <a:headEnd/>
            <a:tailEnd/>
          </a:ln>
        </p:spPr>
        <p:txBody>
          <a:bodyPr>
            <a:spAutoFit/>
          </a:bodyPr>
          <a:lstStyle/>
          <a:p>
            <a:pPr>
              <a:spcBef>
                <a:spcPct val="50000"/>
              </a:spcBef>
              <a:buFontTx/>
              <a:buChar char="•"/>
            </a:pPr>
            <a:r>
              <a:rPr lang="en-US" b="1">
                <a:latin typeface="Calibri" pitchFamily="34" charset="0"/>
              </a:rPr>
              <a:t> Border line between two neighboring regions of different classes is known as decision boundary</a:t>
            </a:r>
          </a:p>
          <a:p>
            <a:pPr>
              <a:spcBef>
                <a:spcPct val="50000"/>
              </a:spcBef>
              <a:buFontTx/>
              <a:buChar char="•"/>
            </a:pPr>
            <a:r>
              <a:rPr lang="en-US" b="1">
                <a:latin typeface="Calibri" pitchFamily="34" charset="0"/>
              </a:rPr>
              <a:t> Decision boundary is parallel to axes because test condition involves a single attribute at-a-time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Interpretation of a Node in a Tree</a:t>
            </a:r>
          </a:p>
        </p:txBody>
      </p:sp>
      <p:sp>
        <p:nvSpPr>
          <p:cNvPr id="46082" name="Content Placeholder 2"/>
          <p:cNvSpPr>
            <a:spLocks noGrp="1"/>
          </p:cNvSpPr>
          <p:nvPr>
            <p:ph idx="1"/>
          </p:nvPr>
        </p:nvSpPr>
        <p:spPr/>
        <p:txBody>
          <a:bodyPr/>
          <a:lstStyle/>
          <a:p>
            <a:pPr eaLnBrk="1" hangingPunct="1"/>
            <a:r>
              <a:rPr lang="en-US" smtClean="0"/>
              <a:t>As a subset of a training data set</a:t>
            </a:r>
          </a:p>
          <a:p>
            <a:pPr eaLnBrk="1" hangingPunct="1"/>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pPr eaLnBrk="1" hangingPunct="1"/>
            <a:r>
              <a:rPr lang="en-US" smtClean="0"/>
              <a:t>Tree Evaluation</a:t>
            </a:r>
          </a:p>
        </p:txBody>
      </p:sp>
      <p:sp>
        <p:nvSpPr>
          <p:cNvPr id="47106" name="Rectangle 3"/>
          <p:cNvSpPr>
            <a:spLocks noGrp="1"/>
          </p:cNvSpPr>
          <p:nvPr>
            <p:ph type="body" idx="1"/>
          </p:nvPr>
        </p:nvSpPr>
        <p:spPr/>
        <p:txBody>
          <a:bodyPr/>
          <a:lstStyle/>
          <a:p>
            <a:pPr eaLnBrk="1" hangingPunct="1"/>
            <a:r>
              <a:rPr lang="en-US" smtClean="0"/>
              <a:t>Test set</a:t>
            </a:r>
          </a:p>
          <a:p>
            <a:pPr lvl="1" eaLnBrk="1" hangingPunct="1"/>
            <a:r>
              <a:rPr lang="en-US" smtClean="0"/>
              <a:t>Ground truth, data labeling, mechanical Turk</a:t>
            </a:r>
          </a:p>
          <a:p>
            <a:pPr eaLnBrk="1" hangingPunct="1"/>
            <a:r>
              <a:rPr lang="en-US" smtClean="0"/>
              <a:t>Confusion Matrix and cost matrix</a:t>
            </a:r>
          </a:p>
          <a:p>
            <a:pPr lvl="1" eaLnBrk="1" hangingPunct="1"/>
            <a:r>
              <a:rPr lang="en-US" smtClean="0"/>
              <a:t>True positive, true negative, false positive, false negative</a:t>
            </a:r>
          </a:p>
          <a:p>
            <a:pPr eaLnBrk="1" hangingPunct="1"/>
            <a:r>
              <a:rPr lang="en-US" smtClean="0"/>
              <a:t>Accuracy</a:t>
            </a:r>
          </a:p>
          <a:p>
            <a:pPr eaLnBrk="1" hangingPunct="1"/>
            <a:r>
              <a:rPr lang="en-US" smtClean="0"/>
              <a:t>Error rates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Decision Tree Classification Task</a:t>
            </a:r>
          </a:p>
        </p:txBody>
      </p:sp>
      <p:graphicFrame>
        <p:nvGraphicFramePr>
          <p:cNvPr id="12290" name="Object 2"/>
          <p:cNvGraphicFramePr>
            <a:graphicFrameLocks noChangeAspect="1"/>
          </p:cNvGraphicFramePr>
          <p:nvPr>
            <p:ph idx="1"/>
          </p:nvPr>
        </p:nvGraphicFramePr>
        <p:xfrm>
          <a:off x="1093788" y="1143000"/>
          <a:ext cx="6951662" cy="5181600"/>
        </p:xfrm>
        <a:graphic>
          <a:graphicData uri="http://schemas.openxmlformats.org/presentationml/2006/ole">
            <p:oleObj spid="_x0000_s12290" name="Visio" r:id="rId3" imgW="8424875" imgH="6279741" progId="">
              <p:embed/>
            </p:oleObj>
          </a:graphicData>
        </a:graphic>
      </p:graphicFrame>
      <p:sp>
        <p:nvSpPr>
          <p:cNvPr id="12292"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p:spPr>
        <p:txBody>
          <a:bodyPr/>
          <a:lstStyle/>
          <a:p>
            <a:endParaRPr lang="en-US"/>
          </a:p>
        </p:txBody>
      </p:sp>
      <p:sp>
        <p:nvSpPr>
          <p:cNvPr id="12293" name="Text Box 5"/>
          <p:cNvSpPr txBox="1">
            <a:spLocks noChangeArrowheads="1"/>
          </p:cNvSpPr>
          <p:nvPr/>
        </p:nvSpPr>
        <p:spPr bwMode="auto">
          <a:xfrm>
            <a:off x="7086600" y="4283075"/>
            <a:ext cx="1219200" cy="517525"/>
          </a:xfrm>
          <a:prstGeom prst="rect">
            <a:avLst/>
          </a:prstGeom>
          <a:noFill/>
          <a:ln w="12700">
            <a:noFill/>
            <a:miter lim="800000"/>
            <a:headEnd/>
            <a:tailEnd/>
          </a:ln>
        </p:spPr>
        <p:txBody>
          <a:bodyPr>
            <a:spAutoFit/>
          </a:bodyPr>
          <a:lstStyle/>
          <a:p>
            <a:pPr>
              <a:spcBef>
                <a:spcPct val="50000"/>
              </a:spcBef>
            </a:pPr>
            <a:r>
              <a:rPr lang="en-US" b="1">
                <a:latin typeface="Calibri" pitchFamily="34" charset="0"/>
              </a:rPr>
              <a:t>Decision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mtClean="0"/>
              <a:t>Classification: Definition</a:t>
            </a:r>
          </a:p>
        </p:txBody>
      </p:sp>
      <p:sp>
        <p:nvSpPr>
          <p:cNvPr id="826371" name="Rectangle 3"/>
          <p:cNvSpPr>
            <a:spLocks noGrp="1" noChangeArrowheads="1"/>
          </p:cNvSpPr>
          <p:nvPr>
            <p:ph type="body" idx="1"/>
          </p:nvPr>
        </p:nvSpPr>
        <p:spPr>
          <a:xfrm>
            <a:off x="685800" y="1295400"/>
            <a:ext cx="7924800" cy="4419600"/>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a:t>Given a collection of records (</a:t>
            </a:r>
            <a:r>
              <a:rPr lang="en-US" i="1">
                <a:solidFill>
                  <a:srgbClr val="CC0000"/>
                </a:solidFill>
              </a:rPr>
              <a:t>training set </a:t>
            </a:r>
            <a:r>
              <a:rPr lang="en-US"/>
              <a:t>)</a:t>
            </a:r>
          </a:p>
          <a:p>
            <a:pPr lvl="1" eaLnBrk="1" fontAlgn="auto" hangingPunct="1">
              <a:lnSpc>
                <a:spcPct val="90000"/>
              </a:lnSpc>
              <a:spcAft>
                <a:spcPts val="0"/>
              </a:spcAft>
              <a:buFont typeface="Arial" pitchFamily="34" charset="0"/>
              <a:buChar char="–"/>
              <a:defRPr/>
            </a:pPr>
            <a:r>
              <a:rPr lang="en-US" sz="2400"/>
              <a:t>Each record contains a set of </a:t>
            </a:r>
            <a:r>
              <a:rPr lang="en-US" sz="2400" i="1">
                <a:solidFill>
                  <a:srgbClr val="CC0000"/>
                </a:solidFill>
              </a:rPr>
              <a:t>attributes</a:t>
            </a:r>
            <a:r>
              <a:rPr lang="en-US" sz="2400"/>
              <a:t>, one of the attributes is the </a:t>
            </a:r>
            <a:r>
              <a:rPr lang="en-US" sz="2400" i="1">
                <a:solidFill>
                  <a:srgbClr val="CC0000"/>
                </a:solidFill>
              </a:rPr>
              <a:t>class</a:t>
            </a:r>
            <a:r>
              <a:rPr lang="en-US" sz="2400"/>
              <a:t>.</a:t>
            </a:r>
            <a:endParaRPr lang="en-US"/>
          </a:p>
          <a:p>
            <a:pPr eaLnBrk="1" fontAlgn="auto" hangingPunct="1">
              <a:lnSpc>
                <a:spcPct val="90000"/>
              </a:lnSpc>
              <a:spcAft>
                <a:spcPts val="0"/>
              </a:spcAft>
              <a:buFont typeface="Arial" pitchFamily="34" charset="0"/>
              <a:buChar char="•"/>
              <a:defRPr/>
            </a:pPr>
            <a:r>
              <a:rPr lang="en-US"/>
              <a:t>Find a </a:t>
            </a:r>
            <a:r>
              <a:rPr lang="en-US" i="1">
                <a:solidFill>
                  <a:srgbClr val="CC0000"/>
                </a:solidFill>
              </a:rPr>
              <a:t>model</a:t>
            </a:r>
            <a:r>
              <a:rPr lang="en-US"/>
              <a:t>  for class attribute as a function of the values of other attributes.</a:t>
            </a:r>
          </a:p>
          <a:p>
            <a:pPr eaLnBrk="1" fontAlgn="auto" hangingPunct="1">
              <a:lnSpc>
                <a:spcPct val="90000"/>
              </a:lnSpc>
              <a:spcAft>
                <a:spcPts val="0"/>
              </a:spcAft>
              <a:buFont typeface="Arial" pitchFamily="34" charset="0"/>
              <a:buChar char="•"/>
              <a:defRPr/>
            </a:pPr>
            <a:r>
              <a:rPr lang="en-US"/>
              <a:t>Goal: </a:t>
            </a:r>
            <a:r>
              <a:rPr lang="en-US" u="sng"/>
              <a:t>previously unseen</a:t>
            </a:r>
            <a:r>
              <a:rPr lang="en-US"/>
              <a:t> records should be assigned a class as accurately as possible.</a:t>
            </a:r>
          </a:p>
          <a:p>
            <a:pPr lvl="1" eaLnBrk="1" fontAlgn="auto" hangingPunct="1">
              <a:lnSpc>
                <a:spcPct val="90000"/>
              </a:lnSpc>
              <a:spcAft>
                <a:spcPts val="0"/>
              </a:spcAft>
              <a:buFont typeface="Arial" pitchFamily="34" charset="0"/>
              <a:buChar char="–"/>
              <a:defRPr/>
            </a:pPr>
            <a:r>
              <a:rPr lang="en-US" sz="2400"/>
              <a:t>A </a:t>
            </a:r>
            <a:r>
              <a:rPr lang="en-US" sz="2400" i="1">
                <a:solidFill>
                  <a:srgbClr val="CC0000"/>
                </a:solidFill>
              </a:rPr>
              <a:t>test set</a:t>
            </a:r>
            <a:r>
              <a:rPr lang="en-US" sz="2400"/>
              <a:t> is used to determine the accuracy of the model. Usually, the given data set is divided into training and test sets, with training set used to build the model and test set used to validate it.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mtClean="0"/>
              <a:t>Decision Tree Induction</a:t>
            </a:r>
          </a:p>
        </p:txBody>
      </p:sp>
      <p:sp>
        <p:nvSpPr>
          <p:cNvPr id="50178" name="Rectangle 3"/>
          <p:cNvSpPr>
            <a:spLocks noGrp="1" noChangeArrowheads="1"/>
          </p:cNvSpPr>
          <p:nvPr>
            <p:ph type="body" idx="1"/>
          </p:nvPr>
        </p:nvSpPr>
        <p:spPr/>
        <p:txBody>
          <a:bodyPr/>
          <a:lstStyle/>
          <a:p>
            <a:pPr eaLnBrk="1" hangingPunct="1"/>
            <a:r>
              <a:rPr lang="en-US" smtClean="0"/>
              <a:t>Many Algorithms:</a:t>
            </a:r>
          </a:p>
          <a:p>
            <a:pPr lvl="1" eaLnBrk="1" hangingPunct="1"/>
            <a:r>
              <a:rPr lang="en-US" smtClean="0"/>
              <a:t>CART (Classification and Regression Trees)</a:t>
            </a:r>
          </a:p>
          <a:p>
            <a:pPr lvl="1" eaLnBrk="1" hangingPunct="1"/>
            <a:r>
              <a:rPr lang="en-US" smtClean="0"/>
              <a:t>ID3, C4.5, C5.0</a:t>
            </a:r>
          </a:p>
          <a:p>
            <a:pPr lvl="1" eaLnBrk="1" hangingPunct="1"/>
            <a:r>
              <a:rPr lang="en-US" smtClean="0"/>
              <a:t>Other more scalable algorithms </a:t>
            </a:r>
          </a:p>
          <a:p>
            <a:pPr lvl="1"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title"/>
          </p:nvPr>
        </p:nvSpPr>
        <p:spPr/>
        <p:txBody>
          <a:bodyPr/>
          <a:lstStyle/>
          <a:p>
            <a:pPr eaLnBrk="1" hangingPunct="1"/>
            <a:r>
              <a:rPr lang="en-US" smtClean="0"/>
              <a:t>Tree Induction</a:t>
            </a:r>
          </a:p>
        </p:txBody>
      </p:sp>
      <p:sp>
        <p:nvSpPr>
          <p:cNvPr id="812039" name="Rectangle 7"/>
          <p:cNvSpPr>
            <a:spLocks noGrp="1" noChangeArrowheads="1"/>
          </p:cNvSpPr>
          <p:nvPr>
            <p:ph type="body"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Greedy strategy.</a:t>
            </a:r>
          </a:p>
          <a:p>
            <a:pPr lvl="1" eaLnBrk="1" fontAlgn="auto" hangingPunct="1">
              <a:spcAft>
                <a:spcPts val="0"/>
              </a:spcAft>
              <a:buFont typeface="Arial" pitchFamily="34" charset="0"/>
              <a:buChar char="–"/>
              <a:defRPr/>
            </a:pPr>
            <a:r>
              <a:rPr lang="en-US" dirty="0"/>
              <a:t>Split the records based on an attribute test that optimizes certain criterion</a:t>
            </a:r>
            <a:r>
              <a:rPr lang="en-US" dirty="0" smtClean="0"/>
              <a:t>.</a:t>
            </a:r>
            <a:endParaRPr lang="en-US" dirty="0"/>
          </a:p>
          <a:p>
            <a:pPr eaLnBrk="1" fontAlgn="auto" hangingPunct="1">
              <a:spcAft>
                <a:spcPts val="0"/>
              </a:spcAft>
              <a:buFont typeface="Arial" pitchFamily="34" charset="0"/>
              <a:buChar char="•"/>
              <a:defRPr/>
            </a:pPr>
            <a:r>
              <a:rPr lang="en-US" dirty="0"/>
              <a:t>Issues</a:t>
            </a:r>
          </a:p>
          <a:p>
            <a:pPr lvl="1" eaLnBrk="1" fontAlgn="auto" hangingPunct="1">
              <a:spcAft>
                <a:spcPts val="0"/>
              </a:spcAft>
              <a:buFont typeface="Arial" pitchFamily="34" charset="0"/>
              <a:buChar char="–"/>
              <a:defRPr/>
            </a:pPr>
            <a:r>
              <a:rPr lang="en-US" dirty="0"/>
              <a:t>Determine how to split the records</a:t>
            </a:r>
          </a:p>
          <a:p>
            <a:pPr lvl="2" eaLnBrk="1" fontAlgn="auto" hangingPunct="1">
              <a:spcAft>
                <a:spcPts val="0"/>
              </a:spcAft>
              <a:buFont typeface="Arial" pitchFamily="34" charset="0"/>
              <a:buChar char="•"/>
              <a:defRPr/>
            </a:pPr>
            <a:r>
              <a:rPr lang="en-US" dirty="0"/>
              <a:t>How to specify the attribute test condition?</a:t>
            </a:r>
          </a:p>
          <a:p>
            <a:pPr lvl="2" eaLnBrk="1" fontAlgn="auto" hangingPunct="1">
              <a:spcAft>
                <a:spcPts val="0"/>
              </a:spcAft>
              <a:buFont typeface="Arial" pitchFamily="34" charset="0"/>
              <a:buChar char="•"/>
              <a:defRPr/>
            </a:pPr>
            <a:r>
              <a:rPr lang="en-US" dirty="0"/>
              <a:t>How to determine the best split?</a:t>
            </a:r>
          </a:p>
          <a:p>
            <a:pPr lvl="1" eaLnBrk="1" fontAlgn="auto" hangingPunct="1">
              <a:spcAft>
                <a:spcPts val="0"/>
              </a:spcAft>
              <a:buFont typeface="Arial" pitchFamily="34" charset="0"/>
              <a:buChar char="–"/>
              <a:defRPr/>
            </a:pPr>
            <a:r>
              <a:rPr lang="en-US" dirty="0"/>
              <a:t>Determine when to stop </a:t>
            </a:r>
            <a:r>
              <a:rPr lang="en-US" dirty="0" smtClean="0"/>
              <a:t>splitting</a:t>
            </a:r>
          </a:p>
          <a:p>
            <a:pPr lvl="1" eaLnBrk="1" fontAlgn="auto" hangingPunct="1">
              <a:spcAft>
                <a:spcPts val="0"/>
              </a:spcAft>
              <a:buFont typeface="Arial" pitchFamily="34" charset="0"/>
              <a:buChar char="–"/>
              <a:defRPr/>
            </a:pPr>
            <a:r>
              <a:rPr lang="en-US" dirty="0" smtClean="0"/>
              <a:t>Determine how to cut back if tree is too deep</a:t>
            </a:r>
          </a:p>
          <a:p>
            <a:pPr lvl="2" eaLnBrk="1" fontAlgn="auto" hangingPunct="1">
              <a:spcAft>
                <a:spcPts val="0"/>
              </a:spcAft>
              <a:buFont typeface="Arial" pitchFamily="34" charset="0"/>
              <a:buChar char="•"/>
              <a:defRPr/>
            </a:pPr>
            <a:r>
              <a:rPr lang="en-US" dirty="0" smtClean="0"/>
              <a:t>What is wrong with a tree that is too deep?</a:t>
            </a:r>
            <a:endParaRPr lang="en-US" dirty="0"/>
          </a:p>
          <a:p>
            <a:pPr lvl="1"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mtClean="0"/>
              <a:t>How to Specify Test Condition?</a:t>
            </a:r>
          </a:p>
        </p:txBody>
      </p:sp>
      <p:sp>
        <p:nvSpPr>
          <p:cNvPr id="902147" name="Rectangle 3"/>
          <p:cNvSpPr>
            <a:spLocks noGrp="1" noChangeArrowheads="1"/>
          </p:cNvSpPr>
          <p:nvPr>
            <p:ph type="body" idx="1"/>
          </p:nvPr>
        </p:nvSpPr>
        <p:spPr/>
        <p:txBody>
          <a:bodyPr rtlCol="0">
            <a:normAutofit lnSpcReduction="10000"/>
          </a:bodyPr>
          <a:lstStyle/>
          <a:p>
            <a:pPr eaLnBrk="1" fontAlgn="auto" hangingPunct="1">
              <a:spcAft>
                <a:spcPts val="0"/>
              </a:spcAft>
              <a:buFont typeface="Arial" pitchFamily="34" charset="0"/>
              <a:buChar char="•"/>
              <a:defRPr/>
            </a:pPr>
            <a:r>
              <a:rPr lang="en-US" dirty="0"/>
              <a:t>Depends on attribute types</a:t>
            </a:r>
          </a:p>
          <a:p>
            <a:pPr lvl="1" eaLnBrk="1" fontAlgn="auto" hangingPunct="1">
              <a:spcAft>
                <a:spcPts val="0"/>
              </a:spcAft>
              <a:buFont typeface="Arial" pitchFamily="34" charset="0"/>
              <a:buChar char="–"/>
              <a:defRPr/>
            </a:pPr>
            <a:r>
              <a:rPr lang="en-US" dirty="0"/>
              <a:t>Nominal</a:t>
            </a:r>
          </a:p>
          <a:p>
            <a:pPr lvl="1" eaLnBrk="1" fontAlgn="auto" hangingPunct="1">
              <a:spcAft>
                <a:spcPts val="0"/>
              </a:spcAft>
              <a:buFont typeface="Arial" pitchFamily="34" charset="0"/>
              <a:buChar char="–"/>
              <a:defRPr/>
            </a:pPr>
            <a:r>
              <a:rPr lang="en-US" dirty="0"/>
              <a:t>Ordinal</a:t>
            </a:r>
          </a:p>
          <a:p>
            <a:pPr lvl="1" eaLnBrk="1" fontAlgn="auto" hangingPunct="1">
              <a:spcAft>
                <a:spcPts val="0"/>
              </a:spcAft>
              <a:buFont typeface="Arial" pitchFamily="34" charset="0"/>
              <a:buChar char="–"/>
              <a:defRPr/>
            </a:pPr>
            <a:r>
              <a:rPr lang="en-US" dirty="0"/>
              <a:t>Continuous</a:t>
            </a:r>
          </a:p>
          <a:p>
            <a:pPr lvl="1"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r>
              <a:rPr lang="en-US" dirty="0"/>
              <a:t>Depends on number of ways to split</a:t>
            </a:r>
          </a:p>
          <a:p>
            <a:pPr lvl="1" eaLnBrk="1" fontAlgn="auto" hangingPunct="1">
              <a:spcAft>
                <a:spcPts val="0"/>
              </a:spcAft>
              <a:buFont typeface="Arial" pitchFamily="34" charset="0"/>
              <a:buChar char="–"/>
              <a:defRPr/>
            </a:pPr>
            <a:r>
              <a:rPr lang="en-US" dirty="0"/>
              <a:t>2-way split</a:t>
            </a:r>
          </a:p>
          <a:p>
            <a:pPr lvl="1" eaLnBrk="1" fontAlgn="auto" hangingPunct="1">
              <a:spcAft>
                <a:spcPts val="0"/>
              </a:spcAft>
              <a:buFont typeface="Arial" pitchFamily="34" charset="0"/>
              <a:buChar char="–"/>
              <a:defRPr/>
            </a:pPr>
            <a:r>
              <a:rPr lang="en-US" dirty="0"/>
              <a:t>Multi-way </a:t>
            </a:r>
            <a:r>
              <a:rPr lang="en-US" dirty="0" smtClean="0"/>
              <a:t>split</a:t>
            </a:r>
          </a:p>
          <a:p>
            <a:pPr lvl="2" eaLnBrk="1" fontAlgn="auto" hangingPunct="1">
              <a:spcAft>
                <a:spcPts val="0"/>
              </a:spcAft>
              <a:buFont typeface="Arial" pitchFamily="34" charset="0"/>
              <a:buChar char="•"/>
              <a:defRPr/>
            </a:pPr>
            <a:r>
              <a:rPr lang="en-US" dirty="0" smtClean="0"/>
              <a:t>Based on the number of discrete values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2800" smtClean="0"/>
              <a:t>Entropy Based Evaluation and Splitting </a:t>
            </a:r>
            <a:endParaRPr lang="en-US" smtClean="0"/>
          </a:p>
        </p:txBody>
      </p:sp>
      <p:sp>
        <p:nvSpPr>
          <p:cNvPr id="14340" name="Rectangle 3"/>
          <p:cNvSpPr>
            <a:spLocks noGrp="1" noChangeArrowheads="1"/>
          </p:cNvSpPr>
          <p:nvPr>
            <p:ph type="body" idx="1"/>
          </p:nvPr>
        </p:nvSpPr>
        <p:spPr>
          <a:xfrm>
            <a:off x="152400" y="1143000"/>
            <a:ext cx="8763000" cy="5181600"/>
          </a:xfrm>
        </p:spPr>
        <p:txBody>
          <a:bodyPr/>
          <a:lstStyle/>
          <a:p>
            <a:pPr eaLnBrk="1" hangingPunct="1"/>
            <a:r>
              <a:rPr lang="en-US" smtClean="0"/>
              <a:t>Entropy at a given </a:t>
            </a:r>
            <a:r>
              <a:rPr lang="en-US" b="1" i="1" smtClean="0"/>
              <a:t>node t</a:t>
            </a:r>
            <a:r>
              <a:rPr lang="en-US" smtClean="0"/>
              <a:t>:</a:t>
            </a:r>
          </a:p>
          <a:p>
            <a:pPr lvl="1" eaLnBrk="1" hangingPunct="1"/>
            <a:endParaRPr lang="en-US" smtClean="0"/>
          </a:p>
          <a:p>
            <a:pPr lvl="4" eaLnBrk="1" hangingPunct="1"/>
            <a:endParaRPr lang="en-US" smtClean="0"/>
          </a:p>
          <a:p>
            <a:pPr marL="1085850" lvl="2" eaLnBrk="1" hangingPunct="1">
              <a:buFont typeface="Wingdings" pitchFamily="2" charset="2"/>
              <a:buNone/>
            </a:pPr>
            <a:r>
              <a:rPr lang="en-US" sz="2000" smtClean="0"/>
              <a:t>(NOTE: </a:t>
            </a:r>
            <a:r>
              <a:rPr lang="en-US" sz="2000" i="1" smtClean="0">
                <a:latin typeface="Times New Roman" pitchFamily="18" charset="0"/>
              </a:rPr>
              <a:t>p( j | t) </a:t>
            </a:r>
            <a:r>
              <a:rPr lang="en-US" sz="2000" smtClean="0"/>
              <a:t>is the relative frequency of class j at node t).</a:t>
            </a:r>
            <a:endParaRPr lang="en-US" smtClean="0"/>
          </a:p>
          <a:p>
            <a:pPr lvl="1" eaLnBrk="1" hangingPunct="1"/>
            <a:r>
              <a:rPr lang="en-US" smtClean="0"/>
              <a:t>Measures impurity of a node:</a:t>
            </a:r>
          </a:p>
          <a:p>
            <a:pPr marL="1085850" lvl="2" eaLnBrk="1" hangingPunct="1"/>
            <a:r>
              <a:rPr lang="en-US" smtClean="0"/>
              <a:t>Maximum (log n</a:t>
            </a:r>
            <a:r>
              <a:rPr lang="en-US" baseline="-25000" smtClean="0"/>
              <a:t>c</a:t>
            </a:r>
            <a:r>
              <a:rPr lang="en-US" smtClean="0"/>
              <a:t>) </a:t>
            </a:r>
          </a:p>
          <a:p>
            <a:pPr marL="1771650" lvl="3" eaLnBrk="1" hangingPunct="1"/>
            <a:r>
              <a:rPr lang="en-US" smtClean="0"/>
              <a:t>when records are equally distributed among all classes: implying least information, where n</a:t>
            </a:r>
            <a:r>
              <a:rPr lang="en-US" baseline="-25000" smtClean="0"/>
              <a:t>c </a:t>
            </a:r>
            <a:r>
              <a:rPr lang="en-US" smtClean="0"/>
              <a:t>=the number of classes.</a:t>
            </a:r>
          </a:p>
          <a:p>
            <a:pPr marL="1085850" lvl="2" eaLnBrk="1" hangingPunct="1"/>
            <a:r>
              <a:rPr lang="en-US" smtClean="0"/>
              <a:t>Minimum (0):  </a:t>
            </a:r>
          </a:p>
          <a:p>
            <a:pPr marL="1771650" lvl="3" eaLnBrk="1" hangingPunct="1"/>
            <a:r>
              <a:rPr lang="en-US" smtClean="0"/>
              <a:t>when all records belong to one class, implying most information</a:t>
            </a:r>
          </a:p>
        </p:txBody>
      </p:sp>
      <p:graphicFrame>
        <p:nvGraphicFramePr>
          <p:cNvPr id="14338" name="Object 2"/>
          <p:cNvGraphicFramePr>
            <a:graphicFrameLocks noChangeAspect="1"/>
          </p:cNvGraphicFramePr>
          <p:nvPr/>
        </p:nvGraphicFramePr>
        <p:xfrm>
          <a:off x="2057400" y="1752600"/>
          <a:ext cx="5803900" cy="615950"/>
        </p:xfrm>
        <a:graphic>
          <a:graphicData uri="http://schemas.openxmlformats.org/presentationml/2006/ole">
            <p:oleObj spid="_x0000_s14338" name="Equation" r:id="rId3" imgW="4165560" imgH="4442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
          <p:cNvSpPr>
            <a:spLocks noGrp="1" noChangeArrowheads="1"/>
          </p:cNvSpPr>
          <p:nvPr>
            <p:ph type="title"/>
          </p:nvPr>
        </p:nvSpPr>
        <p:spPr/>
        <p:txBody>
          <a:bodyPr/>
          <a:lstStyle/>
          <a:p>
            <a:pPr eaLnBrk="1" hangingPunct="1"/>
            <a:r>
              <a:rPr lang="en-US" smtClean="0"/>
              <a:t>Examples for computing Entropy</a:t>
            </a:r>
          </a:p>
        </p:txBody>
      </p:sp>
      <p:graphicFrame>
        <p:nvGraphicFramePr>
          <p:cNvPr id="15362" name="Object 2"/>
          <p:cNvGraphicFramePr>
            <a:graphicFrameLocks noChangeAspect="1"/>
          </p:cNvGraphicFramePr>
          <p:nvPr/>
        </p:nvGraphicFramePr>
        <p:xfrm>
          <a:off x="304800" y="2339975"/>
          <a:ext cx="2362200" cy="936625"/>
        </p:xfrm>
        <a:graphic>
          <a:graphicData uri="http://schemas.openxmlformats.org/presentationml/2006/ole">
            <p:oleObj spid="_x0000_s15362" name="Document" r:id="rId3" imgW="3239280" imgH="1357560" progId="Word.Document.8">
              <p:embed/>
            </p:oleObj>
          </a:graphicData>
        </a:graphic>
      </p:graphicFrame>
      <p:graphicFrame>
        <p:nvGraphicFramePr>
          <p:cNvPr id="15363" name="Object 3"/>
          <p:cNvGraphicFramePr>
            <a:graphicFrameLocks noChangeAspect="1"/>
          </p:cNvGraphicFramePr>
          <p:nvPr/>
        </p:nvGraphicFramePr>
        <p:xfrm>
          <a:off x="381000" y="5181600"/>
          <a:ext cx="2286000" cy="938213"/>
        </p:xfrm>
        <a:graphic>
          <a:graphicData uri="http://schemas.openxmlformats.org/presentationml/2006/ole">
            <p:oleObj spid="_x0000_s15363" name="Document" r:id="rId4" imgW="3239280" imgH="1381680" progId="Word.Document.8">
              <p:embed/>
            </p:oleObj>
          </a:graphicData>
        </a:graphic>
      </p:graphicFrame>
      <p:graphicFrame>
        <p:nvGraphicFramePr>
          <p:cNvPr id="15364" name="Object 4"/>
          <p:cNvGraphicFramePr>
            <a:graphicFrameLocks noChangeAspect="1"/>
          </p:cNvGraphicFramePr>
          <p:nvPr/>
        </p:nvGraphicFramePr>
        <p:xfrm>
          <a:off x="381000" y="3817938"/>
          <a:ext cx="2286000" cy="906462"/>
        </p:xfrm>
        <a:graphic>
          <a:graphicData uri="http://schemas.openxmlformats.org/presentationml/2006/ole">
            <p:oleObj spid="_x0000_s15364" name="Document" r:id="rId5" imgW="3239280" imgH="1357560" progId="Word.Document.8">
              <p:embed/>
            </p:oleObj>
          </a:graphicData>
        </a:graphic>
      </p:graphicFrame>
      <p:sp>
        <p:nvSpPr>
          <p:cNvPr id="15367" name="Text Box 6"/>
          <p:cNvSpPr txBox="1">
            <a:spLocks noChangeArrowheads="1"/>
          </p:cNvSpPr>
          <p:nvPr/>
        </p:nvSpPr>
        <p:spPr bwMode="auto">
          <a:xfrm>
            <a:off x="2895600" y="2339975"/>
            <a:ext cx="5943600" cy="854075"/>
          </a:xfrm>
          <a:prstGeom prst="rect">
            <a:avLst/>
          </a:prstGeom>
          <a:noFill/>
          <a:ln w="12700">
            <a:noFill/>
            <a:miter lim="800000"/>
            <a:headEnd/>
            <a:tailEnd/>
          </a:ln>
        </p:spPr>
        <p:txBody>
          <a:bodyPr>
            <a:spAutoFit/>
          </a:bodyPr>
          <a:lstStyle/>
          <a:p>
            <a:pPr>
              <a:spcBef>
                <a:spcPct val="50000"/>
              </a:spcBef>
            </a:pPr>
            <a:r>
              <a:rPr lang="en-US" sz="2000" b="1">
                <a:latin typeface="Calibri" pitchFamily="34" charset="0"/>
              </a:rPr>
              <a:t>P(C1) = 0/6 = 0     P(C2) = 6/6 = 1</a:t>
            </a:r>
          </a:p>
          <a:p>
            <a:pPr>
              <a:spcBef>
                <a:spcPct val="50000"/>
              </a:spcBef>
            </a:pPr>
            <a:r>
              <a:rPr lang="en-US" sz="2000" b="1">
                <a:latin typeface="Calibri" pitchFamily="34" charset="0"/>
              </a:rPr>
              <a:t>Entropy = – 0 log 0</a:t>
            </a:r>
            <a:r>
              <a:rPr lang="en-US" sz="2000" b="1" baseline="30000">
                <a:latin typeface="Calibri" pitchFamily="34" charset="0"/>
              </a:rPr>
              <a:t> </a:t>
            </a:r>
            <a:r>
              <a:rPr lang="en-US" sz="2000" b="1">
                <a:latin typeface="Calibri" pitchFamily="34" charset="0"/>
              </a:rPr>
              <a:t>– 1 log 1 = – 0 – 0 = 0 </a:t>
            </a:r>
          </a:p>
        </p:txBody>
      </p:sp>
      <p:sp>
        <p:nvSpPr>
          <p:cNvPr id="15368" name="Text Box 8"/>
          <p:cNvSpPr txBox="1">
            <a:spLocks noChangeArrowheads="1"/>
          </p:cNvSpPr>
          <p:nvPr/>
        </p:nvSpPr>
        <p:spPr bwMode="auto">
          <a:xfrm>
            <a:off x="2971800" y="3733800"/>
            <a:ext cx="6172200" cy="854075"/>
          </a:xfrm>
          <a:prstGeom prst="rect">
            <a:avLst/>
          </a:prstGeom>
          <a:noFill/>
          <a:ln w="12700">
            <a:noFill/>
            <a:miter lim="800000"/>
            <a:headEnd/>
            <a:tailEnd/>
          </a:ln>
        </p:spPr>
        <p:txBody>
          <a:bodyPr>
            <a:spAutoFit/>
          </a:bodyPr>
          <a:lstStyle/>
          <a:p>
            <a:pPr>
              <a:spcBef>
                <a:spcPct val="50000"/>
              </a:spcBef>
            </a:pPr>
            <a:r>
              <a:rPr lang="en-US" sz="2000" b="1">
                <a:latin typeface="Calibri" pitchFamily="34" charset="0"/>
              </a:rPr>
              <a:t>P(C1) = 1/6          P(C2) = 5/6</a:t>
            </a:r>
          </a:p>
          <a:p>
            <a:pPr>
              <a:spcBef>
                <a:spcPct val="50000"/>
              </a:spcBef>
            </a:pPr>
            <a:r>
              <a:rPr lang="en-US" sz="2000" b="1">
                <a:latin typeface="Calibri" pitchFamily="34" charset="0"/>
              </a:rPr>
              <a:t>Entropy = – (1/6) log</a:t>
            </a:r>
            <a:r>
              <a:rPr lang="en-US" sz="2000" b="1" baseline="-25000">
                <a:latin typeface="Calibri" pitchFamily="34" charset="0"/>
              </a:rPr>
              <a:t>2</a:t>
            </a:r>
            <a:r>
              <a:rPr lang="en-US" sz="2000" b="1">
                <a:latin typeface="Calibri" pitchFamily="34" charset="0"/>
              </a:rPr>
              <a:t> (1/6)</a:t>
            </a:r>
            <a:r>
              <a:rPr lang="en-US" sz="2000" b="1" baseline="30000">
                <a:latin typeface="Calibri" pitchFamily="34" charset="0"/>
              </a:rPr>
              <a:t> </a:t>
            </a:r>
            <a:r>
              <a:rPr lang="en-US" sz="2000" b="1">
                <a:latin typeface="Calibri" pitchFamily="34" charset="0"/>
              </a:rPr>
              <a:t>– (5/6) log</a:t>
            </a:r>
            <a:r>
              <a:rPr lang="en-US" sz="2000" b="1" baseline="-25000">
                <a:latin typeface="Calibri" pitchFamily="34" charset="0"/>
              </a:rPr>
              <a:t>2</a:t>
            </a:r>
            <a:r>
              <a:rPr lang="en-US" sz="2000" b="1">
                <a:latin typeface="Calibri" pitchFamily="34" charset="0"/>
              </a:rPr>
              <a:t> (1/6) = 0.65</a:t>
            </a:r>
          </a:p>
        </p:txBody>
      </p:sp>
      <p:sp>
        <p:nvSpPr>
          <p:cNvPr id="15369" name="Text Box 9"/>
          <p:cNvSpPr txBox="1">
            <a:spLocks noChangeArrowheads="1"/>
          </p:cNvSpPr>
          <p:nvPr/>
        </p:nvSpPr>
        <p:spPr bwMode="auto">
          <a:xfrm>
            <a:off x="2971800" y="5105400"/>
            <a:ext cx="6172200" cy="854075"/>
          </a:xfrm>
          <a:prstGeom prst="rect">
            <a:avLst/>
          </a:prstGeom>
          <a:noFill/>
          <a:ln w="12700">
            <a:noFill/>
            <a:miter lim="800000"/>
            <a:headEnd/>
            <a:tailEnd/>
          </a:ln>
        </p:spPr>
        <p:txBody>
          <a:bodyPr>
            <a:spAutoFit/>
          </a:bodyPr>
          <a:lstStyle/>
          <a:p>
            <a:pPr>
              <a:spcBef>
                <a:spcPct val="50000"/>
              </a:spcBef>
            </a:pPr>
            <a:r>
              <a:rPr lang="en-US" sz="2000" b="1">
                <a:latin typeface="Calibri" pitchFamily="34" charset="0"/>
              </a:rPr>
              <a:t>P(C1) = 2/6          P(C2) = 4/6</a:t>
            </a:r>
          </a:p>
          <a:p>
            <a:pPr>
              <a:spcBef>
                <a:spcPct val="50000"/>
              </a:spcBef>
            </a:pPr>
            <a:r>
              <a:rPr lang="en-US" sz="2000" b="1">
                <a:latin typeface="Calibri" pitchFamily="34" charset="0"/>
              </a:rPr>
              <a:t>Entropy = – (2/6) log</a:t>
            </a:r>
            <a:r>
              <a:rPr lang="en-US" sz="2000" b="1" baseline="-25000">
                <a:latin typeface="Calibri" pitchFamily="34" charset="0"/>
              </a:rPr>
              <a:t>2</a:t>
            </a:r>
            <a:r>
              <a:rPr lang="en-US" sz="2000" b="1">
                <a:latin typeface="Calibri" pitchFamily="34" charset="0"/>
              </a:rPr>
              <a:t> (2/6)</a:t>
            </a:r>
            <a:r>
              <a:rPr lang="en-US" sz="2000" b="1" baseline="30000">
                <a:latin typeface="Calibri" pitchFamily="34" charset="0"/>
              </a:rPr>
              <a:t> </a:t>
            </a:r>
            <a:r>
              <a:rPr lang="en-US" sz="2000" b="1">
                <a:latin typeface="Calibri" pitchFamily="34" charset="0"/>
              </a:rPr>
              <a:t>– (4/6) log</a:t>
            </a:r>
            <a:r>
              <a:rPr lang="en-US" sz="2000" b="1" baseline="-25000">
                <a:latin typeface="Calibri" pitchFamily="34" charset="0"/>
              </a:rPr>
              <a:t>2</a:t>
            </a:r>
            <a:r>
              <a:rPr lang="en-US" sz="2000" b="1">
                <a:latin typeface="Calibri" pitchFamily="34" charset="0"/>
              </a:rPr>
              <a:t> (4/6) = 0.92</a:t>
            </a:r>
          </a:p>
        </p:txBody>
      </p:sp>
      <p:graphicFrame>
        <p:nvGraphicFramePr>
          <p:cNvPr id="15365" name="Object 5"/>
          <p:cNvGraphicFramePr>
            <a:graphicFrameLocks noChangeAspect="1"/>
          </p:cNvGraphicFramePr>
          <p:nvPr/>
        </p:nvGraphicFramePr>
        <p:xfrm>
          <a:off x="1758950" y="1219200"/>
          <a:ext cx="5945188" cy="615950"/>
        </p:xfrm>
        <a:graphic>
          <a:graphicData uri="http://schemas.openxmlformats.org/presentationml/2006/ole">
            <p:oleObj spid="_x0000_s15365" name="Equation" r:id="rId6" imgW="4267080" imgH="44424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z="2800" smtClean="0"/>
              <a:t>Splitting Based on INFO...</a:t>
            </a:r>
            <a:endParaRPr lang="en-US" smtClean="0"/>
          </a:p>
        </p:txBody>
      </p:sp>
      <p:sp>
        <p:nvSpPr>
          <p:cNvPr id="16388" name="Rectangle 3"/>
          <p:cNvSpPr>
            <a:spLocks noGrp="1" noChangeArrowheads="1"/>
          </p:cNvSpPr>
          <p:nvPr>
            <p:ph type="body" sz="half" idx="1"/>
          </p:nvPr>
        </p:nvSpPr>
        <p:spPr>
          <a:xfrm>
            <a:off x="381000" y="1143000"/>
            <a:ext cx="8382000" cy="4953000"/>
          </a:xfrm>
        </p:spPr>
        <p:txBody>
          <a:bodyPr/>
          <a:lstStyle/>
          <a:p>
            <a:pPr eaLnBrk="1" hangingPunct="1"/>
            <a:r>
              <a:rPr lang="en-US" sz="2400" smtClean="0"/>
              <a:t>Information Gain: </a:t>
            </a:r>
          </a:p>
          <a:p>
            <a:pPr lvl="1" eaLnBrk="1" hangingPunct="1"/>
            <a:endParaRPr lang="en-US" sz="2400" smtClean="0"/>
          </a:p>
          <a:p>
            <a:pPr marL="1146175" lvl="2" eaLnBrk="1" hangingPunct="1">
              <a:buFont typeface="Wingdings" pitchFamily="2" charset="2"/>
              <a:buNone/>
            </a:pPr>
            <a:endParaRPr lang="en-US" sz="2000" smtClean="0"/>
          </a:p>
          <a:p>
            <a:pPr marL="1146175" lvl="2" eaLnBrk="1" hangingPunct="1">
              <a:buFont typeface="Wingdings" pitchFamily="2" charset="2"/>
              <a:buNone/>
            </a:pPr>
            <a:endParaRPr lang="en-US" sz="2000" smtClean="0"/>
          </a:p>
          <a:p>
            <a:pPr marL="1146175" lvl="2" eaLnBrk="1" hangingPunct="1">
              <a:buFont typeface="Wingdings" pitchFamily="2" charset="2"/>
              <a:buNone/>
            </a:pPr>
            <a:r>
              <a:rPr lang="en-US" sz="2000" smtClean="0"/>
              <a:t>		Parent Node, p is split into k partitions;</a:t>
            </a:r>
          </a:p>
          <a:p>
            <a:pPr marL="1146175" lvl="2" eaLnBrk="1" hangingPunct="1">
              <a:buFont typeface="Wingdings" pitchFamily="2" charset="2"/>
              <a:buNone/>
            </a:pPr>
            <a:r>
              <a:rPr lang="en-US" sz="2000" smtClean="0"/>
              <a:t>		n</a:t>
            </a:r>
            <a:r>
              <a:rPr lang="en-US" sz="2000" baseline="-25000" smtClean="0"/>
              <a:t>i</a:t>
            </a:r>
            <a:r>
              <a:rPr lang="en-US" sz="2000" smtClean="0"/>
              <a:t> is number of records in partition i</a:t>
            </a:r>
          </a:p>
          <a:p>
            <a:pPr lvl="1" eaLnBrk="1" hangingPunct="1"/>
            <a:r>
              <a:rPr lang="en-US" sz="2400" smtClean="0"/>
              <a:t>Measures Reduction in Entropy achieved because of the split. Choose the split that achieves most reduction (maximizes GAIN)</a:t>
            </a:r>
          </a:p>
          <a:p>
            <a:pPr lvl="1" eaLnBrk="1" hangingPunct="1"/>
            <a:r>
              <a:rPr lang="en-US" sz="2400" smtClean="0"/>
              <a:t>Used in ID3 and C4.5</a:t>
            </a:r>
          </a:p>
          <a:p>
            <a:pPr lvl="1" eaLnBrk="1" hangingPunct="1"/>
            <a:r>
              <a:rPr lang="en-US" sz="2400" smtClean="0"/>
              <a:t>Disadvantage: Tends to prefer splits that result in large number of partitions, each being small but pure.</a:t>
            </a:r>
          </a:p>
        </p:txBody>
      </p:sp>
      <p:graphicFrame>
        <p:nvGraphicFramePr>
          <p:cNvPr id="16386" name="Object 2"/>
          <p:cNvGraphicFramePr>
            <a:graphicFrameLocks noChangeAspect="1"/>
          </p:cNvGraphicFramePr>
          <p:nvPr/>
        </p:nvGraphicFramePr>
        <p:xfrm>
          <a:off x="1752600" y="1676400"/>
          <a:ext cx="6189663" cy="966788"/>
        </p:xfrm>
        <a:graphic>
          <a:graphicData uri="http://schemas.openxmlformats.org/presentationml/2006/ole">
            <p:oleObj spid="_x0000_s16386" name="Equation" r:id="rId3" imgW="5041800" imgH="78732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z="2800" smtClean="0"/>
              <a:t>Splitting Based on INFO...</a:t>
            </a:r>
            <a:endParaRPr lang="en-US" smtClean="0"/>
          </a:p>
        </p:txBody>
      </p:sp>
      <p:sp>
        <p:nvSpPr>
          <p:cNvPr id="17413" name="Rectangle 3"/>
          <p:cNvSpPr>
            <a:spLocks noGrp="1" noChangeArrowheads="1"/>
          </p:cNvSpPr>
          <p:nvPr>
            <p:ph type="body" sz="half" idx="1"/>
          </p:nvPr>
        </p:nvSpPr>
        <p:spPr>
          <a:xfrm>
            <a:off x="457200" y="1143000"/>
            <a:ext cx="8382000" cy="5105400"/>
          </a:xfrm>
        </p:spPr>
        <p:txBody>
          <a:bodyPr/>
          <a:lstStyle/>
          <a:p>
            <a:pPr eaLnBrk="1" hangingPunct="1">
              <a:lnSpc>
                <a:spcPct val="90000"/>
              </a:lnSpc>
            </a:pPr>
            <a:r>
              <a:rPr lang="en-US" sz="2400" smtClean="0"/>
              <a:t>Gain Ratio: </a:t>
            </a:r>
          </a:p>
          <a:p>
            <a:pPr lvl="1" eaLnBrk="1" hangingPunct="1">
              <a:lnSpc>
                <a:spcPct val="90000"/>
              </a:lnSpc>
            </a:pPr>
            <a:endParaRPr lang="en-US" sz="2400" smtClean="0"/>
          </a:p>
          <a:p>
            <a:pPr lvl="1" eaLnBrk="1" hangingPunct="1">
              <a:lnSpc>
                <a:spcPct val="90000"/>
              </a:lnSpc>
            </a:pPr>
            <a:endParaRPr lang="en-US" sz="2400" smtClean="0"/>
          </a:p>
          <a:p>
            <a:pPr marL="1146175" lvl="2" eaLnBrk="1" hangingPunct="1">
              <a:lnSpc>
                <a:spcPct val="90000"/>
              </a:lnSpc>
            </a:pPr>
            <a:endParaRPr lang="en-US" sz="2000" smtClean="0"/>
          </a:p>
          <a:p>
            <a:pPr marL="1146175" lvl="2" eaLnBrk="1" hangingPunct="1">
              <a:lnSpc>
                <a:spcPct val="90000"/>
              </a:lnSpc>
            </a:pPr>
            <a:endParaRPr lang="en-US" sz="2000" smtClean="0"/>
          </a:p>
          <a:p>
            <a:pPr marL="1146175" lvl="2" eaLnBrk="1" hangingPunct="1">
              <a:lnSpc>
                <a:spcPct val="90000"/>
              </a:lnSpc>
              <a:buFont typeface="Wingdings" pitchFamily="2" charset="2"/>
              <a:buNone/>
            </a:pPr>
            <a:r>
              <a:rPr lang="en-US" sz="2000" smtClean="0"/>
              <a:t>Parent Node, p is split into k partitions</a:t>
            </a:r>
          </a:p>
          <a:p>
            <a:pPr marL="1146175" lvl="2" eaLnBrk="1" hangingPunct="1">
              <a:lnSpc>
                <a:spcPct val="90000"/>
              </a:lnSpc>
              <a:buFont typeface="Wingdings" pitchFamily="2" charset="2"/>
              <a:buNone/>
            </a:pPr>
            <a:r>
              <a:rPr lang="en-US" sz="2000" smtClean="0"/>
              <a:t>n</a:t>
            </a:r>
            <a:r>
              <a:rPr lang="en-US" sz="2000" baseline="-25000" smtClean="0"/>
              <a:t>i</a:t>
            </a:r>
            <a:r>
              <a:rPr lang="en-US" sz="2000" smtClean="0"/>
              <a:t> is the number of records in partition i</a:t>
            </a:r>
          </a:p>
          <a:p>
            <a:pPr marL="1146175" lvl="2" eaLnBrk="1" hangingPunct="1">
              <a:lnSpc>
                <a:spcPct val="90000"/>
              </a:lnSpc>
              <a:buFont typeface="Wingdings" pitchFamily="2" charset="2"/>
              <a:buNone/>
            </a:pPr>
            <a:endParaRPr lang="en-US" sz="800" smtClean="0"/>
          </a:p>
          <a:p>
            <a:pPr lvl="1" eaLnBrk="1" hangingPunct="1">
              <a:lnSpc>
                <a:spcPct val="90000"/>
              </a:lnSpc>
            </a:pPr>
            <a:r>
              <a:rPr lang="en-US" sz="2400" smtClean="0"/>
              <a:t>Adjusts Information Gain by the entropy of the partitioning (SplitINFO). Higher entropy partitioning (large number of small partitions) is penalized!</a:t>
            </a:r>
          </a:p>
          <a:p>
            <a:pPr lvl="1" eaLnBrk="1" hangingPunct="1">
              <a:lnSpc>
                <a:spcPct val="90000"/>
              </a:lnSpc>
            </a:pPr>
            <a:r>
              <a:rPr lang="en-US" sz="2400" smtClean="0"/>
              <a:t>Used in C4.5</a:t>
            </a:r>
          </a:p>
          <a:p>
            <a:pPr lvl="1" eaLnBrk="1" hangingPunct="1">
              <a:lnSpc>
                <a:spcPct val="90000"/>
              </a:lnSpc>
            </a:pPr>
            <a:r>
              <a:rPr lang="en-US" sz="2400" smtClean="0"/>
              <a:t>Designed to overcome the disadvantage of Information Gain</a:t>
            </a:r>
          </a:p>
        </p:txBody>
      </p:sp>
      <p:graphicFrame>
        <p:nvGraphicFramePr>
          <p:cNvPr id="17410" name="Object 2"/>
          <p:cNvGraphicFramePr>
            <a:graphicFrameLocks noChangeAspect="1"/>
          </p:cNvGraphicFramePr>
          <p:nvPr/>
        </p:nvGraphicFramePr>
        <p:xfrm>
          <a:off x="609600" y="1752600"/>
          <a:ext cx="4114800" cy="927100"/>
        </p:xfrm>
        <a:graphic>
          <a:graphicData uri="http://schemas.openxmlformats.org/presentationml/2006/ole">
            <p:oleObj spid="_x0000_s17410" name="Equation" r:id="rId3" imgW="3340080" imgH="799920" progId="Equation.3">
              <p:embed/>
            </p:oleObj>
          </a:graphicData>
        </a:graphic>
      </p:graphicFrame>
      <p:graphicFrame>
        <p:nvGraphicFramePr>
          <p:cNvPr id="17411" name="Object 3"/>
          <p:cNvGraphicFramePr>
            <a:graphicFrameLocks noChangeAspect="1"/>
          </p:cNvGraphicFramePr>
          <p:nvPr/>
        </p:nvGraphicFramePr>
        <p:xfrm>
          <a:off x="4800600" y="1752600"/>
          <a:ext cx="4194175" cy="935038"/>
        </p:xfrm>
        <a:graphic>
          <a:graphicData uri="http://schemas.openxmlformats.org/presentationml/2006/ole">
            <p:oleObj spid="_x0000_s17411" name="Equation" r:id="rId4" imgW="2958840" imgH="72360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Comparison among Splitting Criteria</a:t>
            </a:r>
          </a:p>
        </p:txBody>
      </p:sp>
      <p:pic>
        <p:nvPicPr>
          <p:cNvPr id="61442" name="Picture 3"/>
          <p:cNvPicPr>
            <a:picLocks noChangeAspect="1" noChangeArrowheads="1"/>
          </p:cNvPicPr>
          <p:nvPr/>
        </p:nvPicPr>
        <p:blipFill>
          <a:blip r:embed="rId2"/>
          <a:srcRect/>
          <a:stretch>
            <a:fillRect/>
          </a:stretch>
        </p:blipFill>
        <p:spPr bwMode="auto">
          <a:xfrm>
            <a:off x="1447800" y="1676400"/>
            <a:ext cx="6248400" cy="4686300"/>
          </a:xfrm>
          <a:prstGeom prst="rect">
            <a:avLst/>
          </a:prstGeom>
          <a:noFill/>
          <a:ln w="12700">
            <a:noFill/>
            <a:miter lim="800000"/>
            <a:headEnd/>
            <a:tailEnd/>
          </a:ln>
        </p:spPr>
      </p:pic>
      <p:sp>
        <p:nvSpPr>
          <p:cNvPr id="61443" name="Text Box 4"/>
          <p:cNvSpPr txBox="1">
            <a:spLocks noChangeArrowheads="1"/>
          </p:cNvSpPr>
          <p:nvPr/>
        </p:nvSpPr>
        <p:spPr bwMode="auto">
          <a:xfrm>
            <a:off x="381000" y="1219200"/>
            <a:ext cx="4724400" cy="457200"/>
          </a:xfrm>
          <a:prstGeom prst="rect">
            <a:avLst/>
          </a:prstGeom>
          <a:noFill/>
          <a:ln w="12700">
            <a:noFill/>
            <a:miter lim="800000"/>
            <a:headEnd/>
            <a:tailEnd/>
          </a:ln>
        </p:spPr>
        <p:txBody>
          <a:bodyPr>
            <a:spAutoFit/>
          </a:bodyPr>
          <a:lstStyle/>
          <a:p>
            <a:pPr>
              <a:spcBef>
                <a:spcPct val="50000"/>
              </a:spcBef>
            </a:pPr>
            <a:r>
              <a:rPr lang="en-US" sz="2400" b="1">
                <a:latin typeface="Calibri" pitchFamily="34" charset="0"/>
              </a:rPr>
              <a:t>For a 2-class problem: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p:cNvGraphicFramePr>
          <p:nvPr/>
        </p:nvGraphicFramePr>
        <p:xfrm>
          <a:off x="2057400" y="1295400"/>
          <a:ext cx="5895975" cy="5146675"/>
        </p:xfrm>
        <a:graphic>
          <a:graphicData uri="http://schemas.openxmlformats.org/presentationml/2006/ole">
            <p:oleObj spid="_x0000_s18434" name="Worksheet" r:id="rId3" imgW="5743575" imgH="5172253" progId="Excel.Sheet.8">
              <p:embed/>
            </p:oleObj>
          </a:graphicData>
        </a:graphic>
      </p:graphicFrame>
      <p:sp>
        <p:nvSpPr>
          <p:cNvPr id="18435" name="Rectangle 3"/>
          <p:cNvSpPr>
            <a:spLocks noGrp="1" noChangeArrowheads="1"/>
          </p:cNvSpPr>
          <p:nvPr>
            <p:ph type="title"/>
          </p:nvPr>
        </p:nvSpPr>
        <p:spPr/>
        <p:txBody>
          <a:bodyPr/>
          <a:lstStyle/>
          <a:p>
            <a:pPr eaLnBrk="1" hangingPunct="1"/>
            <a:r>
              <a:rPr lang="en-US" altLang="zh-TW" smtClean="0"/>
              <a:t>Example: Build a Decision Tree </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Illustrating Classification Task</a:t>
            </a:r>
          </a:p>
        </p:txBody>
      </p:sp>
      <p:graphicFrame>
        <p:nvGraphicFramePr>
          <p:cNvPr id="1026" name="Object 2"/>
          <p:cNvGraphicFramePr>
            <a:graphicFrameLocks noChangeAspect="1"/>
          </p:cNvGraphicFramePr>
          <p:nvPr>
            <p:ph idx="1"/>
          </p:nvPr>
        </p:nvGraphicFramePr>
        <p:xfrm>
          <a:off x="1093788" y="1143000"/>
          <a:ext cx="6951662" cy="5181600"/>
        </p:xfrm>
        <a:graphic>
          <a:graphicData uri="http://schemas.openxmlformats.org/presentationml/2006/ole">
            <p:oleObj spid="_x0000_s1026" name="Visio" r:id="rId3" imgW="8424875" imgH="6279741"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smtClean="0"/>
              <a:t>Examples of Classification Task</a:t>
            </a:r>
          </a:p>
        </p:txBody>
      </p:sp>
      <p:sp>
        <p:nvSpPr>
          <p:cNvPr id="919555" name="Rectangle 3"/>
          <p:cNvSpPr>
            <a:spLocks noGrp="1" noChangeArrowheads="1"/>
          </p:cNvSpPr>
          <p:nvPr>
            <p:ph type="body" idx="1"/>
          </p:nvPr>
        </p:nvSpPr>
        <p:spPr/>
        <p:txBody>
          <a:bodyPr rtlCol="0">
            <a:normAutofit fontScale="92500" lnSpcReduction="20000"/>
          </a:bodyPr>
          <a:lstStyle/>
          <a:p>
            <a:pPr eaLnBrk="1" fontAlgn="auto" hangingPunct="1">
              <a:spcAft>
                <a:spcPts val="0"/>
              </a:spcAft>
              <a:buFont typeface="Arial" pitchFamily="34" charset="0"/>
              <a:buChar char="•"/>
              <a:defRPr/>
            </a:pPr>
            <a:r>
              <a:rPr lang="en-US"/>
              <a:t>Predicting tumor cells as benign or malignant</a:t>
            </a:r>
          </a:p>
          <a:p>
            <a:pPr lvl="4" eaLnBrk="1" fontAlgn="auto" hangingPunct="1">
              <a:spcAft>
                <a:spcPts val="0"/>
              </a:spcAft>
              <a:buFont typeface="Arial" pitchFamily="34" charset="0"/>
              <a:buChar char="»"/>
              <a:defRPr/>
            </a:pPr>
            <a:endParaRPr lang="en-US"/>
          </a:p>
          <a:p>
            <a:pPr eaLnBrk="1" fontAlgn="auto" hangingPunct="1">
              <a:spcAft>
                <a:spcPts val="0"/>
              </a:spcAft>
              <a:buFont typeface="Arial" pitchFamily="34" charset="0"/>
              <a:buChar char="•"/>
              <a:defRPr/>
            </a:pPr>
            <a:r>
              <a:rPr lang="en-US"/>
              <a:t>Classifying credit card transactions </a:t>
            </a:r>
            <a:br>
              <a:rPr lang="en-US"/>
            </a:br>
            <a:r>
              <a:rPr lang="en-US"/>
              <a:t>as legitimate or fraudulent</a:t>
            </a:r>
          </a:p>
          <a:p>
            <a:pPr lvl="4" eaLnBrk="1" fontAlgn="auto" hangingPunct="1">
              <a:spcAft>
                <a:spcPts val="0"/>
              </a:spcAft>
              <a:buFont typeface="Arial" pitchFamily="34" charset="0"/>
              <a:buChar char="»"/>
              <a:defRPr/>
            </a:pPr>
            <a:endParaRPr lang="en-US"/>
          </a:p>
          <a:p>
            <a:pPr eaLnBrk="1" fontAlgn="auto" hangingPunct="1">
              <a:spcAft>
                <a:spcPts val="0"/>
              </a:spcAft>
              <a:buFont typeface="Arial" pitchFamily="34" charset="0"/>
              <a:buChar char="•"/>
              <a:defRPr/>
            </a:pPr>
            <a:r>
              <a:rPr lang="en-US"/>
              <a:t>Classifying secondary structures of protein </a:t>
            </a:r>
            <a:br>
              <a:rPr lang="en-US"/>
            </a:br>
            <a:r>
              <a:rPr lang="en-US"/>
              <a:t>as alpha-helix, beta-sheet, or random </a:t>
            </a:r>
            <a:br>
              <a:rPr lang="en-US"/>
            </a:br>
            <a:r>
              <a:rPr lang="en-US"/>
              <a:t>coil</a:t>
            </a:r>
          </a:p>
          <a:p>
            <a:pPr lvl="4" eaLnBrk="1" fontAlgn="auto" hangingPunct="1">
              <a:spcAft>
                <a:spcPts val="0"/>
              </a:spcAft>
              <a:buFont typeface="Arial" pitchFamily="34" charset="0"/>
              <a:buChar char="»"/>
              <a:defRPr/>
            </a:pPr>
            <a:endParaRPr lang="en-US"/>
          </a:p>
          <a:p>
            <a:pPr eaLnBrk="1" fontAlgn="auto" hangingPunct="1">
              <a:spcAft>
                <a:spcPts val="0"/>
              </a:spcAft>
              <a:buFont typeface="Arial" pitchFamily="34" charset="0"/>
              <a:buChar char="•"/>
              <a:defRPr/>
            </a:pPr>
            <a:r>
              <a:rPr lang="en-US"/>
              <a:t>Categorizing news stories as finance, </a:t>
            </a:r>
            <a:br>
              <a:rPr lang="en-US"/>
            </a:br>
            <a:r>
              <a:rPr lang="en-US"/>
              <a:t>weather, entertainment, sports, etc</a:t>
            </a:r>
          </a:p>
        </p:txBody>
      </p:sp>
      <p:grpSp>
        <p:nvGrpSpPr>
          <p:cNvPr id="2054" name="Group 4"/>
          <p:cNvGrpSpPr>
            <a:grpSpLocks/>
          </p:cNvGrpSpPr>
          <p:nvPr/>
        </p:nvGrpSpPr>
        <p:grpSpPr bwMode="auto">
          <a:xfrm>
            <a:off x="6629400" y="1828800"/>
            <a:ext cx="2057400" cy="1417638"/>
            <a:chOff x="3360" y="768"/>
            <a:chExt cx="1296" cy="893"/>
          </a:xfrm>
        </p:grpSpPr>
        <p:pic>
          <p:nvPicPr>
            <p:cNvPr id="2056" name="Picture 5" descr="story-3dimensional-2"/>
            <p:cNvPicPr>
              <a:picLocks noChangeAspect="1" noChangeArrowheads="1"/>
            </p:cNvPicPr>
            <p:nvPr/>
          </p:nvPicPr>
          <p:blipFill>
            <a:blip r:embed="rId3"/>
            <a:srcRect/>
            <a:stretch>
              <a:fillRect/>
            </a:stretch>
          </p:blipFill>
          <p:spPr bwMode="auto">
            <a:xfrm>
              <a:off x="3418" y="768"/>
              <a:ext cx="1238" cy="893"/>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3370" y="1155"/>
            <a:ext cx="432" cy="429"/>
          </p:xfrm>
          <a:graphic>
            <a:graphicData uri="http://schemas.openxmlformats.org/presentationml/2006/ole">
              <p:oleObj spid="_x0000_s2050" name="VISIO" r:id="rId4" imgW="618480" imgH="614520" progId="">
                <p:embed/>
              </p:oleObj>
            </a:graphicData>
          </a:graphic>
        </p:graphicFrame>
        <p:graphicFrame>
          <p:nvGraphicFramePr>
            <p:cNvPr id="2051" name="Object 3"/>
            <p:cNvGraphicFramePr>
              <a:graphicFrameLocks noChangeAspect="1"/>
            </p:cNvGraphicFramePr>
            <p:nvPr/>
          </p:nvGraphicFramePr>
          <p:xfrm>
            <a:off x="3360" y="912"/>
            <a:ext cx="432" cy="355"/>
          </p:xfrm>
          <a:graphic>
            <a:graphicData uri="http://schemas.openxmlformats.org/presentationml/2006/ole">
              <p:oleObj spid="_x0000_s2051" name="VISIO" r:id="rId5" imgW="807120" imgH="662760" progId="">
                <p:embed/>
              </p:oleObj>
            </a:graphicData>
          </a:graphic>
        </p:graphicFrame>
      </p:grpSp>
      <p:pic>
        <p:nvPicPr>
          <p:cNvPr id="2055" name="Picture 8" descr="pro"/>
          <p:cNvPicPr>
            <a:picLocks noChangeAspect="1" noChangeArrowheads="1"/>
          </p:cNvPicPr>
          <p:nvPr/>
        </p:nvPicPr>
        <p:blipFill>
          <a:blip r:embed="rId6"/>
          <a:srcRect/>
          <a:stretch>
            <a:fillRect/>
          </a:stretch>
        </p:blipFill>
        <p:spPr bwMode="auto">
          <a:xfrm>
            <a:off x="7075488" y="3886200"/>
            <a:ext cx="1535112" cy="2319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noChangeArrowheads="1"/>
          </p:cNvSpPr>
          <p:nvPr>
            <p:ph type="title"/>
          </p:nvPr>
        </p:nvSpPr>
        <p:spPr/>
        <p:txBody>
          <a:bodyPr/>
          <a:lstStyle/>
          <a:p>
            <a:pPr eaLnBrk="1" hangingPunct="1"/>
            <a:r>
              <a:rPr lang="en-US" smtClean="0"/>
              <a:t>Classification Techniques</a:t>
            </a:r>
          </a:p>
        </p:txBody>
      </p:sp>
      <p:sp>
        <p:nvSpPr>
          <p:cNvPr id="23554" name="Rectangle 5"/>
          <p:cNvSpPr>
            <a:spLocks noGrp="1" noChangeArrowheads="1"/>
          </p:cNvSpPr>
          <p:nvPr>
            <p:ph type="body" idx="1"/>
          </p:nvPr>
        </p:nvSpPr>
        <p:spPr/>
        <p:txBody>
          <a:bodyPr/>
          <a:lstStyle/>
          <a:p>
            <a:pPr eaLnBrk="1" hangingPunct="1"/>
            <a:r>
              <a:rPr lang="en-US" smtClean="0"/>
              <a:t>Decision Tree based Methods</a:t>
            </a:r>
          </a:p>
          <a:p>
            <a:pPr eaLnBrk="1" hangingPunct="1"/>
            <a:r>
              <a:rPr lang="en-US" smtClean="0"/>
              <a:t>Rule-based Methods</a:t>
            </a:r>
          </a:p>
          <a:p>
            <a:pPr eaLnBrk="1" hangingPunct="1"/>
            <a:r>
              <a:rPr lang="en-US" smtClean="0"/>
              <a:t>Memory based reasoning</a:t>
            </a:r>
          </a:p>
          <a:p>
            <a:pPr eaLnBrk="1" hangingPunct="1"/>
            <a:r>
              <a:rPr lang="en-US" smtClean="0"/>
              <a:t>Neural Networks</a:t>
            </a:r>
          </a:p>
          <a:p>
            <a:pPr eaLnBrk="1" hangingPunct="1"/>
            <a:r>
              <a:rPr lang="en-US" smtClean="0"/>
              <a:t>Naïve Bayes and Bayesian Belief Networks</a:t>
            </a:r>
          </a:p>
          <a:p>
            <a:pPr eaLnBrk="1" hangingPunct="1"/>
            <a:r>
              <a:rPr lang="en-US" smtClean="0"/>
              <a:t>Support Vector Machines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Example of a Decision Tree</a:t>
            </a:r>
          </a:p>
        </p:txBody>
      </p:sp>
      <p:grpSp>
        <p:nvGrpSpPr>
          <p:cNvPr id="3076" name="Group 3"/>
          <p:cNvGrpSpPr>
            <a:grpSpLocks/>
          </p:cNvGrpSpPr>
          <p:nvPr/>
        </p:nvGrpSpPr>
        <p:grpSpPr bwMode="auto">
          <a:xfrm>
            <a:off x="228600" y="1371600"/>
            <a:ext cx="3587750" cy="4311650"/>
            <a:chOff x="288" y="951"/>
            <a:chExt cx="2260" cy="2716"/>
          </a:xfrm>
        </p:grpSpPr>
        <p:graphicFrame>
          <p:nvGraphicFramePr>
            <p:cNvPr id="3074" name="Object 2"/>
            <p:cNvGraphicFramePr>
              <a:graphicFrameLocks noChangeAspect="1"/>
            </p:cNvGraphicFramePr>
            <p:nvPr/>
          </p:nvGraphicFramePr>
          <p:xfrm>
            <a:off x="288" y="1344"/>
            <a:ext cx="2246" cy="2323"/>
          </p:xfrm>
          <a:graphic>
            <a:graphicData uri="http://schemas.openxmlformats.org/presentationml/2006/ole">
              <p:oleObj spid="_x0000_s3074" name="Document" r:id="rId3" imgW="5405040" imgH="5780160" progId="Word.Document.8">
                <p:embed/>
              </p:oleObj>
            </a:graphicData>
          </a:graphic>
        </p:graphicFrame>
        <p:sp>
          <p:nvSpPr>
            <p:cNvPr id="3106" name="Text Box 5"/>
            <p:cNvSpPr txBox="1">
              <a:spLocks noChangeArrowheads="1"/>
            </p:cNvSpPr>
            <p:nvPr/>
          </p:nvSpPr>
          <p:spPr bwMode="auto">
            <a:xfrm rot="-2416809">
              <a:off x="672" y="951"/>
              <a:ext cx="792"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categorical</a:t>
              </a:r>
              <a:endParaRPr lang="en-US" sz="1600" b="1">
                <a:solidFill>
                  <a:schemeClr val="bg2"/>
                </a:solidFill>
                <a:latin typeface="Calibri" pitchFamily="34" charset="0"/>
              </a:endParaRPr>
            </a:p>
          </p:txBody>
        </p:sp>
        <p:sp>
          <p:nvSpPr>
            <p:cNvPr id="3107" name="Text Box 6"/>
            <p:cNvSpPr txBox="1">
              <a:spLocks noChangeArrowheads="1"/>
            </p:cNvSpPr>
            <p:nvPr/>
          </p:nvSpPr>
          <p:spPr bwMode="auto">
            <a:xfrm rot="-2416809">
              <a:off x="1104" y="951"/>
              <a:ext cx="792"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categorical</a:t>
              </a:r>
              <a:endParaRPr lang="en-US" sz="1600" b="1">
                <a:solidFill>
                  <a:schemeClr val="bg2"/>
                </a:solidFill>
                <a:latin typeface="Calibri" pitchFamily="34" charset="0"/>
              </a:endParaRPr>
            </a:p>
          </p:txBody>
        </p:sp>
        <p:sp>
          <p:nvSpPr>
            <p:cNvPr id="3108" name="Text Box 7"/>
            <p:cNvSpPr txBox="1">
              <a:spLocks noChangeArrowheads="1"/>
            </p:cNvSpPr>
            <p:nvPr/>
          </p:nvSpPr>
          <p:spPr bwMode="auto">
            <a:xfrm rot="-2416809">
              <a:off x="1632" y="951"/>
              <a:ext cx="805"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continuous</a:t>
              </a:r>
              <a:endParaRPr lang="en-US" sz="1600" b="1">
                <a:solidFill>
                  <a:schemeClr val="bg2"/>
                </a:solidFill>
                <a:latin typeface="Calibri" pitchFamily="34" charset="0"/>
              </a:endParaRPr>
            </a:p>
          </p:txBody>
        </p:sp>
        <p:sp>
          <p:nvSpPr>
            <p:cNvPr id="3109" name="Text Box 8"/>
            <p:cNvSpPr txBox="1">
              <a:spLocks noChangeArrowheads="1"/>
            </p:cNvSpPr>
            <p:nvPr/>
          </p:nvSpPr>
          <p:spPr bwMode="auto">
            <a:xfrm rot="-2416809">
              <a:off x="2112" y="1047"/>
              <a:ext cx="436"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class</a:t>
              </a:r>
              <a:endParaRPr lang="en-US" sz="1600" b="1">
                <a:solidFill>
                  <a:schemeClr val="bg2"/>
                </a:solidFill>
                <a:latin typeface="Calibri" pitchFamily="34" charset="0"/>
              </a:endParaRPr>
            </a:p>
          </p:txBody>
        </p:sp>
      </p:grpSp>
      <p:sp>
        <p:nvSpPr>
          <p:cNvPr id="3077"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p:spPr>
        <p:txBody>
          <a:bodyPr wrap="none" anchor="ctr"/>
          <a:lstStyle/>
          <a:p>
            <a:endParaRPr lang="en-US"/>
          </a:p>
        </p:txBody>
      </p:sp>
      <p:sp>
        <p:nvSpPr>
          <p:cNvPr id="3078"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3079"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3080"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3081"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082"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083"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3084"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3085"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3086" name="AutoShape 18"/>
          <p:cNvSpPr>
            <a:spLocks noChangeArrowheads="1"/>
          </p:cNvSpPr>
          <p:nvPr/>
        </p:nvSpPr>
        <p:spPr bwMode="auto">
          <a:xfrm>
            <a:off x="7005638" y="5029200"/>
            <a:ext cx="627062" cy="366713"/>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3087" name="Text Box 19"/>
          <p:cNvSpPr txBox="1">
            <a:spLocks noChangeArrowheads="1"/>
          </p:cNvSpPr>
          <p:nvPr/>
        </p:nvSpPr>
        <p:spPr bwMode="auto">
          <a:xfrm>
            <a:off x="6929438" y="5029200"/>
            <a:ext cx="685800"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3088" name="AutoShape 20"/>
          <p:cNvSpPr>
            <a:spLocks noChangeArrowheads="1"/>
          </p:cNvSpPr>
          <p:nvPr/>
        </p:nvSpPr>
        <p:spPr bwMode="auto">
          <a:xfrm>
            <a:off x="5513388" y="5046663"/>
            <a:ext cx="654050" cy="363537"/>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3089" name="Text Box 21"/>
          <p:cNvSpPr txBox="1">
            <a:spLocks noChangeArrowheads="1"/>
          </p:cNvSpPr>
          <p:nvPr/>
        </p:nvSpPr>
        <p:spPr bwMode="auto">
          <a:xfrm>
            <a:off x="5610225" y="5032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3090" name="AutoShape 22"/>
          <p:cNvSpPr>
            <a:spLocks noChangeArrowheads="1"/>
          </p:cNvSpPr>
          <p:nvPr/>
        </p:nvSpPr>
        <p:spPr bwMode="auto">
          <a:xfrm>
            <a:off x="4948238" y="3462338"/>
            <a:ext cx="685800" cy="347662"/>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3091" name="Text Box 23"/>
          <p:cNvSpPr txBox="1">
            <a:spLocks noChangeArrowheads="1"/>
          </p:cNvSpPr>
          <p:nvPr/>
        </p:nvSpPr>
        <p:spPr bwMode="auto">
          <a:xfrm>
            <a:off x="5043488" y="344805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3092" name="AutoShape 24"/>
          <p:cNvSpPr>
            <a:spLocks noChangeArrowheads="1"/>
          </p:cNvSpPr>
          <p:nvPr/>
        </p:nvSpPr>
        <p:spPr bwMode="auto">
          <a:xfrm>
            <a:off x="7843838" y="4267200"/>
            <a:ext cx="685800" cy="381000"/>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3093" name="Text Box 25"/>
          <p:cNvSpPr txBox="1">
            <a:spLocks noChangeArrowheads="1"/>
          </p:cNvSpPr>
          <p:nvPr/>
        </p:nvSpPr>
        <p:spPr bwMode="auto">
          <a:xfrm>
            <a:off x="7920038" y="426720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3094" name="Text Box 26"/>
          <p:cNvSpPr txBox="1">
            <a:spLocks noChangeArrowheads="1"/>
          </p:cNvSpPr>
          <p:nvPr/>
        </p:nvSpPr>
        <p:spPr bwMode="auto">
          <a:xfrm>
            <a:off x="5060950" y="298450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3095" name="Text Box 27"/>
          <p:cNvSpPr txBox="1">
            <a:spLocks noChangeArrowheads="1"/>
          </p:cNvSpPr>
          <p:nvPr/>
        </p:nvSpPr>
        <p:spPr bwMode="auto">
          <a:xfrm>
            <a:off x="6926263" y="298450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No</a:t>
            </a:r>
            <a:endParaRPr lang="en-US" sz="1600">
              <a:solidFill>
                <a:schemeClr val="bg2"/>
              </a:solidFill>
              <a:latin typeface="Calibri" pitchFamily="34" charset="0"/>
            </a:endParaRPr>
          </a:p>
        </p:txBody>
      </p:sp>
      <p:sp>
        <p:nvSpPr>
          <p:cNvPr id="3096" name="Text Box 28"/>
          <p:cNvSpPr txBox="1">
            <a:spLocks noChangeArrowheads="1"/>
          </p:cNvSpPr>
          <p:nvPr/>
        </p:nvSpPr>
        <p:spPr bwMode="auto">
          <a:xfrm>
            <a:off x="7908925" y="3749675"/>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Married</a:t>
            </a:r>
            <a:r>
              <a:rPr lang="en-US" sz="1600">
                <a:solidFill>
                  <a:schemeClr val="bg2"/>
                </a:solidFill>
                <a:latin typeface="Calibri" pitchFamily="34" charset="0"/>
              </a:rPr>
              <a:t> </a:t>
            </a:r>
          </a:p>
        </p:txBody>
      </p:sp>
      <p:sp>
        <p:nvSpPr>
          <p:cNvPr id="3097" name="Text Box 29"/>
          <p:cNvSpPr txBox="1">
            <a:spLocks noChangeArrowheads="1"/>
          </p:cNvSpPr>
          <p:nvPr/>
        </p:nvSpPr>
        <p:spPr bwMode="auto">
          <a:xfrm>
            <a:off x="5692775" y="3778250"/>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3098" name="Text Box 30"/>
          <p:cNvSpPr txBox="1">
            <a:spLocks noChangeArrowheads="1"/>
          </p:cNvSpPr>
          <p:nvPr/>
        </p:nvSpPr>
        <p:spPr bwMode="auto">
          <a:xfrm>
            <a:off x="5313363" y="4570413"/>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3099" name="Text Box 31"/>
          <p:cNvSpPr txBox="1">
            <a:spLocks noChangeArrowheads="1"/>
          </p:cNvSpPr>
          <p:nvPr/>
        </p:nvSpPr>
        <p:spPr bwMode="auto">
          <a:xfrm>
            <a:off x="7088188" y="4570413"/>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sp>
        <p:nvSpPr>
          <p:cNvPr id="3100" name="Text Box 32"/>
          <p:cNvSpPr txBox="1">
            <a:spLocks noChangeArrowheads="1"/>
          </p:cNvSpPr>
          <p:nvPr/>
        </p:nvSpPr>
        <p:spPr bwMode="auto">
          <a:xfrm>
            <a:off x="6427788" y="1766888"/>
            <a:ext cx="2241550" cy="366712"/>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b="1" i="1">
                <a:solidFill>
                  <a:srgbClr val="FF0000"/>
                </a:solidFill>
                <a:latin typeface="Calibri" pitchFamily="34" charset="0"/>
              </a:rPr>
              <a:t>Splitting Attributes</a:t>
            </a:r>
          </a:p>
        </p:txBody>
      </p:sp>
      <p:sp>
        <p:nvSpPr>
          <p:cNvPr id="3101"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p:spPr>
        <p:txBody>
          <a:bodyPr wrap="none" anchor="ctr"/>
          <a:lstStyle/>
          <a:p>
            <a:endParaRPr lang="en-US"/>
          </a:p>
        </p:txBody>
      </p:sp>
      <p:sp>
        <p:nvSpPr>
          <p:cNvPr id="3102"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p>
            <a:endParaRPr lang="en-US">
              <a:latin typeface="Calibri" pitchFamily="34" charset="0"/>
            </a:endParaRPr>
          </a:p>
        </p:txBody>
      </p:sp>
      <p:sp>
        <p:nvSpPr>
          <p:cNvPr id="3103"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p:spPr>
        <p:txBody>
          <a:bodyPr wrap="none" anchor="ctr"/>
          <a:lstStyle/>
          <a:p>
            <a:endParaRPr lang="en-US"/>
          </a:p>
        </p:txBody>
      </p:sp>
      <p:sp>
        <p:nvSpPr>
          <p:cNvPr id="3104" name="Text Box 36"/>
          <p:cNvSpPr txBox="1">
            <a:spLocks noChangeArrowheads="1"/>
          </p:cNvSpPr>
          <p:nvPr/>
        </p:nvSpPr>
        <p:spPr bwMode="auto">
          <a:xfrm>
            <a:off x="762000" y="5867400"/>
            <a:ext cx="25146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Training Data</a:t>
            </a:r>
            <a:endParaRPr lang="en-US" sz="2000">
              <a:solidFill>
                <a:schemeClr val="bg2"/>
              </a:solidFill>
              <a:latin typeface="Calibri" pitchFamily="34" charset="0"/>
            </a:endParaRPr>
          </a:p>
        </p:txBody>
      </p:sp>
      <p:sp>
        <p:nvSpPr>
          <p:cNvPr id="3105" name="Text Box 37"/>
          <p:cNvSpPr txBox="1">
            <a:spLocks noChangeArrowheads="1"/>
          </p:cNvSpPr>
          <p:nvPr/>
        </p:nvSpPr>
        <p:spPr bwMode="auto">
          <a:xfrm>
            <a:off x="5029200" y="5835650"/>
            <a:ext cx="3124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Model:  Decision Tree</a:t>
            </a:r>
            <a:endParaRPr lang="en-US" sz="2000">
              <a:solidFill>
                <a:schemeClr val="bg2"/>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Another Example of Decision Tree</a:t>
            </a:r>
          </a:p>
        </p:txBody>
      </p:sp>
      <p:graphicFrame>
        <p:nvGraphicFramePr>
          <p:cNvPr id="4098" name="Object 2"/>
          <p:cNvGraphicFramePr>
            <a:graphicFrameLocks noChangeAspect="1"/>
          </p:cNvGraphicFramePr>
          <p:nvPr/>
        </p:nvGraphicFramePr>
        <p:xfrm>
          <a:off x="457200" y="2133600"/>
          <a:ext cx="3565525" cy="3687763"/>
        </p:xfrm>
        <a:graphic>
          <a:graphicData uri="http://schemas.openxmlformats.org/presentationml/2006/ole">
            <p:oleObj spid="_x0000_s4098" name="Document" r:id="rId3" imgW="5405040" imgH="5780160" progId="Word.Document.8">
              <p:embed/>
            </p:oleObj>
          </a:graphicData>
        </a:graphic>
      </p:graphicFrame>
      <p:sp>
        <p:nvSpPr>
          <p:cNvPr id="4100" name="Text Box 4"/>
          <p:cNvSpPr txBox="1">
            <a:spLocks noChangeArrowheads="1"/>
          </p:cNvSpPr>
          <p:nvPr/>
        </p:nvSpPr>
        <p:spPr bwMode="auto">
          <a:xfrm rot="-2416809">
            <a:off x="1066800" y="15097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categorical</a:t>
            </a:r>
            <a:endParaRPr lang="en-US" sz="1600" b="1">
              <a:solidFill>
                <a:schemeClr val="bg2"/>
              </a:solidFill>
              <a:latin typeface="Calibri" pitchFamily="34" charset="0"/>
            </a:endParaRPr>
          </a:p>
        </p:txBody>
      </p:sp>
      <p:sp>
        <p:nvSpPr>
          <p:cNvPr id="4101" name="Text Box 5"/>
          <p:cNvSpPr txBox="1">
            <a:spLocks noChangeArrowheads="1"/>
          </p:cNvSpPr>
          <p:nvPr/>
        </p:nvSpPr>
        <p:spPr bwMode="auto">
          <a:xfrm rot="-2416809">
            <a:off x="1752600" y="15097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categorical</a:t>
            </a:r>
            <a:endParaRPr lang="en-US" sz="1600" b="1">
              <a:solidFill>
                <a:schemeClr val="bg2"/>
              </a:solidFill>
              <a:latin typeface="Calibri" pitchFamily="34" charset="0"/>
            </a:endParaRPr>
          </a:p>
        </p:txBody>
      </p:sp>
      <p:sp>
        <p:nvSpPr>
          <p:cNvPr id="4102" name="Text Box 6"/>
          <p:cNvSpPr txBox="1">
            <a:spLocks noChangeArrowheads="1"/>
          </p:cNvSpPr>
          <p:nvPr/>
        </p:nvSpPr>
        <p:spPr bwMode="auto">
          <a:xfrm rot="-2416809">
            <a:off x="2590800" y="1509713"/>
            <a:ext cx="12779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continuous</a:t>
            </a:r>
            <a:endParaRPr lang="en-US" sz="1600" b="1">
              <a:solidFill>
                <a:schemeClr val="bg2"/>
              </a:solidFill>
              <a:latin typeface="Calibri" pitchFamily="34" charset="0"/>
            </a:endParaRPr>
          </a:p>
        </p:txBody>
      </p:sp>
      <p:sp>
        <p:nvSpPr>
          <p:cNvPr id="4103" name="Text Box 7"/>
          <p:cNvSpPr txBox="1">
            <a:spLocks noChangeArrowheads="1"/>
          </p:cNvSpPr>
          <p:nvPr/>
        </p:nvSpPr>
        <p:spPr bwMode="auto">
          <a:xfrm rot="-2416809">
            <a:off x="3352800" y="1662113"/>
            <a:ext cx="6921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006600"/>
                </a:solidFill>
                <a:latin typeface="Calibri" pitchFamily="34" charset="0"/>
              </a:rPr>
              <a:t>class</a:t>
            </a:r>
            <a:endParaRPr lang="en-US" sz="1600" b="1">
              <a:solidFill>
                <a:schemeClr val="bg2"/>
              </a:solidFill>
              <a:latin typeface="Calibri" pitchFamily="34" charset="0"/>
            </a:endParaRPr>
          </a:p>
        </p:txBody>
      </p:sp>
      <p:sp>
        <p:nvSpPr>
          <p:cNvPr id="4104"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p:spPr>
        <p:txBody>
          <a:bodyPr wrap="none" anchor="ctr"/>
          <a:lstStyle/>
          <a:p>
            <a:endParaRPr lang="en-US"/>
          </a:p>
        </p:txBody>
      </p:sp>
      <p:sp>
        <p:nvSpPr>
          <p:cNvPr id="4105"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4106"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4107"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4108"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4109"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4110"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4111"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4112"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4113"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4114" name="Text Box 18"/>
          <p:cNvSpPr txBox="1">
            <a:spLocks noChangeArrowheads="1"/>
          </p:cNvSpPr>
          <p:nvPr/>
        </p:nvSpPr>
        <p:spPr bwMode="auto">
          <a:xfrm>
            <a:off x="7969250" y="4021138"/>
            <a:ext cx="685800"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4115"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4116" name="Text Box 20"/>
          <p:cNvSpPr txBox="1">
            <a:spLocks noChangeArrowheads="1"/>
          </p:cNvSpPr>
          <p:nvPr/>
        </p:nvSpPr>
        <p:spPr bwMode="auto">
          <a:xfrm>
            <a:off x="6650038" y="4024313"/>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4117"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4118" name="Text Box 22"/>
          <p:cNvSpPr txBox="1">
            <a:spLocks noChangeArrowheads="1"/>
          </p:cNvSpPr>
          <p:nvPr/>
        </p:nvSpPr>
        <p:spPr bwMode="auto">
          <a:xfrm>
            <a:off x="4443413" y="247015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grpSp>
        <p:nvGrpSpPr>
          <p:cNvPr id="4119" name="Group 35"/>
          <p:cNvGrpSpPr>
            <a:grpSpLocks/>
          </p:cNvGrpSpPr>
          <p:nvPr/>
        </p:nvGrpSpPr>
        <p:grpSpPr bwMode="auto">
          <a:xfrm>
            <a:off x="5594350" y="3232150"/>
            <a:ext cx="685800" cy="381000"/>
            <a:chOff x="4927" y="2340"/>
            <a:chExt cx="432" cy="240"/>
          </a:xfrm>
        </p:grpSpPr>
        <p:sp>
          <p:nvSpPr>
            <p:cNvPr id="4127"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4128" name="Text Box 24"/>
            <p:cNvSpPr txBox="1">
              <a:spLocks noChangeArrowheads="1"/>
            </p:cNvSpPr>
            <p:nvPr/>
          </p:nvSpPr>
          <p:spPr bwMode="auto">
            <a:xfrm>
              <a:off x="4975" y="2340"/>
              <a:ext cx="308"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grpSp>
      <p:sp>
        <p:nvSpPr>
          <p:cNvPr id="4120" name="Text Box 25"/>
          <p:cNvSpPr txBox="1">
            <a:spLocks noChangeArrowheads="1"/>
          </p:cNvSpPr>
          <p:nvPr/>
        </p:nvSpPr>
        <p:spPr bwMode="auto">
          <a:xfrm>
            <a:off x="5518150" y="27749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4121" name="Text Box 26"/>
          <p:cNvSpPr txBox="1">
            <a:spLocks noChangeArrowheads="1"/>
          </p:cNvSpPr>
          <p:nvPr/>
        </p:nvSpPr>
        <p:spPr bwMode="auto">
          <a:xfrm>
            <a:off x="7270750" y="2698750"/>
            <a:ext cx="442913"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No</a:t>
            </a:r>
            <a:endParaRPr lang="en-US" sz="1600">
              <a:solidFill>
                <a:schemeClr val="bg2"/>
              </a:solidFill>
              <a:latin typeface="Calibri" pitchFamily="34" charset="0"/>
            </a:endParaRPr>
          </a:p>
        </p:txBody>
      </p:sp>
      <p:sp>
        <p:nvSpPr>
          <p:cNvPr id="4122" name="Text Box 27"/>
          <p:cNvSpPr txBox="1">
            <a:spLocks noChangeArrowheads="1"/>
          </p:cNvSpPr>
          <p:nvPr/>
        </p:nvSpPr>
        <p:spPr bwMode="auto">
          <a:xfrm>
            <a:off x="4146550" y="1936750"/>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Married</a:t>
            </a:r>
            <a:r>
              <a:rPr lang="en-US" sz="1600">
                <a:solidFill>
                  <a:schemeClr val="bg2"/>
                </a:solidFill>
                <a:latin typeface="Calibri" pitchFamily="34" charset="0"/>
              </a:rPr>
              <a:t> </a:t>
            </a:r>
          </a:p>
        </p:txBody>
      </p:sp>
      <p:sp>
        <p:nvSpPr>
          <p:cNvPr id="4123" name="Text Box 28"/>
          <p:cNvSpPr txBox="1">
            <a:spLocks noChangeArrowheads="1"/>
          </p:cNvSpPr>
          <p:nvPr/>
        </p:nvSpPr>
        <p:spPr bwMode="auto">
          <a:xfrm>
            <a:off x="5746750" y="1708150"/>
            <a:ext cx="1398588" cy="581025"/>
          </a:xfrm>
          <a:prstGeom prst="rect">
            <a:avLst/>
          </a:prstGeom>
          <a:noFill/>
          <a:ln w="12700">
            <a:noFill/>
            <a:miter lim="800000"/>
            <a:headEnd/>
            <a:tailEnd/>
          </a:ln>
        </p:spPr>
        <p:txBody>
          <a:bodyPr>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4124" name="Text Box 29"/>
          <p:cNvSpPr txBox="1">
            <a:spLocks noChangeArrowheads="1"/>
          </p:cNvSpPr>
          <p:nvPr/>
        </p:nvSpPr>
        <p:spPr bwMode="auto">
          <a:xfrm>
            <a:off x="6353175" y="3562350"/>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4125" name="Text Box 30"/>
          <p:cNvSpPr txBox="1">
            <a:spLocks noChangeArrowheads="1"/>
          </p:cNvSpPr>
          <p:nvPr/>
        </p:nvSpPr>
        <p:spPr bwMode="auto">
          <a:xfrm>
            <a:off x="8128000" y="3562350"/>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sp>
        <p:nvSpPr>
          <p:cNvPr id="4126" name="Text Box 37"/>
          <p:cNvSpPr txBox="1">
            <a:spLocks noChangeArrowheads="1"/>
          </p:cNvSpPr>
          <p:nvPr/>
        </p:nvSpPr>
        <p:spPr bwMode="auto">
          <a:xfrm>
            <a:off x="4343400" y="5029200"/>
            <a:ext cx="4419600" cy="641350"/>
          </a:xfrm>
          <a:prstGeom prst="rect">
            <a:avLst/>
          </a:prstGeom>
          <a:noFill/>
          <a:ln w="12700">
            <a:noFill/>
            <a:miter lim="800000"/>
            <a:headEnd/>
            <a:tailEnd/>
          </a:ln>
        </p:spPr>
        <p:txBody>
          <a:bodyPr>
            <a:spAutoFit/>
          </a:bodyPr>
          <a:lstStyle/>
          <a:p>
            <a:pPr>
              <a:spcBef>
                <a:spcPct val="50000"/>
              </a:spcBef>
            </a:pPr>
            <a:r>
              <a:rPr lang="en-US" b="1">
                <a:solidFill>
                  <a:srgbClr val="CC3300"/>
                </a:solidFill>
                <a:latin typeface="Calibri" pitchFamily="34" charset="0"/>
              </a:rPr>
              <a:t>There could be more than one tree that fits the same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Decision Tree Classification Task</a:t>
            </a:r>
          </a:p>
        </p:txBody>
      </p:sp>
      <p:graphicFrame>
        <p:nvGraphicFramePr>
          <p:cNvPr id="5122" name="Object 2"/>
          <p:cNvGraphicFramePr>
            <a:graphicFrameLocks noChangeAspect="1"/>
          </p:cNvGraphicFramePr>
          <p:nvPr>
            <p:ph idx="1"/>
          </p:nvPr>
        </p:nvGraphicFramePr>
        <p:xfrm>
          <a:off x="1093788" y="1143000"/>
          <a:ext cx="6951662" cy="5181600"/>
        </p:xfrm>
        <a:graphic>
          <a:graphicData uri="http://schemas.openxmlformats.org/presentationml/2006/ole">
            <p:oleObj spid="_x0000_s5122" name="Visio" r:id="rId3" imgW="8424875" imgH="6279741" progId="">
              <p:embed/>
            </p:oleObj>
          </a:graphicData>
        </a:graphic>
      </p:graphicFrame>
      <p:sp>
        <p:nvSpPr>
          <p:cNvPr id="5124"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p:spPr>
        <p:txBody>
          <a:bodyPr/>
          <a:lstStyle/>
          <a:p>
            <a:endParaRPr lang="en-US"/>
          </a:p>
        </p:txBody>
      </p:sp>
      <p:sp>
        <p:nvSpPr>
          <p:cNvPr id="5125" name="Text Box 5"/>
          <p:cNvSpPr txBox="1">
            <a:spLocks noChangeArrowheads="1"/>
          </p:cNvSpPr>
          <p:nvPr/>
        </p:nvSpPr>
        <p:spPr bwMode="auto">
          <a:xfrm>
            <a:off x="7086600" y="4114800"/>
            <a:ext cx="1219200" cy="517525"/>
          </a:xfrm>
          <a:prstGeom prst="rect">
            <a:avLst/>
          </a:prstGeom>
          <a:noFill/>
          <a:ln w="12700">
            <a:noFill/>
            <a:miter lim="800000"/>
            <a:headEnd/>
            <a:tailEnd/>
          </a:ln>
        </p:spPr>
        <p:txBody>
          <a:bodyPr>
            <a:spAutoFit/>
          </a:bodyPr>
          <a:lstStyle/>
          <a:p>
            <a:pPr>
              <a:spcBef>
                <a:spcPct val="50000"/>
              </a:spcBef>
            </a:pPr>
            <a:r>
              <a:rPr lang="en-US" b="1">
                <a:latin typeface="Calibri" pitchFamily="34" charset="0"/>
              </a:rPr>
              <a:t>Decision Tree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Apply Model to Test Data</a:t>
            </a:r>
          </a:p>
        </p:txBody>
      </p:sp>
      <p:grpSp>
        <p:nvGrpSpPr>
          <p:cNvPr id="6148" name="Group 3"/>
          <p:cNvGrpSpPr>
            <a:grpSpLocks/>
          </p:cNvGrpSpPr>
          <p:nvPr/>
        </p:nvGrpSpPr>
        <p:grpSpPr bwMode="auto">
          <a:xfrm>
            <a:off x="685800" y="2362200"/>
            <a:ext cx="4267200" cy="3298825"/>
            <a:chOff x="384" y="1584"/>
            <a:chExt cx="2451" cy="1694"/>
          </a:xfrm>
        </p:grpSpPr>
        <p:sp>
          <p:nvSpPr>
            <p:cNvPr id="6152"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6153"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6154"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6155"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6156"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6157"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6158"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Refund</a:t>
              </a:r>
              <a:endParaRPr lang="en-US" sz="1600">
                <a:solidFill>
                  <a:schemeClr val="bg2"/>
                </a:solidFill>
                <a:latin typeface="Calibri" pitchFamily="34" charset="0"/>
              </a:endParaRPr>
            </a:p>
          </p:txBody>
        </p:sp>
        <p:sp>
          <p:nvSpPr>
            <p:cNvPr id="6159"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MarSt</a:t>
              </a:r>
              <a:endParaRPr lang="en-US" sz="1600">
                <a:solidFill>
                  <a:schemeClr val="bg2"/>
                </a:solidFill>
                <a:latin typeface="Calibri" pitchFamily="34" charset="0"/>
              </a:endParaRPr>
            </a:p>
          </p:txBody>
        </p:sp>
        <p:sp>
          <p:nvSpPr>
            <p:cNvPr id="6160"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2D1993"/>
                  </a:solidFill>
                  <a:latin typeface="Calibri" pitchFamily="34" charset="0"/>
                </a:rPr>
                <a:t>TaxInc</a:t>
              </a:r>
              <a:endParaRPr lang="en-US" sz="1600">
                <a:solidFill>
                  <a:schemeClr val="bg2"/>
                </a:solidFill>
                <a:latin typeface="Calibri" pitchFamily="34" charset="0"/>
              </a:endParaRPr>
            </a:p>
          </p:txBody>
        </p:sp>
        <p:sp>
          <p:nvSpPr>
            <p:cNvPr id="6161"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endParaRPr lang="en-US">
                <a:latin typeface="Calibri" pitchFamily="34" charset="0"/>
              </a:endParaRPr>
            </a:p>
          </p:txBody>
        </p:sp>
        <p:sp>
          <p:nvSpPr>
            <p:cNvPr id="6162"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YES</a:t>
              </a:r>
              <a:endParaRPr lang="en-US" sz="1600">
                <a:solidFill>
                  <a:schemeClr val="bg2"/>
                </a:solidFill>
                <a:latin typeface="Calibri" pitchFamily="34" charset="0"/>
              </a:endParaRPr>
            </a:p>
          </p:txBody>
        </p:sp>
        <p:sp>
          <p:nvSpPr>
            <p:cNvPr id="6163"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6164"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6165"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6166"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rgbClr val="00FFFF"/>
                </a:solidFill>
                <a:latin typeface="Calibri" pitchFamily="34" charset="0"/>
              </a:endParaRPr>
            </a:p>
          </p:txBody>
        </p:sp>
        <p:sp>
          <p:nvSpPr>
            <p:cNvPr id="6167"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endParaRPr lang="en-US">
                <a:latin typeface="Calibri" pitchFamily="34" charset="0"/>
              </a:endParaRPr>
            </a:p>
          </p:txBody>
        </p:sp>
        <p:sp>
          <p:nvSpPr>
            <p:cNvPr id="6168"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a:buNone/>
              </a:pPr>
              <a:r>
                <a:rPr lang="en-US" sz="1600" b="1">
                  <a:solidFill>
                    <a:srgbClr val="800000"/>
                  </a:solidFill>
                  <a:latin typeface="Calibri" pitchFamily="34" charset="0"/>
                </a:rPr>
                <a:t>NO</a:t>
              </a:r>
              <a:endParaRPr lang="en-US" sz="1600">
                <a:solidFill>
                  <a:schemeClr val="bg2"/>
                </a:solidFill>
                <a:latin typeface="Calibri" pitchFamily="34" charset="0"/>
              </a:endParaRPr>
            </a:p>
          </p:txBody>
        </p:sp>
        <p:sp>
          <p:nvSpPr>
            <p:cNvPr id="6169"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Yes</a:t>
              </a:r>
              <a:endParaRPr lang="en-US" sz="1600">
                <a:solidFill>
                  <a:schemeClr val="bg2"/>
                </a:solidFill>
                <a:latin typeface="Calibri" pitchFamily="34" charset="0"/>
              </a:endParaRPr>
            </a:p>
          </p:txBody>
        </p:sp>
        <p:sp>
          <p:nvSpPr>
            <p:cNvPr id="6170"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No</a:t>
              </a:r>
              <a:endParaRPr lang="en-US" sz="1600">
                <a:solidFill>
                  <a:schemeClr val="bg2"/>
                </a:solidFill>
                <a:latin typeface="Calibri" pitchFamily="34" charset="0"/>
              </a:endParaRPr>
            </a:p>
          </p:txBody>
        </p:sp>
        <p:sp>
          <p:nvSpPr>
            <p:cNvPr id="6171"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Married</a:t>
              </a:r>
              <a:r>
                <a:rPr lang="en-US" sz="1600">
                  <a:solidFill>
                    <a:schemeClr val="bg2"/>
                  </a:solidFill>
                  <a:latin typeface="Calibri" pitchFamily="34" charset="0"/>
                </a:rPr>
                <a:t> </a:t>
              </a:r>
            </a:p>
          </p:txBody>
        </p:sp>
        <p:sp>
          <p:nvSpPr>
            <p:cNvPr id="6172"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Single, Divorced</a:t>
              </a:r>
              <a:endParaRPr lang="en-US" sz="1600">
                <a:solidFill>
                  <a:schemeClr val="bg2"/>
                </a:solidFill>
                <a:latin typeface="Calibri" pitchFamily="34" charset="0"/>
              </a:endParaRPr>
            </a:p>
          </p:txBody>
        </p:sp>
        <p:sp>
          <p:nvSpPr>
            <p:cNvPr id="6173"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&lt; 80K</a:t>
              </a:r>
              <a:endParaRPr lang="en-US" sz="1600">
                <a:solidFill>
                  <a:schemeClr val="bg2"/>
                </a:solidFill>
                <a:latin typeface="Calibri" pitchFamily="34" charset="0"/>
              </a:endParaRPr>
            </a:p>
          </p:txBody>
        </p:sp>
        <p:sp>
          <p:nvSpPr>
            <p:cNvPr id="6174"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a:buNone/>
              </a:pPr>
              <a:r>
                <a:rPr lang="en-US" sz="1600">
                  <a:latin typeface="Calibri" pitchFamily="34" charset="0"/>
                </a:rPr>
                <a:t>&gt; 80K</a:t>
              </a:r>
              <a:endParaRPr lang="en-US" sz="1600">
                <a:solidFill>
                  <a:schemeClr val="bg2"/>
                </a:solidFill>
                <a:latin typeface="Calibri" pitchFamily="34" charset="0"/>
              </a:endParaRPr>
            </a:p>
          </p:txBody>
        </p:sp>
      </p:grpSp>
      <p:graphicFrame>
        <p:nvGraphicFramePr>
          <p:cNvPr id="6146" name="Object 2"/>
          <p:cNvGraphicFramePr>
            <a:graphicFrameLocks noChangeAspect="1"/>
          </p:cNvGraphicFramePr>
          <p:nvPr/>
        </p:nvGraphicFramePr>
        <p:xfrm>
          <a:off x="4953000" y="1600200"/>
          <a:ext cx="3343275" cy="1133475"/>
        </p:xfrm>
        <a:graphic>
          <a:graphicData uri="http://schemas.openxmlformats.org/presentationml/2006/ole">
            <p:oleObj spid="_x0000_s6146" name="Document" r:id="rId3" imgW="4651200" imgH="1576440" progId="Word.Document.8">
              <p:embed/>
            </p:oleObj>
          </a:graphicData>
        </a:graphic>
      </p:graphicFrame>
      <p:sp>
        <p:nvSpPr>
          <p:cNvPr id="6149" name="Text Box 28"/>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a:buNone/>
            </a:pPr>
            <a:r>
              <a:rPr lang="en-US" sz="2000" b="1">
                <a:solidFill>
                  <a:schemeClr val="tx2"/>
                </a:solidFill>
                <a:latin typeface="Calibri" pitchFamily="34" charset="0"/>
              </a:rPr>
              <a:t>Test Data</a:t>
            </a:r>
            <a:endParaRPr lang="en-US" sz="2000">
              <a:solidFill>
                <a:schemeClr val="bg2"/>
              </a:solidFill>
              <a:latin typeface="Calibri" pitchFamily="34" charset="0"/>
            </a:endParaRPr>
          </a:p>
        </p:txBody>
      </p:sp>
      <p:sp>
        <p:nvSpPr>
          <p:cNvPr id="6150" name="Text Box 29"/>
          <p:cNvSpPr txBox="1">
            <a:spLocks noChangeArrowheads="1"/>
          </p:cNvSpPr>
          <p:nvPr/>
        </p:nvSpPr>
        <p:spPr bwMode="auto">
          <a:xfrm>
            <a:off x="990600" y="1447800"/>
            <a:ext cx="3429000" cy="336550"/>
          </a:xfrm>
          <a:prstGeom prst="rect">
            <a:avLst/>
          </a:prstGeom>
          <a:noFill/>
          <a:ln w="12700">
            <a:noFill/>
            <a:miter lim="800000"/>
            <a:headEnd/>
            <a:tailEnd/>
          </a:ln>
        </p:spPr>
        <p:txBody>
          <a:bodyPr>
            <a:spAutoFit/>
          </a:bodyPr>
          <a:lstStyle/>
          <a:p>
            <a:pPr marL="342900" indent="-342900">
              <a:lnSpc>
                <a:spcPct val="80000"/>
              </a:lnSpc>
              <a:spcBef>
                <a:spcPct val="20000"/>
              </a:spcBef>
              <a:buClr>
                <a:schemeClr val="accent2"/>
              </a:buClr>
              <a:buSzPct val="75000"/>
              <a:buFont typeface="Monotype Sorts"/>
              <a:buNone/>
            </a:pPr>
            <a:r>
              <a:rPr lang="en-US" sz="2000">
                <a:latin typeface="Calibri" pitchFamily="34" charset="0"/>
              </a:rPr>
              <a:t>Start from the root of tree.</a:t>
            </a:r>
          </a:p>
        </p:txBody>
      </p:sp>
      <p:sp>
        <p:nvSpPr>
          <p:cNvPr id="6151" name="Line 30"/>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834</Words>
  <Application>Microsoft Office PowerPoint</Application>
  <PresentationFormat>On-screen Show (4:3)</PresentationFormat>
  <Paragraphs>250</Paragraphs>
  <Slides>28</Slides>
  <Notes>2</Notes>
  <HiddenSlides>0</HiddenSlides>
  <MMClips>0</MMClips>
  <ScaleCrop>false</ScaleCrop>
  <HeadingPairs>
    <vt:vector size="8" baseType="variant">
      <vt:variant>
        <vt:lpstr>Fonts Used</vt:lpstr>
      </vt:variant>
      <vt:variant>
        <vt:i4>6</vt:i4>
      </vt:variant>
      <vt:variant>
        <vt:lpstr>Design Template</vt:lpstr>
      </vt:variant>
      <vt:variant>
        <vt:i4>2</vt:i4>
      </vt:variant>
      <vt:variant>
        <vt:lpstr>Embedded OLE Servers</vt:lpstr>
      </vt:variant>
      <vt:variant>
        <vt:i4>5</vt:i4>
      </vt:variant>
      <vt:variant>
        <vt:lpstr>Slide Titles</vt:lpstr>
      </vt:variant>
      <vt:variant>
        <vt:i4>28</vt:i4>
      </vt:variant>
    </vt:vector>
  </HeadingPairs>
  <TitlesOfParts>
    <vt:vector size="41" baseType="lpstr">
      <vt:lpstr>Arial</vt:lpstr>
      <vt:lpstr>Calibri</vt:lpstr>
      <vt:lpstr>Wingdings</vt:lpstr>
      <vt:lpstr>Monotype Sorts</vt:lpstr>
      <vt:lpstr>Times New Roman</vt:lpstr>
      <vt:lpstr>PMingLiU</vt:lpstr>
      <vt:lpstr>Office Theme</vt:lpstr>
      <vt:lpstr>Office Theme</vt:lpstr>
      <vt:lpstr>Visio</vt:lpstr>
      <vt:lpstr>VISIO</vt:lpstr>
      <vt:lpstr>Document</vt:lpstr>
      <vt:lpstr>Equation</vt:lpstr>
      <vt:lpstr>Worksheet</vt:lpstr>
      <vt:lpstr>Data Mining  Classification: Basic Concepts, Decision Trees, and Model Evaluation</vt:lpstr>
      <vt:lpstr>Classification: Definition</vt:lpstr>
      <vt:lpstr>Illustrating Classification Task</vt:lpstr>
      <vt:lpstr>Examples of Classification Task</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Trees as a Computer Program</vt:lpstr>
      <vt:lpstr>Decision Boundary</vt:lpstr>
      <vt:lpstr>Interpretation of a Node in a Tree</vt:lpstr>
      <vt:lpstr>Tree Evaluation</vt:lpstr>
      <vt:lpstr>Decision Tree Classification Task</vt:lpstr>
      <vt:lpstr>Decision Tree Induction</vt:lpstr>
      <vt:lpstr>Tree Induction</vt:lpstr>
      <vt:lpstr>How to Specify Test Condition?</vt:lpstr>
      <vt:lpstr>Entropy Based Evaluation and Splitting </vt:lpstr>
      <vt:lpstr>Examples for computing Entropy</vt:lpstr>
      <vt:lpstr>Splitting Based on INFO...</vt:lpstr>
      <vt:lpstr>Splitting Based on INFO...</vt:lpstr>
      <vt:lpstr>Comparison among Splitting Criteria</vt:lpstr>
      <vt:lpstr>Example: Build a Decision Tree </vt:lpstr>
    </vt:vector>
  </TitlesOfParts>
  <Company>hkust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Decision Trees, and Model Evaluation</dc:title>
  <dc:creator>cse</dc:creator>
  <cp:lastModifiedBy>qyang</cp:lastModifiedBy>
  <cp:revision>3</cp:revision>
  <dcterms:created xsi:type="dcterms:W3CDTF">2010-09-05T03:42:02Z</dcterms:created>
  <dcterms:modified xsi:type="dcterms:W3CDTF">2010-09-08T16:03:01Z</dcterms:modified>
</cp:coreProperties>
</file>