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64" r:id="rId3"/>
    <p:sldId id="365" r:id="rId4"/>
    <p:sldId id="366" r:id="rId5"/>
    <p:sldId id="367" r:id="rId6"/>
    <p:sldId id="370" r:id="rId7"/>
    <p:sldId id="371" r:id="rId8"/>
    <p:sldId id="378" r:id="rId9"/>
    <p:sldId id="379" r:id="rId10"/>
  </p:sldIdLst>
  <p:sldSz cx="9144000" cy="6858000" type="screen4x3"/>
  <p:notesSz cx="6781800" cy="9918700"/>
  <p:defaultTextStyle>
    <a:defPPr>
      <a:defRPr lang="zh-TW"/>
    </a:defPPr>
    <a:lvl1pPr algn="l" rtl="0" fontAlgn="base">
      <a:spcBef>
        <a:spcPct val="20000"/>
      </a:spcBef>
      <a:spcAft>
        <a:spcPct val="0"/>
      </a:spcAft>
      <a:buChar char="•"/>
      <a:defRPr kumimoji="1" sz="2400" b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  <a:sym typeface="Symbol" pitchFamily="18" charset="2"/>
      </a:defRPr>
    </a:lvl1pPr>
    <a:lvl2pPr marL="457200" algn="l" rtl="0" fontAlgn="base">
      <a:spcBef>
        <a:spcPct val="20000"/>
      </a:spcBef>
      <a:spcAft>
        <a:spcPct val="0"/>
      </a:spcAft>
      <a:buChar char="•"/>
      <a:defRPr kumimoji="1" sz="2400" b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  <a:sym typeface="Symbol" pitchFamily="18" charset="2"/>
      </a:defRPr>
    </a:lvl2pPr>
    <a:lvl3pPr marL="914400" algn="l" rtl="0" fontAlgn="base">
      <a:spcBef>
        <a:spcPct val="20000"/>
      </a:spcBef>
      <a:spcAft>
        <a:spcPct val="0"/>
      </a:spcAft>
      <a:buChar char="•"/>
      <a:defRPr kumimoji="1" sz="2400" b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  <a:sym typeface="Symbol" pitchFamily="18" charset="2"/>
      </a:defRPr>
    </a:lvl3pPr>
    <a:lvl4pPr marL="1371600" algn="l" rtl="0" fontAlgn="base">
      <a:spcBef>
        <a:spcPct val="20000"/>
      </a:spcBef>
      <a:spcAft>
        <a:spcPct val="0"/>
      </a:spcAft>
      <a:buChar char="•"/>
      <a:defRPr kumimoji="1" sz="2400" b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  <a:sym typeface="Symbol" pitchFamily="18" charset="2"/>
      </a:defRPr>
    </a:lvl4pPr>
    <a:lvl5pPr marL="1828800" algn="l" rtl="0" fontAlgn="base">
      <a:spcBef>
        <a:spcPct val="20000"/>
      </a:spcBef>
      <a:spcAft>
        <a:spcPct val="0"/>
      </a:spcAft>
      <a:buChar char="•"/>
      <a:defRPr kumimoji="1" sz="2400" b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  <a:sym typeface="Symbol" pitchFamily="18" charset="2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  <a:sym typeface="Symbol" pitchFamily="18" charset="2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  <a:sym typeface="Symbol" pitchFamily="18" charset="2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  <a:sym typeface="Symbol" pitchFamily="18" charset="2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  <a:sym typeface="Symbol" pitchFamily="18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00FF"/>
    <a:srgbClr val="FFFF00"/>
    <a:srgbClr val="FF3399"/>
    <a:srgbClr val="FF3300"/>
    <a:srgbClr val="66FF99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44" autoAdjust="0"/>
    <p:restoredTop sz="94660"/>
  </p:normalViewPr>
  <p:slideViewPr>
    <p:cSldViewPr>
      <p:cViewPr varScale="1">
        <p:scale>
          <a:sx n="117" d="100"/>
          <a:sy n="117" d="100"/>
        </p:scale>
        <p:origin x="-1836" y="-102"/>
      </p:cViewPr>
      <p:guideLst>
        <p:guide orient="horz" pos="158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3132"/>
    </p:cViewPr>
  </p:sorterViewPr>
  <p:notesViewPr>
    <p:cSldViewPr>
      <p:cViewPr varScale="1">
        <p:scale>
          <a:sx n="40" d="100"/>
          <a:sy n="40" d="100"/>
        </p:scale>
        <p:origin x="-1482" y="-90"/>
      </p:cViewPr>
      <p:guideLst>
        <p:guide orient="horz" pos="3125"/>
        <p:guide pos="21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00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703" tIns="45851" rIns="91703" bIns="45851" numCol="1" anchor="ctr" anchorCtr="0" compatLnSpc="1">
            <a:prstTxWarp prst="textNoShape">
              <a:avLst/>
            </a:prstTxWarp>
          </a:bodyPr>
          <a:lstStyle>
            <a:lvl1pPr defTabSz="917575">
              <a:spcBef>
                <a:spcPct val="0"/>
              </a:spcBef>
              <a:buFontTx/>
              <a:buNone/>
              <a:defRPr sz="1200" b="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0" y="0"/>
            <a:ext cx="29400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703" tIns="45851" rIns="91703" bIns="45851" numCol="1" anchor="ctr" anchorCtr="0" compatLnSpc="1">
            <a:prstTxWarp prst="textNoShape">
              <a:avLst/>
            </a:prstTxWarp>
          </a:bodyPr>
          <a:lstStyle>
            <a:lvl1pPr algn="r" defTabSz="917575">
              <a:spcBef>
                <a:spcPct val="0"/>
              </a:spcBef>
              <a:buFontTx/>
              <a:buNone/>
              <a:defRPr sz="1200" b="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26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1122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8" y="4711700"/>
            <a:ext cx="4975225" cy="446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703" tIns="45851" rIns="91703" bIns="4585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3400"/>
            <a:ext cx="29400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703" tIns="45851" rIns="91703" bIns="45851" numCol="1" anchor="b" anchorCtr="0" compatLnSpc="1">
            <a:prstTxWarp prst="textNoShape">
              <a:avLst/>
            </a:prstTxWarp>
          </a:bodyPr>
          <a:lstStyle>
            <a:lvl1pPr defTabSz="917575">
              <a:spcBef>
                <a:spcPct val="0"/>
              </a:spcBef>
              <a:buFontTx/>
              <a:buNone/>
              <a:defRPr sz="1200" b="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423400"/>
            <a:ext cx="29400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703" tIns="45851" rIns="91703" bIns="45851" numCol="1" anchor="b" anchorCtr="0" compatLnSpc="1">
            <a:prstTxWarp prst="textNoShape">
              <a:avLst/>
            </a:prstTxWarp>
          </a:bodyPr>
          <a:lstStyle>
            <a:lvl1pPr algn="r" defTabSz="917575">
              <a:spcBef>
                <a:spcPct val="0"/>
              </a:spcBef>
              <a:buFontTx/>
              <a:buNone/>
              <a:defRPr sz="1200" b="0" smtClean="0"/>
            </a:lvl1pPr>
          </a:lstStyle>
          <a:p>
            <a:pPr>
              <a:defRPr/>
            </a:pPr>
            <a:fld id="{596B5015-AF46-4BCF-8A9C-ADB851C30E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72992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HK" smtClean="0"/>
              <a:t>Click to edit Master subtitle style</a:t>
            </a:r>
            <a:endParaRPr lang="zh-HK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COMP3311 Fall 2011                  CSE, HKUST   Slide </a:t>
            </a:r>
            <a:fld id="{01A5E4F9-E023-4EFE-9AEA-7793CC4708C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1654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COMP3311 Fall 2011                  CSE, HKUST   Slide </a:t>
            </a:r>
            <a:fld id="{C0255CC6-9EBE-4365-B208-A8106D6523A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2403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533400"/>
            <a:ext cx="1943100" cy="5305425"/>
          </a:xfrm>
        </p:spPr>
        <p:txBody>
          <a:bodyPr vert="eaVert"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5676900" cy="5305425"/>
          </a:xfrm>
        </p:spPr>
        <p:txBody>
          <a:bodyPr vert="eaVer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COMP3311 Fall 2011                  CSE, HKUST   Slide </a:t>
            </a:r>
            <a:fld id="{576069BF-B87D-4B4A-8012-877C2ACB090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53448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COMP3311 Fall 2011                  CSE, HKUST   Slide </a:t>
            </a:r>
            <a:fld id="{98AB5354-1EF3-4524-AD31-C2D36DFB9BB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19906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COMP3311 Fall 2011                  CSE, HKUST   Slide </a:t>
            </a:r>
            <a:fld id="{95506447-218D-428D-B7A8-CEFF47FC8B4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46715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24025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4025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COMP3311 Fall 2011                  CSE, HKUST   Slide </a:t>
            </a:r>
            <a:fld id="{CE0627BF-D942-4E48-BFCA-B5231EF5646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183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COMP3311 Fall 2011                  CSE, HKUST   Slide </a:t>
            </a:r>
            <a:fld id="{036E6286-74A0-4621-B74A-8292B48F45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0942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COMP3311 Fall 2011                  CSE, HKUST   Slide </a:t>
            </a:r>
            <a:fld id="{8E2A44C9-102E-452A-98A7-4C558C013FE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5661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COMP3311 Fall 2011                  CSE, HKUST   Slide </a:t>
            </a:r>
            <a:fld id="{AD0E27EE-119E-46DE-A44F-CCBBF9869A8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60077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COMP3311 Fall 2011                  CSE, HKUST   Slide </a:t>
            </a:r>
            <a:fld id="{83F199C2-77CF-42EB-B4C8-7B282BC8786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22355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HK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COMP3311 Fall 2011                  CSE, HKUST   Slide </a:t>
            </a:r>
            <a:fld id="{178E899A-2E34-4B7A-80EA-A8011DDB99B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566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33400"/>
            <a:ext cx="7772400" cy="877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24025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 smtClean="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COMP3311 Fall 2011                  CSE, HKUST   Slide </a:t>
            </a:r>
            <a:fld id="{379077F6-BD88-4175-9D31-E2C10B11053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Times New Roman" pitchFamily="18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Times New Roman" pitchFamily="18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Times New Roman" pitchFamily="18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A2CE437F-3EE5-4AE2-A61A-EE0CD9D990FC}" type="slidenum">
              <a:rPr lang="en-US" altLang="zh-TW" sz="1400" smtClean="0">
                <a:solidFill>
                  <a:schemeClr val="accent2"/>
                </a:solidFill>
              </a:rPr>
              <a:pPr eaLnBrk="1" hangingPunct="1"/>
              <a:t>1</a:t>
            </a:fld>
            <a:endParaRPr lang="en-US" altLang="zh-TW" sz="1400" dirty="0">
              <a:solidFill>
                <a:schemeClr val="accent2"/>
              </a:solidFill>
            </a:endParaRP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381000" y="1295400"/>
            <a:ext cx="8458200" cy="1143000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dist="135003" dir="2928844" algn="ctr" rotWithShape="0">
              <a:schemeClr val="accent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3200" b="0">
                <a:latin typeface="Tahoma" pitchFamily="34" charset="0"/>
                <a:hlinkClick r:id="" action="ppaction://noaction">
                  <a:snd r:embed="rId2" name="TYPE.WAV"/>
                </a:hlinkClick>
              </a:rPr>
              <a:t>Comp 3311 Database Management Systems</a:t>
            </a: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1371600" y="3886200"/>
            <a:ext cx="6477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buFontTx/>
              <a:buNone/>
            </a:pPr>
            <a:r>
              <a:rPr lang="en-US" altLang="zh-TW" b="0">
                <a:solidFill>
                  <a:srgbClr val="FF5050"/>
                </a:solidFill>
                <a:latin typeface="Tahoma" pitchFamily="34" charset="0"/>
              </a:rPr>
              <a:t>3. Relational Data Model</a:t>
            </a:r>
          </a:p>
          <a:p>
            <a:pPr algn="ctr">
              <a:buFontTx/>
              <a:buNone/>
            </a:pPr>
            <a:r>
              <a:rPr lang="en-US" altLang="zh-TW" b="0">
                <a:solidFill>
                  <a:srgbClr val="FF5050"/>
                </a:solidFill>
                <a:latin typeface="Tahoma" pitchFamily="34" charset="0"/>
              </a:rPr>
              <a:t>Exercises</a:t>
            </a:r>
          </a:p>
          <a:p>
            <a:pPr algn="ctr">
              <a:buFontTx/>
              <a:buNone/>
            </a:pPr>
            <a:endParaRPr lang="en-US" altLang="zh-TW" b="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72C87D4E-D6EF-44A4-86AD-FBA02FD288EC}" type="slidenum">
              <a:rPr lang="en-US" altLang="zh-TW" sz="1400" smtClean="0">
                <a:solidFill>
                  <a:schemeClr val="accent2"/>
                </a:solidFill>
              </a:rPr>
              <a:pPr eaLnBrk="1" hangingPunct="1"/>
              <a:t>2</a:t>
            </a:fld>
            <a:endParaRPr lang="en-US" altLang="zh-TW" sz="1400" dirty="0">
              <a:solidFill>
                <a:schemeClr val="accent2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06425" y="195263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zh-HK" smtClean="0"/>
              <a:t>E-R Diagram for a Banking Enterprise</a:t>
            </a:r>
          </a:p>
        </p:txBody>
      </p:sp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7" t="894" r="14095" b="1343"/>
          <a:stretch>
            <a:fillRect/>
          </a:stretch>
        </p:blipFill>
        <p:spPr bwMode="auto">
          <a:xfrm>
            <a:off x="2000250" y="1177925"/>
            <a:ext cx="4891088" cy="498157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190D4F2B-E901-48D8-9BCC-C69E716D3BFE}" type="slidenum">
              <a:rPr lang="en-US" altLang="zh-TW" sz="1400" smtClean="0">
                <a:solidFill>
                  <a:schemeClr val="accent2"/>
                </a:solidFill>
              </a:rPr>
              <a:pPr eaLnBrk="1" hangingPunct="1"/>
              <a:t>3</a:t>
            </a:fld>
            <a:endParaRPr lang="en-US" altLang="zh-TW" sz="1400" dirty="0">
              <a:solidFill>
                <a:schemeClr val="accent2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HK" smtClean="0"/>
              <a:t>Tables for ER diagram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HK" smtClean="0"/>
              <a:t>Entities</a:t>
            </a:r>
          </a:p>
          <a:p>
            <a:pPr lvl="1" eaLnBrk="1" hangingPunct="1"/>
            <a:r>
              <a:rPr lang="en-US" altLang="zh-HK" smtClean="0"/>
              <a:t>Branch (</a:t>
            </a:r>
            <a:r>
              <a:rPr lang="en-US" altLang="zh-HK" u="sng" smtClean="0"/>
              <a:t>branch-name</a:t>
            </a:r>
            <a:r>
              <a:rPr lang="en-US" altLang="zh-HK" smtClean="0"/>
              <a:t>, branch-city, assets)</a:t>
            </a:r>
          </a:p>
          <a:p>
            <a:pPr lvl="1" eaLnBrk="1" hangingPunct="1"/>
            <a:r>
              <a:rPr lang="en-US" altLang="zh-HK" smtClean="0"/>
              <a:t>Customer (</a:t>
            </a:r>
            <a:r>
              <a:rPr lang="en-US" altLang="zh-HK" u="sng" smtClean="0"/>
              <a:t>customer-id</a:t>
            </a:r>
            <a:r>
              <a:rPr lang="en-US" altLang="zh-HK" smtClean="0"/>
              <a:t>, customer-name, customer-street, customer-city)</a:t>
            </a:r>
          </a:p>
          <a:p>
            <a:pPr lvl="1" eaLnBrk="1" hangingPunct="1"/>
            <a:r>
              <a:rPr lang="en-US" altLang="zh-HK" smtClean="0"/>
              <a:t>Loan (</a:t>
            </a:r>
            <a:r>
              <a:rPr lang="en-US" altLang="zh-HK" u="sng" smtClean="0"/>
              <a:t>loan-number</a:t>
            </a:r>
            <a:r>
              <a:rPr lang="en-US" altLang="zh-HK" smtClean="0"/>
              <a:t>, amount)</a:t>
            </a:r>
          </a:p>
          <a:p>
            <a:pPr lvl="1" eaLnBrk="1" hangingPunct="1"/>
            <a:r>
              <a:rPr lang="en-US" altLang="zh-HK" smtClean="0"/>
              <a:t>Employee (</a:t>
            </a:r>
            <a:r>
              <a:rPr lang="en-US" altLang="zh-HK" u="sng" smtClean="0"/>
              <a:t>employee-id</a:t>
            </a:r>
            <a:r>
              <a:rPr lang="en-US" altLang="zh-HK" smtClean="0"/>
              <a:t>, employee-name, telephone-number, start-date) </a:t>
            </a:r>
          </a:p>
          <a:p>
            <a:pPr lvl="1" eaLnBrk="1" hangingPunct="1"/>
            <a:r>
              <a:rPr lang="en-US" altLang="zh-HK" smtClean="0"/>
              <a:t>Account (</a:t>
            </a:r>
            <a:r>
              <a:rPr lang="en-US" altLang="zh-HK" u="sng" smtClean="0"/>
              <a:t>account-number</a:t>
            </a:r>
            <a:r>
              <a:rPr lang="en-US" altLang="zh-HK" smtClean="0"/>
              <a:t>, balance)</a:t>
            </a:r>
          </a:p>
          <a:p>
            <a:pPr lvl="1" eaLnBrk="1" hangingPunct="1"/>
            <a:r>
              <a:rPr lang="en-US" altLang="zh-HK" smtClean="0"/>
              <a:t>Savings-account (</a:t>
            </a:r>
            <a:r>
              <a:rPr lang="en-US" altLang="zh-HK" u="sng" smtClean="0"/>
              <a:t>account-number</a:t>
            </a:r>
            <a:r>
              <a:rPr lang="en-US" altLang="zh-HK" smtClean="0"/>
              <a:t>, interest-rate)</a:t>
            </a:r>
          </a:p>
          <a:p>
            <a:pPr lvl="1" eaLnBrk="1" hangingPunct="1"/>
            <a:r>
              <a:rPr lang="en-US" altLang="zh-HK" smtClean="0"/>
              <a:t>Checking-account (</a:t>
            </a:r>
            <a:r>
              <a:rPr lang="en-US" altLang="zh-HK" u="sng" smtClean="0"/>
              <a:t>account-number</a:t>
            </a:r>
            <a:r>
              <a:rPr lang="en-US" altLang="zh-HK" smtClean="0"/>
              <a:t>, overdraft-amount)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13A7454A-5270-4AE1-8EF2-A5566B9935BF}" type="slidenum">
              <a:rPr lang="en-US" altLang="zh-TW" sz="1400" smtClean="0">
                <a:solidFill>
                  <a:schemeClr val="accent2"/>
                </a:solidFill>
              </a:rPr>
              <a:pPr eaLnBrk="1" hangingPunct="1"/>
              <a:t>4</a:t>
            </a:fld>
            <a:endParaRPr lang="en-US" altLang="zh-TW" sz="1400" dirty="0">
              <a:solidFill>
                <a:schemeClr val="accent2"/>
              </a:solidFill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HK" smtClean="0"/>
              <a:t>Tables for ER diagram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HK" dirty="0" smtClean="0"/>
              <a:t>Weak Entity</a:t>
            </a:r>
          </a:p>
          <a:p>
            <a:pPr lvl="1" eaLnBrk="1" hangingPunct="1"/>
            <a:r>
              <a:rPr lang="en-US" altLang="zh-HK" dirty="0" smtClean="0"/>
              <a:t>Payment (</a:t>
            </a:r>
            <a:r>
              <a:rPr lang="en-US" altLang="zh-HK" u="sng" dirty="0" smtClean="0"/>
              <a:t>loan-number, payment-number</a:t>
            </a:r>
            <a:r>
              <a:rPr lang="en-US" altLang="zh-HK" dirty="0" smtClean="0"/>
              <a:t>, payment-date, payment-amount)</a:t>
            </a:r>
          </a:p>
          <a:p>
            <a:pPr lvl="1" eaLnBrk="1" hangingPunct="1"/>
            <a:endParaRPr lang="en-US" altLang="zh-HK" dirty="0" smtClean="0"/>
          </a:p>
          <a:p>
            <a:pPr eaLnBrk="1" hangingPunct="1"/>
            <a:r>
              <a:rPr lang="en-US" altLang="zh-HK" dirty="0" smtClean="0"/>
              <a:t>Multi-valued attribute</a:t>
            </a:r>
          </a:p>
          <a:p>
            <a:pPr lvl="1" eaLnBrk="1" hangingPunct="1"/>
            <a:r>
              <a:rPr lang="en-US" altLang="zh-HK" dirty="0" smtClean="0"/>
              <a:t>Dependent (</a:t>
            </a:r>
            <a:r>
              <a:rPr lang="en-US" altLang="zh-HK" u="sng" dirty="0" smtClean="0"/>
              <a:t>employee-id, dependent-name</a:t>
            </a:r>
            <a:r>
              <a:rPr lang="en-US" altLang="zh-HK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AE4E4AE0-3CFE-48D6-83AE-64BBE2CF5E41}" type="slidenum">
              <a:rPr lang="en-US" altLang="zh-TW" sz="1400" smtClean="0">
                <a:solidFill>
                  <a:schemeClr val="accent2"/>
                </a:solidFill>
              </a:rPr>
              <a:pPr eaLnBrk="1" hangingPunct="1"/>
              <a:t>5</a:t>
            </a:fld>
            <a:endParaRPr lang="en-US" altLang="zh-TW" sz="1400" dirty="0">
              <a:solidFill>
                <a:schemeClr val="accent2"/>
              </a:solidFill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HK" smtClean="0"/>
              <a:t>Tables for ER diagram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24025"/>
            <a:ext cx="8001000" cy="4114800"/>
          </a:xfrm>
        </p:spPr>
        <p:txBody>
          <a:bodyPr/>
          <a:lstStyle/>
          <a:p>
            <a:pPr eaLnBrk="1" hangingPunct="1"/>
            <a:r>
              <a:rPr lang="en-US" altLang="zh-HK" smtClean="0"/>
              <a:t>Many-to-many relationships</a:t>
            </a:r>
          </a:p>
          <a:p>
            <a:pPr lvl="1" eaLnBrk="1" hangingPunct="1"/>
            <a:r>
              <a:rPr lang="en-US" altLang="zh-HK" smtClean="0"/>
              <a:t>Borrower (</a:t>
            </a:r>
            <a:r>
              <a:rPr lang="en-US" altLang="zh-HK" u="sng" smtClean="0"/>
              <a:t>customer-id</a:t>
            </a:r>
            <a:r>
              <a:rPr lang="en-US" altLang="zh-HK" smtClean="0"/>
              <a:t>, </a:t>
            </a:r>
            <a:r>
              <a:rPr lang="en-US" altLang="zh-HK" u="sng" smtClean="0"/>
              <a:t>loan-number</a:t>
            </a:r>
            <a:r>
              <a:rPr lang="en-US" altLang="zh-HK" smtClean="0"/>
              <a:t>)</a:t>
            </a:r>
          </a:p>
          <a:p>
            <a:pPr lvl="1" eaLnBrk="1" hangingPunct="1"/>
            <a:r>
              <a:rPr lang="en-US" altLang="zh-HK" smtClean="0"/>
              <a:t>Depositor (</a:t>
            </a:r>
            <a:r>
              <a:rPr lang="en-US" altLang="zh-HK" u="sng" smtClean="0"/>
              <a:t>customer-id</a:t>
            </a:r>
            <a:r>
              <a:rPr lang="en-US" altLang="zh-HK" smtClean="0"/>
              <a:t>, </a:t>
            </a:r>
            <a:r>
              <a:rPr lang="en-US" altLang="zh-HK" u="sng" smtClean="0"/>
              <a:t>account-number,</a:t>
            </a:r>
            <a:r>
              <a:rPr lang="en-US" altLang="zh-HK" smtClean="0"/>
              <a:t> access-date)</a:t>
            </a:r>
          </a:p>
          <a:p>
            <a:pPr eaLnBrk="1" hangingPunct="1"/>
            <a:r>
              <a:rPr lang="en-US" altLang="zh-HK" smtClean="0"/>
              <a:t>One-to-many relationships</a:t>
            </a:r>
          </a:p>
          <a:p>
            <a:pPr lvl="1" eaLnBrk="1" hangingPunct="1"/>
            <a:r>
              <a:rPr lang="en-US" altLang="zh-HK" smtClean="0"/>
              <a:t>Loan-branch is represented in Loan (</a:t>
            </a:r>
            <a:r>
              <a:rPr lang="en-US" altLang="zh-HK" u="sng" smtClean="0"/>
              <a:t>loan-number</a:t>
            </a:r>
            <a:r>
              <a:rPr lang="en-US" altLang="zh-HK" smtClean="0"/>
              <a:t>, amount, </a:t>
            </a:r>
            <a:r>
              <a:rPr lang="en-US" altLang="zh-HK" smtClean="0">
                <a:solidFill>
                  <a:srgbClr val="FF3300"/>
                </a:solidFill>
              </a:rPr>
              <a:t>branch-name</a:t>
            </a:r>
            <a:r>
              <a:rPr lang="en-US" altLang="zh-HK" smtClean="0"/>
              <a:t>)</a:t>
            </a:r>
          </a:p>
          <a:p>
            <a:pPr lvl="1" eaLnBrk="1" hangingPunct="1"/>
            <a:r>
              <a:rPr lang="en-US" altLang="zh-HK" smtClean="0"/>
              <a:t>Cust-banker is represented in Customer (</a:t>
            </a:r>
            <a:r>
              <a:rPr lang="en-US" altLang="zh-HK" u="sng" smtClean="0"/>
              <a:t>customer-id</a:t>
            </a:r>
            <a:r>
              <a:rPr lang="en-US" altLang="zh-HK" smtClean="0"/>
              <a:t>, customer-name, customer-street, customer-city, </a:t>
            </a:r>
            <a:r>
              <a:rPr lang="en-US" altLang="zh-HK" smtClean="0">
                <a:solidFill>
                  <a:srgbClr val="FF3300"/>
                </a:solidFill>
              </a:rPr>
              <a:t>employee-id, </a:t>
            </a:r>
            <a:r>
              <a:rPr lang="en-US" altLang="zh-HK" smtClean="0">
                <a:solidFill>
                  <a:srgbClr val="0000FF"/>
                </a:solidFill>
              </a:rPr>
              <a:t>type</a:t>
            </a:r>
            <a:r>
              <a:rPr lang="en-US" altLang="zh-HK" smtClean="0"/>
              <a:t>)</a:t>
            </a:r>
          </a:p>
          <a:p>
            <a:pPr lvl="1" eaLnBrk="1" hangingPunct="1"/>
            <a:r>
              <a:rPr lang="en-US" altLang="zh-HK" smtClean="0"/>
              <a:t>Works-for is represented in Employee (</a:t>
            </a:r>
            <a:r>
              <a:rPr lang="en-US" altLang="zh-HK" u="sng" smtClean="0"/>
              <a:t>employee-id</a:t>
            </a:r>
            <a:r>
              <a:rPr lang="en-US" altLang="zh-HK" smtClean="0"/>
              <a:t>, employee-name, telephone-number, start-date, </a:t>
            </a:r>
            <a:r>
              <a:rPr lang="en-US" altLang="zh-HK" smtClean="0">
                <a:solidFill>
                  <a:srgbClr val="FF3300"/>
                </a:solidFill>
              </a:rPr>
              <a:t>manager-id</a:t>
            </a:r>
            <a:r>
              <a:rPr lang="en-US" altLang="zh-HK" smtClean="0"/>
              <a:t>)</a:t>
            </a:r>
          </a:p>
          <a:p>
            <a:pPr lvl="1" eaLnBrk="1" hangingPunct="1"/>
            <a:endParaRPr lang="en-US" altLang="zh-HK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56B9ED95-F796-48FD-9442-E2392EA301BC}" type="slidenum">
              <a:rPr lang="en-US" altLang="zh-TW" sz="1400" smtClean="0">
                <a:solidFill>
                  <a:schemeClr val="accent2"/>
                </a:solidFill>
              </a:rPr>
              <a:pPr eaLnBrk="1" hangingPunct="1"/>
              <a:t>6</a:t>
            </a:fld>
            <a:endParaRPr lang="en-US" altLang="zh-TW" sz="1400" dirty="0">
              <a:solidFill>
                <a:schemeClr val="accent2"/>
              </a:solidFill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HK" smtClean="0"/>
              <a:t>ER to Tables</a:t>
            </a: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0" y="2562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HK" altLang="en-US"/>
          </a:p>
        </p:txBody>
      </p:sp>
      <p:graphicFrame>
        <p:nvGraphicFramePr>
          <p:cNvPr id="7173" name="Object 4"/>
          <p:cNvGraphicFramePr>
            <a:graphicFrameLocks noChangeAspect="1"/>
          </p:cNvGraphicFramePr>
          <p:nvPr/>
        </p:nvGraphicFramePr>
        <p:xfrm>
          <a:off x="457200" y="2560638"/>
          <a:ext cx="8277225" cy="232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Microsoft Drawing 1.01" r:id="rId3" imgW="11792437" imgH="3252704" progId="MSDraw.1.01">
                  <p:embed/>
                </p:oleObj>
              </mc:Choice>
              <mc:Fallback>
                <p:oleObj name="Microsoft Drawing 1.01" r:id="rId3" imgW="11792437" imgH="3252704" progId="MSDraw.1.0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560638"/>
                        <a:ext cx="8277225" cy="232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533400" y="1568450"/>
            <a:ext cx="8139113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FontTx/>
              <a:buNone/>
            </a:pPr>
            <a:r>
              <a:rPr lang="en-US" altLang="zh-HK" sz="2000" b="0">
                <a:latin typeface="Tahoma" pitchFamily="34" charset="0"/>
              </a:rPr>
              <a:t>Convert the ER diagram into tables.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5C17C4D4-546A-4F5F-960C-B964627E5299}" type="slidenum">
              <a:rPr lang="en-US" altLang="zh-TW" sz="1400" smtClean="0">
                <a:solidFill>
                  <a:schemeClr val="accent2"/>
                </a:solidFill>
              </a:rPr>
              <a:pPr eaLnBrk="1" hangingPunct="1"/>
              <a:t>7</a:t>
            </a:fld>
            <a:endParaRPr lang="en-US" altLang="zh-TW" sz="1400" dirty="0">
              <a:solidFill>
                <a:schemeClr val="accent2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HK" smtClean="0"/>
              <a:t>Tables for ER diagram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HK" smtClean="0"/>
              <a:t>Entities</a:t>
            </a:r>
          </a:p>
          <a:p>
            <a:pPr lvl="1" eaLnBrk="1" hangingPunct="1"/>
            <a:r>
              <a:rPr lang="en-US" altLang="zh-HK" smtClean="0"/>
              <a:t>Route (</a:t>
            </a:r>
            <a:r>
              <a:rPr lang="en-US" altLang="zh-HK" u="sng" smtClean="0"/>
              <a:t>number</a:t>
            </a:r>
            <a:r>
              <a:rPr lang="en-US" altLang="zh-HK" smtClean="0"/>
              <a:t>, departure, destination)</a:t>
            </a:r>
          </a:p>
          <a:p>
            <a:pPr lvl="1" eaLnBrk="1" hangingPunct="1"/>
            <a:r>
              <a:rPr lang="en-US" altLang="zh-HK" smtClean="0"/>
              <a:t>Driver (</a:t>
            </a:r>
            <a:r>
              <a:rPr lang="en-US" altLang="zh-HK" u="sng" smtClean="0"/>
              <a:t>id</a:t>
            </a:r>
            <a:r>
              <a:rPr lang="en-US" altLang="zh-HK" smtClean="0"/>
              <a:t>, name, phone)</a:t>
            </a:r>
          </a:p>
          <a:p>
            <a:pPr lvl="1" eaLnBrk="1" hangingPunct="1"/>
            <a:r>
              <a:rPr lang="en-US" altLang="zh-HK" smtClean="0"/>
              <a:t>Bus (</a:t>
            </a:r>
            <a:r>
              <a:rPr lang="en-US" altLang="zh-HK" u="sng" smtClean="0"/>
              <a:t>license</a:t>
            </a:r>
            <a:r>
              <a:rPr lang="en-US" altLang="zh-HK" smtClean="0"/>
              <a:t>, capacity)</a:t>
            </a:r>
          </a:p>
          <a:p>
            <a:pPr eaLnBrk="1" hangingPunct="1"/>
            <a:r>
              <a:rPr lang="en-US" altLang="zh-HK" smtClean="0"/>
              <a:t>Weak Entity</a:t>
            </a:r>
          </a:p>
          <a:p>
            <a:pPr lvl="1" eaLnBrk="1" hangingPunct="1"/>
            <a:r>
              <a:rPr lang="en-US" altLang="zh-HK" smtClean="0"/>
              <a:t>Schedule (</a:t>
            </a:r>
            <a:r>
              <a:rPr lang="en-US" altLang="zh-HK" u="sng" smtClean="0"/>
              <a:t>number</a:t>
            </a:r>
            <a:r>
              <a:rPr lang="en-US" altLang="zh-HK" smtClean="0"/>
              <a:t>, </a:t>
            </a:r>
            <a:r>
              <a:rPr lang="en-US" altLang="zh-HK" u="sng" smtClean="0"/>
              <a:t>departure-time</a:t>
            </a:r>
            <a:r>
              <a:rPr lang="en-US" altLang="zh-HK" smtClean="0"/>
              <a:t>)</a:t>
            </a:r>
          </a:p>
          <a:p>
            <a:pPr eaLnBrk="1" hangingPunct="1"/>
            <a:r>
              <a:rPr lang="en-US" altLang="zh-HK" smtClean="0"/>
              <a:t>Relationships</a:t>
            </a:r>
          </a:p>
          <a:p>
            <a:pPr lvl="1" eaLnBrk="1" hangingPunct="1"/>
            <a:r>
              <a:rPr lang="en-US" altLang="zh-HK" smtClean="0"/>
              <a:t>Drives (</a:t>
            </a:r>
            <a:r>
              <a:rPr lang="en-US" altLang="zh-HK" u="sng" smtClean="0"/>
              <a:t>number</a:t>
            </a:r>
            <a:r>
              <a:rPr lang="en-US" altLang="zh-HK" smtClean="0"/>
              <a:t>, </a:t>
            </a:r>
            <a:r>
              <a:rPr lang="en-US" altLang="zh-HK" u="sng" smtClean="0"/>
              <a:t>departure-time</a:t>
            </a:r>
            <a:r>
              <a:rPr lang="en-US" altLang="zh-HK" smtClean="0"/>
              <a:t>, </a:t>
            </a:r>
            <a:r>
              <a:rPr lang="en-US" altLang="zh-HK" u="sng" smtClean="0"/>
              <a:t>id</a:t>
            </a:r>
            <a:r>
              <a:rPr lang="en-US" altLang="zh-HK" smtClean="0"/>
              <a:t>)</a:t>
            </a:r>
          </a:p>
          <a:p>
            <a:pPr lvl="1" eaLnBrk="1" hangingPunct="1"/>
            <a:r>
              <a:rPr lang="en-US" altLang="zh-HK" smtClean="0"/>
              <a:t>Bus-in-use (</a:t>
            </a:r>
            <a:r>
              <a:rPr lang="en-US" altLang="zh-HK" u="sng" smtClean="0"/>
              <a:t>license</a:t>
            </a:r>
            <a:r>
              <a:rPr lang="en-US" altLang="zh-HK" smtClean="0"/>
              <a:t>, </a:t>
            </a:r>
            <a:r>
              <a:rPr lang="en-US" altLang="zh-HK" u="sng" smtClean="0"/>
              <a:t>number</a:t>
            </a:r>
            <a:r>
              <a:rPr lang="en-US" altLang="zh-HK" smtClean="0"/>
              <a:t>, </a:t>
            </a:r>
            <a:r>
              <a:rPr lang="en-US" altLang="zh-HK" u="sng" smtClean="0"/>
              <a:t>departure-time</a:t>
            </a:r>
            <a:r>
              <a:rPr lang="en-US" altLang="zh-HK" smtClean="0"/>
              <a:t>)</a:t>
            </a:r>
          </a:p>
          <a:p>
            <a:pPr lvl="1" eaLnBrk="1" hangingPunct="1"/>
            <a:endParaRPr lang="en-US" altLang="zh-HK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BD8417AE-17E7-4B75-A767-03C1DA9965C1}" type="slidenum">
              <a:rPr lang="en-US" altLang="zh-TW" sz="1400" smtClean="0">
                <a:solidFill>
                  <a:schemeClr val="accent2"/>
                </a:solidFill>
              </a:rPr>
              <a:pPr eaLnBrk="1" hangingPunct="1"/>
              <a:t>8</a:t>
            </a:fld>
            <a:endParaRPr lang="en-US" altLang="zh-TW" sz="1400" dirty="0">
              <a:solidFill>
                <a:schemeClr val="accent2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HK" smtClean="0"/>
              <a:t>Example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HK" smtClean="0"/>
              <a:t>Let the following relational schema:</a:t>
            </a:r>
          </a:p>
          <a:p>
            <a:pPr eaLnBrk="1" hangingPunct="1">
              <a:buFontTx/>
              <a:buNone/>
            </a:pPr>
            <a:r>
              <a:rPr lang="en-US" altLang="zh-HK" smtClean="0"/>
              <a:t>B(</a:t>
            </a:r>
            <a:r>
              <a:rPr lang="en-US" altLang="zh-HK" u="sng" smtClean="0"/>
              <a:t>X</a:t>
            </a:r>
            <a:r>
              <a:rPr lang="en-US" altLang="zh-HK" smtClean="0"/>
              <a:t>,W), </a:t>
            </a:r>
          </a:p>
          <a:p>
            <a:pPr eaLnBrk="1" hangingPunct="1">
              <a:buFontTx/>
              <a:buNone/>
            </a:pPr>
            <a:r>
              <a:rPr lang="en-US" altLang="zh-HK" smtClean="0"/>
              <a:t>C(</a:t>
            </a:r>
            <a:r>
              <a:rPr lang="en-US" altLang="zh-HK" u="sng" smtClean="0"/>
              <a:t>P</a:t>
            </a:r>
            <a:r>
              <a:rPr lang="en-US" altLang="zh-HK" smtClean="0"/>
              <a:t>,Q,</a:t>
            </a:r>
            <a:r>
              <a:rPr lang="en-US" altLang="zh-HK" smtClean="0">
                <a:solidFill>
                  <a:srgbClr val="FF3300"/>
                </a:solidFill>
              </a:rPr>
              <a:t>X</a:t>
            </a:r>
            <a:r>
              <a:rPr lang="en-US" altLang="zh-HK" smtClean="0"/>
              <a:t>) where X is defined as NOT NULL, </a:t>
            </a:r>
          </a:p>
          <a:p>
            <a:pPr eaLnBrk="1" hangingPunct="1">
              <a:buFontTx/>
              <a:buNone/>
            </a:pPr>
            <a:r>
              <a:rPr lang="en-US" altLang="zh-HK" smtClean="0"/>
              <a:t>D(</a:t>
            </a:r>
            <a:r>
              <a:rPr lang="en-US" altLang="zh-HK" u="sng" smtClean="0">
                <a:solidFill>
                  <a:srgbClr val="FF3300"/>
                </a:solidFill>
              </a:rPr>
              <a:t>P,X</a:t>
            </a:r>
            <a:r>
              <a:rPr lang="en-US" altLang="zh-HK" smtClean="0"/>
              <a:t>,R)</a:t>
            </a:r>
          </a:p>
          <a:p>
            <a:pPr eaLnBrk="1" hangingPunct="1">
              <a:buFontTx/>
              <a:buNone/>
            </a:pPr>
            <a:endParaRPr lang="en-US" altLang="zh-HK" smtClean="0"/>
          </a:p>
          <a:p>
            <a:pPr eaLnBrk="1" hangingPunct="1">
              <a:buFontTx/>
              <a:buNone/>
            </a:pPr>
            <a:endParaRPr lang="en-US" altLang="zh-HK" smtClean="0"/>
          </a:p>
          <a:p>
            <a:pPr eaLnBrk="1" hangingPunct="1">
              <a:buFontTx/>
              <a:buNone/>
            </a:pPr>
            <a:r>
              <a:rPr lang="en-US" altLang="zh-HK" smtClean="0"/>
              <a:t>Give an ER diagram for the above relational schema.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9F092C39-67BE-45D8-8F68-593595A58598}" type="slidenum">
              <a:rPr lang="en-US" altLang="zh-TW" sz="1400" smtClean="0">
                <a:solidFill>
                  <a:schemeClr val="accent2"/>
                </a:solidFill>
              </a:rPr>
              <a:pPr eaLnBrk="1" hangingPunct="1"/>
              <a:t>9</a:t>
            </a:fld>
            <a:endParaRPr lang="en-US" altLang="zh-TW" sz="1400" dirty="0">
              <a:solidFill>
                <a:schemeClr val="accent2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HK" smtClean="0"/>
              <a:t>Solution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2419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HK" altLang="en-US"/>
          </a:p>
        </p:txBody>
      </p:sp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304800" y="1524000"/>
          <a:ext cx="8197850" cy="300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Microsoft Drawing 1.01" r:id="rId3" imgW="8445500" imgH="3095625" progId="MSDraw.1.01">
                  <p:embed/>
                </p:oleObj>
              </mc:Choice>
              <mc:Fallback>
                <p:oleObj name="Microsoft Drawing 1.01" r:id="rId3" imgW="8445500" imgH="3095625" progId="MSDraw.1.0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524000"/>
                        <a:ext cx="8197850" cy="300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9CC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1" lang="zh-TW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  <a:sym typeface="Symbol" pitchFamily="18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9CC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1" lang="zh-TW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  <a:sym typeface="Symbol" pitchFamily="18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2572</TotalTime>
  <Words>269</Words>
  <Application>Microsoft Office PowerPoint</Application>
  <PresentationFormat>On-screen Show (4:3)</PresentationFormat>
  <Paragraphs>57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Times New Roman</vt:lpstr>
      <vt:lpstr>新細明體</vt:lpstr>
      <vt:lpstr>Symbol</vt:lpstr>
      <vt:lpstr>Arial</vt:lpstr>
      <vt:lpstr>Tahoma</vt:lpstr>
      <vt:lpstr>Default Design</vt:lpstr>
      <vt:lpstr>Microsoft Drawing 1.01</vt:lpstr>
      <vt:lpstr>PowerPoint Presentation</vt:lpstr>
      <vt:lpstr>E-R Diagram for a Banking Enterprise</vt:lpstr>
      <vt:lpstr>Tables for ER diagram</vt:lpstr>
      <vt:lpstr>Tables for ER diagram</vt:lpstr>
      <vt:lpstr>Tables for ER diagram</vt:lpstr>
      <vt:lpstr>ER to Tables</vt:lpstr>
      <vt:lpstr>Tables for ER diagram</vt:lpstr>
      <vt:lpstr>Example</vt:lpstr>
      <vt:lpstr>Solution</vt:lpstr>
    </vt:vector>
  </TitlesOfParts>
  <Company>HKUST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無投影片標題</dc:title>
  <dc:creator>Penny</dc:creator>
  <cp:lastModifiedBy>Qiong Luo</cp:lastModifiedBy>
  <cp:revision>249</cp:revision>
  <cp:lastPrinted>1999-09-08T01:28:28Z</cp:lastPrinted>
  <dcterms:created xsi:type="dcterms:W3CDTF">1999-09-01T05:51:25Z</dcterms:created>
  <dcterms:modified xsi:type="dcterms:W3CDTF">2013-02-17T00:21:32Z</dcterms:modified>
</cp:coreProperties>
</file>