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</p:sldIdLst>
  <p:sldSz cx="9144000" cy="6858000" type="screen4x3"/>
  <p:notesSz cx="6781800" cy="991870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  <a:srgbClr val="FFFF00"/>
    <a:srgbClr val="FF3399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4" autoAdjust="0"/>
    <p:restoredTop sz="94660"/>
  </p:normalViewPr>
  <p:slideViewPr>
    <p:cSldViewPr>
      <p:cViewPr varScale="1">
        <p:scale>
          <a:sx n="117" d="100"/>
          <a:sy n="117" d="100"/>
        </p:scale>
        <p:origin x="-1836" y="-102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3125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4F312B0B-9583-4D66-B43C-2165E3CAFE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5947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8F011E7-3384-49CD-AE39-731812420BCF}" type="slidenum">
              <a:rPr lang="en-US" altLang="zh-TW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03" tIns="45651" rIns="91303" bIns="45651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18ACCA3-0991-4EA1-9BA7-77744F2B8B2E}" type="slidenum">
              <a:rPr kumimoji="0" lang="en-US" sz="1200">
                <a:latin typeface="Helvetica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03" tIns="45651" rIns="91303" bIns="45651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F0289050-A941-4BE1-B072-F81271C784B9}" type="slidenum">
              <a:rPr lang="en-US" altLang="zh-TW" sz="1200"/>
              <a:pPr eaLnBrk="1" hangingPunct="1"/>
              <a:t>3</a:t>
            </a:fld>
            <a:endParaRPr lang="en-US" altLang="zh-TW" sz="1200"/>
          </a:p>
        </p:txBody>
      </p:sp>
      <p:sp>
        <p:nvSpPr>
          <p:cNvPr id="12291" name="Rectangle 7"/>
          <p:cNvSpPr txBox="1">
            <a:spLocks noGrp="1" noChangeArrowheads="1"/>
          </p:cNvSpPr>
          <p:nvPr/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03" tIns="45651" rIns="91303" bIns="45651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87F8593-DECA-46E6-A689-AB5A6EF4D88F}" type="slidenum">
              <a:rPr kumimoji="0" lang="en-US" sz="1200">
                <a:latin typeface="Helvetica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03" tIns="45651" rIns="91303" bIns="45651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30605ED3-08B2-4569-9BEF-B1D8B1128B96}" type="slidenum">
              <a:rPr lang="en-US" altLang="zh-TW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13315" name="Rectangle 7"/>
          <p:cNvSpPr txBox="1">
            <a:spLocks noGrp="1" noChangeArrowheads="1"/>
          </p:cNvSpPr>
          <p:nvPr/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03" tIns="45651" rIns="91303" bIns="45651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3B2B92D-2575-4DC2-A893-406DBBF6EEED}" type="slidenum">
              <a:rPr kumimoji="0" lang="en-US" sz="1200">
                <a:latin typeface="Helvetica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03" tIns="45651" rIns="91303" bIns="45651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4663DAD4-C1D2-4AC2-BF94-3648F2D30212}" type="slidenum">
              <a:rPr lang="en-US" altLang="zh-TW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03" tIns="45651" rIns="91303" bIns="45651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8EF8281-C769-43FB-96C0-EA8E87AF2E1A}" type="slidenum">
              <a:rPr kumimoji="0" lang="en-US" sz="1200">
                <a:latin typeface="Helvetica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03" tIns="45651" rIns="91303" bIns="45651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C9E7B8BD-E38E-4006-A1B8-59E3FE07162C}" type="slidenum">
              <a:rPr lang="en-US" altLang="zh-TW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15363" name="Rectangle 7"/>
          <p:cNvSpPr txBox="1">
            <a:spLocks noGrp="1" noChangeArrowheads="1"/>
          </p:cNvSpPr>
          <p:nvPr/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03" tIns="45651" rIns="91303" bIns="45651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F232D40-8B95-4A5F-95A3-7A7548A107EF}" type="slidenum">
              <a:rPr kumimoji="0" lang="en-US" sz="1200">
                <a:latin typeface="Helvetica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03" tIns="45651" rIns="91303" bIns="45651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0808A9F-5632-4E1F-A702-79E6ECEE8D43}" type="slidenum">
              <a:rPr lang="en-US" altLang="zh-TW" sz="1200"/>
              <a:pPr eaLnBrk="1" hangingPunct="1"/>
              <a:t>7</a:t>
            </a:fld>
            <a:endParaRPr lang="en-US" altLang="zh-TW" sz="120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03" tIns="45651" rIns="91303" bIns="45651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CC134D6-5BC6-402D-B366-4E732B96F92E}" type="slidenum">
              <a:rPr kumimoji="0" lang="en-US" sz="1200">
                <a:latin typeface="Helvetica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03" tIns="45651" rIns="91303" bIns="45651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26317F7B-0692-4A1A-92EA-855DE2E098FE}" type="slidenum">
              <a:rPr lang="en-US" altLang="zh-TW" sz="1200"/>
              <a:pPr eaLnBrk="1" hangingPunct="1"/>
              <a:t>8</a:t>
            </a:fld>
            <a:endParaRPr lang="en-US" altLang="zh-TW" sz="1200"/>
          </a:p>
        </p:txBody>
      </p:sp>
      <p:sp>
        <p:nvSpPr>
          <p:cNvPr id="17411" name="Rectangle 7"/>
          <p:cNvSpPr txBox="1">
            <a:spLocks noGrp="1" noChangeArrowheads="1"/>
          </p:cNvSpPr>
          <p:nvPr/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03" tIns="45651" rIns="91303" bIns="45651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6049FA5-9DE0-45F8-B145-008E275C21D6}" type="slidenum">
              <a:rPr kumimoji="0" lang="en-US" sz="1200">
                <a:latin typeface="Helvetica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03" tIns="45651" rIns="91303" bIns="45651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7E7E224E-A94E-44AB-837E-593A47D27B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254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B88F1391-A480-49FB-9B2B-62014847E2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77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30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30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E6F9F7C3-F485-45BD-A22D-4D51F9EDE7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36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D4F385A0-035C-4FC1-9E9C-ABE5FB08D9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26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878A3A39-5097-4860-A0ED-F0611BCE80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0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7FE00D23-6402-4AA2-A3D5-360375AF9C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147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9027E869-170E-4CA1-A06E-475E869FEC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159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0D9FFAC5-7B6E-4BB9-8AD5-B1013F80C6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40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17BF43B0-74E0-405D-819C-CDC084CF14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484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83ABC99F-7969-47A9-9169-DEC5E62C78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10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94C7DA22-AA7A-43FB-8958-D020D34D57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82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877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402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1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COMP231 Spring 2009                  CSE, HKUST   Slide </a:t>
            </a:r>
            <a:fld id="{7AA496BC-3EF8-4E6A-B22C-4DBBD4EC17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DF2267BC-F884-4CAD-A201-46DF88FDE06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35003" dir="2928844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32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320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320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4. Relational Algebra</a:t>
            </a:r>
          </a:p>
          <a:p>
            <a:pPr algn="ctr">
              <a:buFontTx/>
              <a:buNone/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</a:t>
            </a:r>
          </a:p>
          <a:p>
            <a:pPr algn="ctr">
              <a:buFontTx/>
              <a:buNone/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B116AA3-89F0-4002-B3F0-CB88888D9A2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219075"/>
            <a:ext cx="8715375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Find ids of sailors who’ve reserved boat with bid 103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7391400" cy="3048000"/>
          </a:xfrm>
        </p:spPr>
        <p:txBody>
          <a:bodyPr/>
          <a:lstStyle/>
          <a:p>
            <a:pPr eaLnBrk="1" hangingPunct="1"/>
            <a:r>
              <a:rPr kumimoji="0" lang="en-US" sz="2000" smtClean="0">
                <a:solidFill>
                  <a:schemeClr val="accent2"/>
                </a:solidFill>
                <a:latin typeface="Times New Roman" pitchFamily="18" charset="0"/>
              </a:rPr>
              <a:t>We use the following database schema</a:t>
            </a:r>
          </a:p>
          <a:p>
            <a:pPr eaLnBrk="1" hangingPunct="1">
              <a:buFontTx/>
              <a:buNone/>
            </a:pPr>
            <a:r>
              <a:rPr kumimoji="0" lang="en-US" sz="2000" smtClean="0">
                <a:solidFill>
                  <a:schemeClr val="accent2"/>
                </a:solidFill>
                <a:latin typeface="Times New Roman" pitchFamily="18" charset="0"/>
              </a:rPr>
              <a:t>Sailors </a:t>
            </a:r>
            <a:r>
              <a:rPr kumimoji="0" lang="en-US" sz="200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sz="2000" u="sng" smtClean="0">
                <a:solidFill>
                  <a:schemeClr val="tx2"/>
                </a:solidFill>
                <a:latin typeface="Times New Roman" pitchFamily="18" charset="0"/>
              </a:rPr>
              <a:t>sid</a:t>
            </a:r>
            <a:r>
              <a:rPr kumimoji="0" lang="en-US" sz="2000" smtClean="0">
                <a:solidFill>
                  <a:schemeClr val="tx2"/>
                </a:solidFill>
                <a:latin typeface="Times New Roman" pitchFamily="18" charset="0"/>
              </a:rPr>
              <a:t>, sname), </a:t>
            </a:r>
          </a:p>
          <a:p>
            <a:pPr eaLnBrk="1" hangingPunct="1">
              <a:buFontTx/>
              <a:buNone/>
            </a:pPr>
            <a:r>
              <a:rPr kumimoji="0" lang="en-US" sz="2000" smtClean="0">
                <a:solidFill>
                  <a:schemeClr val="accent2"/>
                </a:solidFill>
                <a:latin typeface="Times New Roman" pitchFamily="18" charset="0"/>
              </a:rPr>
              <a:t>Reserves </a:t>
            </a:r>
            <a:r>
              <a:rPr kumimoji="0" lang="en-US" sz="200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sz="2000" u="sng" smtClean="0">
                <a:solidFill>
                  <a:schemeClr val="tx2"/>
                </a:solidFill>
                <a:latin typeface="Times New Roman" pitchFamily="18" charset="0"/>
              </a:rPr>
              <a:t>sid, bid, date</a:t>
            </a:r>
            <a:r>
              <a:rPr kumimoji="0" lang="en-US" sz="2000" smtClean="0">
                <a:solidFill>
                  <a:schemeClr val="tx2"/>
                </a:solidFill>
                <a:latin typeface="Times New Roman" pitchFamily="18" charset="0"/>
              </a:rPr>
              <a:t>), </a:t>
            </a:r>
          </a:p>
          <a:p>
            <a:pPr eaLnBrk="1" hangingPunct="1">
              <a:buFontTx/>
              <a:buNone/>
            </a:pPr>
            <a:r>
              <a:rPr kumimoji="0" lang="en-US" sz="2000" smtClean="0">
                <a:solidFill>
                  <a:schemeClr val="accent2"/>
                </a:solidFill>
                <a:latin typeface="Times New Roman" pitchFamily="18" charset="0"/>
              </a:rPr>
              <a:t>Boats </a:t>
            </a:r>
            <a:r>
              <a:rPr kumimoji="0" lang="en-US" sz="200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sz="2000" u="sng" smtClean="0">
                <a:solidFill>
                  <a:schemeClr val="tx2"/>
                </a:solidFill>
                <a:latin typeface="Times New Roman" pitchFamily="18" charset="0"/>
              </a:rPr>
              <a:t>bid</a:t>
            </a:r>
            <a:r>
              <a:rPr kumimoji="0" lang="en-US" sz="2000" smtClean="0">
                <a:solidFill>
                  <a:schemeClr val="tx2"/>
                </a:solidFill>
                <a:latin typeface="Times New Roman" pitchFamily="18" charset="0"/>
              </a:rPr>
              <a:t>,bname,color)</a:t>
            </a:r>
          </a:p>
          <a:p>
            <a:pPr eaLnBrk="1" hangingPunct="1">
              <a:buFontTx/>
              <a:buNone/>
            </a:pPr>
            <a:endParaRPr kumimoji="0" lang="en-US" sz="2000" smtClean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kumimoji="0" lang="en-US" sz="2000" smtClean="0">
                <a:solidFill>
                  <a:schemeClr val="tx2"/>
                </a:solidFill>
                <a:latin typeface="Times New Roman" pitchFamily="18" charset="0"/>
              </a:rPr>
              <a:t>Question: Give an ER diagram for the above tables.</a:t>
            </a:r>
          </a:p>
          <a:p>
            <a:pPr eaLnBrk="1" hangingPunct="1">
              <a:buFontTx/>
              <a:buNone/>
            </a:pPr>
            <a:endParaRPr lang="en-US" sz="2000" smtClean="0">
              <a:latin typeface="Times New Roman" pitchFamily="18" charset="0"/>
            </a:endParaRPr>
          </a:p>
          <a:p>
            <a:pPr eaLnBrk="1" hangingPunct="1"/>
            <a:r>
              <a:rPr lang="en-US" sz="200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sid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(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bid=103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Reserves)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BB6EA1E-5FC2-4083-90B3-A8A061D6D2E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219075"/>
            <a:ext cx="8715375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Find names of sailors who’ve reserved boat with bid 103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488363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Book Antiqua" pitchFamily="18" charset="0"/>
              </a:rPr>
              <a:t>Solution 1: 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baseline="-25000" smtClean="0">
                <a:latin typeface="Times New Roman" pitchFamily="18" charset="0"/>
                <a:sym typeface="Symbol" pitchFamily="18" charset="2"/>
              </a:rPr>
              <a:t>sname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(</a:t>
            </a:r>
            <a:r>
              <a:rPr lang="en-US" baseline="-25000" smtClean="0">
                <a:latin typeface="Times New Roman" pitchFamily="18" charset="0"/>
                <a:sym typeface="Symbol" pitchFamily="18" charset="2"/>
              </a:rPr>
              <a:t>Reserves.sid=Sailors.sid  bid=103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(Reserves x Sailors)))</a:t>
            </a:r>
            <a:endParaRPr lang="en-US" smtClean="0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304800" y="3048000"/>
            <a:ext cx="8686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>
                <a:latin typeface="Book Antiqua" pitchFamily="18" charset="0"/>
              </a:rPr>
              <a:t>Solution 2: </a:t>
            </a:r>
            <a:r>
              <a:rPr lang="en-US">
                <a:latin typeface="Helvetica" pitchFamily="34" charset="0"/>
              </a:rPr>
              <a:t>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/>
              <a:t></a:t>
            </a:r>
            <a:r>
              <a:rPr lang="en-US" baseline="-25000"/>
              <a:t>sname</a:t>
            </a:r>
            <a:r>
              <a:rPr lang="en-US"/>
              <a:t>(</a:t>
            </a:r>
            <a:r>
              <a:rPr lang="en-US" baseline="-25000"/>
              <a:t>Reserves.sid=Sailors.sid </a:t>
            </a:r>
            <a:r>
              <a:rPr lang="en-US"/>
              <a:t>((</a:t>
            </a:r>
            <a:r>
              <a:rPr lang="en-US" baseline="-25000"/>
              <a:t>bid=103</a:t>
            </a:r>
            <a:r>
              <a:rPr lang="en-US"/>
              <a:t>Reserves) x Sailors))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381000" y="4648200"/>
            <a:ext cx="84883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>
                <a:latin typeface="Book Antiqua" pitchFamily="18" charset="0"/>
              </a:rPr>
              <a:t>Solution 3: </a:t>
            </a:r>
            <a:r>
              <a:rPr lang="en-US">
                <a:latin typeface="Helvetica" pitchFamily="34" charset="0"/>
              </a:rPr>
              <a:t>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/>
              <a:t></a:t>
            </a:r>
            <a:r>
              <a:rPr lang="en-US" baseline="-25000"/>
              <a:t>sname</a:t>
            </a:r>
            <a:r>
              <a:rPr lang="en-US"/>
              <a:t>((</a:t>
            </a:r>
            <a:r>
              <a:rPr lang="en-US" baseline="-25000"/>
              <a:t>bid=103</a:t>
            </a:r>
            <a:r>
              <a:rPr lang="en-US"/>
              <a:t>Reserves) JOIN</a:t>
            </a:r>
            <a:r>
              <a:rPr lang="en-US" baseline="-25000"/>
              <a:t>sid</a:t>
            </a:r>
            <a:r>
              <a:rPr lang="en-US"/>
              <a:t>Sailors)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845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Sailors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 sname),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Reserves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sid,bid,date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Boats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bid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,bname,color)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1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  <p:bldP spid="251908" grpId="0" build="p"/>
      <p:bldP spid="25190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EBACE07-BEC1-4B44-B540-61CF3D1842F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Find names of sailors who’ve reserved a red boat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488363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Solution 1:  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800" baseline="-25000" smtClean="0">
                <a:latin typeface="Times New Roman" pitchFamily="18" charset="0"/>
                <a:sym typeface="Symbol" pitchFamily="18" charset="2"/>
              </a:rPr>
              <a:t>sname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((</a:t>
            </a:r>
            <a:r>
              <a:rPr lang="en-US" sz="2800" baseline="-25000" smtClean="0">
                <a:solidFill>
                  <a:srgbClr val="990033"/>
                </a:solidFill>
                <a:latin typeface="Times New Roman" pitchFamily="18" charset="0"/>
                <a:sym typeface="Symbol" pitchFamily="18" charset="2"/>
              </a:rPr>
              <a:t>color=red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Boats) JOIN</a:t>
            </a:r>
            <a:r>
              <a:rPr lang="en-US" sz="2800" baseline="-25000" smtClean="0">
                <a:latin typeface="Times New Roman" pitchFamily="18" charset="0"/>
                <a:sym typeface="Symbol" pitchFamily="18" charset="2"/>
              </a:rPr>
              <a:t>bid 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Reserves JOIN</a:t>
            </a:r>
            <a:r>
              <a:rPr lang="en-US" sz="2800" baseline="-25000" smtClean="0">
                <a:latin typeface="Times New Roman" pitchFamily="18" charset="0"/>
                <a:sym typeface="Symbol" pitchFamily="18" charset="2"/>
              </a:rPr>
              <a:t>sid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Sailors)</a:t>
            </a:r>
            <a:endParaRPr lang="en-US" sz="2800" smtClean="0">
              <a:latin typeface="Times New Roman" pitchFamily="18" charset="0"/>
            </a:endParaRP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304800" y="3048000"/>
            <a:ext cx="8686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/>
              <a:t>Can you give a more efficient solution?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81000" y="3962400"/>
            <a:ext cx="8488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FontTx/>
              <a:buNone/>
            </a:pPr>
            <a:r>
              <a:rPr lang="en-US"/>
              <a:t></a:t>
            </a:r>
            <a:r>
              <a:rPr lang="en-US" baseline="-25000"/>
              <a:t>sname</a:t>
            </a:r>
            <a:r>
              <a:rPr lang="en-US"/>
              <a:t>((</a:t>
            </a:r>
            <a:r>
              <a:rPr lang="en-US" baseline="-25000"/>
              <a:t>bid</a:t>
            </a:r>
            <a:r>
              <a:rPr lang="en-US"/>
              <a:t>(</a:t>
            </a:r>
            <a:r>
              <a:rPr lang="en-US" baseline="-25000">
                <a:solidFill>
                  <a:srgbClr val="990033"/>
                </a:solidFill>
              </a:rPr>
              <a:t>color=red</a:t>
            </a:r>
            <a:r>
              <a:rPr lang="en-US"/>
              <a:t>Boats)) JOIN</a:t>
            </a:r>
            <a:r>
              <a:rPr lang="en-US" baseline="-25000"/>
              <a:t>bid </a:t>
            </a:r>
            <a:r>
              <a:rPr lang="en-US"/>
              <a:t>Reserves JOIN</a:t>
            </a:r>
            <a:r>
              <a:rPr lang="en-US" baseline="-25000"/>
              <a:t>sid</a:t>
            </a:r>
            <a:r>
              <a:rPr lang="en-US"/>
              <a:t>Sailors)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52400" y="990600"/>
            <a:ext cx="883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Sailors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 sname),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Reserves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sid,bid,date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Boats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bid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,bname,color)</a:t>
            </a:r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381000" y="5334000"/>
            <a:ext cx="8275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query optimization</a:t>
            </a:r>
            <a:r>
              <a:rPr lang="en-US"/>
              <a:t>: real systems do such optimizations based on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  <p:bldP spid="253956" grpId="0" build="p"/>
      <p:bldP spid="253957" grpId="0" build="p"/>
      <p:bldP spid="2539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48F3FF5B-6A43-4E7F-B111-63BC4498A79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314325"/>
            <a:ext cx="80772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who’ve reserved a red </a:t>
            </a:r>
            <a:b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or a green boat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488363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</a:rPr>
              <a:t>Can identify all red or green boats, then find sailors who’ve reserved one of these boats: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baseline="-25000" smtClean="0">
                <a:latin typeface="Times New Roman" pitchFamily="18" charset="0"/>
                <a:sym typeface="Symbol" pitchFamily="18" charset="2"/>
              </a:rPr>
              <a:t>sname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((</a:t>
            </a:r>
            <a:r>
              <a:rPr lang="en-US" baseline="-25000" smtClean="0">
                <a:solidFill>
                  <a:srgbClr val="990033"/>
                </a:solidFill>
                <a:latin typeface="Times New Roman" pitchFamily="18" charset="0"/>
                <a:sym typeface="Symbol" pitchFamily="18" charset="2"/>
              </a:rPr>
              <a:t>color=red</a:t>
            </a:r>
            <a:r>
              <a:rPr lang="en-US" baseline="-25000" smtClean="0">
                <a:latin typeface="Times New Roman" pitchFamily="18" charset="0"/>
                <a:sym typeface="Symbol" pitchFamily="18" charset="2"/>
              </a:rPr>
              <a:t>  </a:t>
            </a:r>
            <a:r>
              <a:rPr lang="en-US" baseline="-25000" smtClean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color=green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Boats) JOIN</a:t>
            </a:r>
            <a:r>
              <a:rPr lang="en-US" baseline="-25000" smtClean="0">
                <a:latin typeface="Times New Roman" pitchFamily="18" charset="0"/>
                <a:sym typeface="Symbol" pitchFamily="18" charset="2"/>
              </a:rPr>
              <a:t>bid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Reserves JOIN</a:t>
            </a:r>
            <a:r>
              <a:rPr lang="en-US" baseline="-25000" smtClean="0">
                <a:latin typeface="Times New Roman" pitchFamily="18" charset="0"/>
                <a:sym typeface="Symbol" pitchFamily="18" charset="2"/>
              </a:rPr>
              <a:t>sid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Sailors)</a:t>
            </a:r>
          </a:p>
          <a:p>
            <a:pPr eaLnBrk="1" hangingPunct="1">
              <a:lnSpc>
                <a:spcPct val="130000"/>
              </a:lnSpc>
            </a:pPr>
            <a:endParaRPr lang="en-US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304800" y="4572000"/>
            <a:ext cx="8488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FontTx/>
              <a:buNone/>
            </a:pPr>
            <a:r>
              <a:rPr lang="en-US" sz="2000"/>
              <a:t>What happens if  is replaced by       in this query?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3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Sailors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 sname),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Reserves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sid,bid,date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Boats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bid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,bname,color)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  <p:bldP spid="25600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28BA6FD1-CF33-4B66-B747-D0647B702D9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5" y="152400"/>
            <a:ext cx="8582025" cy="752475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who’ve reserved a red </a:t>
            </a:r>
            <a:b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24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28800"/>
            <a:ext cx="8488363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smtClean="0">
                <a:latin typeface="Times New Roman" pitchFamily="18" charset="0"/>
              </a:rPr>
              <a:t>Previous approach won’t work! </a:t>
            </a:r>
            <a:r>
              <a:rPr lang="en-US" sz="2000" smtClean="0">
                <a:latin typeface="Times New Roman" pitchFamily="18" charset="0"/>
              </a:rPr>
              <a:t> Must identify sailors who’ve reserved red boats, sailors who’ve reserved green boats, then find the intersection: 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76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Sailors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 sname),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Reserves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sid,bid,date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Boats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bid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,bname,color)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304800" y="2743200"/>
            <a:ext cx="84883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 b="1"/>
              <a:t>Is this solution correct? 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/>
              <a:t></a:t>
            </a:r>
            <a:r>
              <a:rPr lang="en-US" sz="2000" baseline="-25000"/>
              <a:t>sname</a:t>
            </a:r>
            <a:r>
              <a:rPr lang="en-US" sz="2000"/>
              <a:t>((</a:t>
            </a:r>
            <a:r>
              <a:rPr lang="en-US" sz="2000" baseline="-25000">
                <a:solidFill>
                  <a:srgbClr val="990033"/>
                </a:solidFill>
              </a:rPr>
              <a:t>color=red</a:t>
            </a:r>
            <a:r>
              <a:rPr lang="en-US" sz="2000"/>
              <a:t>Boats) JOIN</a:t>
            </a:r>
            <a:r>
              <a:rPr lang="en-US" sz="2000" baseline="-25000"/>
              <a:t>bid </a:t>
            </a:r>
            <a:r>
              <a:rPr lang="en-US" sz="2000"/>
              <a:t>Reserves JOIN</a:t>
            </a:r>
            <a:r>
              <a:rPr lang="en-US" sz="2000" baseline="-25000"/>
              <a:t>sid</a:t>
            </a:r>
            <a:r>
              <a:rPr lang="en-US" sz="2000"/>
              <a:t>Sailors) </a:t>
            </a:r>
            <a:r>
              <a:rPr lang="en-US" sz="2000" b="1"/>
              <a:t>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/>
              <a:t></a:t>
            </a:r>
            <a:r>
              <a:rPr lang="en-US" sz="2000" baseline="-25000"/>
              <a:t>sname</a:t>
            </a:r>
            <a:r>
              <a:rPr lang="en-US" sz="2000"/>
              <a:t>((</a:t>
            </a:r>
            <a:r>
              <a:rPr lang="en-US" sz="2000" baseline="-25000">
                <a:solidFill>
                  <a:schemeClr val="accent1"/>
                </a:solidFill>
              </a:rPr>
              <a:t>color=green</a:t>
            </a:r>
            <a:r>
              <a:rPr lang="en-US" sz="2000"/>
              <a:t>Boats) JOIN</a:t>
            </a:r>
            <a:r>
              <a:rPr lang="en-US" sz="2000" baseline="-25000"/>
              <a:t>bid </a:t>
            </a:r>
            <a:r>
              <a:rPr lang="en-US" sz="2000"/>
              <a:t>Reserves JOIN</a:t>
            </a:r>
            <a:r>
              <a:rPr lang="en-US" sz="2000" baseline="-25000"/>
              <a:t>sid</a:t>
            </a:r>
            <a:r>
              <a:rPr lang="en-US" sz="2000"/>
              <a:t>Sailors)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304800" y="4267200"/>
            <a:ext cx="8534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 b="1"/>
              <a:t>Correct solution: 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/>
              <a:t></a:t>
            </a:r>
            <a:r>
              <a:rPr lang="en-US" sz="2000" baseline="-25000"/>
              <a:t>sname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/>
              <a:t>[</a:t>
            </a:r>
            <a:r>
              <a:rPr lang="en-US" sz="2000" baseline="-25000"/>
              <a:t>sid,sname</a:t>
            </a:r>
            <a:r>
              <a:rPr lang="en-US" sz="2000"/>
              <a:t>((</a:t>
            </a:r>
            <a:r>
              <a:rPr lang="en-US" sz="2000" baseline="-25000">
                <a:solidFill>
                  <a:srgbClr val="FF3300"/>
                </a:solidFill>
              </a:rPr>
              <a:t>color=red</a:t>
            </a:r>
            <a:r>
              <a:rPr lang="en-US" sz="2000"/>
              <a:t>Boats) JOIN</a:t>
            </a:r>
            <a:r>
              <a:rPr lang="en-US" sz="2000" baseline="-25000"/>
              <a:t>bid </a:t>
            </a:r>
            <a:r>
              <a:rPr lang="en-US" sz="2000"/>
              <a:t>Reserves JOIN</a:t>
            </a:r>
            <a:r>
              <a:rPr lang="en-US" sz="2000" baseline="-25000"/>
              <a:t>sid</a:t>
            </a:r>
            <a:r>
              <a:rPr lang="en-US" sz="2000"/>
              <a:t>Sailors) 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/>
              <a:t> </a:t>
            </a:r>
            <a:r>
              <a:rPr lang="en-US" sz="2000" baseline="-25000"/>
              <a:t>sid,sname</a:t>
            </a:r>
            <a:r>
              <a:rPr lang="en-US" sz="2000"/>
              <a:t>((</a:t>
            </a:r>
            <a:r>
              <a:rPr lang="en-US" sz="2000" baseline="-25000">
                <a:solidFill>
                  <a:schemeClr val="accent1"/>
                </a:solidFill>
              </a:rPr>
              <a:t>color=green</a:t>
            </a:r>
            <a:r>
              <a:rPr lang="en-US" sz="2000"/>
              <a:t>Boats) JOIN</a:t>
            </a:r>
            <a:r>
              <a:rPr lang="en-US" sz="2000" baseline="-25000"/>
              <a:t>bid </a:t>
            </a:r>
            <a:r>
              <a:rPr lang="en-US" sz="2000"/>
              <a:t>Reserves JOIN</a:t>
            </a:r>
            <a:r>
              <a:rPr lang="en-US" sz="2000" baseline="-25000"/>
              <a:t>sid</a:t>
            </a:r>
            <a:r>
              <a:rPr lang="en-US" sz="2000"/>
              <a:t>Sailors)]</a:t>
            </a:r>
          </a:p>
          <a:p>
            <a:pPr marL="342900" indent="-342900" eaLnBrk="0" hangingPunct="0"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8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8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8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8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  <p:bldP spid="258053" grpId="0" build="p"/>
      <p:bldP spid="25805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44572B1A-8704-40B4-9F3F-365796AA469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228600"/>
            <a:ext cx="80772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Find ids of sailors who have made at least two reservations on the same date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6106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Times New Roman" pitchFamily="18" charset="0"/>
              </a:rPr>
              <a:t>We have to use rename: </a:t>
            </a:r>
            <a:r>
              <a:rPr lang="en-US" sz="2000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(R1,Reserves), </a:t>
            </a:r>
            <a:r>
              <a:rPr lang="en-US" sz="2000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(R2,Reserves)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R1.sid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(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R1.sid=R2.sid  R1.date=R2.date  R1.bid  R2.bid</a:t>
            </a:r>
            <a:r>
              <a:rPr lang="en-US" sz="2000" baseline="-250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(R1 x R2))</a:t>
            </a:r>
          </a:p>
          <a:p>
            <a:pPr eaLnBrk="1" hangingPunct="1">
              <a:lnSpc>
                <a:spcPct val="130000"/>
              </a:lnSpc>
            </a:pPr>
            <a:endParaRPr lang="en-US" sz="200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  <a:sym typeface="Symbol" pitchFamily="18" charset="2"/>
              </a:rPr>
              <a:t>Or equivalently: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R1.sid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(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R1.sid=R2.sid  R1.date=R2.date  R1.bid  R2.bid</a:t>
            </a:r>
            <a:r>
              <a:rPr lang="en-US" sz="2000" baseline="-250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(R1,Reserves)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 x </a:t>
            </a:r>
            <a:r>
              <a:rPr lang="en-US" sz="2000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(R2,Reserves)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))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R1.sid</a:t>
            </a:r>
            <a:r>
              <a:rPr lang="en-US" sz="2000" baseline="-250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(R1,Reserves)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 JOIN</a:t>
            </a:r>
            <a:r>
              <a:rPr lang="en-US" sz="2000" baseline="-25000" smtClean="0">
                <a:latin typeface="Times New Roman" pitchFamily="18" charset="0"/>
                <a:sym typeface="Symbol" pitchFamily="18" charset="2"/>
              </a:rPr>
              <a:t>R1.sid=R2.sid  R1.date=R2.date  R1.bid  R2.bid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(R2,Reserves)</a:t>
            </a:r>
            <a:r>
              <a:rPr lang="en-US" sz="2000" smtClean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304800" y="5029200"/>
            <a:ext cx="8488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FontTx/>
              <a:buNone/>
            </a:pPr>
            <a:r>
              <a:rPr lang="en-US" sz="2000"/>
              <a:t>What happens if we omit R1.date=R2.date?</a:t>
            </a:r>
          </a:p>
          <a:p>
            <a:pPr marL="342900" indent="-342900" eaLnBrk="0" hangingPunct="0">
              <a:spcBef>
                <a:spcPct val="0"/>
              </a:spcBef>
              <a:buFontTx/>
              <a:buNone/>
            </a:pPr>
            <a:r>
              <a:rPr lang="en-US" sz="2000"/>
              <a:t>What happens if we omit R1.bid  R2.bid?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52400" y="990600"/>
            <a:ext cx="883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Sailors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 sname),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Reserves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sid,bid,date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Boats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bid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,bname,color)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  <p:bldP spid="2601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63D2A9F1-18A7-42E0-89CF-F2BBD385C95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8486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Find the ids of sailors who’ve reserved all boats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488363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pitchFamily="18" charset="0"/>
              </a:rPr>
              <a:t>Uses </a:t>
            </a:r>
            <a:r>
              <a:rPr lang="en-US" smtClean="0">
                <a:solidFill>
                  <a:schemeClr val="tx2"/>
                </a:solidFill>
                <a:latin typeface="Times New Roman" pitchFamily="18" charset="0"/>
              </a:rPr>
              <a:t>division</a:t>
            </a:r>
            <a:r>
              <a:rPr lang="en-US" smtClean="0">
                <a:latin typeface="Times New Roman" pitchFamily="18" charset="0"/>
              </a:rPr>
              <a:t>; schemas of the input relations must be carefully chosen: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latin typeface="Times New Roman" pitchFamily="18" charset="0"/>
                <a:sym typeface="Symbol" pitchFamily="18" charset="2"/>
              </a:rPr>
              <a:t>(</a:t>
            </a:r>
            <a:r>
              <a:rPr lang="en-US" baseline="-25000" smtClean="0">
                <a:latin typeface="Times New Roman" pitchFamily="18" charset="0"/>
                <a:sym typeface="Symbol" pitchFamily="18" charset="2"/>
              </a:rPr>
              <a:t>sid,bid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Reserves) / </a:t>
            </a:r>
            <a:r>
              <a:rPr lang="en-US" baseline="-25000" smtClean="0">
                <a:latin typeface="Times New Roman" pitchFamily="18" charset="0"/>
                <a:sym typeface="Symbol" pitchFamily="18" charset="2"/>
              </a:rPr>
              <a:t>bid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Boats</a:t>
            </a:r>
          </a:p>
          <a:p>
            <a:pPr eaLnBrk="1" hangingPunct="1">
              <a:lnSpc>
                <a:spcPct val="130000"/>
              </a:lnSpc>
            </a:pPr>
            <a:endParaRPr lang="en-US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76200" y="1066800"/>
            <a:ext cx="883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Sailors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 sname),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Reserves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sid,bid,date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), </a:t>
            </a:r>
            <a:r>
              <a:rPr kumimoji="0" lang="en-US" sz="1800">
                <a:solidFill>
                  <a:schemeClr val="accent2"/>
                </a:solidFill>
                <a:latin typeface="Verdana" pitchFamily="34" charset="0"/>
              </a:rPr>
              <a:t>Boats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kumimoji="0" lang="en-US" sz="1800" u="sng">
                <a:solidFill>
                  <a:schemeClr val="tx2"/>
                </a:solidFill>
                <a:latin typeface="Verdana" pitchFamily="34" charset="0"/>
              </a:rPr>
              <a:t>bid</a:t>
            </a:r>
            <a:r>
              <a:rPr kumimoji="0" lang="en-US" sz="1800">
                <a:solidFill>
                  <a:schemeClr val="tx2"/>
                </a:solidFill>
                <a:latin typeface="Verdana" pitchFamily="34" charset="0"/>
              </a:rPr>
              <a:t>,bname,color)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304800" y="3200400"/>
            <a:ext cx="84883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/>
              <a:t>What about the query: find the ids of sailors who have reserved all </a:t>
            </a:r>
            <a:r>
              <a:rPr lang="en-US" sz="2000">
                <a:solidFill>
                  <a:schemeClr val="tx2"/>
                </a:solidFill>
              </a:rPr>
              <a:t>red</a:t>
            </a:r>
            <a:r>
              <a:rPr lang="en-US" sz="2000"/>
              <a:t> boats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/>
              <a:t>(</a:t>
            </a:r>
            <a:r>
              <a:rPr lang="en-US" sz="2000" baseline="-25000"/>
              <a:t>sid,bid </a:t>
            </a:r>
            <a:r>
              <a:rPr lang="en-US" sz="2000"/>
              <a:t>Reserves) / </a:t>
            </a:r>
            <a:r>
              <a:rPr lang="en-US" sz="2000" baseline="-25000"/>
              <a:t>bid </a:t>
            </a:r>
            <a:r>
              <a:rPr lang="en-US" sz="2000"/>
              <a:t>(</a:t>
            </a:r>
            <a:r>
              <a:rPr lang="en-US" sz="2000" baseline="-25000"/>
              <a:t>color=red</a:t>
            </a:r>
            <a:r>
              <a:rPr lang="en-US" sz="2000"/>
              <a:t>Boats)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endParaRPr lang="en-US" sz="2000"/>
          </a:p>
          <a:p>
            <a:pPr marL="342900" indent="-342900" eaLnBrk="0" hangingPunct="0"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endParaRPr lang="en-US" sz="2000"/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304800" y="4876800"/>
            <a:ext cx="84883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/>
              <a:t>What about the query: find the </a:t>
            </a:r>
            <a:r>
              <a:rPr lang="en-US" sz="2000" b="1"/>
              <a:t>names</a:t>
            </a:r>
            <a:r>
              <a:rPr lang="en-US" sz="2000"/>
              <a:t> of sailors who have reserved all </a:t>
            </a:r>
            <a:r>
              <a:rPr lang="en-US" sz="2000">
                <a:solidFill>
                  <a:schemeClr val="tx2"/>
                </a:solidFill>
              </a:rPr>
              <a:t>red</a:t>
            </a:r>
            <a:r>
              <a:rPr lang="en-US" sz="2000"/>
              <a:t> boats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lang="en-US" sz="2000"/>
              <a:t></a:t>
            </a:r>
            <a:r>
              <a:rPr lang="en-US" sz="2000" baseline="-25000"/>
              <a:t>sname</a:t>
            </a:r>
            <a:r>
              <a:rPr lang="en-US" sz="2000"/>
              <a:t>(Sailors JOIN</a:t>
            </a:r>
            <a:r>
              <a:rPr lang="en-US" sz="2000" baseline="-25000"/>
              <a:t>sid </a:t>
            </a:r>
            <a:r>
              <a:rPr lang="en-US" sz="2000"/>
              <a:t>(</a:t>
            </a:r>
            <a:r>
              <a:rPr lang="en-US" sz="2000" baseline="-25000"/>
              <a:t>sid,bid </a:t>
            </a:r>
            <a:r>
              <a:rPr lang="en-US" sz="2000"/>
              <a:t>Reserves) / </a:t>
            </a:r>
            <a:r>
              <a:rPr lang="en-US" sz="2000" baseline="-25000"/>
              <a:t>bid </a:t>
            </a:r>
            <a:r>
              <a:rPr lang="en-US" sz="2000"/>
              <a:t>(</a:t>
            </a:r>
            <a:r>
              <a:rPr lang="en-US" sz="2000" baseline="-25000"/>
              <a:t>color=red</a:t>
            </a:r>
            <a:r>
              <a:rPr lang="en-US" sz="2000"/>
              <a:t>Boats))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2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49" grpId="0" build="p"/>
      <p:bldP spid="262150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536</Words>
  <Application>Microsoft Office PowerPoint</Application>
  <PresentationFormat>On-screen Show (4:3)</PresentationFormat>
  <Paragraphs>82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PowerPoint Presentation</vt:lpstr>
      <vt:lpstr>  Find ids of sailors who’ve reserved boat with bid 103</vt:lpstr>
      <vt:lpstr>  Find names of sailors who’ve reserved boat with bid 103</vt:lpstr>
      <vt:lpstr>Find names of sailors who’ve reserved a red boat</vt:lpstr>
      <vt:lpstr>Find the names of sailors who’ve reserved a red  or a green boat</vt:lpstr>
      <vt:lpstr>Find the names of sailors who’ve reserved a red  and a green boat</vt:lpstr>
      <vt:lpstr>Find ids of sailors who have made at least two reservations on the same date</vt:lpstr>
      <vt:lpstr>Find the ids of sailors who’ve reserved all boats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Penny</dc:creator>
  <cp:lastModifiedBy>Qiong Luo</cp:lastModifiedBy>
  <cp:revision>241</cp:revision>
  <cp:lastPrinted>1999-09-08T01:28:28Z</cp:lastPrinted>
  <dcterms:created xsi:type="dcterms:W3CDTF">1999-09-01T05:51:25Z</dcterms:created>
  <dcterms:modified xsi:type="dcterms:W3CDTF">2013-02-22T23:03:11Z</dcterms:modified>
</cp:coreProperties>
</file>