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49" r:id="rId3"/>
    <p:sldId id="350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51" r:id="rId13"/>
    <p:sldId id="352" r:id="rId14"/>
    <p:sldId id="353" r:id="rId15"/>
    <p:sldId id="354" r:id="rId16"/>
    <p:sldId id="355" r:id="rId17"/>
    <p:sldId id="356" r:id="rId18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05" d="100"/>
          <a:sy n="105" d="100"/>
        </p:scale>
        <p:origin x="-9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B3D41C-DCE5-480C-8A83-1CD26519D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D0317F6-A9D6-48A7-8E63-379FF53F7ED0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03E7FC8-D9D6-4D75-BDA4-0832C250F41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EE028A9-03D2-4548-9109-CB94D51E938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367681F-4E95-4879-BBCD-217CEB35F2B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C18D480-A1DF-4CF6-BC5C-F91E0E22B52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133A19A-85C5-4F35-AF84-2C3131BCD6F1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50888"/>
            <a:ext cx="4933950" cy="3700462"/>
          </a:xfrm>
          <a:ln w="12700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7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1" tIns="44250" rIns="90081" bIns="44250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2548FA9-CE2D-4003-BB68-F756CD9CFA4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15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851BE08-0D5C-4D09-AD14-E9F684014A7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895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A7AB53-9208-43A9-BF24-D7E4C394FAA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9361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93E84DD-BE8B-4082-8073-1A6B2B66B18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491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2AF14F3-1592-43ED-8765-14B4929869C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877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1416B5B-5214-471E-BCE3-2CF03EDD91F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247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431EB82-3E7C-408F-B11B-58AA1028A88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5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665E259-7464-450C-82B7-9B07DE0A0D7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77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A877BDF-2A21-4DA7-8DE6-967F716EED9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787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D9F461F-15E6-4F17-A5D3-C852D91350A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DFA4CB6-97DE-4E6B-9550-71BD88F19D0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35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35F5990-54F5-4808-9A36-22B2BA163B3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0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E90BF50-C299-48B6-898D-3EC580B4525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8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0F50D49-0559-4F8C-975D-253FA887EB2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834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11C7AE10-824B-40C3-8536-C0DCC4A9E5E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9074D60-8A41-4352-AEBA-A85141435EF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6. Structured Query Language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F760F89-CB2C-4FB6-A5D4-6B4394F73D4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75" y="122238"/>
            <a:ext cx="8077200" cy="609600"/>
          </a:xfrm>
        </p:spPr>
        <p:txBody>
          <a:bodyPr/>
          <a:lstStyle/>
          <a:p>
            <a:pPr eaLnBrk="1" hangingPunct="1"/>
            <a:r>
              <a:rPr lang="en-US" sz="1800" smtClean="0"/>
              <a:t>Query 6: Find the total number of copies in stock for each poet whose name starts with any letter after “E”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570413"/>
            <a:ext cx="4525963" cy="153828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SELECT poet, SUM(copies_in_stock) as sum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FROM writer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WHERE </a:t>
            </a: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poet &gt; </a:t>
            </a:r>
            <a:r>
              <a:rPr lang="en-US" altLang="ko-KR" sz="1800" b="1" smtClean="0">
                <a:solidFill>
                  <a:schemeClr val="tx2"/>
                </a:solidFill>
                <a:latin typeface="Helvetica" pitchFamily="34" charset="0"/>
                <a:ea typeface="Gulim" pitchFamily="34" charset="-127"/>
              </a:rPr>
              <a:t>“</a:t>
            </a: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E</a:t>
            </a:r>
            <a:r>
              <a:rPr lang="en-US" altLang="ko-KR" sz="1800" b="1" smtClean="0">
                <a:solidFill>
                  <a:schemeClr val="tx2"/>
                </a:solidFill>
                <a:latin typeface="Helvetica" pitchFamily="34" charset="0"/>
                <a:ea typeface="Gulim" pitchFamily="34" charset="-127"/>
              </a:rPr>
              <a:t>”</a:t>
            </a:r>
            <a:r>
              <a:rPr lang="en-US" altLang="ko-KR" sz="1800" b="1" smtClean="0">
                <a:ea typeface="Gulim" pitchFamily="34" charset="-127"/>
              </a:rPr>
              <a:t>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GROUP BY poet</a:t>
            </a:r>
            <a:r>
              <a:rPr lang="en-US" altLang="ko-KR" sz="1600" smtClean="0">
                <a:ea typeface="Gulim" pitchFamily="34" charset="-127"/>
              </a:rPr>
              <a:t> </a:t>
            </a:r>
            <a:endParaRPr lang="en-US" sz="1600" smtClean="0"/>
          </a:p>
          <a:p>
            <a:pPr marL="381000" indent="-381000" eaLnBrk="1" hangingPunct="1">
              <a:lnSpc>
                <a:spcPct val="80000"/>
              </a:lnSpc>
            </a:pPr>
            <a:endParaRPr lang="en-US" sz="1600" smtClean="0"/>
          </a:p>
        </p:txBody>
      </p:sp>
      <p:graphicFrame>
        <p:nvGraphicFramePr>
          <p:cNvPr id="353284" name="Group 4"/>
          <p:cNvGraphicFramePr>
            <a:graphicFrameLocks noGrp="1"/>
          </p:cNvGraphicFramePr>
          <p:nvPr>
            <p:ph sz="quarter" idx="3"/>
          </p:nvPr>
        </p:nvGraphicFramePr>
        <p:xfrm>
          <a:off x="536575" y="793750"/>
          <a:ext cx="7353300" cy="2378076"/>
        </p:xfrm>
        <a:graphic>
          <a:graphicData uri="http://schemas.openxmlformats.org/drawingml/2006/table">
            <a:tbl>
              <a:tblPr/>
              <a:tblGrid>
                <a:gridCol w="2836863"/>
                <a:gridCol w="2508250"/>
                <a:gridCol w="200818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3314" name="Group 34"/>
          <p:cNvGraphicFramePr>
            <a:graphicFrameLocks noGrp="1"/>
          </p:cNvGraphicFramePr>
          <p:nvPr>
            <p:ph sz="quarter" idx="2"/>
          </p:nvPr>
        </p:nvGraphicFramePr>
        <p:xfrm>
          <a:off x="544513" y="3386138"/>
          <a:ext cx="3962400" cy="928688"/>
        </p:xfrm>
        <a:graphic>
          <a:graphicData uri="http://schemas.openxmlformats.org/drawingml/2006/table">
            <a:tbl>
              <a:tblPr/>
              <a:tblGrid>
                <a:gridCol w="3113087"/>
                <a:gridCol w="849313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3325" name="Rectangle 45"/>
          <p:cNvSpPr>
            <a:spLocks noChangeArrowheads="1"/>
          </p:cNvSpPr>
          <p:nvPr/>
        </p:nvSpPr>
        <p:spPr bwMode="auto">
          <a:xfrm>
            <a:off x="4518025" y="4584700"/>
            <a:ext cx="462597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>
                <a:latin typeface="Tahoma" pitchFamily="34" charset="0"/>
                <a:ea typeface="Gulim" pitchFamily="34" charset="-127"/>
              </a:rPr>
              <a:t>SELECT poet, SUM(copies_in_stock) as sum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>
                <a:latin typeface="Tahoma" pitchFamily="34" charset="0"/>
                <a:ea typeface="Gulim" pitchFamily="34" charset="-127"/>
              </a:rPr>
              <a:t>FROM writer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>
                <a:latin typeface="Tahoma" pitchFamily="34" charset="0"/>
                <a:ea typeface="Gulim" pitchFamily="34" charset="-127"/>
              </a:rPr>
              <a:t>GROUP BY poet</a:t>
            </a:r>
            <a:r>
              <a:rPr lang="en-US" altLang="ko-KR" sz="1600">
                <a:latin typeface="Tahoma" pitchFamily="34" charset="0"/>
                <a:ea typeface="Gulim" pitchFamily="34" charset="-127"/>
              </a:rPr>
              <a:t> </a:t>
            </a:r>
            <a:endParaRPr lang="en-US" sz="16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>
                <a:latin typeface="Tahoma" pitchFamily="34" charset="0"/>
                <a:ea typeface="Gulim" pitchFamily="34" charset="-127"/>
              </a:rPr>
              <a:t>HAVING </a:t>
            </a:r>
            <a:r>
              <a:rPr lang="en-US" altLang="ko-KR" sz="1800" b="1">
                <a:solidFill>
                  <a:schemeClr val="tx2"/>
                </a:solidFill>
                <a:latin typeface="Tahoma" pitchFamily="34" charset="0"/>
                <a:ea typeface="Gulim" pitchFamily="34" charset="-127"/>
              </a:rPr>
              <a:t>poet &gt; </a:t>
            </a:r>
            <a:r>
              <a:rPr lang="en-US" altLang="ko-KR" sz="1800" b="1">
                <a:solidFill>
                  <a:schemeClr val="tx2"/>
                </a:solidFill>
                <a:latin typeface="Helvetica" pitchFamily="34" charset="0"/>
                <a:ea typeface="Gulim" pitchFamily="34" charset="-127"/>
              </a:rPr>
              <a:t>“</a:t>
            </a:r>
            <a:r>
              <a:rPr lang="en-US" altLang="ko-KR" sz="1800" b="1">
                <a:solidFill>
                  <a:schemeClr val="tx2"/>
                </a:solidFill>
                <a:latin typeface="Tahoma" pitchFamily="34" charset="0"/>
                <a:ea typeface="Gulim" pitchFamily="34" charset="-127"/>
              </a:rPr>
              <a:t>E</a:t>
            </a:r>
            <a:r>
              <a:rPr lang="en-US" altLang="ko-KR" sz="1800" b="1">
                <a:solidFill>
                  <a:schemeClr val="tx2"/>
                </a:solidFill>
                <a:latin typeface="Helvetica" pitchFamily="34" charset="0"/>
                <a:ea typeface="Gulim" pitchFamily="34" charset="-127"/>
              </a:rPr>
              <a:t>”</a:t>
            </a:r>
            <a:endParaRPr lang="en-US" sz="18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3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3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53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B3BCDEA-58BA-4FF5-9049-1CE0019A67D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261938"/>
            <a:ext cx="8077200" cy="609600"/>
          </a:xfrm>
        </p:spPr>
        <p:txBody>
          <a:bodyPr/>
          <a:lstStyle/>
          <a:p>
            <a:pPr eaLnBrk="1" hangingPunct="1"/>
            <a:r>
              <a:rPr lang="en-US" sz="1800" smtClean="0"/>
              <a:t>Query 7: Find the total number of copies in stock for each poet who has more than 2 books</a:t>
            </a:r>
          </a:p>
        </p:txBody>
      </p:sp>
      <p:graphicFrame>
        <p:nvGraphicFramePr>
          <p:cNvPr id="354307" name="Group 3"/>
          <p:cNvGraphicFramePr>
            <a:graphicFrameLocks noGrp="1"/>
          </p:cNvGraphicFramePr>
          <p:nvPr>
            <p:ph sz="quarter" idx="3"/>
          </p:nvPr>
        </p:nvGraphicFramePr>
        <p:xfrm>
          <a:off x="527050" y="1184275"/>
          <a:ext cx="7353300" cy="2378076"/>
        </p:xfrm>
        <a:graphic>
          <a:graphicData uri="http://schemas.openxmlformats.org/drawingml/2006/table">
            <a:tbl>
              <a:tblPr/>
              <a:tblGrid>
                <a:gridCol w="2836863"/>
                <a:gridCol w="2508250"/>
                <a:gridCol w="200818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4337" name="Group 33"/>
          <p:cNvGraphicFramePr>
            <a:graphicFrameLocks noGrp="1"/>
          </p:cNvGraphicFramePr>
          <p:nvPr>
            <p:ph sz="quarter" idx="2"/>
          </p:nvPr>
        </p:nvGraphicFramePr>
        <p:xfrm>
          <a:off x="523875" y="3779838"/>
          <a:ext cx="3962400" cy="931863"/>
        </p:xfrm>
        <a:graphic>
          <a:graphicData uri="http://schemas.openxmlformats.org/drawingml/2006/table">
            <a:tbl>
              <a:tblPr/>
              <a:tblGrid>
                <a:gridCol w="3113088"/>
                <a:gridCol w="849312"/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222250" y="4994275"/>
            <a:ext cx="452596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SELECT </a:t>
            </a:r>
            <a:r>
              <a:rPr lang="en-US" altLang="ko-KR" sz="1800" b="1" dirty="0" smtClean="0">
                <a:latin typeface="Tahoma" pitchFamily="34" charset="0"/>
                <a:ea typeface="Gulim" pitchFamily="34" charset="-127"/>
              </a:rPr>
              <a:t>poet</a:t>
            </a: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, </a:t>
            </a:r>
            <a:r>
              <a:rPr lang="en-US" altLang="ko-KR" sz="1800" b="1" dirty="0" smtClean="0">
                <a:latin typeface="Tahoma" pitchFamily="34" charset="0"/>
                <a:ea typeface="Gulim" pitchFamily="34" charset="-127"/>
              </a:rPr>
              <a:t>SUM(</a:t>
            </a:r>
            <a:r>
              <a:rPr lang="en-US" altLang="ko-KR" sz="1800" b="1" dirty="0" err="1" smtClean="0">
                <a:latin typeface="Tahoma" pitchFamily="34" charset="0"/>
                <a:ea typeface="Gulim" pitchFamily="34" charset="-127"/>
              </a:rPr>
              <a:t>copies_in_stock</a:t>
            </a: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) as sum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FROM </a:t>
            </a:r>
            <a:r>
              <a:rPr lang="en-US" altLang="ko-KR" sz="1800" b="1" dirty="0" smtClean="0">
                <a:latin typeface="Tahoma" pitchFamily="34" charset="0"/>
                <a:ea typeface="Gulim" pitchFamily="34" charset="-127"/>
              </a:rPr>
              <a:t>writer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GROUP BY </a:t>
            </a:r>
            <a:r>
              <a:rPr lang="en-US" altLang="ko-KR" sz="1800" b="1" dirty="0" smtClean="0">
                <a:latin typeface="Tahoma" pitchFamily="34" charset="0"/>
                <a:ea typeface="Gulim" pitchFamily="34" charset="-127"/>
              </a:rPr>
              <a:t>poet</a:t>
            </a:r>
            <a:r>
              <a:rPr lang="en-US" altLang="ko-KR" sz="1600" dirty="0" smtClean="0">
                <a:latin typeface="Tahoma" pitchFamily="34" charset="0"/>
                <a:ea typeface="Gulim" pitchFamily="34" charset="-127"/>
              </a:rPr>
              <a:t> </a:t>
            </a:r>
            <a:endParaRPr lang="en-US" sz="1600" dirty="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b="1" dirty="0">
                <a:latin typeface="Tahoma" pitchFamily="34" charset="0"/>
                <a:ea typeface="Gulim" pitchFamily="34" charset="-127"/>
              </a:rPr>
              <a:t>HAVING </a:t>
            </a:r>
            <a:r>
              <a:rPr lang="en-US" altLang="ko-KR" sz="1800" b="1" dirty="0">
                <a:solidFill>
                  <a:schemeClr val="tx2"/>
                </a:solidFill>
                <a:latin typeface="Tahoma" pitchFamily="34" charset="0"/>
                <a:ea typeface="Gulim" pitchFamily="34" charset="-127"/>
              </a:rPr>
              <a:t>count(*)&gt;</a:t>
            </a:r>
            <a:r>
              <a:rPr lang="en-US" altLang="ko-KR" sz="1800" b="1" dirty="0" smtClean="0">
                <a:solidFill>
                  <a:schemeClr val="tx2"/>
                </a:solidFill>
                <a:latin typeface="Tahoma" pitchFamily="34" charset="0"/>
                <a:ea typeface="Gulim" pitchFamily="34" charset="-127"/>
              </a:rPr>
              <a:t>2</a:t>
            </a:r>
            <a:endParaRPr lang="en-US" altLang="ko-KR" sz="1800" b="1" dirty="0">
              <a:solidFill>
                <a:schemeClr val="tx2"/>
              </a:solidFill>
              <a:latin typeface="Tahoma" pitchFamily="34" charset="0"/>
              <a:ea typeface="Gulim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ko-KR" sz="1800" b="1" dirty="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4751388" y="4749800"/>
            <a:ext cx="42370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800" b="1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4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F870ECB-CB20-4DE1-91C9-84E1562202A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300038"/>
            <a:ext cx="78041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Aggregate Operators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0" lang="en-US" sz="2000" dirty="0"/>
              <a:t>Find the number of sailor records</a:t>
            </a:r>
          </a:p>
          <a:p>
            <a:pPr eaLnBrk="0" hangingPunct="0"/>
            <a:r>
              <a:rPr kumimoji="0" lang="en-US" sz="2000" dirty="0"/>
              <a:t>SELECT  </a:t>
            </a:r>
            <a:r>
              <a:rPr kumimoji="0" lang="en-US" sz="2000" b="1" dirty="0"/>
              <a:t>COUNT</a:t>
            </a:r>
            <a:r>
              <a:rPr kumimoji="0" lang="en-US" sz="2000" dirty="0"/>
              <a:t> (*)</a:t>
            </a:r>
          </a:p>
          <a:p>
            <a:pPr eaLnBrk="0" hangingPunct="0"/>
            <a:r>
              <a:rPr kumimoji="0" lang="en-US" sz="2000" dirty="0"/>
              <a:t>FROM  Sailors</a:t>
            </a:r>
          </a:p>
          <a:p>
            <a:pPr eaLnBrk="0" hangingPunct="0"/>
            <a:endParaRPr kumimoji="0" lang="en-US" sz="2000" dirty="0"/>
          </a:p>
          <a:p>
            <a:pPr eaLnBrk="0" hangingPunct="0"/>
            <a:r>
              <a:rPr kumimoji="0" lang="en-US" sz="2000" dirty="0"/>
              <a:t>Find the average age of sailors with rating 10</a:t>
            </a:r>
          </a:p>
          <a:p>
            <a:r>
              <a:rPr kumimoji="0" lang="en-US" sz="2000" dirty="0"/>
              <a:t>SELECT  </a:t>
            </a:r>
            <a:r>
              <a:rPr kumimoji="0" lang="en-US" sz="2000" b="1" dirty="0"/>
              <a:t>AVG</a:t>
            </a:r>
            <a:r>
              <a:rPr kumimoji="0" lang="en-US" sz="2000" dirty="0"/>
              <a:t> (</a:t>
            </a:r>
            <a:r>
              <a:rPr kumimoji="0" lang="en-US" sz="2000" dirty="0" err="1"/>
              <a:t>S.age</a:t>
            </a:r>
            <a:r>
              <a:rPr kumimoji="0" lang="en-US" sz="2000" dirty="0"/>
              <a:t>)</a:t>
            </a:r>
          </a:p>
          <a:p>
            <a:r>
              <a:rPr kumimoji="0" lang="en-US" sz="2000" dirty="0"/>
              <a:t>FROM  Sailors as S</a:t>
            </a:r>
          </a:p>
          <a:p>
            <a:r>
              <a:rPr kumimoji="0" lang="en-US" sz="2000" dirty="0"/>
              <a:t>WHERE  </a:t>
            </a:r>
            <a:r>
              <a:rPr kumimoji="0" lang="en-US" sz="2000" dirty="0" err="1"/>
              <a:t>S.rating</a:t>
            </a:r>
            <a:r>
              <a:rPr kumimoji="0" lang="en-US" sz="2000" dirty="0"/>
              <a:t>=10</a:t>
            </a:r>
          </a:p>
          <a:p>
            <a:endParaRPr kumimoji="0" lang="en-US" sz="2000" dirty="0"/>
          </a:p>
          <a:p>
            <a:r>
              <a:rPr kumimoji="0" lang="en-US" sz="2000" dirty="0"/>
              <a:t>Find how may different ratings exist for sailors </a:t>
            </a:r>
            <a:r>
              <a:rPr kumimoji="0" lang="en-US" sz="2000" dirty="0" smtClean="0"/>
              <a:t>who </a:t>
            </a:r>
            <a:r>
              <a:rPr kumimoji="0" lang="en-US" sz="2000" dirty="0"/>
              <a:t>are called Bob</a:t>
            </a:r>
          </a:p>
          <a:p>
            <a:r>
              <a:rPr kumimoji="0" lang="en-US" sz="2000" dirty="0"/>
              <a:t>SELECT  </a:t>
            </a:r>
            <a:r>
              <a:rPr kumimoji="0" lang="en-US" sz="2000" b="1" dirty="0"/>
              <a:t>COUNT</a:t>
            </a:r>
            <a:r>
              <a:rPr kumimoji="0" lang="en-US" sz="2000" dirty="0"/>
              <a:t> (DISTINCT </a:t>
            </a:r>
            <a:r>
              <a:rPr kumimoji="0" lang="en-US" sz="2000" dirty="0" err="1"/>
              <a:t>S.rating</a:t>
            </a:r>
            <a:r>
              <a:rPr kumimoji="0" lang="en-US" sz="2000" dirty="0"/>
              <a:t>)</a:t>
            </a:r>
          </a:p>
          <a:p>
            <a:r>
              <a:rPr kumimoji="0" lang="en-US" sz="2000" dirty="0"/>
              <a:t>FROM  Sailors as S</a:t>
            </a:r>
          </a:p>
          <a:p>
            <a:r>
              <a:rPr kumimoji="0" lang="en-US" sz="2000" dirty="0"/>
              <a:t>WHERE </a:t>
            </a:r>
            <a:r>
              <a:rPr kumimoji="0" lang="en-US" sz="2000" dirty="0" err="1"/>
              <a:t>S.sname</a:t>
            </a:r>
            <a:r>
              <a:rPr kumimoji="0" lang="en-US" sz="2000" dirty="0"/>
              <a:t>=‘Bob’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bname, color)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7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5D46F6A-AF9F-4DDD-A79C-7BBF6D060D2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51863" cy="4106863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Find name and age of the oldest sailor(s)</a:t>
            </a:r>
            <a:endParaRPr kumimoji="0" lang="en-US" sz="1800" dirty="0" smtClean="0"/>
          </a:p>
          <a:p>
            <a:pPr eaLnBrk="1" hangingPunct="1">
              <a:lnSpc>
                <a:spcPct val="90000"/>
              </a:lnSpc>
            </a:pPr>
            <a:endParaRPr kumimoji="0"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SELECT  </a:t>
            </a:r>
            <a:r>
              <a:rPr kumimoji="0" lang="en-US" sz="1800" dirty="0" err="1" smtClean="0"/>
              <a:t>S.sname</a:t>
            </a:r>
            <a:r>
              <a:rPr kumimoji="0" lang="en-US" sz="1800" dirty="0" smtClean="0"/>
              <a:t>, MAX (</a:t>
            </a:r>
            <a:r>
              <a:rPr kumimoji="0" lang="en-US" sz="1800" dirty="0" err="1" smtClean="0"/>
              <a:t>S.age</a:t>
            </a:r>
            <a:r>
              <a:rPr kumimoji="0" lang="en-US" sz="18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FROM  Sailors as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Illegal! If there is no group by, we can only have aggregates (without </a:t>
            </a:r>
            <a:r>
              <a:rPr lang="en-US" sz="2000" dirty="0" smtClean="0"/>
              <a:t>non-aggregated attributes</a:t>
            </a:r>
            <a:r>
              <a:rPr lang="en-US" sz="2000" dirty="0" smtClean="0"/>
              <a:t>). The correct solution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SELECT  </a:t>
            </a:r>
            <a:r>
              <a:rPr kumimoji="0" lang="en-US" sz="1800" dirty="0" err="1" smtClean="0"/>
              <a:t>S.sname</a:t>
            </a:r>
            <a:r>
              <a:rPr kumimoji="0" lang="en-US" sz="1800" dirty="0" smtClean="0"/>
              <a:t>, </a:t>
            </a:r>
            <a:r>
              <a:rPr kumimoji="0" lang="en-US" sz="1800" dirty="0" err="1" smtClean="0"/>
              <a:t>S.age</a:t>
            </a:r>
            <a:endParaRPr kumimoji="0"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FROM  Sailors as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WHERE  </a:t>
            </a:r>
            <a:r>
              <a:rPr kumimoji="0" lang="en-US" sz="1800" dirty="0" err="1" smtClean="0"/>
              <a:t>S.age</a:t>
            </a:r>
            <a:r>
              <a:rPr kumimoji="0" lang="en-US" sz="1800" dirty="0" smtClean="0"/>
              <a:t>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              (SELECT  MAX (S2.age)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1800" dirty="0" smtClean="0"/>
              <a:t>               FROM  Sailors as S2)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,bname,color)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 flipV="1">
            <a:off x="533400" y="2133600"/>
            <a:ext cx="28956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 flipV="1">
            <a:off x="304800" y="2133600"/>
            <a:ext cx="34290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9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92DD0CA-4311-4F2A-8FC1-A6DDC42FA6F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228600" y="1295400"/>
            <a:ext cx="853440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</a:rPr>
              <a:t>For each red boat, display the </a:t>
            </a:r>
            <a:r>
              <a:rPr lang="en-US">
                <a:solidFill>
                  <a:srgbClr val="FF0000"/>
                </a:solidFill>
              </a:rPr>
              <a:t>bid</a:t>
            </a:r>
            <a:r>
              <a:rPr lang="en-US">
                <a:solidFill>
                  <a:schemeClr val="tx2"/>
                </a:solidFill>
              </a:rPr>
              <a:t> and the number of reservations for this boat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SELECT</a:t>
            </a:r>
            <a:r>
              <a:rPr kumimoji="0" lang="en-US">
                <a:latin typeface="Book Antiqua" pitchFamily="18" charset="0"/>
              </a:rPr>
              <a:t> 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B.bid</a:t>
            </a:r>
            <a:r>
              <a:rPr kumimoji="0" lang="en-US">
                <a:latin typeface="Book Antiqua" pitchFamily="18" charset="0"/>
              </a:rPr>
              <a:t>,  </a:t>
            </a:r>
            <a:r>
              <a:rPr kumimoji="0" lang="en-US" sz="2000">
                <a:latin typeface="Book Antiqua" pitchFamily="18" charset="0"/>
              </a:rPr>
              <a:t>COUNT</a:t>
            </a:r>
            <a:r>
              <a:rPr kumimoji="0" lang="en-US">
                <a:latin typeface="Book Antiqua" pitchFamily="18" charset="0"/>
              </a:rPr>
              <a:t> (*) AS scount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FROM</a:t>
            </a:r>
            <a:r>
              <a:rPr kumimoji="0" lang="en-US">
                <a:latin typeface="Book Antiqua" pitchFamily="18" charset="0"/>
              </a:rPr>
              <a:t>  Boats as B, Reserves as R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WHERE </a:t>
            </a:r>
            <a:r>
              <a:rPr kumimoji="0" lang="en-US">
                <a:latin typeface="Book Antiqua" pitchFamily="18" charset="0"/>
              </a:rPr>
              <a:t>R.bid=B.bid </a:t>
            </a:r>
            <a:r>
              <a:rPr kumimoji="0" lang="en-US" sz="2000">
                <a:latin typeface="Book Antiqua" pitchFamily="18" charset="0"/>
              </a:rPr>
              <a:t>AND</a:t>
            </a:r>
            <a:r>
              <a:rPr kumimoji="0" lang="en-US">
                <a:latin typeface="Book Antiqua" pitchFamily="18" charset="0"/>
              </a:rPr>
              <a:t> B.color=‘red’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GROUP BY 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B.bid</a:t>
            </a:r>
          </a:p>
          <a:p>
            <a:pPr eaLnBrk="0" hangingPunct="0"/>
            <a:endParaRPr kumimoji="0" lang="en-US">
              <a:latin typeface="Book Antiqua" pitchFamily="18" charset="0"/>
            </a:endParaRPr>
          </a:p>
          <a:p>
            <a:pPr eaLnBrk="0" hangingPunct="0"/>
            <a:r>
              <a:rPr lang="en-US">
                <a:solidFill>
                  <a:schemeClr val="tx2"/>
                </a:solidFill>
              </a:rPr>
              <a:t>For each red boat, display the </a:t>
            </a:r>
            <a:r>
              <a:rPr lang="en-US">
                <a:solidFill>
                  <a:srgbClr val="00B0F0"/>
                </a:solidFill>
              </a:rPr>
              <a:t>name</a:t>
            </a:r>
            <a:r>
              <a:rPr lang="en-US">
                <a:solidFill>
                  <a:schemeClr val="tx2"/>
                </a:solidFill>
              </a:rPr>
              <a:t> and the number of reservations for this boat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SELECT</a:t>
            </a:r>
            <a:r>
              <a:rPr kumimoji="0" lang="en-US">
                <a:latin typeface="Book Antiqua" pitchFamily="18" charset="0"/>
              </a:rPr>
              <a:t>  </a:t>
            </a:r>
            <a:r>
              <a:rPr kumimoji="0" lang="en-US">
                <a:solidFill>
                  <a:srgbClr val="00B0F0"/>
                </a:solidFill>
                <a:latin typeface="Book Antiqua" pitchFamily="18" charset="0"/>
              </a:rPr>
              <a:t>B.bname</a:t>
            </a:r>
            <a:r>
              <a:rPr kumimoji="0" lang="en-US">
                <a:latin typeface="Book Antiqua" pitchFamily="18" charset="0"/>
              </a:rPr>
              <a:t>,  </a:t>
            </a:r>
            <a:r>
              <a:rPr kumimoji="0" lang="en-US" sz="2000">
                <a:latin typeface="Book Antiqua" pitchFamily="18" charset="0"/>
              </a:rPr>
              <a:t>COUNT</a:t>
            </a:r>
            <a:r>
              <a:rPr kumimoji="0" lang="en-US">
                <a:latin typeface="Book Antiqua" pitchFamily="18" charset="0"/>
              </a:rPr>
              <a:t> (*) AS scount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FROM</a:t>
            </a:r>
            <a:r>
              <a:rPr kumimoji="0" lang="en-US">
                <a:latin typeface="Book Antiqua" pitchFamily="18" charset="0"/>
              </a:rPr>
              <a:t>  Boats as B, Reserves as R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WHERE </a:t>
            </a:r>
            <a:r>
              <a:rPr kumimoji="0" lang="en-US">
                <a:latin typeface="Book Antiqua" pitchFamily="18" charset="0"/>
              </a:rPr>
              <a:t>R.bid=B.bid </a:t>
            </a:r>
            <a:r>
              <a:rPr kumimoji="0" lang="en-US" sz="2000">
                <a:latin typeface="Book Antiqua" pitchFamily="18" charset="0"/>
              </a:rPr>
              <a:t>AND</a:t>
            </a:r>
            <a:r>
              <a:rPr kumimoji="0" lang="en-US">
                <a:latin typeface="Book Antiqua" pitchFamily="18" charset="0"/>
              </a:rPr>
              <a:t> B.color=‘red’</a:t>
            </a:r>
          </a:p>
          <a:p>
            <a:pPr eaLnBrk="0" hangingPunct="0"/>
            <a:r>
              <a:rPr kumimoji="0" lang="en-US" sz="2000">
                <a:latin typeface="Book Antiqua" pitchFamily="18" charset="0"/>
              </a:rPr>
              <a:t>GROUP BY  </a:t>
            </a:r>
            <a:r>
              <a:rPr kumimoji="0" lang="en-US">
                <a:solidFill>
                  <a:srgbClr val="FF0000"/>
                </a:solidFill>
                <a:latin typeface="Book Antiqua" pitchFamily="18" charset="0"/>
              </a:rPr>
              <a:t>B.bid</a:t>
            </a:r>
            <a:r>
              <a:rPr kumimoji="0" lang="en-US">
                <a:latin typeface="Book Antiqua" pitchFamily="18" charset="0"/>
              </a:rPr>
              <a:t>, </a:t>
            </a:r>
            <a:r>
              <a:rPr kumimoji="0" lang="en-US">
                <a:solidFill>
                  <a:srgbClr val="00B0F0"/>
                </a:solidFill>
                <a:latin typeface="Book Antiqua" pitchFamily="18" charset="0"/>
              </a:rPr>
              <a:t>B.bname</a:t>
            </a:r>
          </a:p>
          <a:p>
            <a:pPr eaLnBrk="0" hangingPunct="0"/>
            <a:endParaRPr kumimoji="0" lang="en-US">
              <a:latin typeface="Book Antiqua" pitchFamily="18" charset="0"/>
            </a:endParaRPr>
          </a:p>
          <a:p>
            <a:pPr eaLnBrk="0" hangingPunct="0"/>
            <a:endParaRPr kumimoji="0" lang="en-US">
              <a:latin typeface="Book Antiqua" pitchFamily="18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bname, color)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1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1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1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1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1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235BA9-065C-41AB-99B5-3908F1E1DFC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4191000" cy="3505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Find the age of the youngest </a:t>
            </a:r>
            <a:r>
              <a:rPr lang="en-US" sz="2000" dirty="0" smtClean="0">
                <a:solidFill>
                  <a:schemeClr val="tx2"/>
                </a:solidFill>
              </a:rPr>
              <a:t>adult sailor (age </a:t>
            </a:r>
            <a:r>
              <a:rPr lang="en-US" sz="2000" dirty="0" smtClean="0">
                <a:solidFill>
                  <a:schemeClr val="tx2"/>
                </a:solidFill>
                <a:sym typeface="Symbol" pitchFamily="18" charset="2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18), </a:t>
            </a:r>
            <a:r>
              <a:rPr lang="en-US" sz="2000" dirty="0" smtClean="0">
                <a:solidFill>
                  <a:srgbClr val="00B0F0"/>
                </a:solidFill>
              </a:rPr>
              <a:t>for each rating </a:t>
            </a:r>
            <a:r>
              <a:rPr lang="en-US" sz="2000" dirty="0" smtClean="0">
                <a:solidFill>
                  <a:srgbClr val="FF0000"/>
                </a:solidFill>
              </a:rPr>
              <a:t>with at least 2 </a:t>
            </a:r>
            <a:r>
              <a:rPr lang="en-US" sz="2000" u="sng" dirty="0" smtClean="0">
                <a:solidFill>
                  <a:srgbClr val="FF0000"/>
                </a:solidFill>
              </a:rPr>
              <a:t>adult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sailors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kumimoji="0" lang="en-US" sz="2000" dirty="0" smtClean="0"/>
              <a:t>SELECT  </a:t>
            </a:r>
            <a:r>
              <a:rPr kumimoji="0" lang="en-US" sz="2000" dirty="0" err="1" smtClean="0">
                <a:solidFill>
                  <a:srgbClr val="00B0F0"/>
                </a:solidFill>
              </a:rPr>
              <a:t>S.rating</a:t>
            </a:r>
            <a:r>
              <a:rPr kumimoji="0" lang="en-US" sz="2000" dirty="0" smtClean="0"/>
              <a:t>,  MIN (</a:t>
            </a:r>
            <a:r>
              <a:rPr kumimoji="0" lang="en-US" sz="2000" dirty="0" err="1" smtClean="0"/>
              <a:t>S.age</a:t>
            </a:r>
            <a:r>
              <a:rPr kumimoji="0" lang="en-US" sz="2000" dirty="0" smtClean="0"/>
              <a:t>)</a:t>
            </a:r>
          </a:p>
          <a:p>
            <a:pPr eaLnBrk="1" hangingPunct="1">
              <a:buFontTx/>
              <a:buNone/>
            </a:pPr>
            <a:r>
              <a:rPr kumimoji="0" lang="en-US" sz="2000" dirty="0" smtClean="0"/>
              <a:t>FROM  Sailors as S</a:t>
            </a:r>
          </a:p>
          <a:p>
            <a:pPr eaLnBrk="1" hangingPunct="1">
              <a:buFontTx/>
              <a:buNone/>
            </a:pPr>
            <a:r>
              <a:rPr kumimoji="0" lang="en-US" sz="2000" dirty="0" smtClean="0"/>
              <a:t>WHERE  </a:t>
            </a:r>
            <a:r>
              <a:rPr kumimoji="0" lang="en-US" sz="2000" dirty="0" err="1" smtClean="0"/>
              <a:t>S.age</a:t>
            </a:r>
            <a:r>
              <a:rPr kumimoji="0" lang="en-US" sz="2000" dirty="0" smtClean="0"/>
              <a:t> &gt; 18</a:t>
            </a:r>
          </a:p>
          <a:p>
            <a:pPr eaLnBrk="1" hangingPunct="1">
              <a:buFontTx/>
              <a:buNone/>
            </a:pPr>
            <a:r>
              <a:rPr kumimoji="0" lang="en-US" sz="2000" dirty="0" smtClean="0"/>
              <a:t>GROUP BY  </a:t>
            </a:r>
            <a:r>
              <a:rPr kumimoji="0" lang="en-US" sz="2000" dirty="0" err="1" smtClean="0">
                <a:solidFill>
                  <a:srgbClr val="00B0F0"/>
                </a:solidFill>
              </a:rPr>
              <a:t>S.rating</a:t>
            </a:r>
            <a:endParaRPr kumimoji="0" lang="en-US" sz="2000" dirty="0" smtClean="0">
              <a:solidFill>
                <a:srgbClr val="00B0F0"/>
              </a:solidFill>
            </a:endParaRPr>
          </a:p>
          <a:p>
            <a:pPr eaLnBrk="1" hangingPunct="1">
              <a:buFontTx/>
              <a:buNone/>
            </a:pPr>
            <a:r>
              <a:rPr kumimoji="0" lang="en-US" sz="2000" dirty="0" smtClean="0">
                <a:solidFill>
                  <a:srgbClr val="FF0000"/>
                </a:solidFill>
              </a:rPr>
              <a:t>HAVING  COUNT (*) &gt; 1</a:t>
            </a:r>
          </a:p>
        </p:txBody>
      </p:sp>
      <p:graphicFrame>
        <p:nvGraphicFramePr>
          <p:cNvPr id="4034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24400" y="1219200"/>
          <a:ext cx="41656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4" imgW="4237902" imgH="3095355" progId="Word.Document.8">
                  <p:embed/>
                </p:oleObj>
              </mc:Choice>
              <mc:Fallback>
                <p:oleObj name="Document" r:id="rId4" imgW="4237902" imgH="3095355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19200"/>
                        <a:ext cx="41656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00600" y="4038600"/>
          <a:ext cx="17907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6" imgW="1788840" imgH="2411280" progId="Word.Document.8">
                  <p:embed/>
                </p:oleObj>
              </mc:Choice>
              <mc:Fallback>
                <p:oleObj name="Document" r:id="rId6" imgW="1788840" imgH="24112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17907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934200" y="4495800"/>
          <a:ext cx="1879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ocument" r:id="rId8" imgW="1877760" imgH="1164960" progId="Word.Document.8">
                  <p:embed/>
                </p:oleObj>
              </mc:Choice>
              <mc:Fallback>
                <p:oleObj name="Document" r:id="rId8" imgW="1877760" imgH="116496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495800"/>
                        <a:ext cx="1879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6781800" y="5257800"/>
            <a:ext cx="2171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i="1">
                <a:latin typeface="Book Antiqua" pitchFamily="18" charset="0"/>
              </a:rPr>
              <a:t>Answer relation</a:t>
            </a: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bname, color)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B108C6D-D085-4066-B6FD-9E4D58759B5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57400"/>
            <a:ext cx="7848600" cy="3505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Find the age of the youngest sailor with age &gt; 18, </a:t>
            </a:r>
            <a:r>
              <a:rPr lang="en-US" sz="2000" smtClean="0">
                <a:solidFill>
                  <a:srgbClr val="00B0F0"/>
                </a:solidFill>
              </a:rPr>
              <a:t>for each rating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with at least 2 sailors (of any age)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SELECT  </a:t>
            </a:r>
            <a:r>
              <a:rPr kumimoji="0" lang="en-US" sz="2000" smtClean="0">
                <a:solidFill>
                  <a:schemeClr val="accent2"/>
                </a:solidFill>
              </a:rPr>
              <a:t>S.rating</a:t>
            </a:r>
            <a:r>
              <a:rPr kumimoji="0" lang="en-US" sz="2000" smtClean="0"/>
              <a:t>,  MIN (S.age)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FROM  Sailors as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WHERE  S.age &gt; 18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/>
              <a:t>GROUP BY  </a:t>
            </a:r>
            <a:r>
              <a:rPr kumimoji="0" lang="en-US" sz="2000" smtClean="0">
                <a:solidFill>
                  <a:schemeClr val="accent2"/>
                </a:solidFill>
              </a:rPr>
              <a:t>S.rating</a:t>
            </a:r>
            <a:endParaRPr kumimoji="0"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>
                <a:solidFill>
                  <a:srgbClr val="FF0000"/>
                </a:solidFill>
              </a:rPr>
              <a:t>HAVING  1  &lt;  (SELECT  COUNT (*)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>
                <a:solidFill>
                  <a:srgbClr val="FF0000"/>
                </a:solidFill>
              </a:rPr>
              <a:t>                         FROM  Sailors as S2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0" lang="en-US" sz="2000" smtClean="0">
                <a:solidFill>
                  <a:srgbClr val="FF0000"/>
                </a:solidFill>
              </a:rPr>
              <a:t>                         WHERE  </a:t>
            </a:r>
            <a:r>
              <a:rPr kumimoji="0" lang="en-US" sz="2000" smtClean="0">
                <a:solidFill>
                  <a:srgbClr val="00B0F0"/>
                </a:solidFill>
              </a:rPr>
              <a:t>S.rating</a:t>
            </a:r>
            <a:r>
              <a:rPr kumimoji="0" lang="en-US" sz="2000" smtClean="0">
                <a:solidFill>
                  <a:srgbClr val="FF0000"/>
                </a:solidFill>
              </a:rPr>
              <a:t>=S2.rating)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bname, color)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5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02E351A-8E91-42CB-AFCE-CBE96F82374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8153400" cy="3962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Find those ratings for which the average age is the minimum over all ratings</a:t>
            </a:r>
          </a:p>
          <a:p>
            <a:pPr eaLnBrk="1" hangingPunct="1">
              <a:buFontTx/>
              <a:buNone/>
            </a:pPr>
            <a:endParaRPr lang="en-US" sz="200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kumimoji="0" lang="en-US" sz="2000" smtClean="0"/>
              <a:t>SELECT  </a:t>
            </a:r>
            <a:r>
              <a:rPr kumimoji="0" lang="en-US" sz="2000" smtClean="0">
                <a:solidFill>
                  <a:srgbClr val="00B0F0"/>
                </a:solidFill>
              </a:rPr>
              <a:t>Temp</a:t>
            </a:r>
            <a:r>
              <a:rPr kumimoji="0" lang="en-US" sz="2000" smtClean="0"/>
              <a:t>.rating, </a:t>
            </a:r>
            <a:r>
              <a:rPr kumimoji="0" lang="en-US" sz="2000" smtClean="0">
                <a:solidFill>
                  <a:srgbClr val="00B0F0"/>
                </a:solidFill>
              </a:rPr>
              <a:t>Temp</a:t>
            </a:r>
            <a:r>
              <a:rPr kumimoji="0" lang="en-US" sz="2000" smtClean="0"/>
              <a:t>.avgage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FROM  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(SELECT  S.rating, AVG (S.age) as avgage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             FROM  Sailors as S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             GROUP BY  S.rating) as </a:t>
            </a:r>
            <a:r>
              <a:rPr kumimoji="0" lang="en-US" sz="2000" smtClean="0">
                <a:solidFill>
                  <a:srgbClr val="00B0F0"/>
                </a:solidFill>
              </a:rPr>
              <a:t>Temp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WHERE  Temp.avgage = (SELECT  MIN (Temp.avgage)</a:t>
            </a:r>
          </a:p>
          <a:p>
            <a:pPr eaLnBrk="1" hangingPunct="1">
              <a:buFontTx/>
              <a:buNone/>
            </a:pPr>
            <a:r>
              <a:rPr kumimoji="0" lang="en-US" sz="2000" smtClean="0"/>
              <a:t>                                            FROM  Temp)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33400" y="228600"/>
            <a:ext cx="8080375" cy="957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Sailors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sname, rating, age),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Reserves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sid, bid, date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kumimoji="0"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kumimoji="0" lang="en-US" sz="2000">
                <a:solidFill>
                  <a:schemeClr val="accent2"/>
                </a:solidFill>
                <a:latin typeface="Tahoma" pitchFamily="34" charset="0"/>
              </a:rPr>
              <a:t>Boats 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(</a:t>
            </a:r>
            <a:r>
              <a:rPr kumimoji="0" lang="en-US" sz="2000" u="sng">
                <a:solidFill>
                  <a:schemeClr val="tx2"/>
                </a:solidFill>
                <a:latin typeface="Tahoma" pitchFamily="34" charset="0"/>
              </a:rPr>
              <a:t>bid</a:t>
            </a:r>
            <a:r>
              <a:rPr kumimoji="0" lang="en-US" sz="2000">
                <a:solidFill>
                  <a:schemeClr val="tx2"/>
                </a:solidFill>
                <a:latin typeface="Tahoma" pitchFamily="34" charset="0"/>
              </a:rPr>
              <a:t>, bname, color)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7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7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7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7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7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261B160-9C8D-41D6-A3F4-364FBAF70CF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990600"/>
          </a:xfrm>
        </p:spPr>
        <p:txBody>
          <a:bodyPr anchor="b"/>
          <a:lstStyle/>
          <a:p>
            <a:pPr eaLnBrk="1" hangingPunct="1"/>
            <a:r>
              <a:rPr lang="en-US" sz="2000" smtClean="0"/>
              <a:t>Employee (</a:t>
            </a:r>
            <a:r>
              <a:rPr lang="en-US" sz="2000" u="sng" smtClean="0"/>
              <a:t>Eid</a:t>
            </a:r>
            <a:r>
              <a:rPr lang="en-US" sz="2000" smtClean="0"/>
              <a:t>,Ename,Salary), </a:t>
            </a:r>
            <a:br>
              <a:rPr lang="en-US" sz="2000" smtClean="0"/>
            </a:br>
            <a:r>
              <a:rPr lang="en-US" sz="2000" smtClean="0"/>
              <a:t>Department (</a:t>
            </a:r>
            <a:r>
              <a:rPr lang="en-US" sz="2000" u="sng" smtClean="0"/>
              <a:t>Did</a:t>
            </a:r>
            <a:r>
              <a:rPr lang="en-US" sz="2000" smtClean="0"/>
              <a:t>,Dname,</a:t>
            </a:r>
            <a:r>
              <a:rPr lang="en-US" sz="2000" i="1" smtClean="0"/>
              <a:t>Eid</a:t>
            </a:r>
            <a:r>
              <a:rPr lang="en-US" sz="2000" smtClean="0"/>
              <a:t>), </a:t>
            </a:r>
            <a:br>
              <a:rPr lang="en-US" sz="2000" smtClean="0"/>
            </a:br>
            <a:r>
              <a:rPr lang="en-US" sz="2000" smtClean="0"/>
              <a:t>Works(</a:t>
            </a:r>
            <a:r>
              <a:rPr lang="en-US" sz="2000" u="sng" smtClean="0"/>
              <a:t>Did,Eid</a:t>
            </a:r>
            <a:r>
              <a:rPr lang="en-US" sz="2000" smtClean="0"/>
              <a:t>) </a:t>
            </a:r>
            <a:endParaRPr lang="en-US" sz="2400" smtClean="0">
              <a:latin typeface="Times New Roman" pitchFamily="18" charset="0"/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latin typeface="Times New Roman" pitchFamily="18" charset="0"/>
              </a:rPr>
              <a:t>Give SQL queries for the following algebra expressions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Ename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(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Eid=5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Employee)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SELECT Ename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FROM Employee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WHERE Eid=5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n-US" sz="18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Eid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Employee-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Eid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Works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SELECT Eid FROM Employee</a:t>
            </a:r>
            <a:endParaRPr lang="en-US" sz="1600" smtClean="0">
              <a:latin typeface="Times New Roman" pitchFamily="18" charset="0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</a:rPr>
              <a:t>EXCEPT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SELECT Eid FROM Works</a:t>
            </a:r>
            <a:endParaRPr lang="en-US" sz="16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E.Ename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1800" i="1" smtClean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</a:rPr>
              <a:t>(E, Employee) JOIN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</a:rPr>
              <a:t>Eid 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Eid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Employee-</a:t>
            </a:r>
            <a:r>
              <a:rPr lang="en-US" sz="1800" baseline="-250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Eid</a:t>
            </a:r>
            <a:r>
              <a:rPr lang="en-US" sz="180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Works))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SELECT Ename FROM Employee 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WHERE NOT E</a:t>
            </a:r>
            <a:r>
              <a:rPr lang="en-US" sz="1600" smtClean="0">
                <a:latin typeface="Times New Roman" pitchFamily="18" charset="0"/>
              </a:rPr>
              <a:t>XISTS (	SELECT *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</a:rPr>
              <a:t>				FROM Works</a:t>
            </a: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</a:rPr>
              <a:t>				WHERE Employee.Eid=Works.Eid)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4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4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4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F94B6B1-87CB-483A-8D1A-F7AEB11123F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3838" y="1371600"/>
            <a:ext cx="84629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Employee.Ename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2000" baseline="-250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Department.Eid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(Employee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JOIN</a:t>
            </a:r>
            <a:r>
              <a:rPr lang="en-US" sz="2000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Eid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Works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</a:rPr>
              <a:t>JOIN</a:t>
            </a:r>
            <a:r>
              <a:rPr lang="en-US" sz="2000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Did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Department)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SELECT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Employee.Ename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Department.Eid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FROM Employee, Works, Department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WHERE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Employee.Eid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Works.Eid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Works.Did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Department.Eid</a:t>
            </a:r>
            <a:endParaRPr lang="en-US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(E1, Employee),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(E2, Employee)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000" baseline="-25000" dirty="0" err="1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Employee.Ename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Employee </a:t>
            </a:r>
            <a:r>
              <a:rPr lang="en-US" sz="2000" dirty="0" err="1" smtClean="0">
                <a:latin typeface="Times New Roman" pitchFamily="18" charset="0"/>
              </a:rPr>
              <a:t>JOIN</a:t>
            </a:r>
            <a:r>
              <a:rPr lang="en-US" sz="2000" baseline="-25000" dirty="0" err="1" smtClean="0">
                <a:latin typeface="Times New Roman" pitchFamily="18" charset="0"/>
              </a:rPr>
              <a:t>Eid</a:t>
            </a:r>
            <a:r>
              <a:rPr lang="en-US" sz="2000" dirty="0" smtClean="0">
                <a:solidFill>
                  <a:srgbClr val="0090E5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(</a:t>
            </a:r>
            <a:r>
              <a:rPr lang="en-US" sz="2000" baseline="-25000" dirty="0" smtClean="0">
                <a:latin typeface="Times New Roman" pitchFamily="18" charset="0"/>
                <a:sym typeface="Symbol" pitchFamily="18" charset="2"/>
              </a:rPr>
              <a:t>E1.Eid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E1)- (</a:t>
            </a:r>
            <a:r>
              <a:rPr lang="en-US" sz="2000" baseline="-25000" dirty="0" smtClean="0">
                <a:latin typeface="Times New Roman" pitchFamily="18" charset="0"/>
                <a:sym typeface="Symbol" pitchFamily="18" charset="2"/>
              </a:rPr>
              <a:t>E1.Eid</a:t>
            </a:r>
            <a:r>
              <a:rPr lang="en-US" sz="2000" dirty="0" smtClean="0">
                <a:solidFill>
                  <a:srgbClr val="6666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</a:t>
            </a:r>
            <a:r>
              <a:rPr lang="en-US" sz="2000" baseline="-25000" dirty="0" smtClean="0">
                <a:latin typeface="Times New Roman" pitchFamily="18" charset="0"/>
                <a:sym typeface="Symbol" pitchFamily="18" charset="2"/>
              </a:rPr>
              <a:t>E1.Salary&lt;E2.Salary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E1XE2</a:t>
            </a:r>
            <a:r>
              <a:rPr lang="en-US" sz="2000" dirty="0" smtClean="0">
                <a:solidFill>
                  <a:srgbClr val="6666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0090E5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sz="200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SELECT E1.name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FROM Employee as E1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WHERE E1.salary &gt;= ALL (SELECT E2.salary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		FROM Employee as E2)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609600" y="3810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Employee (</a:t>
            </a:r>
            <a:r>
              <a:rPr lang="en-US" sz="2000" u="sng">
                <a:solidFill>
                  <a:schemeClr val="tx2"/>
                </a:solidFill>
                <a:latin typeface="Tahoma" pitchFamily="34" charset="0"/>
              </a:rPr>
              <a:t>Eid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,Ename,Salary), </a:t>
            </a:r>
            <a:br>
              <a:rPr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Department (</a:t>
            </a:r>
            <a:r>
              <a:rPr lang="en-US" sz="2000" u="sng">
                <a:solidFill>
                  <a:schemeClr val="tx2"/>
                </a:solidFill>
                <a:latin typeface="Tahoma" pitchFamily="34" charset="0"/>
              </a:rPr>
              <a:t>Did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,Dname,</a:t>
            </a:r>
            <a:r>
              <a:rPr lang="en-US" sz="2000" i="1">
                <a:solidFill>
                  <a:schemeClr val="tx2"/>
                </a:solidFill>
                <a:latin typeface="Tahoma" pitchFamily="34" charset="0"/>
              </a:rPr>
              <a:t>Eid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), </a:t>
            </a:r>
            <a:br>
              <a:rPr lang="en-US" sz="2000">
                <a:solidFill>
                  <a:schemeClr val="tx2"/>
                </a:solidFill>
                <a:latin typeface="Tahoma" pitchFamily="34" charset="0"/>
              </a:rPr>
            </a:b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Works(</a:t>
            </a:r>
            <a:r>
              <a:rPr lang="en-US" sz="2000" u="sng">
                <a:solidFill>
                  <a:schemeClr val="tx2"/>
                </a:solidFill>
                <a:latin typeface="Tahoma" pitchFamily="34" charset="0"/>
              </a:rPr>
              <a:t>Did,Eid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) 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0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0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0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0D1E97C-AFED-4B54-975D-9A543C231B1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Group-by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963" y="847725"/>
            <a:ext cx="8193087" cy="4945063"/>
          </a:xfrm>
        </p:spPr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34963" y="847725"/>
            <a:ext cx="8277225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</a:rPr>
              <a:t>Motivation: Group-by permits us to display aggregate results (e.g., max, min, sum) for </a:t>
            </a:r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groups</a:t>
            </a:r>
            <a:r>
              <a:rPr lang="en-US" sz="1800">
                <a:latin typeface="Tahoma" pitchFamily="34" charset="0"/>
              </a:rPr>
              <a:t>. For instance, if we have GROUP-BY X, we will get a result for every different value of X.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</a:rPr>
              <a:t>Recall that aggregate queries without group-by return just a single number.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</a:rPr>
              <a:t>If we put an attribute in SELECT, the attribute must also appear in GROUP-BY. The opposite is not true: there may be attributes in GROUP-BY that do not appear in SELECT.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</a:rPr>
              <a:t>Any condition that appears in WHERE, is applied before the formation of groups – in other words, records that do not pass the WHERE condition are eliminated </a:t>
            </a:r>
            <a:r>
              <a:rPr lang="en-US" sz="1800" b="1">
                <a:latin typeface="Tahoma" pitchFamily="34" charset="0"/>
              </a:rPr>
              <a:t>before</a:t>
            </a:r>
            <a:r>
              <a:rPr lang="en-US" sz="1800">
                <a:latin typeface="Tahoma" pitchFamily="34" charset="0"/>
              </a:rPr>
              <a:t> the formation of groups.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1800">
                <a:latin typeface="Tahoma" pitchFamily="34" charset="0"/>
              </a:rPr>
              <a:t>Any condition that appears in HAVING refers to the groups and is applied </a:t>
            </a:r>
            <a:r>
              <a:rPr lang="en-US" sz="1800" b="1">
                <a:latin typeface="Tahoma" pitchFamily="34" charset="0"/>
              </a:rPr>
              <a:t>after</a:t>
            </a:r>
            <a:r>
              <a:rPr lang="en-US" sz="1800">
                <a:latin typeface="Tahoma" pitchFamily="34" charset="0"/>
              </a:rPr>
              <a:t> the formation of the groups. The condition must involve aggregate functions, or attributes that appear in the SELECT or GROUP-BY lines.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C470E8C-343E-4EC9-BFA7-87783D3080A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z="1800" smtClean="0"/>
              <a:t>Query 1: Find the total number of copies in stock for each poet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876800"/>
            <a:ext cx="6019800" cy="1193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000" b="1" dirty="0" smtClean="0">
                <a:ea typeface="Gulim" pitchFamily="34" charset="-127"/>
              </a:rPr>
              <a:t>SELECT poet, SUM (</a:t>
            </a:r>
            <a:r>
              <a:rPr lang="en-US" altLang="ko-KR" sz="2000" b="1" dirty="0" err="1" smtClean="0">
                <a:ea typeface="Gulim" pitchFamily="34" charset="-127"/>
              </a:rPr>
              <a:t>copies_in_stock</a:t>
            </a:r>
            <a:r>
              <a:rPr lang="en-US" altLang="ko-KR" sz="2000" b="1" dirty="0" smtClean="0">
                <a:ea typeface="Gulim" pitchFamily="34" charset="-127"/>
              </a:rPr>
              <a:t>) as sum</a:t>
            </a:r>
          </a:p>
          <a:p>
            <a:pPr eaLnBrk="1" hangingPunct="1">
              <a:buFontTx/>
              <a:buNone/>
            </a:pPr>
            <a:r>
              <a:rPr lang="en-US" altLang="ko-KR" sz="2000" b="1" dirty="0" smtClean="0">
                <a:ea typeface="Gulim" pitchFamily="34" charset="-127"/>
              </a:rPr>
              <a:t>FROM writer </a:t>
            </a:r>
          </a:p>
          <a:p>
            <a:pPr eaLnBrk="1" hangingPunct="1">
              <a:buFontTx/>
              <a:buNone/>
            </a:pPr>
            <a:r>
              <a:rPr lang="en-US" altLang="ko-KR" sz="2000" b="1" dirty="0" smtClean="0">
                <a:ea typeface="Gulim" pitchFamily="34" charset="-127"/>
              </a:rPr>
              <a:t>GROUP BY poet</a:t>
            </a:r>
            <a:r>
              <a:rPr lang="en-US" altLang="ko-KR" sz="2000" dirty="0" smtClean="0">
                <a:ea typeface="Gulim" pitchFamily="34" charset="-127"/>
              </a:rPr>
              <a:t> </a:t>
            </a:r>
            <a:r>
              <a:rPr lang="en-US" sz="2000" dirty="0" smtClean="0"/>
              <a:t> </a:t>
            </a:r>
          </a:p>
          <a:p>
            <a:pPr eaLnBrk="1" hangingPunct="1"/>
            <a:endParaRPr lang="en-US" sz="2000" dirty="0" smtClean="0"/>
          </a:p>
        </p:txBody>
      </p:sp>
      <p:graphicFrame>
        <p:nvGraphicFramePr>
          <p:cNvPr id="348211" name="Group 51"/>
          <p:cNvGraphicFramePr>
            <a:graphicFrameLocks noGrp="1"/>
          </p:cNvGraphicFramePr>
          <p:nvPr>
            <p:ph sz="quarter" idx="2"/>
          </p:nvPr>
        </p:nvGraphicFramePr>
        <p:xfrm>
          <a:off x="762000" y="3657600"/>
          <a:ext cx="7312025" cy="1189038"/>
        </p:xfrm>
        <a:graphic>
          <a:graphicData uri="http://schemas.openxmlformats.org/drawingml/2006/table">
            <a:tbl>
              <a:tblPr/>
              <a:tblGrid>
                <a:gridCol w="4276725"/>
                <a:gridCol w="30353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sum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13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210" name="Group 50"/>
          <p:cNvGraphicFramePr>
            <a:graphicFrameLocks noGrp="1"/>
          </p:cNvGraphicFramePr>
          <p:nvPr>
            <p:ph sz="quarter" idx="3"/>
          </p:nvPr>
        </p:nvGraphicFramePr>
        <p:xfrm>
          <a:off x="838200" y="1066800"/>
          <a:ext cx="7353300" cy="2378076"/>
        </p:xfrm>
        <a:graphic>
          <a:graphicData uri="http://schemas.openxmlformats.org/drawingml/2006/table">
            <a:tbl>
              <a:tblPr/>
              <a:tblGrid>
                <a:gridCol w="2836863"/>
                <a:gridCol w="2268537"/>
                <a:gridCol w="22479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chemeClr val="accent2"/>
                </a:solidFill>
              </a:rPr>
              <a:t> </a:t>
            </a:r>
            <a:fld id="{1CCD3218-898F-40E6-B551-229D70BB29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00025"/>
            <a:ext cx="8077200" cy="609600"/>
          </a:xfrm>
        </p:spPr>
        <p:txBody>
          <a:bodyPr/>
          <a:lstStyle/>
          <a:p>
            <a:pPr eaLnBrk="1" hangingPunct="1"/>
            <a:r>
              <a:rPr lang="en-US" sz="1800" smtClean="0"/>
              <a:t>Query 2: For each poet, find the max, min, avg and total number of copies in stock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105400"/>
            <a:ext cx="8382000" cy="112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SELECT poet, MAX(copies_in_stock) AS max, MIN(copies_in_stock) AS min, AVG(copies_in_stock) AS avg, SUM(copies_in_stock) AS sum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FROM writer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GROUP BY poet</a:t>
            </a:r>
            <a:r>
              <a:rPr lang="en-US" altLang="ko-KR" sz="1600" smtClean="0">
                <a:ea typeface="Gulim" pitchFamily="34" charset="-127"/>
              </a:rPr>
              <a:t> 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</p:txBody>
      </p:sp>
      <p:graphicFrame>
        <p:nvGraphicFramePr>
          <p:cNvPr id="349246" name="Group 62"/>
          <p:cNvGraphicFramePr>
            <a:graphicFrameLocks noGrp="1"/>
          </p:cNvGraphicFramePr>
          <p:nvPr>
            <p:ph sz="quarter" idx="3"/>
          </p:nvPr>
        </p:nvGraphicFramePr>
        <p:xfrm>
          <a:off x="304800" y="1066800"/>
          <a:ext cx="8305800" cy="2378076"/>
        </p:xfrm>
        <a:graphic>
          <a:graphicData uri="http://schemas.openxmlformats.org/drawingml/2006/table">
            <a:tbl>
              <a:tblPr/>
              <a:tblGrid>
                <a:gridCol w="3203575"/>
                <a:gridCol w="2833688"/>
                <a:gridCol w="226853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9247" name="Group 63"/>
          <p:cNvGraphicFramePr>
            <a:graphicFrameLocks noGrp="1"/>
          </p:cNvGraphicFramePr>
          <p:nvPr>
            <p:ph sz="quarter" idx="2"/>
          </p:nvPr>
        </p:nvGraphicFramePr>
        <p:xfrm>
          <a:off x="838200" y="3657600"/>
          <a:ext cx="6200775" cy="1295400"/>
        </p:xfrm>
        <a:graphic>
          <a:graphicData uri="http://schemas.openxmlformats.org/drawingml/2006/table">
            <a:tbl>
              <a:tblPr/>
              <a:tblGrid>
                <a:gridCol w="3082925"/>
                <a:gridCol w="808038"/>
                <a:gridCol w="760412"/>
                <a:gridCol w="708025"/>
                <a:gridCol w="8413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max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avg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Douglas Livingstone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11.5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4.33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C7D0181-5C48-48E8-B895-0EFEFDB84D2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0"/>
            <a:ext cx="8816975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Query 3: For each poet, find the max, min, avg and total number of copies in stock – take into account only books that have &gt; 5 copies in stock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548688" cy="112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SELECT poet, MAX(copies_in_stock) AS max, MIN(copies_in_stock) AS min, AVG(copies_in_stock) AS avg, SUM(copies_in_stock) AS sum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FROM writer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WHERE </a:t>
            </a: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copies_in_stock &gt; 5</a:t>
            </a:r>
            <a:r>
              <a:rPr lang="en-US" altLang="ko-KR" sz="1800" b="1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GROUP BY poet</a:t>
            </a:r>
            <a:r>
              <a:rPr lang="en-US" altLang="ko-KR" sz="1600" smtClean="0">
                <a:ea typeface="Gulim" pitchFamily="34" charset="-127"/>
              </a:rPr>
              <a:t> </a:t>
            </a:r>
            <a:r>
              <a:rPr lang="en-US" sz="1600" smtClean="0"/>
              <a:t> </a:t>
            </a:r>
          </a:p>
        </p:txBody>
      </p:sp>
      <p:graphicFrame>
        <p:nvGraphicFramePr>
          <p:cNvPr id="350212" name="Group 4"/>
          <p:cNvGraphicFramePr>
            <a:graphicFrameLocks noGrp="1"/>
          </p:cNvGraphicFramePr>
          <p:nvPr>
            <p:ph sz="quarter" idx="3"/>
          </p:nvPr>
        </p:nvGraphicFramePr>
        <p:xfrm>
          <a:off x="584200" y="769938"/>
          <a:ext cx="7353300" cy="2378076"/>
        </p:xfrm>
        <a:graphic>
          <a:graphicData uri="http://schemas.openxmlformats.org/drawingml/2006/table">
            <a:tbl>
              <a:tblPr/>
              <a:tblGrid>
                <a:gridCol w="2836863"/>
                <a:gridCol w="2508250"/>
                <a:gridCol w="200818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0242" name="Group 34"/>
          <p:cNvGraphicFramePr>
            <a:graphicFrameLocks noGrp="1"/>
          </p:cNvGraphicFramePr>
          <p:nvPr>
            <p:ph sz="quarter" idx="2"/>
          </p:nvPr>
        </p:nvGraphicFramePr>
        <p:xfrm>
          <a:off x="685800" y="3352800"/>
          <a:ext cx="6202363" cy="1262063"/>
        </p:xfrm>
        <a:graphic>
          <a:graphicData uri="http://schemas.openxmlformats.org/drawingml/2006/table">
            <a:tbl>
              <a:tblPr/>
              <a:tblGrid>
                <a:gridCol w="3082925"/>
                <a:gridCol w="808038"/>
                <a:gridCol w="760412"/>
                <a:gridCol w="709613"/>
                <a:gridCol w="841375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max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min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avg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Douglas Livingstone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2AC3CA-7BE8-49AB-A584-D8D8AB4A1FA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1800" smtClean="0"/>
              <a:t>Query 4: Find the total number of copies in stock for each poet who has a total of more than 20 copies in stock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5091113"/>
            <a:ext cx="5757862" cy="112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SELECT poet, SUM(copies_in_stock) AS sum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FROM writer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GROUP BY poet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HAVING sum&gt;20</a:t>
            </a:r>
            <a:r>
              <a:rPr lang="en-US" altLang="ko-KR" sz="1600" smtClean="0">
                <a:ea typeface="Gulim" pitchFamily="34" charset="-127"/>
              </a:rPr>
              <a:t> 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</p:txBody>
      </p:sp>
      <p:graphicFrame>
        <p:nvGraphicFramePr>
          <p:cNvPr id="351280" name="Group 48"/>
          <p:cNvGraphicFramePr>
            <a:graphicFrameLocks noGrp="1"/>
          </p:cNvGraphicFramePr>
          <p:nvPr>
            <p:ph sz="quarter" idx="3"/>
          </p:nvPr>
        </p:nvGraphicFramePr>
        <p:xfrm>
          <a:off x="533400" y="1143000"/>
          <a:ext cx="7761288" cy="2194404"/>
        </p:xfrm>
        <a:graphic>
          <a:graphicData uri="http://schemas.openxmlformats.org/drawingml/2006/table">
            <a:tbl>
              <a:tblPr/>
              <a:tblGrid>
                <a:gridCol w="2994025"/>
                <a:gridCol w="2647950"/>
                <a:gridCol w="2119313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1266" name="Group 34"/>
          <p:cNvGraphicFramePr>
            <a:graphicFrameLocks noGrp="1"/>
          </p:cNvGraphicFramePr>
          <p:nvPr>
            <p:ph sz="quarter" idx="2"/>
          </p:nvPr>
        </p:nvGraphicFramePr>
        <p:xfrm>
          <a:off x="538163" y="3506788"/>
          <a:ext cx="3962400" cy="1392238"/>
        </p:xfrm>
        <a:graphic>
          <a:graphicData uri="http://schemas.openxmlformats.org/drawingml/2006/table">
            <a:tbl>
              <a:tblPr/>
              <a:tblGrid>
                <a:gridCol w="3113087"/>
                <a:gridCol w="849313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Douglas Livingstone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13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381000" y="4572000"/>
            <a:ext cx="502920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8C0F120-5FA0-4551-B64B-41329805FB4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144463"/>
            <a:ext cx="8774112" cy="860425"/>
          </a:xfrm>
        </p:spPr>
        <p:txBody>
          <a:bodyPr/>
          <a:lstStyle/>
          <a:p>
            <a:pPr eaLnBrk="1" hangingPunct="1"/>
            <a:r>
              <a:rPr lang="en-US" sz="1600" smtClean="0"/>
              <a:t>Query 5: Find the total number of copies in stock for each poet who has a total of more than 20 copies in stock – take into account only books that have more than 5 copies in stock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6002338" cy="1225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SELECT poet, SUM(copies_in_stock) AS sum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FROM writer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WHERE </a:t>
            </a: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copies_in_stock &gt; 5</a:t>
            </a:r>
            <a:r>
              <a:rPr lang="en-US" altLang="ko-KR" sz="1800" b="1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ea typeface="Gulim" pitchFamily="34" charset="-127"/>
              </a:rPr>
              <a:t>GROUP BY poet</a:t>
            </a:r>
            <a:r>
              <a:rPr lang="en-US" altLang="ko-KR" sz="1600" smtClean="0">
                <a:ea typeface="Gulim" pitchFamily="34" charset="-127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b="1" smtClean="0">
                <a:solidFill>
                  <a:schemeClr val="tx2"/>
                </a:solidFill>
                <a:ea typeface="Gulim" pitchFamily="34" charset="-127"/>
              </a:rPr>
              <a:t>HAVING sum&gt;20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</p:txBody>
      </p:sp>
      <p:graphicFrame>
        <p:nvGraphicFramePr>
          <p:cNvPr id="352260" name="Group 4"/>
          <p:cNvGraphicFramePr>
            <a:graphicFrameLocks noGrp="1"/>
          </p:cNvGraphicFramePr>
          <p:nvPr>
            <p:ph sz="quarter" idx="3"/>
          </p:nvPr>
        </p:nvGraphicFramePr>
        <p:xfrm>
          <a:off x="442913" y="1036638"/>
          <a:ext cx="7307262" cy="2378076"/>
        </p:xfrm>
        <a:graphic>
          <a:graphicData uri="http://schemas.openxmlformats.org/drawingml/2006/table">
            <a:tbl>
              <a:tblPr/>
              <a:tblGrid>
                <a:gridCol w="2819400"/>
                <a:gridCol w="2492375"/>
                <a:gridCol w="1995487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poet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book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copies_in_stock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The Skull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21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Douglas Livingstone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Littoral Zone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Tstetlo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3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Must Weep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8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 Mongane Wally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A Tough Tale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Courier New" pitchFamily="49" charset="0"/>
                        </a:rPr>
                        <a:t>2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2290" name="Group 34"/>
          <p:cNvGraphicFramePr>
            <a:graphicFrameLocks noGrp="1"/>
          </p:cNvGraphicFramePr>
          <p:nvPr>
            <p:ph sz="quarter" idx="2"/>
          </p:nvPr>
        </p:nvGraphicFramePr>
        <p:xfrm>
          <a:off x="436563" y="3549650"/>
          <a:ext cx="3937000" cy="1174751"/>
        </p:xfrm>
        <a:graphic>
          <a:graphicData uri="http://schemas.openxmlformats.org/drawingml/2006/table">
            <a:tbl>
              <a:tblPr/>
              <a:tblGrid>
                <a:gridCol w="3092450"/>
                <a:gridCol w="844550"/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poet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sum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Douglas Livingstone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21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 Mongane Wally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Batang" pitchFamily="18" charset="-127"/>
                          <a:cs typeface="Times New Roman" pitchFamily="18" charset="0"/>
                        </a:rPr>
                        <a:t>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381000" y="4572000"/>
            <a:ext cx="5029200" cy="0"/>
          </a:xfrm>
          <a:prstGeom prst="line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1410</Words>
  <Application>Microsoft Office PowerPoint</Application>
  <PresentationFormat>On-screen Show (4:3)</PresentationFormat>
  <Paragraphs>359</Paragraphs>
  <Slides>17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Default Design</vt:lpstr>
      <vt:lpstr>Document</vt:lpstr>
      <vt:lpstr>PowerPoint Presentation</vt:lpstr>
      <vt:lpstr>Employee (Eid,Ename,Salary),  Department (Did,Dname,Eid),  Works(Did,Eid) </vt:lpstr>
      <vt:lpstr>PowerPoint Presentation</vt:lpstr>
      <vt:lpstr>Group-by</vt:lpstr>
      <vt:lpstr>Query 1: Find the total number of copies in stock for each poet</vt:lpstr>
      <vt:lpstr>Query 2: For each poet, find the max, min, avg and total number of copies in stock</vt:lpstr>
      <vt:lpstr>Query 3: For each poet, find the max, min, avg and total number of copies in stock – take into account only books that have &gt; 5 copies in stock</vt:lpstr>
      <vt:lpstr>Query 4: Find the total number of copies in stock for each poet who has a total of more than 20 copies in stock</vt:lpstr>
      <vt:lpstr>Query 5: Find the total number of copies in stock for each poet who has a total of more than 20 copies in stock – take into account only books that have more than 5 copies in stock</vt:lpstr>
      <vt:lpstr>Query 6: Find the total number of copies in stock for each poet whose name starts with any letter after “E”</vt:lpstr>
      <vt:lpstr>Query 7: Find the total number of copies in stock for each poet who has more than 2 books</vt:lpstr>
      <vt:lpstr>Aggregate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69</cp:revision>
  <dcterms:modified xsi:type="dcterms:W3CDTF">2013-02-23T01:40:50Z</dcterms:modified>
</cp:coreProperties>
</file>