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3" r:id="rId2"/>
    <p:sldId id="348" r:id="rId3"/>
    <p:sldId id="353" r:id="rId4"/>
    <p:sldId id="355" r:id="rId5"/>
    <p:sldId id="354" r:id="rId6"/>
    <p:sldId id="349" r:id="rId7"/>
    <p:sldId id="350" r:id="rId8"/>
    <p:sldId id="356" r:id="rId9"/>
    <p:sldId id="351" r:id="rId10"/>
    <p:sldId id="357" r:id="rId11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5" autoAdjust="0"/>
    <p:restoredTop sz="94660"/>
  </p:normalViewPr>
  <p:slideViewPr>
    <p:cSldViewPr>
      <p:cViewPr varScale="1">
        <p:scale>
          <a:sx n="105" d="100"/>
          <a:sy n="105" d="100"/>
        </p:scale>
        <p:origin x="-9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D3613E-9EEE-4871-BEFD-49E47076799A}" type="datetimeFigureOut">
              <a:rPr lang="en-US"/>
              <a:pPr/>
              <a:t>3/14/2013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22588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409113"/>
            <a:ext cx="2922588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A41A51-2F06-49A3-A66E-72B3671136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7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8459C3-3B28-4511-B823-CF3FD11380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3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0613A3F-DDFF-4B9D-9411-15854E286742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3315" name="Rectangle 7"/>
          <p:cNvSpPr txBox="1">
            <a:spLocks noGrp="1" noChangeArrowheads="1"/>
          </p:cNvSpPr>
          <p:nvPr/>
        </p:nvSpPr>
        <p:spPr bwMode="auto">
          <a:xfrm>
            <a:off x="3821113" y="9412288"/>
            <a:ext cx="29225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 anchor="b"/>
          <a:lstStyle>
            <a:lvl1pPr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09638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CF515431-6751-436A-97F5-4DCAF5E4D9FE}" type="slidenum">
              <a:rPr kumimoji="0" lang="zh-CN" altLang="en-US" sz="1200">
                <a:latin typeface="Helvetica" pitchFamily="34" charset="0"/>
                <a:ea typeface="宋体" pitchFamily="2" charset="-122"/>
              </a:rPr>
              <a:pPr algn="r"/>
              <a:t>2</a:t>
            </a:fld>
            <a:endParaRPr kumimoji="0" lang="en-US" altLang="zh-CN" sz="120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29" tIns="45514" rIns="91029" bIns="4551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27AF65F-5C15-41BA-B4C4-2A80D723D73C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C006E96-9898-4490-A6D5-9C000F2C8CD4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0B7D0BD-F14B-45BD-87AA-C4A02A247A9E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0C81BAF1-7FE7-4174-8F46-C9B9E3DBAC6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056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EFA923CA-D651-42B8-A7C9-B9A7ABA187E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433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3BA4A6F-8DD7-4009-B4F7-0F455801EDF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4226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F993E8C-462F-4C90-A6C3-C36427D98910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469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B3F68ED-0388-4A65-B81B-7922C832907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081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5705B27-A11E-42A1-8E61-DA72659F2B5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227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505CB3F-0E22-4AB3-8111-6EEF19CB439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63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E2D75A9A-5580-416B-8D98-DEEEF9FA1E8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680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31A62E7-AD44-40C6-AA80-20844FD547F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876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CD9A9C99-3D32-47CA-B901-79328C4747D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860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E647590-E7E4-4EB6-A47E-A5CC9FF91BA3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894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A4D6A0D-97E6-4A00-9EDC-B7C467C0EE2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84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733A9F4E-24D8-4F63-A38B-83C1F1DEE4CF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7A8611D-02C1-412A-AEB8-3F46CC70C7B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9. Relational Database Design – 3NF</a:t>
            </a:r>
          </a:p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Exercises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C091EE9-5FD2-48D2-A888-90F17303612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324850" cy="4876800"/>
          </a:xfrm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dirty="0" smtClean="0"/>
              <a:t>Identify the strongest Normal Form in the following tables given the corresponding FDs.</a:t>
            </a:r>
          </a:p>
          <a:p>
            <a:pPr marL="457200" indent="-457200" eaLnBrk="1" hangingPunct="1">
              <a:buFont typeface="Wingdings" pitchFamily="2" charset="2"/>
              <a:buChar char="§"/>
            </a:pPr>
            <a:r>
              <a:rPr lang="en-US" smtClean="0"/>
              <a:t>R1(A, B, </a:t>
            </a:r>
            <a:r>
              <a:rPr lang="en-US"/>
              <a:t>C</a:t>
            </a:r>
            <a:r>
              <a:rPr lang="en-US" smtClean="0"/>
              <a:t>, D, E), F1={A</a:t>
            </a:r>
            <a:r>
              <a:rPr lang="en-US" smtClean="0">
                <a:sym typeface="Symbol" pitchFamily="18" charset="2"/>
              </a:rPr>
              <a:t>B, CD} </a:t>
            </a:r>
          </a:p>
          <a:p>
            <a:pPr marL="838200" lvl="1" indent="-381000" eaLnBrk="1" hangingPunct="1">
              <a:buFont typeface="Monotype Sorts" pitchFamily="2" charset="2"/>
              <a:buNone/>
            </a:pPr>
            <a:r>
              <a:rPr lang="en-US" dirty="0" smtClean="0">
                <a:sym typeface="Symbol" pitchFamily="18" charset="2"/>
              </a:rPr>
              <a:t>Key is ACE </a:t>
            </a:r>
          </a:p>
          <a:p>
            <a:pPr marL="838200" lvl="1" indent="-381000" eaLnBrk="1" hangingPunct="1">
              <a:buFont typeface="Monotype Sorts" pitchFamily="2" charset="2"/>
              <a:buNone/>
            </a:pPr>
            <a:r>
              <a:rPr lang="en-US" dirty="0" smtClean="0">
                <a:sym typeface="Symbol" pitchFamily="18" charset="2"/>
              </a:rPr>
              <a:t>1NF  (both FDs violate 2NF)</a:t>
            </a:r>
          </a:p>
          <a:p>
            <a:pPr marL="457200" indent="-457200" eaLnBrk="1" hangingPunct="1">
              <a:buFont typeface="Wingdings" pitchFamily="2" charset="2"/>
              <a:buChar char="§"/>
            </a:pPr>
            <a:r>
              <a:rPr lang="en-US" dirty="0" smtClean="0"/>
              <a:t>R2(A, B, C, F), F2={AB</a:t>
            </a:r>
            <a:r>
              <a:rPr lang="en-US" dirty="0" smtClean="0">
                <a:sym typeface="Symbol" pitchFamily="18" charset="2"/>
              </a:rPr>
              <a:t>C, CF}, </a:t>
            </a:r>
          </a:p>
          <a:p>
            <a:pPr marL="838200" lvl="1" indent="-381000" eaLnBrk="1" hangingPunct="1">
              <a:buFont typeface="Monotype Sorts" pitchFamily="2" charset="2"/>
              <a:buNone/>
            </a:pPr>
            <a:r>
              <a:rPr lang="en-US" dirty="0" smtClean="0">
                <a:sym typeface="Symbol" pitchFamily="18" charset="2"/>
              </a:rPr>
              <a:t>Key is AB</a:t>
            </a:r>
          </a:p>
          <a:p>
            <a:pPr marL="838200" lvl="1" indent="-381000" eaLnBrk="1" hangingPunct="1">
              <a:buFont typeface="Monotype Sorts" pitchFamily="2" charset="2"/>
              <a:buNone/>
            </a:pPr>
            <a:r>
              <a:rPr lang="en-US" dirty="0" smtClean="0">
                <a:sym typeface="Symbol" pitchFamily="18" charset="2"/>
              </a:rPr>
              <a:t>2NF  (CF violates 3NF)</a:t>
            </a:r>
          </a:p>
          <a:p>
            <a:pPr marL="457200" indent="-457200" eaLnBrk="1" hangingPunct="1">
              <a:buFont typeface="Wingdings" pitchFamily="2" charset="2"/>
              <a:buChar char="§"/>
            </a:pPr>
            <a:r>
              <a:rPr lang="en-US" dirty="0" smtClean="0"/>
              <a:t>R3(A, B, C), F3={AB</a:t>
            </a:r>
            <a:r>
              <a:rPr lang="en-US" dirty="0" smtClean="0">
                <a:sym typeface="Symbol" pitchFamily="18" charset="2"/>
              </a:rPr>
              <a:t>C, CB}</a:t>
            </a:r>
          </a:p>
          <a:p>
            <a:pPr marL="838200" lvl="1" indent="-381000" eaLnBrk="1" hangingPunct="1">
              <a:buFont typeface="Monotype Sorts" pitchFamily="2" charset="2"/>
              <a:buNone/>
            </a:pPr>
            <a:r>
              <a:rPr lang="en-US" dirty="0" smtClean="0">
                <a:sym typeface="Symbol" pitchFamily="18" charset="2"/>
              </a:rPr>
              <a:t> Keys are AB, AC</a:t>
            </a:r>
          </a:p>
          <a:p>
            <a:pPr marL="838200" lvl="1" indent="-381000" eaLnBrk="1" hangingPunct="1">
              <a:buFont typeface="Monotype Sorts" pitchFamily="2" charset="2"/>
              <a:buNone/>
            </a:pPr>
            <a:r>
              <a:rPr lang="en-US" dirty="0" smtClean="0">
                <a:sym typeface="Symbol" pitchFamily="18" charset="2"/>
              </a:rPr>
              <a:t>3NF </a:t>
            </a:r>
          </a:p>
          <a:p>
            <a:pPr marL="838200" lvl="1" indent="-381000" eaLnBrk="1" hangingPunct="1">
              <a:buFont typeface="Monotype Sorts" pitchFamily="2" charset="2"/>
              <a:buChar char="n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278ACE7-93BF-4EB3-9FF1-90575243DC7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Exercise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600200"/>
            <a:ext cx="8229600" cy="432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Let R(A,B,C,D,E), the FD {A}</a:t>
            </a:r>
            <a:r>
              <a:rPr lang="en-US" smtClean="0">
                <a:sym typeface="Symbol" pitchFamily="18" charset="2"/>
              </a:rPr>
              <a:t>{B,C} and the decomposition: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R1(A,B,C) and R2(A,D,E)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ym typeface="Symbol" pitchFamily="18" charset="2"/>
              </a:rPr>
              <a:t>Is the decomposition lossless?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Yes because the common attribute A is a key for R1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ym typeface="Symbol" pitchFamily="18" charset="2"/>
              </a:rPr>
              <a:t>Is the decomposition dependency preserving?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Yes, </a:t>
            </a:r>
            <a:r>
              <a:rPr lang="en-US" smtClean="0"/>
              <a:t>{A}</a:t>
            </a:r>
            <a:r>
              <a:rPr lang="en-US" smtClean="0">
                <a:sym typeface="Symbol" pitchFamily="18" charset="2"/>
              </a:rPr>
              <a:t>{B,C} is preserved in R1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ym typeface="Symbol" pitchFamily="18" charset="2"/>
              </a:rPr>
              <a:t>Is the decomposition </a:t>
            </a:r>
            <a:r>
              <a:rPr lang="en-US" smtClean="0">
                <a:sym typeface="Symbol" pitchFamily="18" charset="2"/>
              </a:rPr>
              <a:t>R1(A,B,C) and R2(C,D,E)</a:t>
            </a:r>
            <a:r>
              <a:rPr lang="en-US" b="1" smtClean="0">
                <a:sym typeface="Symbol" pitchFamily="18" charset="2"/>
              </a:rPr>
              <a:t> lossless?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ym typeface="Symbol" pitchFamily="18" charset="2"/>
              </a:rPr>
              <a:t>	No – C is not a key for any table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sym typeface="Monotype Sort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800" smtClean="0">
              <a:sym typeface="Monotype Sorts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sz="1600" smtClean="0"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DF3E71B-1F6F-42ED-8E2F-1846E7215FE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Let R = (A, B, C, D, E),    F = {A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altLang="zh-CN" smtClean="0">
                <a:ea typeface="宋体" pitchFamily="2" charset="-122"/>
              </a:rPr>
              <a:t>BC, CD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altLang="zh-CN" smtClean="0">
                <a:ea typeface="宋体" pitchFamily="2" charset="-122"/>
              </a:rPr>
              <a:t>E, B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altLang="zh-CN" smtClean="0">
                <a:ea typeface="宋体" pitchFamily="2" charset="-122"/>
              </a:rPr>
              <a:t>D, E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altLang="zh-CN" smtClean="0">
                <a:ea typeface="宋体" pitchFamily="2" charset="-122"/>
              </a:rPr>
              <a:t>A} and the decomposition</a:t>
            </a:r>
          </a:p>
          <a:p>
            <a:pPr eaLnBrk="1" hangingPunct="1">
              <a:buClr>
                <a:srgbClr val="99CCFF"/>
              </a:buClr>
              <a:buFontTx/>
              <a:buNone/>
            </a:pPr>
            <a:r>
              <a:rPr lang="en-US" altLang="zh-CN" smtClean="0">
                <a:ea typeface="宋体" pitchFamily="2" charset="-122"/>
              </a:rPr>
              <a:t>	R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= (A, B, C) R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= (A, D, E)</a:t>
            </a:r>
          </a:p>
          <a:p>
            <a:pPr eaLnBrk="1" hangingPunct="1">
              <a:spcBef>
                <a:spcPct val="0"/>
              </a:spcBef>
              <a:buClr>
                <a:srgbClr val="99CCFF"/>
              </a:buClr>
            </a:pPr>
            <a:r>
              <a:rPr lang="en-US" b="1" smtClean="0">
                <a:sym typeface="Symbol" pitchFamily="18" charset="2"/>
              </a:rPr>
              <a:t>Is the decomposition lossless?</a:t>
            </a:r>
            <a:r>
              <a:rPr lang="en-US" altLang="zh-CN" smtClean="0">
                <a:ea typeface="宋体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	Yes because the common attribute A is a key for R1</a:t>
            </a:r>
            <a:endParaRPr lang="en-US" altLang="zh-CN" smtClean="0">
              <a:ea typeface="宋体" pitchFamily="2" charset="-122"/>
            </a:endParaRPr>
          </a:p>
          <a:p>
            <a:pPr eaLnBrk="1" hangingPunct="1"/>
            <a:r>
              <a:rPr lang="en-US" b="1" smtClean="0">
                <a:sym typeface="Symbol" pitchFamily="18" charset="2"/>
              </a:rPr>
              <a:t>Is the decomposition dependency preserving?</a:t>
            </a:r>
            <a:endParaRPr lang="en-US" altLang="zh-CN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>	No: we loose CD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altLang="zh-CN" smtClean="0">
                <a:ea typeface="宋体" pitchFamily="2" charset="-122"/>
              </a:rPr>
              <a:t>E and B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altLang="zh-CN" smtClean="0">
                <a:ea typeface="宋体" pitchFamily="2" charset="-122"/>
              </a:rPr>
              <a:t>D</a:t>
            </a:r>
            <a:endParaRPr 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B84FA7E-0BA4-44B3-8033-8DE80F795AE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572000"/>
          </a:xfrm>
        </p:spPr>
        <p:txBody>
          <a:bodyPr/>
          <a:lstStyle/>
          <a:p>
            <a:pPr eaLnBrk="1" hangingPunct="1"/>
            <a:r>
              <a:rPr lang="en-US" smtClean="0"/>
              <a:t>Let R(A, B, C, D) and F={AB</a:t>
            </a:r>
            <a:r>
              <a:rPr lang="en-US" smtClean="0">
                <a:sym typeface="Symbol" pitchFamily="18" charset="2"/>
              </a:rPr>
              <a:t>CD, B C</a:t>
            </a:r>
            <a:r>
              <a:rPr lang="en-US" smtClean="0"/>
              <a:t>}.</a:t>
            </a:r>
          </a:p>
          <a:p>
            <a:pPr eaLnBrk="1" hangingPunct="1"/>
            <a:r>
              <a:rPr lang="en-US" b="1" smtClean="0"/>
              <a:t>Is R 2NF?</a:t>
            </a:r>
          </a:p>
          <a:p>
            <a:pPr eaLnBrk="1" hangingPunct="1">
              <a:buFontTx/>
              <a:buNone/>
            </a:pPr>
            <a:r>
              <a:rPr lang="en-US" smtClean="0"/>
              <a:t>	Key: AB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mtClean="0">
                <a:sym typeface="Symbol" pitchFamily="18" charset="2"/>
              </a:rPr>
              <a:t>B C violates 2NF, since B is subset of key and C is not prime attribute.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Let R(A, B, C, D) and F={AB</a:t>
            </a:r>
            <a:r>
              <a:rPr lang="en-US" smtClean="0">
                <a:sym typeface="Symbol" pitchFamily="18" charset="2"/>
              </a:rPr>
              <a:t>CD, C D</a:t>
            </a:r>
            <a:r>
              <a:rPr lang="en-US" smtClean="0"/>
              <a:t>}.</a:t>
            </a:r>
          </a:p>
          <a:p>
            <a:pPr eaLnBrk="1" hangingPunct="1"/>
            <a:r>
              <a:rPr lang="en-US" b="1" smtClean="0"/>
              <a:t>Is R 2NF?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	Key: AB</a:t>
            </a:r>
          </a:p>
          <a:p>
            <a:pPr eaLnBrk="1" hangingPunct="1">
              <a:buFontTx/>
              <a:buNone/>
            </a:pPr>
            <a:r>
              <a:rPr lang="en-US" smtClean="0"/>
              <a:t>	C</a:t>
            </a:r>
            <a:r>
              <a:rPr lang="en-US" smtClean="0">
                <a:sym typeface="Symbol" pitchFamily="18" charset="2"/>
              </a:rPr>
              <a:t> D,  C is not a subset of key, so R is in 2NF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0ABE446-056D-48D0-8872-F83AD4BC843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/>
            <a:r>
              <a:rPr lang="en-US" smtClean="0"/>
              <a:t>Let R(A, B, C, D, E) and F={A</a:t>
            </a:r>
            <a:r>
              <a:rPr lang="en-US" smtClean="0">
                <a:sym typeface="Symbol" pitchFamily="18" charset="2"/>
              </a:rPr>
              <a:t>B, BCE, and ED A}</a:t>
            </a:r>
          </a:p>
          <a:p>
            <a:pPr marL="381000" indent="-381000" eaLnBrk="1" hangingPunct="1">
              <a:buFont typeface="Monotype Sorts" pitchFamily="2" charset="2"/>
              <a:buChar char="n"/>
            </a:pPr>
            <a:r>
              <a:rPr lang="en-US" smtClean="0">
                <a:sym typeface="Symbol" pitchFamily="18" charset="2"/>
              </a:rPr>
              <a:t>List the candidate key(s) of R</a:t>
            </a:r>
          </a:p>
          <a:p>
            <a:pPr marL="800100" lvl="1" indent="-342900" eaLnBrk="1" hangingPunct="1">
              <a:buFont typeface="Monotype Sorts" pitchFamily="2" charset="2"/>
              <a:buAutoNum type="arabicPeriod"/>
            </a:pP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ACD</a:t>
            </a:r>
          </a:p>
          <a:p>
            <a:pPr marL="800100" lvl="1" indent="-342900" eaLnBrk="1" hangingPunct="1">
              <a:buFont typeface="Monotype Sorts" pitchFamily="2" charset="2"/>
              <a:buAutoNum type="arabicPeriod"/>
            </a:pP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BCD</a:t>
            </a:r>
            <a:endParaRPr lang="en-US" sz="2400" smtClean="0">
              <a:sym typeface="Symbol" pitchFamily="18" charset="2"/>
            </a:endParaRPr>
          </a:p>
          <a:p>
            <a:pPr marL="800100" lvl="1" indent="-342900" eaLnBrk="1" hangingPunct="1">
              <a:buFont typeface="Monotype Sorts" pitchFamily="2" charset="2"/>
              <a:buAutoNum type="arabicPeriod"/>
            </a:pP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CDE</a:t>
            </a:r>
          </a:p>
          <a:p>
            <a:pPr marL="800100" lvl="1" indent="-342900" eaLnBrk="1" hangingPunct="1">
              <a:buFont typeface="Monotype Sorts" pitchFamily="2" charset="2"/>
              <a:buAutoNum type="arabicPeriod"/>
            </a:pPr>
            <a:endParaRPr lang="en-US" sz="2400" smtClean="0">
              <a:solidFill>
                <a:schemeClr val="tx2"/>
              </a:solidFill>
              <a:sym typeface="Symbol" pitchFamily="18" charset="2"/>
            </a:endParaRPr>
          </a:p>
          <a:p>
            <a:pPr marL="381000" indent="-381000" eaLnBrk="1" hangingPunct="1">
              <a:buFont typeface="Monotype Sorts" pitchFamily="2" charset="2"/>
              <a:buChar char="n"/>
            </a:pPr>
            <a:r>
              <a:rPr lang="en-US" smtClean="0">
                <a:sym typeface="Symbol" pitchFamily="18" charset="2"/>
              </a:rPr>
              <a:t>Decompose R in 3NF. </a:t>
            </a:r>
          </a:p>
          <a:p>
            <a:pPr marL="800100" lvl="1" indent="-342900" eaLnBrk="1" hangingPunct="1">
              <a:buFont typeface="Monotype Sorts" pitchFamily="2" charset="2"/>
              <a:buNone/>
            </a:pPr>
            <a:r>
              <a:rPr lang="en-US" sz="2400" smtClean="0">
                <a:sym typeface="Symbol" pitchFamily="18" charset="2"/>
              </a:rPr>
              <a:t>R is already in 3NF. All the attributes of R are prime.</a:t>
            </a:r>
          </a:p>
          <a:p>
            <a:pPr marL="800100" lvl="1" indent="-342900" eaLnBrk="1" hangingPunct="1">
              <a:buFont typeface="Monotype Sorts" pitchFamily="2" charset="2"/>
              <a:buChar char="n"/>
            </a:pPr>
            <a:endParaRPr lang="en-US" sz="240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D0BAFC0-CD49-43ED-9857-4DA9BA7F9AE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616950" cy="55340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1800" smtClean="0"/>
              <a:t>Let a relation: </a:t>
            </a:r>
            <a:r>
              <a:rPr lang="en-US" sz="1800" i="1" smtClean="0"/>
              <a:t>Sale</a:t>
            </a:r>
            <a:r>
              <a:rPr lang="en-US" sz="1800" smtClean="0"/>
              <a:t> (Customer, Store, Product, Price) and the constraints:</a:t>
            </a:r>
            <a:endParaRPr lang="en-US" sz="1800" i="1" smtClean="0"/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1800" i="1" smtClean="0"/>
              <a:t>	A Customer buys from 1 store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1800" i="1" smtClean="0"/>
              <a:t>	There is a unique price for each product in a store</a:t>
            </a:r>
            <a:endParaRPr lang="en-US" sz="1800" smtClean="0"/>
          </a:p>
          <a:p>
            <a:pPr marL="457200" indent="-457200" eaLnBrk="1" hangingPunct="1">
              <a:lnSpc>
                <a:spcPct val="90000"/>
              </a:lnSpc>
            </a:pPr>
            <a:endParaRPr lang="en-US" sz="1800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1800" smtClean="0"/>
              <a:t>Which are the FD implied by the above descriptions:</a:t>
            </a:r>
            <a:endParaRPr lang="en-US" sz="1800" b="1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{Customer}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{Store}	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{Store, Product} 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/>
              <a:t> {Price}</a:t>
            </a:r>
            <a:endParaRPr lang="en-US" sz="1800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1800" smtClean="0"/>
              <a:t>Candidate key:</a:t>
            </a:r>
            <a:endParaRPr lang="en-US" sz="1800" b="1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{Customer, Product}</a:t>
            </a:r>
            <a:endParaRPr lang="en-US" sz="1800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1800" smtClean="0">
                <a:sym typeface="Symbol" pitchFamily="18" charset="2"/>
              </a:rPr>
              <a:t>Is </a:t>
            </a:r>
            <a:r>
              <a:rPr lang="en-US" sz="1800" i="1" smtClean="0">
                <a:sym typeface="Symbol" pitchFamily="18" charset="2"/>
              </a:rPr>
              <a:t>Sale</a:t>
            </a:r>
            <a:r>
              <a:rPr lang="en-US" sz="1800" smtClean="0">
                <a:sym typeface="Symbol" pitchFamily="18" charset="2"/>
              </a:rPr>
              <a:t> in 3NF</a:t>
            </a:r>
            <a:r>
              <a:rPr lang="en-US" sz="1800" b="1" smtClean="0">
                <a:sym typeface="Symbol" pitchFamily="18" charset="2"/>
              </a:rPr>
              <a:t>?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ym typeface="Symbol" pitchFamily="18" charset="2"/>
              </a:rPr>
              <a:t>	No – both FDs violate 3NF.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1800" smtClean="0"/>
              <a:t>Decompose </a:t>
            </a:r>
            <a:r>
              <a:rPr lang="en-US" sz="1800" i="1" smtClean="0"/>
              <a:t>Sale</a:t>
            </a:r>
            <a:r>
              <a:rPr lang="en-US" sz="1800" smtClean="0"/>
              <a:t> into 3NF</a:t>
            </a:r>
            <a:endParaRPr lang="en-US" sz="1800" b="1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 	R1(Customer,Store), R2(Store,Product,Price)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1800" smtClean="0">
                <a:sym typeface="Monotype Sorts" pitchFamily="2" charset="2"/>
              </a:rPr>
              <a:t>Is the decomposition dependency preserving?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sym typeface="Monotype Sorts" pitchFamily="2" charset="2"/>
              </a:rPr>
              <a:t>	Yes each dependency is preserved in a table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1800" smtClean="0">
                <a:sym typeface="Monotype Sorts" pitchFamily="2" charset="2"/>
              </a:rPr>
              <a:t> </a:t>
            </a:r>
            <a:r>
              <a:rPr lang="en-US" sz="1800" smtClean="0"/>
              <a:t>BUT (see next page)</a:t>
            </a:r>
            <a:endParaRPr lang="en-US" sz="1800" smtClean="0">
              <a:sym typeface="Monotype Sorts" pitchFamily="2" charset="2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sz="1800" smtClean="0">
              <a:sym typeface="Monotype Sorts" pitchFamily="2" charset="2"/>
            </a:endParaRPr>
          </a:p>
          <a:p>
            <a:pPr marL="838200" lvl="1" indent="-381000" eaLnBrk="1" hangingPunct="1">
              <a:lnSpc>
                <a:spcPct val="90000"/>
              </a:lnSpc>
            </a:pPr>
            <a:endParaRPr lang="en-US" sz="1400" smtClean="0"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17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17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17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17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17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17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17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17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BA2908C-0693-486D-8D61-301067431B6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586788" cy="969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 smtClean="0"/>
              <a:t>	Our decomposition (</a:t>
            </a:r>
            <a:r>
              <a:rPr lang="en-US" sz="1600" u="sng" smtClean="0"/>
              <a:t>Customer</a:t>
            </a:r>
            <a:r>
              <a:rPr lang="en-US" sz="1600" smtClean="0"/>
              <a:t>,Store), (</a:t>
            </a:r>
            <a:r>
              <a:rPr lang="en-US" sz="1600" u="sng" smtClean="0"/>
              <a:t>Store,Product</a:t>
            </a:r>
            <a:r>
              <a:rPr lang="en-US" sz="1600" smtClean="0"/>
              <a:t>,Price) is lossy because the common attribute Store is not a key of any table</a:t>
            </a:r>
          </a:p>
          <a:p>
            <a:pPr eaLnBrk="1" hangingPunct="1">
              <a:buFontTx/>
              <a:buNone/>
            </a:pPr>
            <a:r>
              <a:rPr lang="en-US" sz="1600" smtClean="0"/>
              <a:t>	KEY: </a:t>
            </a:r>
            <a:r>
              <a:rPr lang="en-US" sz="1600" u="sng" smtClean="0"/>
              <a:t>Customer, Product</a:t>
            </a:r>
            <a:r>
              <a:rPr lang="en-US" sz="1800" i="1" smtClean="0"/>
              <a:t>	</a:t>
            </a:r>
            <a:endParaRPr lang="en-US" sz="1800" smtClean="0"/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228600" y="4419600"/>
            <a:ext cx="5562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600" dirty="0">
                <a:latin typeface="Tahoma" pitchFamily="34" charset="0"/>
              </a:rPr>
              <a:t>	The two </a:t>
            </a:r>
            <a:r>
              <a:rPr lang="en-US" sz="1600" dirty="0" smtClean="0">
                <a:latin typeface="Tahoma" pitchFamily="34" charset="0"/>
              </a:rPr>
              <a:t>decomposed tables </a:t>
            </a:r>
            <a:r>
              <a:rPr lang="en-US" sz="1600" dirty="0">
                <a:latin typeface="Tahoma" pitchFamily="34" charset="0"/>
              </a:rPr>
              <a:t>do not generate the original one if joined (on the common </a:t>
            </a:r>
            <a:r>
              <a:rPr lang="en-US" sz="1600" b="1" dirty="0">
                <a:latin typeface="Tahoma" pitchFamily="34" charset="0"/>
              </a:rPr>
              <a:t>store</a:t>
            </a:r>
            <a:r>
              <a:rPr lang="en-US" sz="1600" dirty="0">
                <a:latin typeface="Tahoma" pitchFamily="34" charset="0"/>
              </a:rPr>
              <a:t> attribute). The join result contains 4 records instead 3 in the original table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Tahoma" pitchFamily="34" charset="0"/>
              </a:rPr>
              <a:t>	The problem is that none of the fragments contains the candidate key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 b="1" dirty="0">
                <a:latin typeface="Tahoma" pitchFamily="34" charset="0"/>
                <a:sym typeface="Symbol" pitchFamily="18" charset="2"/>
              </a:rPr>
              <a:t>	Solution:</a:t>
            </a:r>
            <a:r>
              <a:rPr lang="en-US" sz="1600" dirty="0">
                <a:latin typeface="Tahoma" pitchFamily="34" charset="0"/>
                <a:sym typeface="Symbol" pitchFamily="18" charset="2"/>
              </a:rPr>
              <a:t> include an additional table (Customer, Product) in the decomposition. </a:t>
            </a:r>
            <a:r>
              <a:rPr lang="en-US" sz="1600" dirty="0">
                <a:latin typeface="Tahoma" pitchFamily="34" charset="0"/>
              </a:rPr>
              <a:t>This is what the 3NF algorithm does</a:t>
            </a:r>
            <a:endParaRPr lang="en-US" sz="1600" dirty="0">
              <a:latin typeface="Tahoma" pitchFamily="34" charset="0"/>
              <a:sym typeface="Monotype Sorts" pitchFamily="2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1600" dirty="0">
              <a:latin typeface="Tahoma" pitchFamily="34" charset="0"/>
              <a:sym typeface="Monotype Sorts" pitchFamily="2" charset="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US" sz="1600" dirty="0">
              <a:latin typeface="Tahoma" pitchFamily="34" charset="0"/>
              <a:sym typeface="Monotype Sorts" pitchFamily="2" charset="2"/>
            </a:endParaRPr>
          </a:p>
        </p:txBody>
      </p:sp>
      <p:graphicFrame>
        <p:nvGraphicFramePr>
          <p:cNvPr id="419845" name="Group 5"/>
          <p:cNvGraphicFramePr>
            <a:graphicFrameLocks noGrp="1"/>
          </p:cNvGraphicFramePr>
          <p:nvPr/>
        </p:nvGraphicFramePr>
        <p:xfrm>
          <a:off x="457200" y="2438400"/>
          <a:ext cx="3546475" cy="1665288"/>
        </p:xfrm>
        <a:graphic>
          <a:graphicData uri="http://schemas.openxmlformats.org/drawingml/2006/table">
            <a:tbl>
              <a:tblPr/>
              <a:tblGrid>
                <a:gridCol w="1095375"/>
                <a:gridCol w="809625"/>
                <a:gridCol w="935038"/>
                <a:gridCol w="706437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Customer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9872" name="Group 32"/>
          <p:cNvGraphicFramePr>
            <a:graphicFrameLocks noGrp="1"/>
          </p:cNvGraphicFramePr>
          <p:nvPr/>
        </p:nvGraphicFramePr>
        <p:xfrm>
          <a:off x="4267200" y="2438400"/>
          <a:ext cx="1905000" cy="1166813"/>
        </p:xfrm>
        <a:graphic>
          <a:graphicData uri="http://schemas.openxmlformats.org/drawingml/2006/table">
            <a:tbl>
              <a:tblPr/>
              <a:tblGrid>
                <a:gridCol w="1095375"/>
                <a:gridCol w="809625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Customer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9888" name="Group 48"/>
          <p:cNvGraphicFramePr>
            <a:graphicFrameLocks noGrp="1"/>
          </p:cNvGraphicFramePr>
          <p:nvPr/>
        </p:nvGraphicFramePr>
        <p:xfrm>
          <a:off x="6324600" y="2438400"/>
          <a:ext cx="2479675" cy="1208089"/>
        </p:xfrm>
        <a:graphic>
          <a:graphicData uri="http://schemas.openxmlformats.org/drawingml/2006/table">
            <a:tbl>
              <a:tblPr/>
              <a:tblGrid>
                <a:gridCol w="776288"/>
                <a:gridCol w="928687"/>
                <a:gridCol w="77470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9906" name="Group 66"/>
          <p:cNvGraphicFramePr>
            <a:graphicFrameLocks noGrp="1"/>
          </p:cNvGraphicFramePr>
          <p:nvPr>
            <p:ph sz="half" idx="2"/>
          </p:nvPr>
        </p:nvGraphicFramePr>
        <p:xfrm>
          <a:off x="6154738" y="4424363"/>
          <a:ext cx="2303462" cy="1635126"/>
        </p:xfrm>
        <a:graphic>
          <a:graphicData uri="http://schemas.openxmlformats.org/drawingml/2006/table">
            <a:tbl>
              <a:tblPr/>
              <a:tblGrid>
                <a:gridCol w="1152525"/>
                <a:gridCol w="1150937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Customer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19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1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1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64EB088-EFEA-4721-A231-B4DD09AD193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457200"/>
          </a:xfrm>
        </p:spPr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Let R(A, B, C, D, E, F, G), F={AB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CD, C EF, G A, GF, CE F</a:t>
            </a:r>
            <a:r>
              <a:rPr lang="en-US" dirty="0" smtClean="0"/>
              <a:t>}</a:t>
            </a:r>
          </a:p>
          <a:p>
            <a:pPr eaLnBrk="1" hangingPunct="1"/>
            <a:r>
              <a:rPr lang="en-US" dirty="0" smtClean="0"/>
              <a:t>Decompose R into 3NF relations</a:t>
            </a:r>
          </a:p>
          <a:p>
            <a:pPr eaLnBrk="1" hangingPunct="1"/>
            <a:r>
              <a:rPr lang="en-US" dirty="0"/>
              <a:t>Candidate keys</a:t>
            </a:r>
          </a:p>
          <a:p>
            <a:pPr eaLnBrk="1" hangingPunct="1">
              <a:buFontTx/>
              <a:buNone/>
            </a:pPr>
            <a:r>
              <a:rPr lang="en-US" dirty="0"/>
              <a:t>	GB</a:t>
            </a:r>
          </a:p>
          <a:p>
            <a:pPr eaLnBrk="1" hangingPunct="1"/>
            <a:r>
              <a:rPr lang="en-US" dirty="0"/>
              <a:t>All FDs violate </a:t>
            </a:r>
            <a:r>
              <a:rPr lang="en-US" dirty="0" smtClean="0"/>
              <a:t>3NF</a:t>
            </a:r>
          </a:p>
          <a:p>
            <a:pPr eaLnBrk="1" hangingPunct="1"/>
            <a:r>
              <a:rPr lang="en-US" dirty="0"/>
              <a:t>The canonical cover</a:t>
            </a:r>
          </a:p>
          <a:p>
            <a:pPr eaLnBrk="1" hangingPunct="1">
              <a:buFontTx/>
              <a:buNone/>
            </a:pPr>
            <a:r>
              <a:rPr lang="en-US" dirty="0"/>
              <a:t>	F</a:t>
            </a:r>
            <a:r>
              <a:rPr lang="en-US" baseline="-25000" dirty="0"/>
              <a:t>C</a:t>
            </a:r>
            <a:r>
              <a:rPr lang="en-US" dirty="0"/>
              <a:t>={AB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CD, C EF, G AF</a:t>
            </a:r>
            <a:r>
              <a:rPr lang="en-US" dirty="0" smtClean="0"/>
              <a:t>}</a:t>
            </a:r>
            <a:endParaRPr lang="en-US" dirty="0"/>
          </a:p>
          <a:p>
            <a:pPr eaLnBrk="1" hangingPunct="1"/>
            <a:r>
              <a:rPr lang="en-US" dirty="0" smtClean="0"/>
              <a:t>3NF </a:t>
            </a:r>
            <a:r>
              <a:rPr lang="en-US" dirty="0" smtClean="0"/>
              <a:t>Decomposition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R1={</a:t>
            </a:r>
            <a:r>
              <a:rPr lang="en-US" u="sng" dirty="0" smtClean="0"/>
              <a:t>AB</a:t>
            </a:r>
            <a:r>
              <a:rPr lang="en-US" dirty="0" smtClean="0"/>
              <a:t>CD}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R2={</a:t>
            </a:r>
            <a:r>
              <a:rPr lang="en-US" u="sng" dirty="0" smtClean="0"/>
              <a:t>C</a:t>
            </a:r>
            <a:r>
              <a:rPr lang="en-US" dirty="0" smtClean="0"/>
              <a:t>EF}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R3={</a:t>
            </a:r>
            <a:r>
              <a:rPr lang="en-US" u="sng" dirty="0" smtClean="0"/>
              <a:t>G</a:t>
            </a:r>
            <a:r>
              <a:rPr lang="en-US" dirty="0" smtClean="0"/>
              <a:t>AF}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R4={</a:t>
            </a:r>
            <a:r>
              <a:rPr lang="en-US" u="sng" dirty="0" smtClean="0"/>
              <a:t>GB</a:t>
            </a: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716B325-AC38-4802-BB96-5F5E802A6B9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397000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Let a relation R(A,B,C,D). Decompose R in 3NF for each of the following FD sets:</a:t>
            </a: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{B}</a:t>
            </a:r>
            <a:r>
              <a:rPr lang="en-US" sz="2000" b="1" smtClean="0">
                <a:sym typeface="Symbol" pitchFamily="18" charset="2"/>
              </a:rPr>
              <a:t>{</a:t>
            </a:r>
            <a:r>
              <a:rPr lang="en-US" sz="2000" b="1" smtClean="0"/>
              <a:t>C} , {D}</a:t>
            </a:r>
            <a:r>
              <a:rPr lang="en-US" sz="2000" b="1" smtClean="0">
                <a:sym typeface="Symbol" pitchFamily="18" charset="2"/>
              </a:rPr>
              <a:t>{</a:t>
            </a:r>
            <a:r>
              <a:rPr lang="en-US" sz="2000" b="1" smtClean="0"/>
              <a:t>A}</a:t>
            </a: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ym typeface="Symbol" pitchFamily="18" charset="2"/>
              </a:rPr>
              <a:t>	Candidate key: BD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Decomposition: (B,C), (D,A), (B,D)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{A,B,C}</a:t>
            </a:r>
            <a:r>
              <a:rPr lang="en-US" sz="2000" b="1" smtClean="0">
                <a:sym typeface="Symbol" pitchFamily="18" charset="2"/>
              </a:rPr>
              <a:t>{</a:t>
            </a:r>
            <a:r>
              <a:rPr lang="en-US" sz="2000" b="1" smtClean="0"/>
              <a:t>D} , {D}</a:t>
            </a:r>
            <a:r>
              <a:rPr lang="en-US" sz="2000" b="1" smtClean="0">
                <a:sym typeface="Symbol" pitchFamily="18" charset="2"/>
              </a:rPr>
              <a:t>{</a:t>
            </a:r>
            <a:r>
              <a:rPr lang="en-US" sz="2000" b="1" smtClean="0"/>
              <a:t>A}</a:t>
            </a: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ym typeface="Symbol" pitchFamily="18" charset="2"/>
              </a:rPr>
              <a:t>	Candidate key</a:t>
            </a:r>
            <a:r>
              <a:rPr lang="en-US" sz="2000" smtClean="0"/>
              <a:t>s: ABC, BCD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ym typeface="Symbol" pitchFamily="18" charset="2"/>
              </a:rPr>
              <a:t>	Decomposition:</a:t>
            </a:r>
            <a:r>
              <a:rPr lang="en-US" sz="2000" b="1" smtClean="0">
                <a:sym typeface="Symbol" pitchFamily="18" charset="2"/>
              </a:rPr>
              <a:t> </a:t>
            </a:r>
            <a:r>
              <a:rPr lang="en-US" sz="2000" smtClean="0"/>
              <a:t>R(A,B,C,D) is already in 3NF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Does R(A,B,C,D) contain redundancy?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Yes, because the LHS of {D}</a:t>
            </a:r>
            <a:r>
              <a:rPr lang="en-US" sz="2000" smtClean="0">
                <a:sym typeface="Symbol" pitchFamily="18" charset="2"/>
              </a:rPr>
              <a:t>{</a:t>
            </a:r>
            <a:r>
              <a:rPr lang="en-US" sz="2000" smtClean="0"/>
              <a:t>A} is not a candidate key 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Can you decompose R(A,B,C,D) in a way that preserves functional dependencies and contains no redundancy?</a:t>
            </a:r>
            <a:endParaRPr lang="en-US" sz="20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No. {A,B,C}</a:t>
            </a:r>
            <a:r>
              <a:rPr lang="en-US" sz="2000" smtClean="0">
                <a:sym typeface="Symbol" pitchFamily="18" charset="2"/>
              </a:rPr>
              <a:t>{</a:t>
            </a:r>
            <a:r>
              <a:rPr lang="en-US" sz="2000" smtClean="0"/>
              <a:t>D} involves all four attributes. If you decompose R you will loose this dependency.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398</Words>
  <Application>Microsoft Office PowerPoint</Application>
  <PresentationFormat>On-screen Show (4:3)</PresentationFormat>
  <Paragraphs>153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PowerPoint Presentation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Qiong Luo</cp:lastModifiedBy>
  <cp:revision>78</cp:revision>
  <dcterms:modified xsi:type="dcterms:W3CDTF">2013-03-14T05:24:51Z</dcterms:modified>
</cp:coreProperties>
</file>