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3" r:id="rId2"/>
    <p:sldId id="352" r:id="rId3"/>
    <p:sldId id="353" r:id="rId4"/>
    <p:sldId id="354" r:id="rId5"/>
    <p:sldId id="357" r:id="rId6"/>
    <p:sldId id="358" r:id="rId7"/>
    <p:sldId id="359" r:id="rId8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466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5D314-44AB-4A59-AC83-F4E1A2DA3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BC223EC-D475-442C-80A5-344C553D581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4C74D4-7904-4134-BF14-F2890DFF99D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4C4FB51-4DC4-4FCA-9C8C-E515F23E47D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8398263-175F-4E00-97EC-82D23C11FFF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CDB177-C8CE-491E-B52C-FAE280890A3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89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46343BC-8D00-4012-95C3-9A4E3738FC4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A542B1E-0772-4B44-B114-DEA9C442646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61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EAB60B7-22D3-4DC6-90F6-E97E7006DA0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8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8B6929A-7E13-4C40-B5A1-4EC1D978F2B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6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F000E55-66D8-4982-9DF9-8687DF31940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2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17A1F5B-50C5-4A2A-A5A9-6A5BF75D976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41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3B335A1-B1B7-4BC6-A163-5DC4F76B098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5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F78C2D5-180A-4891-96F3-025B4F67B7F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ADFFF1E-B09D-439B-B6F8-6C48201FDCE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5024607-7D18-44BE-AA57-B59A7D9E5EF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66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0C698C23-BF61-4BF2-85E3-27B5DABB451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323FF44-F906-442F-AB06-6268EFF24E0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10. Relational Database Design – BCNF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0DB8B5-8CCE-4B0F-99AC-43DCF68AEB5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Let R(A,B,C,D,E), the FDs {A}</a:t>
            </a:r>
            <a:r>
              <a:rPr lang="en-US" sz="2000" smtClean="0">
                <a:sym typeface="Symbol" pitchFamily="18" charset="2"/>
              </a:rPr>
              <a:t>{B,C}, {</a:t>
            </a:r>
            <a:r>
              <a:rPr lang="en-US" sz="2000" smtClean="0"/>
              <a:t>C}</a:t>
            </a:r>
            <a:r>
              <a:rPr lang="en-US" sz="2000" smtClean="0">
                <a:sym typeface="Symbol" pitchFamily="18" charset="2"/>
              </a:rPr>
              <a:t>{D} and the decomposition: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R1(A,B,C) and R2(A,D,E)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ym typeface="Symbol" pitchFamily="18" charset="2"/>
              </a:rPr>
              <a:t>Is the decomposition lossless join?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Yes because the common attribute A is a key for R1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ym typeface="Symbol" pitchFamily="18" charset="2"/>
              </a:rPr>
              <a:t>Is the decomposition dependency preserving?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No, {</a:t>
            </a:r>
            <a:r>
              <a:rPr lang="en-US" sz="2000" smtClean="0"/>
              <a:t>C}</a:t>
            </a:r>
            <a:r>
              <a:rPr lang="en-US" sz="2000" smtClean="0">
                <a:sym typeface="Symbol" pitchFamily="18" charset="2"/>
              </a:rPr>
              <a:t>{D} is lost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ym typeface="Symbol" pitchFamily="18" charset="2"/>
              </a:rPr>
              <a:t>Is the decomposition BCNF?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Candidate key of R2: AE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R2 is not BCNF because there is a FD {</a:t>
            </a:r>
            <a:r>
              <a:rPr lang="en-US" sz="2000" smtClean="0"/>
              <a:t>A}</a:t>
            </a:r>
            <a:r>
              <a:rPr lang="en-US" sz="2000" smtClean="0">
                <a:sym typeface="Symbol" pitchFamily="18" charset="2"/>
              </a:rPr>
              <a:t>{D} and A is not a candidate key of R2.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ym typeface="Symbol" pitchFamily="18" charset="2"/>
              </a:rPr>
              <a:t>Can you give a BCNF, dependency preserving decomposition?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Yes, R1(A,B,C), R2(C,D), R3(A,E)</a:t>
            </a:r>
            <a:endParaRPr lang="en-US" sz="2000" smtClean="0">
              <a:sym typeface="Monotype Sor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2417FA7-357E-4B95-BD37-A32D8F69BB6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000" smtClean="0"/>
              <a:t>Assume the relation schema </a:t>
            </a:r>
            <a:r>
              <a:rPr lang="en-US" sz="2000" b="1" smtClean="0"/>
              <a:t>R</a:t>
            </a:r>
            <a:r>
              <a:rPr lang="en-US" sz="2000" smtClean="0"/>
              <a:t>(A,B,C,D,E, F, G, H) and the following set of functional dependencies: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AB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E, C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D, D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E,  FG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A</a:t>
            </a:r>
            <a:endParaRPr lang="en-US" sz="2000" b="1" smtClean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000" smtClean="0"/>
              <a:t>Write the candidate key(s) for R: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BCFGH</a:t>
            </a:r>
            <a:endParaRPr lang="en-US" sz="2000" b="1" smtClean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000" smtClean="0"/>
              <a:t>Decompose R in BCNF: 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AB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E causes a violation in R. Break in R1(</a:t>
            </a:r>
            <a:r>
              <a:rPr lang="en-US" sz="2000" u="sng" smtClean="0"/>
              <a:t>AB</a:t>
            </a:r>
            <a:r>
              <a:rPr lang="en-US" sz="2000" smtClean="0"/>
              <a:t>E), and R2(A</a:t>
            </a:r>
            <a:r>
              <a:rPr lang="en-US" sz="2000" u="sng" smtClean="0"/>
              <a:t>BC</a:t>
            </a:r>
            <a:r>
              <a:rPr lang="en-US" sz="2000" smtClean="0"/>
              <a:t>D</a:t>
            </a:r>
            <a:r>
              <a:rPr lang="en-US" sz="2000" u="sng" smtClean="0"/>
              <a:t>FGH)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C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D causes a violation in R2. Break R2 in R3</a:t>
            </a:r>
            <a:r>
              <a:rPr lang="en-US" sz="2000" u="sng" smtClean="0"/>
              <a:t>(C</a:t>
            </a:r>
            <a:r>
              <a:rPr lang="en-US" sz="2000" smtClean="0"/>
              <a:t>D), and R4(A</a:t>
            </a:r>
            <a:r>
              <a:rPr lang="en-US" sz="2000" u="sng" smtClean="0"/>
              <a:t>BCFGH</a:t>
            </a:r>
            <a:r>
              <a:rPr lang="en-US" sz="2000" smtClean="0"/>
              <a:t>)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smtClean="0"/>
              <a:t>D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E causes no violation because E has been removed from R4. However, FG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A causes a violation. Break R4 in R5(</a:t>
            </a:r>
            <a:r>
              <a:rPr lang="en-US" sz="2000" u="sng" smtClean="0"/>
              <a:t>FG</a:t>
            </a:r>
            <a:r>
              <a:rPr lang="en-US" sz="2000" smtClean="0"/>
              <a:t>A) and R6(</a:t>
            </a:r>
            <a:r>
              <a:rPr lang="en-US" sz="2000" u="sng" smtClean="0"/>
              <a:t>BCFGH</a:t>
            </a:r>
            <a:r>
              <a:rPr lang="en-US" sz="2000" smtClean="0"/>
              <a:t>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Final decomposition: R1(</a:t>
            </a:r>
            <a:r>
              <a:rPr lang="en-US" sz="2000" u="sng" smtClean="0"/>
              <a:t>AB</a:t>
            </a:r>
            <a:r>
              <a:rPr lang="en-US" sz="2000" smtClean="0"/>
              <a:t>E), R3</a:t>
            </a:r>
            <a:r>
              <a:rPr lang="en-US" sz="2000" u="sng" smtClean="0"/>
              <a:t>(C</a:t>
            </a:r>
            <a:r>
              <a:rPr lang="en-US" sz="2000" smtClean="0"/>
              <a:t>D), R5(</a:t>
            </a:r>
            <a:r>
              <a:rPr lang="en-US" sz="2000" u="sng" smtClean="0"/>
              <a:t>FG</a:t>
            </a:r>
            <a:r>
              <a:rPr lang="en-US" sz="2000" smtClean="0"/>
              <a:t>A) and R6(</a:t>
            </a:r>
            <a:r>
              <a:rPr lang="en-US" sz="2000" u="sng" smtClean="0"/>
              <a:t>BCFGH</a:t>
            </a:r>
            <a:r>
              <a:rPr lang="en-US" sz="2000" smtClean="0"/>
              <a:t>)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000" smtClean="0"/>
              <a:t>Is the decompostition dependency preserving?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000" smtClean="0"/>
              <a:t>Can you provide another decomposition that preserves D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/>
              <a:t>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917A655-F377-4476-A388-42A10D9A359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 a relation R(A,B,C,D). Decompose R in BCNF for each of the following FD sets: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{B}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C} , {D}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A}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Candidate key(s):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BD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Decomposition: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(B,C), (D,A), (B,D)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{A,B,C}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D} , {D}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A}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Candidate key(</a:t>
            </a:r>
            <a:r>
              <a:rPr lang="en-US" sz="2000" smtClean="0"/>
              <a:t>s):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ABC, BCD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Decomposition: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Only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smtClean="0"/>
              <a:t>{D}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A}</a:t>
            </a:r>
            <a:r>
              <a:rPr lang="en-US" sz="2000" b="1" smtClean="0"/>
              <a:t> </a:t>
            </a:r>
            <a:r>
              <a:rPr lang="en-US" sz="2000" smtClean="0"/>
              <a:t>violates BCNF</a:t>
            </a:r>
            <a:r>
              <a:rPr lang="en-US" sz="2000" b="1" smtClean="0"/>
              <a:t>. </a:t>
            </a:r>
            <a:r>
              <a:rPr lang="en-US" sz="2000" smtClean="0"/>
              <a:t>Thus, we split into (B,C,D), (D,A).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Is</a:t>
            </a:r>
            <a:r>
              <a:rPr lang="en-US" sz="2000" b="1" smtClean="0"/>
              <a:t> </a:t>
            </a:r>
            <a:r>
              <a:rPr lang="en-US" sz="2000" smtClean="0"/>
              <a:t>(B,C,D), (D,A)</a:t>
            </a:r>
            <a:r>
              <a:rPr lang="en-US" sz="2000" b="1" smtClean="0"/>
              <a:t> </a:t>
            </a:r>
            <a:r>
              <a:rPr lang="en-US" sz="2000" smtClean="0"/>
              <a:t>dependency preserving decomposition?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No. We lost {A,B,C}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D}.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7ACB7E-F27D-4428-927A-509492DC75C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Given R(A,B,C,D,E) and the FDs {A,B,C} </a:t>
            </a:r>
            <a:r>
              <a:rPr lang="en-US" sz="2000" smtClean="0">
                <a:sym typeface="Symbol" pitchFamily="18" charset="2"/>
              </a:rPr>
              <a:t> {</a:t>
            </a:r>
            <a:r>
              <a:rPr lang="en-US" sz="2000" smtClean="0"/>
              <a:t>D}, {A,B}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D}, {A}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D}, decompose in 3NF and BCNF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Canonical cover: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The canonical cover contains only {A}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D}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Candidate key(s):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tx2"/>
                </a:solidFill>
              </a:rPr>
              <a:t>	ABCE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3NF Decomposition: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R1(</a:t>
            </a:r>
            <a:r>
              <a:rPr lang="en-US" sz="2000" u="sng" smtClean="0"/>
              <a:t>A</a:t>
            </a:r>
            <a:r>
              <a:rPr lang="en-US" sz="2000" smtClean="0"/>
              <a:t>,D), R2(</a:t>
            </a:r>
            <a:r>
              <a:rPr lang="en-US" sz="2000" u="sng" smtClean="0"/>
              <a:t>A,B,C,E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BCNF Decomposition: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R1(</a:t>
            </a:r>
            <a:r>
              <a:rPr lang="en-US" sz="2000" u="sng" smtClean="0"/>
              <a:t>A,B,C,E</a:t>
            </a:r>
            <a:r>
              <a:rPr lang="en-US" sz="2000" smtClean="0"/>
              <a:t>), R2(</a:t>
            </a:r>
            <a:r>
              <a:rPr lang="en-US" sz="2000" u="sng" smtClean="0"/>
              <a:t>A</a:t>
            </a:r>
            <a:r>
              <a:rPr lang="en-US" sz="2000" smtClean="0"/>
              <a:t>,D)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 we need to decompose R1 further?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No </a:t>
            </a:r>
            <a:r>
              <a:rPr lang="en-US" sz="2000" smtClean="0">
                <a:latin typeface="Verdana" pitchFamily="34" charset="0"/>
              </a:rPr>
              <a:t>–</a:t>
            </a:r>
            <a:r>
              <a:rPr lang="en-US" sz="2000" smtClean="0"/>
              <a:t> there is no FD in R1</a:t>
            </a:r>
            <a:endParaRPr lang="en-U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Is the BCNF decomposition dependency preserving?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Yes </a:t>
            </a:r>
            <a:r>
              <a:rPr lang="en-US" sz="2000" smtClean="0">
                <a:latin typeface="Verdana" pitchFamily="34" charset="0"/>
              </a:rPr>
              <a:t>–</a:t>
            </a:r>
            <a:r>
              <a:rPr lang="en-US" sz="2000" smtClean="0"/>
              <a:t> since it is the same as the 3NF decomposition which is by construction dependency preserving.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3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3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3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3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B880F84-6C72-4664-A9A2-065F448BB4C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Given R(A,B,C,D,E) and the FDs {A}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B}, {B}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E}, {E}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A}, decompose in 3NF and BCNF</a:t>
            </a:r>
            <a:endParaRPr lang="en-US" sz="1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Candidate key(s):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	ACD, BCD, ECD</a:t>
            </a:r>
            <a:endParaRPr lang="en-US" sz="1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3NF Decomposition: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	R</a:t>
            </a:r>
            <a:r>
              <a:rPr lang="en-US" sz="1800" smtClean="0"/>
              <a:t>(A,B,C,D,E) (already in 3NF)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BCNF Decomposition: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R1(</a:t>
            </a:r>
            <a:r>
              <a:rPr lang="en-US" sz="1800" u="sng" smtClean="0"/>
              <a:t>A,C,D</a:t>
            </a:r>
            <a:r>
              <a:rPr lang="en-US" sz="1800" smtClean="0"/>
              <a:t>,E), R2(</a:t>
            </a:r>
            <a:r>
              <a:rPr lang="en-US" sz="1800" u="sng" smtClean="0"/>
              <a:t>A</a:t>
            </a:r>
            <a:r>
              <a:rPr lang="en-US" sz="1800" smtClean="0"/>
              <a:t>,B) 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Do we need to decompose R1 further?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Yes because of {E}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A} (and the implicit FD {A}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E})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Final BCNF decomposition: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	R2(</a:t>
            </a:r>
            <a:r>
              <a:rPr lang="en-US" sz="1800" u="sng" smtClean="0">
                <a:solidFill>
                  <a:schemeClr val="tx2"/>
                </a:solidFill>
              </a:rPr>
              <a:t>A</a:t>
            </a:r>
            <a:r>
              <a:rPr lang="en-US" sz="1800" smtClean="0">
                <a:solidFill>
                  <a:schemeClr val="tx2"/>
                </a:solidFill>
              </a:rPr>
              <a:t>,B), R3(</a:t>
            </a:r>
            <a:r>
              <a:rPr lang="en-US" sz="1800" u="sng" smtClean="0">
                <a:solidFill>
                  <a:schemeClr val="tx2"/>
                </a:solidFill>
              </a:rPr>
              <a:t>C,D,E</a:t>
            </a:r>
            <a:r>
              <a:rPr lang="en-US" sz="1800" smtClean="0"/>
              <a:t>),</a:t>
            </a:r>
            <a:r>
              <a:rPr lang="en-US" sz="1800" smtClean="0">
                <a:solidFill>
                  <a:schemeClr val="tx2"/>
                </a:solidFill>
              </a:rPr>
              <a:t> R4(</a:t>
            </a:r>
            <a:r>
              <a:rPr lang="en-US" sz="1800" u="sng" smtClean="0">
                <a:solidFill>
                  <a:schemeClr val="tx2"/>
                </a:solidFill>
              </a:rPr>
              <a:t>E</a:t>
            </a:r>
            <a:r>
              <a:rPr lang="en-US" sz="1800" smtClean="0">
                <a:solidFill>
                  <a:schemeClr val="tx2"/>
                </a:solidFill>
              </a:rPr>
              <a:t>,A)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Is the decomposition dependency preserving?</a:t>
            </a:r>
            <a:r>
              <a:rPr lang="en-US" sz="1800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Yes because (F2 </a:t>
            </a:r>
            <a:r>
              <a:rPr lang="en-US" sz="1800" smtClean="0">
                <a:sym typeface="Symbol" pitchFamily="18" charset="2"/>
              </a:rPr>
              <a:t> F3</a:t>
            </a:r>
            <a:r>
              <a:rPr lang="en-US" sz="1800" baseline="-25000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 F4)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 = F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/>
              <a:t>. Note that F4</a:t>
            </a:r>
            <a:r>
              <a:rPr lang="en-US" sz="1800" baseline="-25000" smtClean="0">
                <a:sym typeface="Symbol" pitchFamily="18" charset="2"/>
              </a:rPr>
              <a:t> </a:t>
            </a:r>
            <a:r>
              <a:rPr lang="en-US" sz="1800" smtClean="0">
                <a:sym typeface="Symbol" pitchFamily="18" charset="2"/>
              </a:rPr>
              <a:t>={</a:t>
            </a:r>
            <a:r>
              <a:rPr lang="en-US" sz="1800" smtClean="0"/>
              <a:t>{E}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A},{A}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E}</a:t>
            </a:r>
            <a:r>
              <a:rPr lang="en-US" sz="1800" smtClean="0">
                <a:sym typeface="Symbol" pitchFamily="18" charset="2"/>
              </a:rPr>
              <a:t>}, therefore (using F2) we can infer </a:t>
            </a:r>
            <a:r>
              <a:rPr lang="en-US" sz="1800" smtClean="0"/>
              <a:t>{B}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E} and {E}</a:t>
            </a:r>
            <a:r>
              <a:rPr lang="en-US" sz="1800" smtClean="0">
                <a:sym typeface="Symbol" pitchFamily="18" charset="2"/>
              </a:rPr>
              <a:t>{</a:t>
            </a:r>
            <a:r>
              <a:rPr lang="en-US" sz="1800" smtClean="0"/>
              <a:t>B}.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4FDE135-038D-4669-839A-2D3A9F8D14F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9248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1295400" y="1066800"/>
          <a:ext cx="56705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icrosoft Drawing 1.01" r:id="rId3" imgW="10693440" imgH="4565520" progId="MSDraw.1.01">
                  <p:embed/>
                </p:oleObj>
              </mc:Choice>
              <mc:Fallback>
                <p:oleObj name="Microsoft Drawing 1.01" r:id="rId3" imgW="10693440" imgH="4565520" progId="MSDraw.1.0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56705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379413" y="3538538"/>
            <a:ext cx="8310562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 b="1">
                <a:sym typeface="Symbol" pitchFamily="18" charset="2"/>
              </a:rPr>
              <a:t>Which are the FDs implied in the above ER diagram?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lang="en-US" sz="2000">
              <a:sym typeface="Symbol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>
                <a:latin typeface="Helvetica" pitchFamily="34" charset="0"/>
              </a:rPr>
              <a:t>A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B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>
                <a:latin typeface="Helvetica" pitchFamily="34" charset="0"/>
              </a:rPr>
              <a:t>A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C</a:t>
            </a:r>
            <a:endParaRPr lang="en-US" sz="200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>
                <a:latin typeface="Helvetica" pitchFamily="34" charset="0"/>
              </a:rPr>
              <a:t>C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A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>
                <a:latin typeface="Helvetica" pitchFamily="34" charset="0"/>
              </a:rPr>
              <a:t>D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C</a:t>
            </a:r>
            <a:endParaRPr lang="en-US" sz="200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r>
              <a:rPr lang="en-US" sz="2000">
                <a:latin typeface="Helvetica" pitchFamily="34" charset="0"/>
              </a:rPr>
              <a:t>EC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F</a:t>
            </a:r>
            <a:endParaRPr lang="en-US" sz="200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lang="en-US" sz="2000">
              <a:latin typeface="Helvetica" pitchFamily="34" charset="0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</a:pP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8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8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212</Words>
  <Application>Microsoft Office PowerPoint</Application>
  <PresentationFormat>On-screen Show (4:3)</PresentationFormat>
  <Paragraphs>89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Times New Roman</vt:lpstr>
      <vt:lpstr>新細明體</vt:lpstr>
      <vt:lpstr>Arial</vt:lpstr>
      <vt:lpstr>Tahoma</vt:lpstr>
      <vt:lpstr>Symbol</vt:lpstr>
      <vt:lpstr>Monotype Sorts</vt:lpstr>
      <vt:lpstr>Verdana</vt:lpstr>
      <vt:lpstr>Helvetica</vt:lpstr>
      <vt:lpstr>Default Design</vt:lpstr>
      <vt:lpstr>Microsoft Drawing 1.01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70</cp:revision>
  <dcterms:modified xsi:type="dcterms:W3CDTF">2013-03-08T18:17:00Z</dcterms:modified>
</cp:coreProperties>
</file>