
<file path=[Content_Types].xml><?xml version="1.0" encoding="utf-8"?>
<Types xmlns="http://schemas.openxmlformats.org/package/2006/content-types">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23" r:id="rId2"/>
    <p:sldId id="337" r:id="rId3"/>
    <p:sldId id="342" r:id="rId4"/>
    <p:sldId id="339" r:id="rId5"/>
    <p:sldId id="343" r:id="rId6"/>
    <p:sldId id="344" r:id="rId7"/>
    <p:sldId id="345" r:id="rId8"/>
    <p:sldId id="346" r:id="rId9"/>
    <p:sldId id="347" r:id="rId10"/>
    <p:sldId id="348" r:id="rId11"/>
    <p:sldId id="349" r:id="rId12"/>
    <p:sldId id="350" r:id="rId13"/>
    <p:sldId id="351" r:id="rId14"/>
    <p:sldId id="352" r:id="rId15"/>
    <p:sldId id="354" r:id="rId16"/>
  </p:sldIdLst>
  <p:sldSz cx="9144000" cy="6858000" type="screen4x3"/>
  <p:notesSz cx="6743700" cy="9906000"/>
  <p:defaultTextStyle>
    <a:defPPr>
      <a:defRPr lang="zh-TW"/>
    </a:defPPr>
    <a:lvl1pPr algn="l" rtl="0" fontAlgn="base">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75" autoAdjust="0"/>
    <p:restoredTop sz="94660"/>
  </p:normalViewPr>
  <p:slideViewPr>
    <p:cSldViewPr>
      <p:cViewPr varScale="1">
        <p:scale>
          <a:sx n="116" d="100"/>
          <a:sy n="116" d="100"/>
        </p:scale>
        <p:origin x="139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747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22588"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5299" name="Rectangle 3"/>
          <p:cNvSpPr>
            <a:spLocks noGrp="1" noChangeArrowheads="1"/>
          </p:cNvSpPr>
          <p:nvPr>
            <p:ph type="dt" idx="1"/>
          </p:nvPr>
        </p:nvSpPr>
        <p:spPr bwMode="auto">
          <a:xfrm>
            <a:off x="3819525" y="0"/>
            <a:ext cx="2922588"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7412" name="Rectangle 4"/>
          <p:cNvSpPr>
            <a:spLocks noRot="1" noChangeArrowheads="1" noTextEdit="1"/>
          </p:cNvSpPr>
          <p:nvPr>
            <p:ph type="sldImg" idx="2"/>
          </p:nvPr>
        </p:nvSpPr>
        <p:spPr bwMode="auto">
          <a:xfrm>
            <a:off x="895350" y="742950"/>
            <a:ext cx="4953000" cy="3714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1" name="Rectangle 5"/>
          <p:cNvSpPr>
            <a:spLocks noGrp="1" noChangeArrowheads="1"/>
          </p:cNvSpPr>
          <p:nvPr>
            <p:ph type="body" sz="quarter" idx="3"/>
          </p:nvPr>
        </p:nvSpPr>
        <p:spPr bwMode="auto">
          <a:xfrm>
            <a:off x="674688" y="4705350"/>
            <a:ext cx="5394325" cy="4457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5302" name="Rectangle 6"/>
          <p:cNvSpPr>
            <a:spLocks noGrp="1" noChangeArrowheads="1"/>
          </p:cNvSpPr>
          <p:nvPr>
            <p:ph type="ftr" sz="quarter" idx="4"/>
          </p:nvPr>
        </p:nvSpPr>
        <p:spPr bwMode="auto">
          <a:xfrm>
            <a:off x="0" y="9409113"/>
            <a:ext cx="2922588"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5303" name="Rectangle 7"/>
          <p:cNvSpPr>
            <a:spLocks noGrp="1" noChangeArrowheads="1"/>
          </p:cNvSpPr>
          <p:nvPr>
            <p:ph type="sldNum" sz="quarter" idx="5"/>
          </p:nvPr>
        </p:nvSpPr>
        <p:spPr bwMode="auto">
          <a:xfrm>
            <a:off x="3819525" y="9409113"/>
            <a:ext cx="2922588"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1DE390A-C3BB-4A8A-99A8-BF69A5C98D3E}" type="slidenum">
              <a:rPr lang="en-US"/>
              <a:pPr/>
              <a:t>‹#›</a:t>
            </a:fld>
            <a:endParaRPr lang="en-US"/>
          </a:p>
        </p:txBody>
      </p:sp>
    </p:spTree>
    <p:extLst>
      <p:ext uri="{BB962C8B-B14F-4D97-AF65-F5344CB8AC3E}">
        <p14:creationId xmlns:p14="http://schemas.microsoft.com/office/powerpoint/2010/main" val="1887102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7"/>
          <p:cNvSpPr>
            <a:spLocks noGrp="1" noChangeArrowheads="1"/>
          </p:cNvSpPr>
          <p:nvPr>
            <p:ph type="ftr" sz="quarter" idx="10"/>
          </p:nvPr>
        </p:nvSpPr>
        <p:spPr>
          <a:ln/>
        </p:spPr>
        <p:txBody>
          <a:bodyPr/>
          <a:lstStyle>
            <a:lvl1pPr>
              <a:defRPr/>
            </a:lvl1pPr>
          </a:lstStyle>
          <a:p>
            <a:r>
              <a:rPr lang="en-US" altLang="zh-TW"/>
              <a:t>COMP231 Spring 2009                  CSE, HKUST   Slide </a:t>
            </a:r>
            <a:fld id="{2A4AEA8E-C8EA-4F0E-9B9D-B5E000AC7963}" type="slidenum">
              <a:rPr lang="en-US" altLang="zh-TW"/>
              <a:pPr/>
              <a:t>‹#›</a:t>
            </a:fld>
            <a:endParaRPr lang="en-US" altLang="zh-TW"/>
          </a:p>
          <a:p>
            <a:endParaRPr lang="en-US" altLang="zh-TW"/>
          </a:p>
        </p:txBody>
      </p:sp>
    </p:spTree>
    <p:extLst>
      <p:ext uri="{BB962C8B-B14F-4D97-AF65-F5344CB8AC3E}">
        <p14:creationId xmlns:p14="http://schemas.microsoft.com/office/powerpoint/2010/main" val="3076999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ftr" sz="quarter" idx="10"/>
          </p:nvPr>
        </p:nvSpPr>
        <p:spPr>
          <a:ln/>
        </p:spPr>
        <p:txBody>
          <a:bodyPr/>
          <a:lstStyle>
            <a:lvl1pPr>
              <a:defRPr/>
            </a:lvl1pPr>
          </a:lstStyle>
          <a:p>
            <a:r>
              <a:rPr lang="en-US" altLang="zh-TW"/>
              <a:t>COMP231 Spring 2009                  CSE, HKUST   Slide </a:t>
            </a:r>
            <a:fld id="{C3EA3C0E-667C-4CD3-B220-CF080647F764}" type="slidenum">
              <a:rPr lang="en-US" altLang="zh-TW"/>
              <a:pPr/>
              <a:t>‹#›</a:t>
            </a:fld>
            <a:endParaRPr lang="en-US" altLang="zh-TW"/>
          </a:p>
          <a:p>
            <a:endParaRPr lang="en-US" altLang="zh-TW"/>
          </a:p>
        </p:txBody>
      </p:sp>
    </p:spTree>
    <p:extLst>
      <p:ext uri="{BB962C8B-B14F-4D97-AF65-F5344CB8AC3E}">
        <p14:creationId xmlns:p14="http://schemas.microsoft.com/office/powerpoint/2010/main" val="1055639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ftr" sz="quarter" idx="10"/>
          </p:nvPr>
        </p:nvSpPr>
        <p:spPr>
          <a:ln/>
        </p:spPr>
        <p:txBody>
          <a:bodyPr/>
          <a:lstStyle>
            <a:lvl1pPr>
              <a:defRPr/>
            </a:lvl1pPr>
          </a:lstStyle>
          <a:p>
            <a:r>
              <a:rPr lang="en-US" altLang="zh-TW"/>
              <a:t>COMP231 Spring 2009                  CSE, HKUST   Slide </a:t>
            </a:r>
            <a:fld id="{E23AA7AB-5D8A-4108-9A9F-6D94BCEA3746}" type="slidenum">
              <a:rPr lang="en-US" altLang="zh-TW"/>
              <a:pPr/>
              <a:t>‹#›</a:t>
            </a:fld>
            <a:endParaRPr lang="en-US" altLang="zh-TW"/>
          </a:p>
          <a:p>
            <a:endParaRPr lang="en-US" altLang="zh-TW"/>
          </a:p>
        </p:txBody>
      </p:sp>
    </p:spTree>
    <p:extLst>
      <p:ext uri="{BB962C8B-B14F-4D97-AF65-F5344CB8AC3E}">
        <p14:creationId xmlns:p14="http://schemas.microsoft.com/office/powerpoint/2010/main" val="1415386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600200"/>
            <a:ext cx="38100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600200"/>
            <a:ext cx="3810000" cy="4419600"/>
          </a:xfrm>
        </p:spPr>
        <p:txBody>
          <a:bodyPr/>
          <a:lstStyle/>
          <a:p>
            <a:pPr lvl="0"/>
            <a:endParaRPr lang="en-US" noProof="0" smtClean="0"/>
          </a:p>
        </p:txBody>
      </p:sp>
      <p:sp>
        <p:nvSpPr>
          <p:cNvPr id="5" name="Rectangle 7"/>
          <p:cNvSpPr>
            <a:spLocks noGrp="1" noChangeArrowheads="1"/>
          </p:cNvSpPr>
          <p:nvPr>
            <p:ph type="ftr" sz="quarter" idx="10"/>
          </p:nvPr>
        </p:nvSpPr>
        <p:spPr>
          <a:ln/>
        </p:spPr>
        <p:txBody>
          <a:bodyPr/>
          <a:lstStyle>
            <a:lvl1pPr>
              <a:defRPr/>
            </a:lvl1pPr>
          </a:lstStyle>
          <a:p>
            <a:r>
              <a:rPr lang="en-US" altLang="zh-TW"/>
              <a:t>COMP231 Spring 2009                  CSE, HKUST   Slide </a:t>
            </a:r>
            <a:fld id="{4C1D007C-4DE3-4A6D-8E9A-208A52A9C154}" type="slidenum">
              <a:rPr lang="en-US" altLang="zh-TW"/>
              <a:pPr/>
              <a:t>‹#›</a:t>
            </a:fld>
            <a:endParaRPr lang="en-US" altLang="zh-TW"/>
          </a:p>
          <a:p>
            <a:endParaRPr lang="en-US" altLang="zh-TW"/>
          </a:p>
        </p:txBody>
      </p:sp>
    </p:spTree>
    <p:extLst>
      <p:ext uri="{BB962C8B-B14F-4D97-AF65-F5344CB8AC3E}">
        <p14:creationId xmlns:p14="http://schemas.microsoft.com/office/powerpoint/2010/main" val="2585438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ftr" sz="quarter" idx="10"/>
          </p:nvPr>
        </p:nvSpPr>
        <p:spPr>
          <a:ln/>
        </p:spPr>
        <p:txBody>
          <a:bodyPr/>
          <a:lstStyle>
            <a:lvl1pPr>
              <a:defRPr/>
            </a:lvl1pPr>
          </a:lstStyle>
          <a:p>
            <a:r>
              <a:rPr lang="en-US" altLang="zh-TW"/>
              <a:t>COMP231 Spring 2009                  CSE, HKUST   Slide </a:t>
            </a:r>
            <a:fld id="{C2097982-06E2-4455-B52F-82A2E70C2485}" type="slidenum">
              <a:rPr lang="en-US" altLang="zh-TW"/>
              <a:pPr/>
              <a:t>‹#›</a:t>
            </a:fld>
            <a:endParaRPr lang="en-US" altLang="zh-TW"/>
          </a:p>
          <a:p>
            <a:endParaRPr lang="en-US" altLang="zh-TW"/>
          </a:p>
        </p:txBody>
      </p:sp>
    </p:spTree>
    <p:extLst>
      <p:ext uri="{BB962C8B-B14F-4D97-AF65-F5344CB8AC3E}">
        <p14:creationId xmlns:p14="http://schemas.microsoft.com/office/powerpoint/2010/main" val="60405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ftr" sz="quarter" idx="10"/>
          </p:nvPr>
        </p:nvSpPr>
        <p:spPr>
          <a:ln/>
        </p:spPr>
        <p:txBody>
          <a:bodyPr/>
          <a:lstStyle>
            <a:lvl1pPr>
              <a:defRPr/>
            </a:lvl1pPr>
          </a:lstStyle>
          <a:p>
            <a:r>
              <a:rPr lang="en-US" altLang="zh-TW"/>
              <a:t>COMP231 Spring 2009                  CSE, HKUST   Slide </a:t>
            </a:r>
            <a:fld id="{8F71D459-E0FA-4878-85B8-C04DF9707DF3}" type="slidenum">
              <a:rPr lang="en-US" altLang="zh-TW"/>
              <a:pPr/>
              <a:t>‹#›</a:t>
            </a:fld>
            <a:endParaRPr lang="en-US" altLang="zh-TW"/>
          </a:p>
          <a:p>
            <a:endParaRPr lang="en-US" altLang="zh-TW"/>
          </a:p>
        </p:txBody>
      </p:sp>
    </p:spTree>
    <p:extLst>
      <p:ext uri="{BB962C8B-B14F-4D97-AF65-F5344CB8AC3E}">
        <p14:creationId xmlns:p14="http://schemas.microsoft.com/office/powerpoint/2010/main" val="3204364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ftr" sz="quarter" idx="10"/>
          </p:nvPr>
        </p:nvSpPr>
        <p:spPr>
          <a:ln/>
        </p:spPr>
        <p:txBody>
          <a:bodyPr/>
          <a:lstStyle>
            <a:lvl1pPr>
              <a:defRPr/>
            </a:lvl1pPr>
          </a:lstStyle>
          <a:p>
            <a:r>
              <a:rPr lang="en-US" altLang="zh-TW"/>
              <a:t>COMP231 Spring 2009                  CSE, HKUST   Slide </a:t>
            </a:r>
            <a:fld id="{F6CA823B-B8F9-40D0-A1C0-A3A8AAFC9A10}" type="slidenum">
              <a:rPr lang="en-US" altLang="zh-TW"/>
              <a:pPr/>
              <a:t>‹#›</a:t>
            </a:fld>
            <a:endParaRPr lang="en-US" altLang="zh-TW"/>
          </a:p>
          <a:p>
            <a:endParaRPr lang="en-US" altLang="zh-TW"/>
          </a:p>
        </p:txBody>
      </p:sp>
    </p:spTree>
    <p:extLst>
      <p:ext uri="{BB962C8B-B14F-4D97-AF65-F5344CB8AC3E}">
        <p14:creationId xmlns:p14="http://schemas.microsoft.com/office/powerpoint/2010/main" val="1213902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ftr" sz="quarter" idx="10"/>
          </p:nvPr>
        </p:nvSpPr>
        <p:spPr>
          <a:ln/>
        </p:spPr>
        <p:txBody>
          <a:bodyPr/>
          <a:lstStyle>
            <a:lvl1pPr>
              <a:defRPr/>
            </a:lvl1pPr>
          </a:lstStyle>
          <a:p>
            <a:r>
              <a:rPr lang="en-US" altLang="zh-TW"/>
              <a:t>COMP231 Spring 2009                  CSE, HKUST   Slide </a:t>
            </a:r>
            <a:fld id="{BAAB3C26-22D5-4A4B-8ED9-2E67D4F1871E}" type="slidenum">
              <a:rPr lang="en-US" altLang="zh-TW"/>
              <a:pPr/>
              <a:t>‹#›</a:t>
            </a:fld>
            <a:endParaRPr lang="en-US" altLang="zh-TW"/>
          </a:p>
          <a:p>
            <a:endParaRPr lang="en-US" altLang="zh-TW"/>
          </a:p>
        </p:txBody>
      </p:sp>
    </p:spTree>
    <p:extLst>
      <p:ext uri="{BB962C8B-B14F-4D97-AF65-F5344CB8AC3E}">
        <p14:creationId xmlns:p14="http://schemas.microsoft.com/office/powerpoint/2010/main" val="988357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ftr" sz="quarter" idx="10"/>
          </p:nvPr>
        </p:nvSpPr>
        <p:spPr>
          <a:ln/>
        </p:spPr>
        <p:txBody>
          <a:bodyPr/>
          <a:lstStyle>
            <a:lvl1pPr>
              <a:defRPr/>
            </a:lvl1pPr>
          </a:lstStyle>
          <a:p>
            <a:r>
              <a:rPr lang="en-US" altLang="zh-TW"/>
              <a:t>COMP231 Spring 2009                  CSE, HKUST   Slide </a:t>
            </a:r>
            <a:fld id="{0646D5D8-9533-4812-A256-FE9783837593}" type="slidenum">
              <a:rPr lang="en-US" altLang="zh-TW"/>
              <a:pPr/>
              <a:t>‹#›</a:t>
            </a:fld>
            <a:endParaRPr lang="en-US" altLang="zh-TW"/>
          </a:p>
          <a:p>
            <a:endParaRPr lang="en-US" altLang="zh-TW"/>
          </a:p>
        </p:txBody>
      </p:sp>
    </p:spTree>
    <p:extLst>
      <p:ext uri="{BB962C8B-B14F-4D97-AF65-F5344CB8AC3E}">
        <p14:creationId xmlns:p14="http://schemas.microsoft.com/office/powerpoint/2010/main" val="3399452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ln/>
        </p:spPr>
        <p:txBody>
          <a:bodyPr/>
          <a:lstStyle>
            <a:lvl1pPr>
              <a:defRPr/>
            </a:lvl1pPr>
          </a:lstStyle>
          <a:p>
            <a:r>
              <a:rPr lang="en-US" altLang="zh-TW"/>
              <a:t>COMP231 Spring 2009                  CSE, HKUST   Slide </a:t>
            </a:r>
            <a:fld id="{0A9974D2-DEE7-40A7-9E50-C8E419B9F4B4}" type="slidenum">
              <a:rPr lang="en-US" altLang="zh-TW"/>
              <a:pPr/>
              <a:t>‹#›</a:t>
            </a:fld>
            <a:endParaRPr lang="en-US" altLang="zh-TW"/>
          </a:p>
          <a:p>
            <a:endParaRPr lang="en-US" altLang="zh-TW"/>
          </a:p>
        </p:txBody>
      </p:sp>
    </p:spTree>
    <p:extLst>
      <p:ext uri="{BB962C8B-B14F-4D97-AF65-F5344CB8AC3E}">
        <p14:creationId xmlns:p14="http://schemas.microsoft.com/office/powerpoint/2010/main" val="583435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ftr" sz="quarter" idx="10"/>
          </p:nvPr>
        </p:nvSpPr>
        <p:spPr>
          <a:ln/>
        </p:spPr>
        <p:txBody>
          <a:bodyPr/>
          <a:lstStyle>
            <a:lvl1pPr>
              <a:defRPr/>
            </a:lvl1pPr>
          </a:lstStyle>
          <a:p>
            <a:r>
              <a:rPr lang="en-US" altLang="zh-TW"/>
              <a:t>COMP231 Spring 2009                  CSE, HKUST   Slide </a:t>
            </a:r>
            <a:fld id="{E9BCFECF-0267-41A3-924D-CA637FE2C3AE}" type="slidenum">
              <a:rPr lang="en-US" altLang="zh-TW"/>
              <a:pPr/>
              <a:t>‹#›</a:t>
            </a:fld>
            <a:endParaRPr lang="en-US" altLang="zh-TW"/>
          </a:p>
          <a:p>
            <a:endParaRPr lang="en-US" altLang="zh-TW"/>
          </a:p>
        </p:txBody>
      </p:sp>
    </p:spTree>
    <p:extLst>
      <p:ext uri="{BB962C8B-B14F-4D97-AF65-F5344CB8AC3E}">
        <p14:creationId xmlns:p14="http://schemas.microsoft.com/office/powerpoint/2010/main" val="2795238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ftr" sz="quarter" idx="10"/>
          </p:nvPr>
        </p:nvSpPr>
        <p:spPr>
          <a:ln/>
        </p:spPr>
        <p:txBody>
          <a:bodyPr/>
          <a:lstStyle>
            <a:lvl1pPr>
              <a:defRPr/>
            </a:lvl1pPr>
          </a:lstStyle>
          <a:p>
            <a:r>
              <a:rPr lang="en-US" altLang="zh-TW"/>
              <a:t>COMP231 Spring 2009                  CSE, HKUST   Slide </a:t>
            </a:r>
            <a:fld id="{03A27A86-AFA2-42A9-A8BB-D572779B69F7}" type="slidenum">
              <a:rPr lang="en-US" altLang="zh-TW"/>
              <a:pPr/>
              <a:t>‹#›</a:t>
            </a:fld>
            <a:endParaRPr lang="en-US" altLang="zh-TW"/>
          </a:p>
          <a:p>
            <a:endParaRPr lang="en-US" altLang="zh-TW"/>
          </a:p>
        </p:txBody>
      </p:sp>
    </p:spTree>
    <p:extLst>
      <p:ext uri="{BB962C8B-B14F-4D97-AF65-F5344CB8AC3E}">
        <p14:creationId xmlns:p14="http://schemas.microsoft.com/office/powerpoint/2010/main" val="3656543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762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7" name="Rectangle 3"/>
          <p:cNvSpPr>
            <a:spLocks noGrp="1" noChangeArrowheads="1"/>
          </p:cNvSpPr>
          <p:nvPr>
            <p:ph type="body" idx="1"/>
          </p:nvPr>
        </p:nvSpPr>
        <p:spPr bwMode="auto">
          <a:xfrm>
            <a:off x="685800" y="16002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031" name="Rectangle 7"/>
          <p:cNvSpPr>
            <a:spLocks noGrp="1" noChangeArrowheads="1"/>
          </p:cNvSpPr>
          <p:nvPr>
            <p:ph type="ftr" sz="quarter" idx="3"/>
          </p:nvPr>
        </p:nvSpPr>
        <p:spPr bwMode="auto">
          <a:xfrm>
            <a:off x="457200" y="6248400"/>
            <a:ext cx="8229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solidFill>
                  <a:schemeClr val="accent2"/>
                </a:solidFill>
              </a:defRPr>
            </a:lvl1pPr>
          </a:lstStyle>
          <a:p>
            <a:r>
              <a:rPr lang="en-US" altLang="zh-TW"/>
              <a:t>COMP231 Spring 2009                  CSE, HKUST   Slide </a:t>
            </a:r>
            <a:fld id="{C379AE14-FA0C-4268-81FE-7AF57A2568D3}" type="slidenum">
              <a:rPr lang="en-US" altLang="zh-TW"/>
              <a:pPr/>
              <a:t>‹#›</a:t>
            </a:fld>
            <a:endParaRPr lang="en-US" altLang="zh-TW"/>
          </a:p>
          <a:p>
            <a:endParaRPr lang="en-US" altLang="zh-TW"/>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dt="0"/>
  <p:txStyles>
    <p:titleStyle>
      <a:lvl1pPr algn="ctr" rtl="0" eaLnBrk="0" fontAlgn="base" hangingPunct="0">
        <a:spcBef>
          <a:spcPct val="0"/>
        </a:spcBef>
        <a:spcAft>
          <a:spcPct val="0"/>
        </a:spcAft>
        <a:defRPr kumimoji="1" sz="2800">
          <a:solidFill>
            <a:schemeClr val="tx2"/>
          </a:solidFill>
          <a:latin typeface="+mj-lt"/>
          <a:ea typeface="+mj-ea"/>
          <a:cs typeface="+mj-cs"/>
        </a:defRPr>
      </a:lvl1pPr>
      <a:lvl2pPr algn="ctr" rtl="0" eaLnBrk="0" fontAlgn="base" hangingPunct="0">
        <a:spcBef>
          <a:spcPct val="0"/>
        </a:spcBef>
        <a:spcAft>
          <a:spcPct val="0"/>
        </a:spcAft>
        <a:defRPr kumimoji="1" sz="2800">
          <a:solidFill>
            <a:schemeClr val="tx2"/>
          </a:solidFill>
          <a:latin typeface="Tahoma" pitchFamily="34" charset="0"/>
          <a:ea typeface="新細明體" pitchFamily="18" charset="-120"/>
        </a:defRPr>
      </a:lvl2pPr>
      <a:lvl3pPr algn="ctr" rtl="0" eaLnBrk="0" fontAlgn="base" hangingPunct="0">
        <a:spcBef>
          <a:spcPct val="0"/>
        </a:spcBef>
        <a:spcAft>
          <a:spcPct val="0"/>
        </a:spcAft>
        <a:defRPr kumimoji="1" sz="2800">
          <a:solidFill>
            <a:schemeClr val="tx2"/>
          </a:solidFill>
          <a:latin typeface="Tahoma" pitchFamily="34" charset="0"/>
          <a:ea typeface="新細明體" pitchFamily="18" charset="-120"/>
        </a:defRPr>
      </a:lvl3pPr>
      <a:lvl4pPr algn="ctr" rtl="0" eaLnBrk="0" fontAlgn="base" hangingPunct="0">
        <a:spcBef>
          <a:spcPct val="0"/>
        </a:spcBef>
        <a:spcAft>
          <a:spcPct val="0"/>
        </a:spcAft>
        <a:defRPr kumimoji="1" sz="2800">
          <a:solidFill>
            <a:schemeClr val="tx2"/>
          </a:solidFill>
          <a:latin typeface="Tahoma" pitchFamily="34" charset="0"/>
          <a:ea typeface="新細明體" pitchFamily="18" charset="-120"/>
        </a:defRPr>
      </a:lvl4pPr>
      <a:lvl5pPr algn="ctr" rtl="0" eaLnBrk="0" fontAlgn="base" hangingPunct="0">
        <a:spcBef>
          <a:spcPct val="0"/>
        </a:spcBef>
        <a:spcAft>
          <a:spcPct val="0"/>
        </a:spcAft>
        <a:defRPr kumimoji="1" sz="2800">
          <a:solidFill>
            <a:schemeClr val="tx2"/>
          </a:solidFill>
          <a:latin typeface="Tahoma" pitchFamily="34" charset="0"/>
          <a:ea typeface="新細明體" pitchFamily="18" charset="-120"/>
        </a:defRPr>
      </a:lvl5pPr>
      <a:lvl6pPr marL="457200" algn="ctr" rtl="0" fontAlgn="base">
        <a:spcBef>
          <a:spcPct val="0"/>
        </a:spcBef>
        <a:spcAft>
          <a:spcPct val="0"/>
        </a:spcAft>
        <a:defRPr kumimoji="1" sz="2800">
          <a:solidFill>
            <a:schemeClr val="tx2"/>
          </a:solidFill>
          <a:latin typeface="Tahoma" pitchFamily="34" charset="0"/>
          <a:ea typeface="新細明體" pitchFamily="18" charset="-120"/>
        </a:defRPr>
      </a:lvl6pPr>
      <a:lvl7pPr marL="914400" algn="ctr" rtl="0" fontAlgn="base">
        <a:spcBef>
          <a:spcPct val="0"/>
        </a:spcBef>
        <a:spcAft>
          <a:spcPct val="0"/>
        </a:spcAft>
        <a:defRPr kumimoji="1" sz="2800">
          <a:solidFill>
            <a:schemeClr val="tx2"/>
          </a:solidFill>
          <a:latin typeface="Tahoma" pitchFamily="34" charset="0"/>
          <a:ea typeface="新細明體" pitchFamily="18" charset="-120"/>
        </a:defRPr>
      </a:lvl7pPr>
      <a:lvl8pPr marL="1371600" algn="ctr" rtl="0" fontAlgn="base">
        <a:spcBef>
          <a:spcPct val="0"/>
        </a:spcBef>
        <a:spcAft>
          <a:spcPct val="0"/>
        </a:spcAft>
        <a:defRPr kumimoji="1" sz="2800">
          <a:solidFill>
            <a:schemeClr val="tx2"/>
          </a:solidFill>
          <a:latin typeface="Tahoma" pitchFamily="34" charset="0"/>
          <a:ea typeface="新細明體" pitchFamily="18" charset="-120"/>
        </a:defRPr>
      </a:lvl8pPr>
      <a:lvl9pPr marL="1828800" algn="ctr" rtl="0" fontAlgn="base">
        <a:spcBef>
          <a:spcPct val="0"/>
        </a:spcBef>
        <a:spcAft>
          <a:spcPct val="0"/>
        </a:spcAft>
        <a:defRPr kumimoji="1" sz="2800">
          <a:solidFill>
            <a:schemeClr val="tx2"/>
          </a:solidFill>
          <a:latin typeface="Tahoma" pitchFamily="34" charset="0"/>
          <a:ea typeface="新細明體" pitchFamily="18" charset="-120"/>
        </a:defRPr>
      </a:lvl9pPr>
    </p:titleStyle>
    <p:bodyStyle>
      <a:lvl1pPr marL="342900" indent="-342900" algn="l" rtl="0" eaLnBrk="0" fontAlgn="base" hangingPunct="0">
        <a:spcBef>
          <a:spcPct val="20000"/>
        </a:spcBef>
        <a:spcAft>
          <a:spcPct val="0"/>
        </a:spcAft>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Times New Roman" pitchFamily="18" charset="0"/>
          <a:ea typeface="+mn-ea"/>
        </a:defRPr>
      </a:lvl4pPr>
      <a:lvl5pPr marL="2057400" indent="-228600" algn="l" rtl="0" eaLnBrk="0" fontAlgn="base" hangingPunct="0">
        <a:spcBef>
          <a:spcPct val="20000"/>
        </a:spcBef>
        <a:spcAft>
          <a:spcPct val="0"/>
        </a:spcAft>
        <a:buChar char="»"/>
        <a:defRPr kumimoji="1" sz="2000">
          <a:solidFill>
            <a:schemeClr val="tx1"/>
          </a:solidFill>
          <a:latin typeface="Times New Roman" pitchFamily="18" charset="0"/>
          <a:ea typeface="+mn-ea"/>
        </a:defRPr>
      </a:lvl5pPr>
      <a:lvl6pPr marL="2514600" indent="-228600" algn="l" rtl="0" fontAlgn="base">
        <a:spcBef>
          <a:spcPct val="20000"/>
        </a:spcBef>
        <a:spcAft>
          <a:spcPct val="0"/>
        </a:spcAft>
        <a:buChar char="»"/>
        <a:defRPr kumimoji="1" sz="2000">
          <a:solidFill>
            <a:schemeClr val="tx1"/>
          </a:solidFill>
          <a:latin typeface="Times New Roman" pitchFamily="18" charset="0"/>
          <a:ea typeface="+mn-ea"/>
        </a:defRPr>
      </a:lvl6pPr>
      <a:lvl7pPr marL="2971800" indent="-228600" algn="l" rtl="0" fontAlgn="base">
        <a:spcBef>
          <a:spcPct val="20000"/>
        </a:spcBef>
        <a:spcAft>
          <a:spcPct val="0"/>
        </a:spcAft>
        <a:buChar char="»"/>
        <a:defRPr kumimoji="1" sz="2000">
          <a:solidFill>
            <a:schemeClr val="tx1"/>
          </a:solidFill>
          <a:latin typeface="Times New Roman" pitchFamily="18" charset="0"/>
          <a:ea typeface="+mn-ea"/>
        </a:defRPr>
      </a:lvl7pPr>
      <a:lvl8pPr marL="3429000" indent="-228600" algn="l" rtl="0" fontAlgn="base">
        <a:spcBef>
          <a:spcPct val="20000"/>
        </a:spcBef>
        <a:spcAft>
          <a:spcPct val="0"/>
        </a:spcAft>
        <a:buChar char="»"/>
        <a:defRPr kumimoji="1" sz="2000">
          <a:solidFill>
            <a:schemeClr val="tx1"/>
          </a:solidFill>
          <a:latin typeface="Times New Roman" pitchFamily="18" charset="0"/>
          <a:ea typeface="+mn-ea"/>
        </a:defRPr>
      </a:lvl8pPr>
      <a:lvl9pPr marL="3886200" indent="-228600" algn="l" rtl="0" fontAlgn="base">
        <a:spcBef>
          <a:spcPct val="20000"/>
        </a:spcBef>
        <a:spcAft>
          <a:spcPct val="0"/>
        </a:spcAft>
        <a:buChar char="»"/>
        <a:defRPr kumimoji="1" sz="2000">
          <a:solidFill>
            <a:schemeClr val="tx1"/>
          </a:solidFill>
          <a:latin typeface="Times New Roman" pitchFamily="18" charset="0"/>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8FB6EE32-0EC4-4785-AA0A-3724D7D681E3}" type="slidenum">
              <a:rPr lang="en-US" altLang="zh-TW" sz="1400">
                <a:solidFill>
                  <a:schemeClr val="accent2"/>
                </a:solidFill>
              </a:rPr>
              <a:pPr eaLnBrk="1" hangingPunct="1"/>
              <a:t>1</a:t>
            </a:fld>
            <a:endParaRPr lang="en-US" altLang="zh-TW" sz="1400">
              <a:solidFill>
                <a:schemeClr val="accent2"/>
              </a:solidFill>
            </a:endParaRPr>
          </a:p>
          <a:p>
            <a:pPr eaLnBrk="1" hangingPunct="1"/>
            <a:endParaRPr lang="en-US" altLang="zh-TW" sz="1400">
              <a:solidFill>
                <a:schemeClr val="accent2"/>
              </a:solidFill>
            </a:endParaRPr>
          </a:p>
        </p:txBody>
      </p:sp>
      <p:sp>
        <p:nvSpPr>
          <p:cNvPr id="75778" name="Rectangle 2"/>
          <p:cNvSpPr>
            <a:spLocks noChangeArrowheads="1"/>
          </p:cNvSpPr>
          <p:nvPr/>
        </p:nvSpPr>
        <p:spPr bwMode="auto">
          <a:xfrm>
            <a:off x="762000" y="1295400"/>
            <a:ext cx="7772400" cy="1143000"/>
          </a:xfrm>
          <a:prstGeom prst="rect">
            <a:avLst/>
          </a:prstGeom>
          <a:solidFill>
            <a:srgbClr val="CCFFCC"/>
          </a:solidFill>
          <a:ln w="9525">
            <a:noFill/>
            <a:miter lim="800000"/>
            <a:headEnd/>
            <a:tailEnd/>
          </a:ln>
          <a:effectLst>
            <a:outerShdw dist="135003" dir="2928844" algn="ctr" rotWithShape="0">
              <a:schemeClr val="accent1"/>
            </a:outerShdw>
          </a:effectLst>
        </p:spPr>
        <p:txBody>
          <a:bodyPr anchor="ctr"/>
          <a:lstStyle/>
          <a:p>
            <a:pPr algn="ctr">
              <a:defRPr/>
            </a:pPr>
            <a:r>
              <a:rPr lang="en-US" altLang="zh-TW" sz="2800" dirty="0">
                <a:latin typeface="Tahoma" pitchFamily="34" charset="0"/>
                <a:hlinkClick r:id="" action="ppaction://noaction">
                  <a:snd r:embed="rId2" name="TYPE.WAV"/>
                </a:hlinkClick>
              </a:rPr>
              <a:t>Comp 3311 Database Management Systems</a:t>
            </a:r>
          </a:p>
        </p:txBody>
      </p:sp>
      <p:sp>
        <p:nvSpPr>
          <p:cNvPr id="2052" name="Rectangle 3"/>
          <p:cNvSpPr>
            <a:spLocks noChangeArrowheads="1"/>
          </p:cNvSpPr>
          <p:nvPr/>
        </p:nvSpPr>
        <p:spPr bwMode="auto">
          <a:xfrm>
            <a:off x="1371600" y="3886200"/>
            <a:ext cx="6477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20000"/>
              </a:spcBef>
            </a:pPr>
            <a:r>
              <a:rPr lang="en-US" altLang="zh-TW">
                <a:solidFill>
                  <a:srgbClr val="FF5050"/>
                </a:solidFill>
                <a:latin typeface="Tahoma" panose="020B0604030504040204" pitchFamily="34" charset="0"/>
              </a:rPr>
              <a:t>Old Midterm Solutions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26303331-F288-47F9-9EB4-4D9CF95501E2}" type="slidenum">
              <a:rPr lang="en-US" altLang="zh-TW" sz="1400">
                <a:solidFill>
                  <a:schemeClr val="accent2"/>
                </a:solidFill>
              </a:rPr>
              <a:pPr eaLnBrk="1" hangingPunct="1"/>
              <a:t>10</a:t>
            </a:fld>
            <a:endParaRPr lang="en-US" altLang="zh-TW" sz="1400">
              <a:solidFill>
                <a:schemeClr val="accent2"/>
              </a:solidFill>
            </a:endParaRPr>
          </a:p>
          <a:p>
            <a:pPr eaLnBrk="1" hangingPunct="1"/>
            <a:endParaRPr lang="en-US" altLang="zh-TW" sz="1400">
              <a:solidFill>
                <a:schemeClr val="accent2"/>
              </a:solidFill>
            </a:endParaRPr>
          </a:p>
        </p:txBody>
      </p:sp>
      <p:sp>
        <p:nvSpPr>
          <p:cNvPr id="11267" name="Rectangle 3"/>
          <p:cNvSpPr>
            <a:spLocks noGrp="1" noChangeArrowheads="1"/>
          </p:cNvSpPr>
          <p:nvPr>
            <p:ph type="body" idx="4294967295"/>
          </p:nvPr>
        </p:nvSpPr>
        <p:spPr>
          <a:xfrm>
            <a:off x="0" y="1676400"/>
            <a:ext cx="8991600" cy="2057400"/>
          </a:xfrm>
        </p:spPr>
        <p:txBody>
          <a:bodyPr/>
          <a:lstStyle/>
          <a:p>
            <a:r>
              <a:rPr lang="en-US" sz="1800" b="1" smtClean="0"/>
              <a:t>2. 1]</a:t>
            </a:r>
            <a:r>
              <a:rPr lang="en-US" sz="1800" smtClean="0"/>
              <a:t> Which of the following sets of functional dependencies is a canonical cover of F (</a:t>
            </a:r>
            <a:r>
              <a:rPr lang="en-US" sz="1800" b="1" smtClean="0"/>
              <a:t>3%</a:t>
            </a:r>
            <a:r>
              <a:rPr lang="en-US" sz="1800" smtClean="0"/>
              <a:t>)? </a:t>
            </a:r>
          </a:p>
          <a:p>
            <a:pPr>
              <a:buFont typeface="Tahoma" panose="020B0604030504040204" pitchFamily="34" charset="0"/>
              <a:buAutoNum type="alphaLcParenR"/>
            </a:pPr>
            <a:r>
              <a:rPr lang="en-US" sz="1800" smtClean="0"/>
              <a:t>{{A} </a:t>
            </a:r>
            <a:r>
              <a:rPr lang="en-US" sz="1800" smtClean="0">
                <a:sym typeface="Symbol" panose="05050102010706020507" pitchFamily="18" charset="2"/>
              </a:rPr>
              <a:t></a:t>
            </a:r>
            <a:r>
              <a:rPr lang="en-US" sz="1800" smtClean="0"/>
              <a:t> {B, C}, {B} </a:t>
            </a:r>
            <a:r>
              <a:rPr lang="en-US" sz="1800" smtClean="0">
                <a:sym typeface="Symbol" panose="05050102010706020507" pitchFamily="18" charset="2"/>
              </a:rPr>
              <a:t></a:t>
            </a:r>
            <a:r>
              <a:rPr lang="en-US" sz="1800" smtClean="0"/>
              <a:t> {A,C}, {A,D} </a:t>
            </a:r>
            <a:r>
              <a:rPr lang="en-US" sz="1800" smtClean="0">
                <a:sym typeface="Symbol" panose="05050102010706020507" pitchFamily="18" charset="2"/>
              </a:rPr>
              <a:t></a:t>
            </a:r>
            <a:r>
              <a:rPr lang="en-US" sz="1800" smtClean="0"/>
              <a:t> {E}, {E</a:t>
            </a:r>
            <a:r>
              <a:rPr lang="en-US" sz="1800" smtClean="0">
                <a:sym typeface="Symbol" panose="05050102010706020507" pitchFamily="18" charset="2"/>
              </a:rPr>
              <a:t></a:t>
            </a:r>
            <a:r>
              <a:rPr lang="en-US" sz="1800" smtClean="0"/>
              <a:t>D}}</a:t>
            </a:r>
          </a:p>
          <a:p>
            <a:pPr>
              <a:buFont typeface="Tahoma" panose="020B0604030504040204" pitchFamily="34" charset="0"/>
              <a:buAutoNum type="alphaLcParenR"/>
            </a:pPr>
            <a:r>
              <a:rPr lang="en-US" sz="1800" smtClean="0"/>
              <a:t>{{A} </a:t>
            </a:r>
            <a:r>
              <a:rPr lang="en-US" sz="1800" smtClean="0">
                <a:sym typeface="Symbol" panose="05050102010706020507" pitchFamily="18" charset="2"/>
              </a:rPr>
              <a:t></a:t>
            </a:r>
            <a:r>
              <a:rPr lang="en-US" sz="1800" smtClean="0"/>
              <a:t> {B}, {A} </a:t>
            </a:r>
            <a:r>
              <a:rPr lang="en-US" sz="1800" smtClean="0">
                <a:sym typeface="Symbol" panose="05050102010706020507" pitchFamily="18" charset="2"/>
              </a:rPr>
              <a:t></a:t>
            </a:r>
            <a:r>
              <a:rPr lang="en-US" sz="1800" smtClean="0"/>
              <a:t> {C}, {B} </a:t>
            </a:r>
            <a:r>
              <a:rPr lang="en-US" sz="1800" smtClean="0">
                <a:sym typeface="Symbol" panose="05050102010706020507" pitchFamily="18" charset="2"/>
              </a:rPr>
              <a:t></a:t>
            </a:r>
            <a:r>
              <a:rPr lang="en-US" sz="1800" smtClean="0"/>
              <a:t> {C}, {A,D} </a:t>
            </a:r>
            <a:r>
              <a:rPr lang="en-US" sz="1800" smtClean="0">
                <a:sym typeface="Symbol" panose="05050102010706020507" pitchFamily="18" charset="2"/>
              </a:rPr>
              <a:t></a:t>
            </a:r>
            <a:r>
              <a:rPr lang="en-US" sz="1800" smtClean="0"/>
              <a:t> {E}}</a:t>
            </a:r>
          </a:p>
          <a:p>
            <a:pPr>
              <a:buFont typeface="Tahoma" panose="020B0604030504040204" pitchFamily="34" charset="0"/>
              <a:buAutoNum type="alphaLcParenR"/>
            </a:pPr>
            <a:r>
              <a:rPr lang="en-US" sz="1800" smtClean="0"/>
              <a:t>{{A} </a:t>
            </a:r>
            <a:r>
              <a:rPr lang="en-US" sz="1800" smtClean="0">
                <a:sym typeface="Symbol" panose="05050102010706020507" pitchFamily="18" charset="2"/>
              </a:rPr>
              <a:t></a:t>
            </a:r>
            <a:r>
              <a:rPr lang="en-US" sz="1800" smtClean="0"/>
              <a:t> {B,C}, {B}</a:t>
            </a:r>
            <a:r>
              <a:rPr lang="en-US" sz="1800" smtClean="0">
                <a:sym typeface="Symbol" panose="05050102010706020507" pitchFamily="18" charset="2"/>
              </a:rPr>
              <a:t></a:t>
            </a:r>
            <a:r>
              <a:rPr lang="en-US" sz="1800" smtClean="0"/>
              <a:t>{A}, {A,D} </a:t>
            </a:r>
            <a:r>
              <a:rPr lang="en-US" sz="1800" smtClean="0">
                <a:sym typeface="Symbol" panose="05050102010706020507" pitchFamily="18" charset="2"/>
              </a:rPr>
              <a:t></a:t>
            </a:r>
            <a:r>
              <a:rPr lang="en-US" sz="1800" smtClean="0"/>
              <a:t> {E}, {E} </a:t>
            </a:r>
            <a:r>
              <a:rPr lang="en-US" sz="1800" smtClean="0">
                <a:sym typeface="Symbol" panose="05050102010706020507" pitchFamily="18" charset="2"/>
              </a:rPr>
              <a:t></a:t>
            </a:r>
            <a:r>
              <a:rPr lang="en-US" sz="1800" smtClean="0"/>
              <a:t> {D}}</a:t>
            </a:r>
          </a:p>
          <a:p>
            <a:pPr>
              <a:buFont typeface="Tahoma" panose="020B0604030504040204" pitchFamily="34" charset="0"/>
              <a:buAutoNum type="alphaLcParenR"/>
            </a:pPr>
            <a:r>
              <a:rPr lang="en-US" sz="1800" smtClean="0"/>
              <a:t>{{A} </a:t>
            </a:r>
            <a:r>
              <a:rPr lang="en-US" sz="1800" smtClean="0">
                <a:sym typeface="Symbol" panose="05050102010706020507" pitchFamily="18" charset="2"/>
              </a:rPr>
              <a:t></a:t>
            </a:r>
            <a:r>
              <a:rPr lang="en-US" sz="1800" smtClean="0"/>
              <a:t> {B}, {B} </a:t>
            </a:r>
            <a:r>
              <a:rPr lang="en-US" sz="1800" smtClean="0">
                <a:sym typeface="Symbol" panose="05050102010706020507" pitchFamily="18" charset="2"/>
              </a:rPr>
              <a:t></a:t>
            </a:r>
            <a:r>
              <a:rPr lang="en-US" sz="1800" smtClean="0"/>
              <a:t> {A,C}, {A,D}</a:t>
            </a:r>
            <a:r>
              <a:rPr lang="en-US" sz="1800" smtClean="0">
                <a:sym typeface="Symbol" panose="05050102010706020507" pitchFamily="18" charset="2"/>
              </a:rPr>
              <a:t></a:t>
            </a:r>
            <a:r>
              <a:rPr lang="en-US" sz="1800" smtClean="0"/>
              <a:t> {E}, {E} </a:t>
            </a:r>
            <a:r>
              <a:rPr lang="en-US" sz="1800" smtClean="0">
                <a:sym typeface="Symbol" panose="05050102010706020507" pitchFamily="18" charset="2"/>
              </a:rPr>
              <a:t></a:t>
            </a:r>
            <a:r>
              <a:rPr lang="en-US" sz="1800" smtClean="0"/>
              <a:t>{D}}</a:t>
            </a:r>
          </a:p>
          <a:p>
            <a:pPr>
              <a:buFont typeface="Tahoma" panose="020B0604030504040204" pitchFamily="34" charset="0"/>
              <a:buAutoNum type="alphaLcParenR"/>
            </a:pPr>
            <a:r>
              <a:rPr lang="en-US" sz="1800" smtClean="0"/>
              <a:t>Both c) and d)</a:t>
            </a:r>
          </a:p>
        </p:txBody>
      </p:sp>
      <p:sp>
        <p:nvSpPr>
          <p:cNvPr id="11268" name="Rectangle 2"/>
          <p:cNvSpPr>
            <a:spLocks noChangeArrowheads="1"/>
          </p:cNvSpPr>
          <p:nvPr/>
        </p:nvSpPr>
        <p:spPr bwMode="auto">
          <a:xfrm>
            <a:off x="0" y="228600"/>
            <a:ext cx="9144000" cy="1371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2800" b="1"/>
              <a:t>Problem 2: </a:t>
            </a:r>
            <a:r>
              <a:rPr lang="en-US" sz="2800"/>
              <a:t>Table: R(A,B,C,D,E)</a:t>
            </a:r>
          </a:p>
          <a:p>
            <a:pPr eaLnBrk="1" hangingPunct="1"/>
            <a:r>
              <a:rPr lang="en-US" sz="2800"/>
              <a:t>F= {{A} </a:t>
            </a:r>
            <a:r>
              <a:rPr lang="en-US" sz="2800">
                <a:sym typeface="Symbol" panose="05050102010706020507" pitchFamily="18" charset="2"/>
              </a:rPr>
              <a:t></a:t>
            </a:r>
            <a:r>
              <a:rPr lang="en-US" sz="2800"/>
              <a:t> {B, C}, {B} </a:t>
            </a:r>
            <a:r>
              <a:rPr lang="en-US" sz="2800">
                <a:sym typeface="Symbol" panose="05050102010706020507" pitchFamily="18" charset="2"/>
              </a:rPr>
              <a:t></a:t>
            </a:r>
            <a:r>
              <a:rPr lang="en-US" sz="2800"/>
              <a:t> {A, C}, {A, D} </a:t>
            </a:r>
            <a:r>
              <a:rPr lang="en-US" sz="2800">
                <a:sym typeface="Symbol" panose="05050102010706020507" pitchFamily="18" charset="2"/>
              </a:rPr>
              <a:t></a:t>
            </a:r>
            <a:r>
              <a:rPr lang="en-US" sz="2800"/>
              <a:t> {E}, </a:t>
            </a:r>
          </a:p>
          <a:p>
            <a:pPr eaLnBrk="1" hangingPunct="1"/>
            <a:r>
              <a:rPr lang="en-US" sz="2800"/>
              <a:t>{E} </a:t>
            </a:r>
            <a:r>
              <a:rPr lang="en-US" sz="2800">
                <a:sym typeface="Symbol" panose="05050102010706020507" pitchFamily="18" charset="2"/>
              </a:rPr>
              <a:t></a:t>
            </a:r>
            <a:r>
              <a:rPr lang="en-US" sz="2800"/>
              <a:t> {D}}</a:t>
            </a:r>
          </a:p>
        </p:txBody>
      </p:sp>
      <p:sp>
        <p:nvSpPr>
          <p:cNvPr id="5" name="Rectangle 4"/>
          <p:cNvSpPr>
            <a:spLocks noChangeArrowheads="1"/>
          </p:cNvSpPr>
          <p:nvPr/>
        </p:nvSpPr>
        <p:spPr bwMode="auto">
          <a:xfrm>
            <a:off x="0" y="3581400"/>
            <a:ext cx="2209800" cy="381000"/>
          </a:xfrm>
          <a:prstGeom prst="rect">
            <a:avLst/>
          </a:prstGeom>
          <a:noFill/>
          <a:ln w="381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en-US"/>
          </a:p>
        </p:txBody>
      </p:sp>
      <p:sp>
        <p:nvSpPr>
          <p:cNvPr id="6" name="Rectangle 3"/>
          <p:cNvSpPr txBox="1">
            <a:spLocks noChangeArrowheads="1"/>
          </p:cNvSpPr>
          <p:nvPr/>
        </p:nvSpPr>
        <p:spPr bwMode="auto">
          <a:xfrm>
            <a:off x="0" y="4191000"/>
            <a:ext cx="8991600" cy="2362200"/>
          </a:xfrm>
          <a:prstGeom prst="rect">
            <a:avLst/>
          </a:prstGeom>
          <a:noFill/>
          <a:ln w="9525">
            <a:noFill/>
            <a:miter lim="800000"/>
            <a:headEnd/>
            <a:tailEnd/>
          </a:ln>
        </p:spPr>
        <p:txBody>
          <a:bodyPr/>
          <a:lstStyle/>
          <a:p>
            <a:pPr marL="342900" indent="-342900" eaLnBrk="0" hangingPunct="0">
              <a:spcBef>
                <a:spcPct val="20000"/>
              </a:spcBef>
              <a:buFontTx/>
              <a:buChar char="•"/>
              <a:defRPr/>
            </a:pPr>
            <a:r>
              <a:rPr lang="en-US" sz="1800" b="1" kern="0">
                <a:latin typeface="+mn-lt"/>
                <a:ea typeface="+mn-ea"/>
              </a:rPr>
              <a:t>2. 2]</a:t>
            </a:r>
            <a:r>
              <a:rPr lang="en-US" sz="1800" kern="0">
                <a:latin typeface="+mn-lt"/>
                <a:ea typeface="+mn-ea"/>
              </a:rPr>
              <a:t> Which of the following functional dependencies is </a:t>
            </a:r>
            <a:r>
              <a:rPr lang="en-US" sz="1800" b="1" kern="0">
                <a:latin typeface="+mn-lt"/>
                <a:ea typeface="+mn-ea"/>
              </a:rPr>
              <a:t>not</a:t>
            </a:r>
            <a:r>
              <a:rPr lang="en-US" sz="1800" kern="0">
                <a:latin typeface="+mn-lt"/>
                <a:ea typeface="+mn-ea"/>
              </a:rPr>
              <a:t> in the closure F+ (</a:t>
            </a:r>
            <a:r>
              <a:rPr lang="en-US" sz="1800" b="1" kern="0">
                <a:latin typeface="+mn-lt"/>
                <a:ea typeface="+mn-ea"/>
              </a:rPr>
              <a:t>3%</a:t>
            </a:r>
            <a:r>
              <a:rPr lang="en-US" sz="1800" kern="0">
                <a:latin typeface="+mn-lt"/>
                <a:ea typeface="+mn-ea"/>
              </a:rPr>
              <a:t>)?</a:t>
            </a:r>
          </a:p>
          <a:p>
            <a:pPr marL="342900" indent="-342900" eaLnBrk="0" hangingPunct="0">
              <a:spcBef>
                <a:spcPct val="20000"/>
              </a:spcBef>
              <a:buFont typeface="Tahoma" pitchFamily="34" charset="0"/>
              <a:buAutoNum type="alphaLcParenR"/>
              <a:defRPr/>
            </a:pPr>
            <a:r>
              <a:rPr lang="en-US" sz="1800" kern="0">
                <a:latin typeface="+mn-lt"/>
                <a:ea typeface="+mn-ea"/>
              </a:rPr>
              <a:t> {A} </a:t>
            </a:r>
            <a:r>
              <a:rPr lang="en-US" sz="1800" kern="0">
                <a:latin typeface="+mn-lt"/>
                <a:ea typeface="+mn-ea"/>
                <a:sym typeface="Symbol" pitchFamily="18" charset="2"/>
              </a:rPr>
              <a:t></a:t>
            </a:r>
            <a:r>
              <a:rPr lang="en-US" sz="1800" kern="0">
                <a:latin typeface="+mn-lt"/>
                <a:ea typeface="+mn-ea"/>
              </a:rPr>
              <a:t> {B}</a:t>
            </a:r>
          </a:p>
          <a:p>
            <a:pPr marL="342900" indent="-342900" eaLnBrk="0" hangingPunct="0">
              <a:spcBef>
                <a:spcPct val="20000"/>
              </a:spcBef>
              <a:buFont typeface="Tahoma" pitchFamily="34" charset="0"/>
              <a:buAutoNum type="alphaLcParenR"/>
              <a:defRPr/>
            </a:pPr>
            <a:r>
              <a:rPr lang="en-US" sz="1800" kern="0">
                <a:latin typeface="+mn-lt"/>
                <a:ea typeface="+mn-ea"/>
              </a:rPr>
              <a:t>{B} </a:t>
            </a:r>
            <a:r>
              <a:rPr lang="en-US" sz="1800" kern="0">
                <a:latin typeface="+mn-lt"/>
                <a:ea typeface="+mn-ea"/>
                <a:sym typeface="Symbol" pitchFamily="18" charset="2"/>
              </a:rPr>
              <a:t></a:t>
            </a:r>
            <a:r>
              <a:rPr lang="en-US" sz="1800" kern="0">
                <a:latin typeface="+mn-lt"/>
                <a:ea typeface="+mn-ea"/>
              </a:rPr>
              <a:t> {B, C}</a:t>
            </a:r>
          </a:p>
          <a:p>
            <a:pPr marL="342900" indent="-342900" eaLnBrk="0" hangingPunct="0">
              <a:spcBef>
                <a:spcPct val="20000"/>
              </a:spcBef>
              <a:buFont typeface="Tahoma" pitchFamily="34" charset="0"/>
              <a:buAutoNum type="alphaLcParenR"/>
              <a:defRPr/>
            </a:pPr>
            <a:r>
              <a:rPr lang="en-US" sz="1800" kern="0">
                <a:latin typeface="+mn-lt"/>
                <a:ea typeface="+mn-ea"/>
              </a:rPr>
              <a:t>{C} </a:t>
            </a:r>
            <a:r>
              <a:rPr lang="en-US" sz="1800" kern="0">
                <a:latin typeface="+mn-lt"/>
                <a:ea typeface="+mn-ea"/>
                <a:sym typeface="Symbol" pitchFamily="18" charset="2"/>
              </a:rPr>
              <a:t></a:t>
            </a:r>
            <a:r>
              <a:rPr lang="en-US" sz="1800" kern="0">
                <a:latin typeface="+mn-lt"/>
                <a:ea typeface="+mn-ea"/>
              </a:rPr>
              <a:t> {A}</a:t>
            </a:r>
          </a:p>
          <a:p>
            <a:pPr marL="342900" indent="-342900" eaLnBrk="0" hangingPunct="0">
              <a:spcBef>
                <a:spcPct val="20000"/>
              </a:spcBef>
              <a:buFont typeface="Tahoma" pitchFamily="34" charset="0"/>
              <a:buAutoNum type="alphaLcParenR"/>
              <a:defRPr/>
            </a:pPr>
            <a:r>
              <a:rPr lang="en-US" sz="1800" kern="0">
                <a:latin typeface="+mn-lt"/>
                <a:ea typeface="+mn-ea"/>
              </a:rPr>
              <a:t>{A, D} </a:t>
            </a:r>
            <a:r>
              <a:rPr lang="en-US" sz="1800" kern="0">
                <a:latin typeface="+mn-lt"/>
                <a:ea typeface="+mn-ea"/>
                <a:sym typeface="Symbol" pitchFamily="18" charset="2"/>
              </a:rPr>
              <a:t></a:t>
            </a:r>
            <a:r>
              <a:rPr lang="en-US" sz="1800" kern="0">
                <a:latin typeface="+mn-lt"/>
                <a:ea typeface="+mn-ea"/>
              </a:rPr>
              <a:t> {C, E}</a:t>
            </a:r>
          </a:p>
          <a:p>
            <a:pPr marL="342900" indent="-342900" eaLnBrk="0" hangingPunct="0">
              <a:spcBef>
                <a:spcPct val="20000"/>
              </a:spcBef>
              <a:buFont typeface="Tahoma" pitchFamily="34" charset="0"/>
              <a:buAutoNum type="alphaLcParenR"/>
              <a:defRPr/>
            </a:pPr>
            <a:r>
              <a:rPr lang="en-US" sz="1800" kern="0">
                <a:latin typeface="+mn-lt"/>
                <a:ea typeface="+mn-ea"/>
              </a:rPr>
              <a:t>{A} </a:t>
            </a:r>
            <a:r>
              <a:rPr lang="en-US" sz="1800" kern="0">
                <a:latin typeface="+mn-lt"/>
                <a:ea typeface="+mn-ea"/>
                <a:sym typeface="Symbol" pitchFamily="18" charset="2"/>
              </a:rPr>
              <a:t></a:t>
            </a:r>
            <a:r>
              <a:rPr lang="en-US" sz="1800" kern="0">
                <a:latin typeface="+mn-lt"/>
                <a:ea typeface="+mn-ea"/>
              </a:rPr>
              <a:t> {C}</a:t>
            </a:r>
            <a:endParaRPr lang="en-US" sz="1800" kern="0" dirty="0">
              <a:latin typeface="+mn-lt"/>
              <a:ea typeface="+mn-ea"/>
            </a:endParaRPr>
          </a:p>
        </p:txBody>
      </p:sp>
      <p:sp>
        <p:nvSpPr>
          <p:cNvPr id="7" name="Rectangle 6"/>
          <p:cNvSpPr>
            <a:spLocks noChangeArrowheads="1"/>
          </p:cNvSpPr>
          <p:nvPr/>
        </p:nvSpPr>
        <p:spPr bwMode="auto">
          <a:xfrm>
            <a:off x="0" y="5486400"/>
            <a:ext cx="2209800" cy="381000"/>
          </a:xfrm>
          <a:prstGeom prst="rect">
            <a:avLst/>
          </a:prstGeom>
          <a:noFill/>
          <a:ln w="381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5" grpId="0" animBg="1"/>
      <p:bldP spid="6" grpId="0"/>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F730F29E-1943-494F-A498-ED5A3FA24313}" type="slidenum">
              <a:rPr lang="en-US" altLang="zh-TW" sz="1400">
                <a:solidFill>
                  <a:schemeClr val="accent2"/>
                </a:solidFill>
              </a:rPr>
              <a:pPr eaLnBrk="1" hangingPunct="1"/>
              <a:t>11</a:t>
            </a:fld>
            <a:endParaRPr lang="en-US" altLang="zh-TW" sz="1400">
              <a:solidFill>
                <a:schemeClr val="accent2"/>
              </a:solidFill>
            </a:endParaRPr>
          </a:p>
          <a:p>
            <a:pPr eaLnBrk="1" hangingPunct="1"/>
            <a:endParaRPr lang="en-US" altLang="zh-TW" sz="1400">
              <a:solidFill>
                <a:schemeClr val="accent2"/>
              </a:solidFill>
            </a:endParaRPr>
          </a:p>
        </p:txBody>
      </p:sp>
      <p:sp>
        <p:nvSpPr>
          <p:cNvPr id="12291" name="Rectangle 3"/>
          <p:cNvSpPr>
            <a:spLocks noGrp="1" noChangeArrowheads="1"/>
          </p:cNvSpPr>
          <p:nvPr>
            <p:ph type="body" idx="4294967295"/>
          </p:nvPr>
        </p:nvSpPr>
        <p:spPr>
          <a:xfrm>
            <a:off x="0" y="1676400"/>
            <a:ext cx="8991600" cy="4545013"/>
          </a:xfrm>
        </p:spPr>
        <p:txBody>
          <a:bodyPr/>
          <a:lstStyle/>
          <a:p>
            <a:r>
              <a:rPr lang="en-US" sz="1800" b="1" smtClean="0"/>
              <a:t>2. 3] </a:t>
            </a:r>
            <a:r>
              <a:rPr lang="en-US" sz="1800" smtClean="0"/>
              <a:t>Which of the following set is a subset of {A, D}+ (</a:t>
            </a:r>
            <a:r>
              <a:rPr lang="en-US" sz="1800" b="1" smtClean="0"/>
              <a:t>3%</a:t>
            </a:r>
            <a:r>
              <a:rPr lang="en-US" sz="1800" smtClean="0"/>
              <a:t>)?</a:t>
            </a:r>
          </a:p>
          <a:p>
            <a:pPr>
              <a:buFont typeface="Tahoma" panose="020B0604030504040204" pitchFamily="34" charset="0"/>
              <a:buAutoNum type="alphaLcParenR"/>
            </a:pPr>
            <a:r>
              <a:rPr lang="en-US" sz="1800" smtClean="0"/>
              <a:t>{A, B}</a:t>
            </a:r>
          </a:p>
          <a:p>
            <a:pPr>
              <a:buFont typeface="Tahoma" panose="020B0604030504040204" pitchFamily="34" charset="0"/>
              <a:buAutoNum type="alphaLcParenR"/>
            </a:pPr>
            <a:r>
              <a:rPr lang="en-US" sz="1800" smtClean="0"/>
              <a:t>{B, C, D}</a:t>
            </a:r>
          </a:p>
          <a:p>
            <a:pPr>
              <a:buFont typeface="Tahoma" panose="020B0604030504040204" pitchFamily="34" charset="0"/>
              <a:buAutoNum type="alphaLcParenR"/>
            </a:pPr>
            <a:r>
              <a:rPr lang="en-US" sz="1800" smtClean="0"/>
              <a:t>{E}</a:t>
            </a:r>
          </a:p>
          <a:p>
            <a:pPr>
              <a:buFont typeface="Tahoma" panose="020B0604030504040204" pitchFamily="34" charset="0"/>
              <a:buAutoNum type="alphaLcParenR"/>
            </a:pPr>
            <a:r>
              <a:rPr lang="en-US" sz="1800" smtClean="0"/>
              <a:t>All of the above</a:t>
            </a:r>
          </a:p>
          <a:p>
            <a:pPr>
              <a:buFont typeface="Tahoma" panose="020B0604030504040204" pitchFamily="34" charset="0"/>
              <a:buAutoNum type="alphaLcParenR"/>
            </a:pPr>
            <a:r>
              <a:rPr lang="en-US" sz="1800" smtClean="0"/>
              <a:t>None of the above</a:t>
            </a:r>
          </a:p>
          <a:p>
            <a:endParaRPr lang="en-US" sz="1800" b="1" smtClean="0"/>
          </a:p>
          <a:p>
            <a:r>
              <a:rPr lang="en-US" sz="1800" b="1" smtClean="0"/>
              <a:t>2. 4]</a:t>
            </a:r>
            <a:r>
              <a:rPr lang="en-US" sz="1800" smtClean="0"/>
              <a:t> Which of the following is a superkey for R (</a:t>
            </a:r>
            <a:r>
              <a:rPr lang="en-US" sz="1800" b="1" smtClean="0"/>
              <a:t>3%</a:t>
            </a:r>
            <a:r>
              <a:rPr lang="en-US" sz="1800" smtClean="0"/>
              <a:t>)?</a:t>
            </a:r>
          </a:p>
          <a:p>
            <a:pPr>
              <a:buFont typeface="Tahoma" panose="020B0604030504040204" pitchFamily="34" charset="0"/>
              <a:buAutoNum type="alphaLcParenR"/>
            </a:pPr>
            <a:r>
              <a:rPr lang="en-US" sz="1800" smtClean="0"/>
              <a:t>{A}</a:t>
            </a:r>
          </a:p>
          <a:p>
            <a:pPr>
              <a:buFont typeface="Tahoma" panose="020B0604030504040204" pitchFamily="34" charset="0"/>
              <a:buAutoNum type="alphaLcParenR"/>
            </a:pPr>
            <a:r>
              <a:rPr lang="en-US" sz="1800" smtClean="0"/>
              <a:t>{AB}</a:t>
            </a:r>
          </a:p>
          <a:p>
            <a:pPr>
              <a:buFont typeface="Tahoma" panose="020B0604030504040204" pitchFamily="34" charset="0"/>
              <a:buAutoNum type="alphaLcParenR"/>
            </a:pPr>
            <a:r>
              <a:rPr lang="en-US" sz="1800" smtClean="0"/>
              <a:t>{BC}</a:t>
            </a:r>
          </a:p>
          <a:p>
            <a:pPr>
              <a:buFont typeface="Tahoma" panose="020B0604030504040204" pitchFamily="34" charset="0"/>
              <a:buAutoNum type="alphaLcParenR"/>
            </a:pPr>
            <a:r>
              <a:rPr lang="en-US" sz="1800" smtClean="0"/>
              <a:t>{ACD}</a:t>
            </a:r>
          </a:p>
          <a:p>
            <a:pPr>
              <a:buFont typeface="Tahoma" panose="020B0604030504040204" pitchFamily="34" charset="0"/>
              <a:buAutoNum type="alphaLcParenR"/>
            </a:pPr>
            <a:r>
              <a:rPr lang="en-US" sz="1800" smtClean="0"/>
              <a:t>{ABC} </a:t>
            </a:r>
          </a:p>
        </p:txBody>
      </p:sp>
      <p:sp>
        <p:nvSpPr>
          <p:cNvPr id="12292" name="Rectangle 2"/>
          <p:cNvSpPr>
            <a:spLocks noChangeArrowheads="1"/>
          </p:cNvSpPr>
          <p:nvPr/>
        </p:nvSpPr>
        <p:spPr bwMode="auto">
          <a:xfrm>
            <a:off x="0" y="228600"/>
            <a:ext cx="9144000" cy="1371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2800"/>
              <a:t>Table: R(A,B,C,D,E)</a:t>
            </a:r>
          </a:p>
          <a:p>
            <a:pPr eaLnBrk="1" hangingPunct="1"/>
            <a:r>
              <a:rPr lang="en-US" sz="2800"/>
              <a:t>F= {{A} </a:t>
            </a:r>
            <a:r>
              <a:rPr lang="en-US" sz="2800">
                <a:sym typeface="Symbol" panose="05050102010706020507" pitchFamily="18" charset="2"/>
              </a:rPr>
              <a:t></a:t>
            </a:r>
            <a:r>
              <a:rPr lang="en-US" sz="2800"/>
              <a:t> {B, C}, {B} </a:t>
            </a:r>
            <a:r>
              <a:rPr lang="en-US" sz="2800">
                <a:sym typeface="Symbol" panose="05050102010706020507" pitchFamily="18" charset="2"/>
              </a:rPr>
              <a:t></a:t>
            </a:r>
            <a:r>
              <a:rPr lang="en-US" sz="2800"/>
              <a:t> {A, C}, {A, D} </a:t>
            </a:r>
            <a:r>
              <a:rPr lang="en-US" sz="2800">
                <a:sym typeface="Symbol" panose="05050102010706020507" pitchFamily="18" charset="2"/>
              </a:rPr>
              <a:t></a:t>
            </a:r>
            <a:r>
              <a:rPr lang="en-US" sz="2800"/>
              <a:t> {E}, </a:t>
            </a:r>
          </a:p>
          <a:p>
            <a:pPr eaLnBrk="1" hangingPunct="1"/>
            <a:r>
              <a:rPr lang="en-US" sz="2800"/>
              <a:t>{E} </a:t>
            </a:r>
            <a:r>
              <a:rPr lang="en-US" sz="2800">
                <a:sym typeface="Symbol" panose="05050102010706020507" pitchFamily="18" charset="2"/>
              </a:rPr>
              <a:t></a:t>
            </a:r>
            <a:r>
              <a:rPr lang="en-US" sz="2800"/>
              <a:t> {D}}</a:t>
            </a:r>
          </a:p>
        </p:txBody>
      </p:sp>
      <p:sp>
        <p:nvSpPr>
          <p:cNvPr id="5" name="Rectangle 4"/>
          <p:cNvSpPr>
            <a:spLocks noChangeArrowheads="1"/>
          </p:cNvSpPr>
          <p:nvPr/>
        </p:nvSpPr>
        <p:spPr bwMode="auto">
          <a:xfrm>
            <a:off x="0" y="2971800"/>
            <a:ext cx="2209800" cy="381000"/>
          </a:xfrm>
          <a:prstGeom prst="rect">
            <a:avLst/>
          </a:prstGeom>
          <a:noFill/>
          <a:ln w="381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en-US"/>
          </a:p>
        </p:txBody>
      </p:sp>
      <p:sp>
        <p:nvSpPr>
          <p:cNvPr id="6" name="Rectangle 5"/>
          <p:cNvSpPr>
            <a:spLocks noChangeArrowheads="1"/>
          </p:cNvSpPr>
          <p:nvPr/>
        </p:nvSpPr>
        <p:spPr bwMode="auto">
          <a:xfrm>
            <a:off x="0" y="5334000"/>
            <a:ext cx="2209800" cy="381000"/>
          </a:xfrm>
          <a:prstGeom prst="rect">
            <a:avLst/>
          </a:prstGeom>
          <a:noFill/>
          <a:ln w="381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91">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291">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291">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291">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291">
                                            <p:txEl>
                                              <p:pRg st="12" end="12"/>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E2C6333A-5DBC-4237-8AFA-AD3E10196F04}" type="slidenum">
              <a:rPr lang="en-US" altLang="zh-TW" sz="1400">
                <a:solidFill>
                  <a:schemeClr val="accent2"/>
                </a:solidFill>
              </a:rPr>
              <a:pPr eaLnBrk="1" hangingPunct="1"/>
              <a:t>12</a:t>
            </a:fld>
            <a:endParaRPr lang="en-US" altLang="zh-TW" sz="1400">
              <a:solidFill>
                <a:schemeClr val="accent2"/>
              </a:solidFill>
            </a:endParaRPr>
          </a:p>
          <a:p>
            <a:pPr eaLnBrk="1" hangingPunct="1"/>
            <a:endParaRPr lang="en-US" altLang="zh-TW" sz="1400">
              <a:solidFill>
                <a:schemeClr val="accent2"/>
              </a:solidFill>
            </a:endParaRPr>
          </a:p>
        </p:txBody>
      </p:sp>
      <p:sp>
        <p:nvSpPr>
          <p:cNvPr id="13315" name="Rectangle 3"/>
          <p:cNvSpPr>
            <a:spLocks noGrp="1" noChangeArrowheads="1"/>
          </p:cNvSpPr>
          <p:nvPr>
            <p:ph type="body" idx="4294967295"/>
          </p:nvPr>
        </p:nvSpPr>
        <p:spPr>
          <a:xfrm>
            <a:off x="0" y="1676400"/>
            <a:ext cx="8991600" cy="4545013"/>
          </a:xfrm>
        </p:spPr>
        <p:txBody>
          <a:bodyPr/>
          <a:lstStyle/>
          <a:p>
            <a:r>
              <a:rPr lang="en-US" sz="1800" b="1" smtClean="0"/>
              <a:t>2. 5]</a:t>
            </a:r>
            <a:r>
              <a:rPr lang="en-US" sz="1800" smtClean="0"/>
              <a:t> Which of the following is a candidate key for R (</a:t>
            </a:r>
            <a:r>
              <a:rPr lang="en-US" sz="1800" b="1" smtClean="0"/>
              <a:t>3%</a:t>
            </a:r>
            <a:r>
              <a:rPr lang="en-US" sz="1800" smtClean="0"/>
              <a:t>)?</a:t>
            </a:r>
          </a:p>
          <a:p>
            <a:pPr>
              <a:buFont typeface="Tahoma" panose="020B0604030504040204" pitchFamily="34" charset="0"/>
              <a:buAutoNum type="alphaLcParenR"/>
            </a:pPr>
            <a:r>
              <a:rPr lang="en-US" sz="1800" smtClean="0"/>
              <a:t>AD</a:t>
            </a:r>
          </a:p>
          <a:p>
            <a:pPr>
              <a:buFont typeface="Tahoma" panose="020B0604030504040204" pitchFamily="34" charset="0"/>
              <a:buAutoNum type="alphaLcParenR"/>
            </a:pPr>
            <a:r>
              <a:rPr lang="en-US" sz="1800" smtClean="0"/>
              <a:t>AE</a:t>
            </a:r>
          </a:p>
          <a:p>
            <a:pPr>
              <a:buFont typeface="Tahoma" panose="020B0604030504040204" pitchFamily="34" charset="0"/>
              <a:buAutoNum type="alphaLcParenR"/>
            </a:pPr>
            <a:r>
              <a:rPr lang="en-US" sz="1800" smtClean="0"/>
              <a:t>BD</a:t>
            </a:r>
          </a:p>
          <a:p>
            <a:pPr>
              <a:buFont typeface="Tahoma" panose="020B0604030504040204" pitchFamily="34" charset="0"/>
              <a:buAutoNum type="alphaLcParenR"/>
            </a:pPr>
            <a:r>
              <a:rPr lang="en-US" sz="1800" smtClean="0"/>
              <a:t>BE</a:t>
            </a:r>
          </a:p>
          <a:p>
            <a:pPr>
              <a:buFont typeface="Tahoma" panose="020B0604030504040204" pitchFamily="34" charset="0"/>
              <a:buAutoNum type="alphaLcParenR"/>
            </a:pPr>
            <a:r>
              <a:rPr lang="en-US" sz="1800" smtClean="0"/>
              <a:t>All of the above</a:t>
            </a:r>
          </a:p>
          <a:p>
            <a:endParaRPr lang="en-US" sz="1800" smtClean="0"/>
          </a:p>
          <a:p>
            <a:r>
              <a:rPr lang="en-US" sz="1800" b="1" smtClean="0"/>
              <a:t>2. 6]</a:t>
            </a:r>
            <a:r>
              <a:rPr lang="en-US" sz="1800" smtClean="0"/>
              <a:t> Consider the following decomposition: {A, B, C}, {A, D, E}. Which of the following statements is true (</a:t>
            </a:r>
            <a:r>
              <a:rPr lang="en-US" sz="1800" b="1" smtClean="0"/>
              <a:t>5%</a:t>
            </a:r>
            <a:r>
              <a:rPr lang="en-US" sz="1800" smtClean="0"/>
              <a:t>)?</a:t>
            </a:r>
          </a:p>
          <a:p>
            <a:pPr>
              <a:buFont typeface="Tahoma" panose="020B0604030504040204" pitchFamily="34" charset="0"/>
              <a:buAutoNum type="alphaLcParenR"/>
            </a:pPr>
            <a:r>
              <a:rPr lang="en-US" sz="1800" smtClean="0"/>
              <a:t>The decomposition is 3NF, lossless join and dependency preserving</a:t>
            </a:r>
          </a:p>
          <a:p>
            <a:pPr>
              <a:buFont typeface="Tahoma" panose="020B0604030504040204" pitchFamily="34" charset="0"/>
              <a:buAutoNum type="alphaLcParenR"/>
            </a:pPr>
            <a:r>
              <a:rPr lang="en-US" sz="1800" smtClean="0"/>
              <a:t>The decomposition is 3NF, lossless join but not dependency preserving</a:t>
            </a:r>
          </a:p>
          <a:p>
            <a:pPr>
              <a:buFont typeface="Tahoma" panose="020B0604030504040204" pitchFamily="34" charset="0"/>
              <a:buAutoNum type="alphaLcParenR"/>
            </a:pPr>
            <a:r>
              <a:rPr lang="en-US" sz="1800" smtClean="0"/>
              <a:t>The decomposition is 3NF, dependency preserving, but not lossless join</a:t>
            </a:r>
          </a:p>
          <a:p>
            <a:pPr>
              <a:buFont typeface="Tahoma" panose="020B0604030504040204" pitchFamily="34" charset="0"/>
              <a:buAutoNum type="alphaLcParenR"/>
            </a:pPr>
            <a:r>
              <a:rPr lang="en-US" sz="1800" smtClean="0"/>
              <a:t>The decomposition is lossless join, dependency preserving but not 3NF</a:t>
            </a:r>
          </a:p>
          <a:p>
            <a:pPr>
              <a:buFont typeface="Tahoma" panose="020B0604030504040204" pitchFamily="34" charset="0"/>
              <a:buAutoNum type="alphaLcParenR"/>
            </a:pPr>
            <a:r>
              <a:rPr lang="en-US" sz="1800" smtClean="0"/>
              <a:t>The decomposition is 3NF, but neither lossless join nor dependency preserving</a:t>
            </a:r>
          </a:p>
        </p:txBody>
      </p:sp>
      <p:sp>
        <p:nvSpPr>
          <p:cNvPr id="13316" name="Rectangle 2"/>
          <p:cNvSpPr>
            <a:spLocks noChangeArrowheads="1"/>
          </p:cNvSpPr>
          <p:nvPr/>
        </p:nvSpPr>
        <p:spPr bwMode="auto">
          <a:xfrm>
            <a:off x="0" y="228600"/>
            <a:ext cx="9144000" cy="1371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2800"/>
              <a:t>Table: R(A,B,C,D,E)</a:t>
            </a:r>
          </a:p>
          <a:p>
            <a:pPr eaLnBrk="1" hangingPunct="1"/>
            <a:r>
              <a:rPr lang="en-US" sz="2800"/>
              <a:t>F= {{A} </a:t>
            </a:r>
            <a:r>
              <a:rPr lang="en-US" sz="2800">
                <a:sym typeface="Symbol" panose="05050102010706020507" pitchFamily="18" charset="2"/>
              </a:rPr>
              <a:t></a:t>
            </a:r>
            <a:r>
              <a:rPr lang="en-US" sz="2800"/>
              <a:t> {B, C}, {B} </a:t>
            </a:r>
            <a:r>
              <a:rPr lang="en-US" sz="2800">
                <a:sym typeface="Symbol" panose="05050102010706020507" pitchFamily="18" charset="2"/>
              </a:rPr>
              <a:t></a:t>
            </a:r>
            <a:r>
              <a:rPr lang="en-US" sz="2800"/>
              <a:t> {A, C}, {A, D} </a:t>
            </a:r>
            <a:r>
              <a:rPr lang="en-US" sz="2800">
                <a:sym typeface="Symbol" panose="05050102010706020507" pitchFamily="18" charset="2"/>
              </a:rPr>
              <a:t></a:t>
            </a:r>
            <a:r>
              <a:rPr lang="en-US" sz="2800"/>
              <a:t> {E}, </a:t>
            </a:r>
          </a:p>
          <a:p>
            <a:pPr eaLnBrk="1" hangingPunct="1"/>
            <a:r>
              <a:rPr lang="en-US" sz="2800"/>
              <a:t>{E} </a:t>
            </a:r>
            <a:r>
              <a:rPr lang="en-US" sz="2800">
                <a:sym typeface="Symbol" panose="05050102010706020507" pitchFamily="18" charset="2"/>
              </a:rPr>
              <a:t></a:t>
            </a:r>
            <a:r>
              <a:rPr lang="en-US" sz="2800"/>
              <a:t> {D}}</a:t>
            </a:r>
          </a:p>
        </p:txBody>
      </p:sp>
      <p:sp>
        <p:nvSpPr>
          <p:cNvPr id="5" name="Rectangle 4"/>
          <p:cNvSpPr>
            <a:spLocks noChangeArrowheads="1"/>
          </p:cNvSpPr>
          <p:nvPr/>
        </p:nvSpPr>
        <p:spPr bwMode="auto">
          <a:xfrm>
            <a:off x="0" y="3276600"/>
            <a:ext cx="2209800" cy="381000"/>
          </a:xfrm>
          <a:prstGeom prst="rect">
            <a:avLst/>
          </a:prstGeom>
          <a:noFill/>
          <a:ln w="381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en-US"/>
          </a:p>
        </p:txBody>
      </p:sp>
      <p:sp>
        <p:nvSpPr>
          <p:cNvPr id="6" name="Rectangle 5"/>
          <p:cNvSpPr>
            <a:spLocks noChangeArrowheads="1"/>
          </p:cNvSpPr>
          <p:nvPr/>
        </p:nvSpPr>
        <p:spPr bwMode="auto">
          <a:xfrm>
            <a:off x="0" y="4572000"/>
            <a:ext cx="8458200" cy="381000"/>
          </a:xfrm>
          <a:prstGeom prst="rect">
            <a:avLst/>
          </a:prstGeom>
          <a:noFill/>
          <a:ln w="381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1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15">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15">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315">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15">
                                            <p:txEl>
                                              <p:pRg st="12" end="12"/>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F4154542-9A5E-4371-BBF0-DD860B0C46B3}" type="slidenum">
              <a:rPr lang="en-US" altLang="zh-TW" sz="1400">
                <a:solidFill>
                  <a:schemeClr val="accent2"/>
                </a:solidFill>
              </a:rPr>
              <a:pPr eaLnBrk="1" hangingPunct="1"/>
              <a:t>13</a:t>
            </a:fld>
            <a:endParaRPr lang="en-US" altLang="zh-TW" sz="1400">
              <a:solidFill>
                <a:schemeClr val="accent2"/>
              </a:solidFill>
            </a:endParaRPr>
          </a:p>
          <a:p>
            <a:pPr eaLnBrk="1" hangingPunct="1"/>
            <a:endParaRPr lang="en-US" altLang="zh-TW" sz="1400">
              <a:solidFill>
                <a:schemeClr val="accent2"/>
              </a:solidFill>
            </a:endParaRPr>
          </a:p>
        </p:txBody>
      </p:sp>
      <p:sp>
        <p:nvSpPr>
          <p:cNvPr id="14339" name="Rectangle 3"/>
          <p:cNvSpPr>
            <a:spLocks noGrp="1" noChangeArrowheads="1"/>
          </p:cNvSpPr>
          <p:nvPr>
            <p:ph type="body" idx="4294967295"/>
          </p:nvPr>
        </p:nvSpPr>
        <p:spPr>
          <a:xfrm>
            <a:off x="0" y="1676400"/>
            <a:ext cx="8991600" cy="4545013"/>
          </a:xfrm>
        </p:spPr>
        <p:txBody>
          <a:bodyPr/>
          <a:lstStyle/>
          <a:p>
            <a:r>
              <a:rPr lang="en-US" sz="1800" b="1" smtClean="0"/>
              <a:t>2. 7]</a:t>
            </a:r>
            <a:r>
              <a:rPr lang="en-US" sz="1800" smtClean="0"/>
              <a:t> Consider the following decomposition: {A, B, C }, {A, E}, {D, E}. Which of the following statements is true (</a:t>
            </a:r>
            <a:r>
              <a:rPr lang="en-US" sz="1800" b="1" smtClean="0"/>
              <a:t>5%</a:t>
            </a:r>
            <a:r>
              <a:rPr lang="en-US" sz="1800" smtClean="0"/>
              <a:t>)?</a:t>
            </a:r>
          </a:p>
          <a:p>
            <a:pPr>
              <a:buFont typeface="Tahoma" panose="020B0604030504040204" pitchFamily="34" charset="0"/>
              <a:buAutoNum type="alphaLcParenR"/>
            </a:pPr>
            <a:r>
              <a:rPr lang="en-US" sz="1800" smtClean="0"/>
              <a:t>The decomposition is BCNF, lossless join and dependency preserving</a:t>
            </a:r>
          </a:p>
          <a:p>
            <a:pPr>
              <a:buFont typeface="Tahoma" panose="020B0604030504040204" pitchFamily="34" charset="0"/>
              <a:buAutoNum type="alphaLcParenR"/>
            </a:pPr>
            <a:r>
              <a:rPr lang="en-US" sz="1800" smtClean="0"/>
              <a:t>The decomposition is BCNF, lossless join but not dependency preserving</a:t>
            </a:r>
          </a:p>
          <a:p>
            <a:pPr>
              <a:buFont typeface="Tahoma" panose="020B0604030504040204" pitchFamily="34" charset="0"/>
              <a:buAutoNum type="alphaLcParenR"/>
            </a:pPr>
            <a:r>
              <a:rPr lang="en-US" sz="1800" smtClean="0"/>
              <a:t>The decomposition is BCNF, dependency preserving, but not lossless join</a:t>
            </a:r>
          </a:p>
          <a:p>
            <a:pPr>
              <a:buFont typeface="Tahoma" panose="020B0604030504040204" pitchFamily="34" charset="0"/>
              <a:buAutoNum type="alphaLcParenR"/>
            </a:pPr>
            <a:r>
              <a:rPr lang="en-US" sz="1800" smtClean="0"/>
              <a:t>The decomposition is lossless join, dependency preserving but not BCNF</a:t>
            </a:r>
          </a:p>
          <a:p>
            <a:pPr>
              <a:buFont typeface="Tahoma" panose="020B0604030504040204" pitchFamily="34" charset="0"/>
              <a:buAutoNum type="alphaLcParenR"/>
            </a:pPr>
            <a:r>
              <a:rPr lang="en-US" sz="1800" smtClean="0"/>
              <a:t>The decomposition is BCNF, but neither lossless join nor dependency preserving </a:t>
            </a:r>
          </a:p>
        </p:txBody>
      </p:sp>
      <p:sp>
        <p:nvSpPr>
          <p:cNvPr id="14340" name="Rectangle 2"/>
          <p:cNvSpPr>
            <a:spLocks noChangeArrowheads="1"/>
          </p:cNvSpPr>
          <p:nvPr/>
        </p:nvSpPr>
        <p:spPr bwMode="auto">
          <a:xfrm>
            <a:off x="0" y="228600"/>
            <a:ext cx="9144000" cy="1371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2800"/>
              <a:t>Table: R(A,B,C,D,E)</a:t>
            </a:r>
          </a:p>
          <a:p>
            <a:pPr eaLnBrk="1" hangingPunct="1"/>
            <a:r>
              <a:rPr lang="en-US" sz="2800"/>
              <a:t>F= {{A} </a:t>
            </a:r>
            <a:r>
              <a:rPr lang="en-US" sz="2800">
                <a:sym typeface="Symbol" panose="05050102010706020507" pitchFamily="18" charset="2"/>
              </a:rPr>
              <a:t></a:t>
            </a:r>
            <a:r>
              <a:rPr lang="en-US" sz="2800"/>
              <a:t> {B, C}, {B} </a:t>
            </a:r>
            <a:r>
              <a:rPr lang="en-US" sz="2800">
                <a:sym typeface="Symbol" panose="05050102010706020507" pitchFamily="18" charset="2"/>
              </a:rPr>
              <a:t></a:t>
            </a:r>
            <a:r>
              <a:rPr lang="en-US" sz="2800"/>
              <a:t> {A, C}, {A, D} </a:t>
            </a:r>
            <a:r>
              <a:rPr lang="en-US" sz="2800">
                <a:sym typeface="Symbol" panose="05050102010706020507" pitchFamily="18" charset="2"/>
              </a:rPr>
              <a:t></a:t>
            </a:r>
            <a:r>
              <a:rPr lang="en-US" sz="2800"/>
              <a:t> {E}, </a:t>
            </a:r>
          </a:p>
          <a:p>
            <a:pPr eaLnBrk="1" hangingPunct="1"/>
            <a:r>
              <a:rPr lang="en-US" sz="2800"/>
              <a:t>{E} </a:t>
            </a:r>
            <a:r>
              <a:rPr lang="en-US" sz="2800">
                <a:sym typeface="Symbol" panose="05050102010706020507" pitchFamily="18" charset="2"/>
              </a:rPr>
              <a:t></a:t>
            </a:r>
            <a:r>
              <a:rPr lang="en-US" sz="2800"/>
              <a:t> {D}}</a:t>
            </a:r>
          </a:p>
        </p:txBody>
      </p:sp>
      <p:sp>
        <p:nvSpPr>
          <p:cNvPr id="5" name="Rectangle 4"/>
          <p:cNvSpPr>
            <a:spLocks noChangeArrowheads="1"/>
          </p:cNvSpPr>
          <p:nvPr/>
        </p:nvSpPr>
        <p:spPr bwMode="auto">
          <a:xfrm>
            <a:off x="0" y="2590800"/>
            <a:ext cx="8686800" cy="381000"/>
          </a:xfrm>
          <a:prstGeom prst="rect">
            <a:avLst/>
          </a:prstGeom>
          <a:noFill/>
          <a:ln w="381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A0A9700F-C361-403D-9BD4-76F025D3EDE8}" type="slidenum">
              <a:rPr lang="en-US" altLang="zh-TW" sz="1400">
                <a:solidFill>
                  <a:schemeClr val="accent2"/>
                </a:solidFill>
              </a:rPr>
              <a:pPr eaLnBrk="1" hangingPunct="1"/>
              <a:t>14</a:t>
            </a:fld>
            <a:endParaRPr lang="en-US" altLang="zh-TW" sz="1400">
              <a:solidFill>
                <a:schemeClr val="accent2"/>
              </a:solidFill>
            </a:endParaRPr>
          </a:p>
          <a:p>
            <a:pPr eaLnBrk="1" hangingPunct="1"/>
            <a:endParaRPr lang="en-US" altLang="zh-TW" sz="1400">
              <a:solidFill>
                <a:schemeClr val="accent2"/>
              </a:solidFill>
            </a:endParaRPr>
          </a:p>
        </p:txBody>
      </p:sp>
      <p:sp>
        <p:nvSpPr>
          <p:cNvPr id="15363" name="Rectangle 3"/>
          <p:cNvSpPr>
            <a:spLocks noGrp="1" noChangeArrowheads="1"/>
          </p:cNvSpPr>
          <p:nvPr>
            <p:ph type="body" idx="4294967295"/>
          </p:nvPr>
        </p:nvSpPr>
        <p:spPr>
          <a:xfrm>
            <a:off x="152400" y="1371600"/>
            <a:ext cx="8991600" cy="3124200"/>
          </a:xfrm>
        </p:spPr>
        <p:txBody>
          <a:bodyPr/>
          <a:lstStyle/>
          <a:p>
            <a:r>
              <a:rPr lang="en-US" sz="1800" smtClean="0"/>
              <a:t>Consider table R(A,B,C,D,E). Given the functional dependencies in the first column of the following form, complete the form accordingly.</a:t>
            </a:r>
          </a:p>
          <a:p>
            <a:r>
              <a:rPr lang="en-US" sz="1800" smtClean="0"/>
              <a:t>In the second column, list all candidate keys for R.</a:t>
            </a:r>
          </a:p>
          <a:p>
            <a:r>
              <a:rPr lang="en-US" sz="1800" smtClean="0"/>
              <a:t>In the third column, provide a maximal decomposition of R in 3NF (we only decompose when there is violation of 3NF) – if R is already in 3NF just write R(A,B,C,D,E) instead of a decomposition. </a:t>
            </a:r>
          </a:p>
          <a:p>
            <a:r>
              <a:rPr lang="en-US" sz="1800" smtClean="0"/>
              <a:t>In the fourth column, do the same for BCNF decomposition. If there are multiple options, choose any dependency preserving decomposition.</a:t>
            </a:r>
          </a:p>
          <a:p>
            <a:r>
              <a:rPr lang="en-US" sz="1800" smtClean="0"/>
              <a:t> Give the results without comments. The first row is given as an example. Each answer is 2%. </a:t>
            </a:r>
          </a:p>
          <a:p>
            <a:endParaRPr lang="en-US" sz="1800" smtClean="0"/>
          </a:p>
        </p:txBody>
      </p:sp>
      <p:sp>
        <p:nvSpPr>
          <p:cNvPr id="15364" name="Rectangle 2"/>
          <p:cNvSpPr>
            <a:spLocks noChangeArrowheads="1"/>
          </p:cNvSpPr>
          <p:nvPr/>
        </p:nvSpPr>
        <p:spPr bwMode="auto">
          <a:xfrm>
            <a:off x="0" y="228600"/>
            <a:ext cx="9144000" cy="762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2800" b="1" u="sng"/>
              <a:t>Problem 3 – Normal Forms (24%)</a:t>
            </a:r>
            <a:endParaRPr lang="en-US" sz="2800"/>
          </a:p>
        </p:txBody>
      </p:sp>
      <p:sp>
        <p:nvSpPr>
          <p:cNvPr id="15365" name="AutoShape 24"/>
          <p:cNvSpPr>
            <a:spLocks noChangeAspect="1" noChangeArrowheads="1" noTextEdit="1"/>
          </p:cNvSpPr>
          <p:nvPr/>
        </p:nvSpPr>
        <p:spPr bwMode="auto">
          <a:xfrm>
            <a:off x="152400" y="4648200"/>
            <a:ext cx="852487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366" name="Rectangle 26"/>
          <p:cNvSpPr>
            <a:spLocks noChangeArrowheads="1"/>
          </p:cNvSpPr>
          <p:nvPr/>
        </p:nvSpPr>
        <p:spPr bwMode="auto">
          <a:xfrm>
            <a:off x="2424113" y="4752975"/>
            <a:ext cx="9525" cy="1466850"/>
          </a:xfrm>
          <a:prstGeom prst="rect">
            <a:avLst/>
          </a:prstGeom>
          <a:solidFill>
            <a:srgbClr val="000000"/>
          </a:solidFill>
          <a:ln w="0">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en-US"/>
          </a:p>
        </p:txBody>
      </p:sp>
      <p:sp>
        <p:nvSpPr>
          <p:cNvPr id="15367" name="Rectangle 27"/>
          <p:cNvSpPr>
            <a:spLocks noChangeArrowheads="1"/>
          </p:cNvSpPr>
          <p:nvPr/>
        </p:nvSpPr>
        <p:spPr bwMode="auto">
          <a:xfrm>
            <a:off x="4348163" y="4752975"/>
            <a:ext cx="9525" cy="1466850"/>
          </a:xfrm>
          <a:prstGeom prst="rect">
            <a:avLst/>
          </a:prstGeom>
          <a:solidFill>
            <a:srgbClr val="000000"/>
          </a:solidFill>
          <a:ln w="0">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en-US"/>
          </a:p>
        </p:txBody>
      </p:sp>
      <p:sp>
        <p:nvSpPr>
          <p:cNvPr id="15368" name="Rectangle 28"/>
          <p:cNvSpPr>
            <a:spLocks noChangeArrowheads="1"/>
          </p:cNvSpPr>
          <p:nvPr/>
        </p:nvSpPr>
        <p:spPr bwMode="auto">
          <a:xfrm>
            <a:off x="6491288" y="4752975"/>
            <a:ext cx="9525" cy="1466850"/>
          </a:xfrm>
          <a:prstGeom prst="rect">
            <a:avLst/>
          </a:prstGeom>
          <a:solidFill>
            <a:srgbClr val="000000"/>
          </a:solidFill>
          <a:ln w="0">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en-US"/>
          </a:p>
        </p:txBody>
      </p:sp>
      <p:sp>
        <p:nvSpPr>
          <p:cNvPr id="15369" name="Rectangle 29"/>
          <p:cNvSpPr>
            <a:spLocks noChangeArrowheads="1"/>
          </p:cNvSpPr>
          <p:nvPr/>
        </p:nvSpPr>
        <p:spPr bwMode="auto">
          <a:xfrm>
            <a:off x="257175" y="5243513"/>
            <a:ext cx="8324850" cy="9525"/>
          </a:xfrm>
          <a:prstGeom prst="rect">
            <a:avLst/>
          </a:prstGeom>
          <a:solidFill>
            <a:srgbClr val="000000"/>
          </a:solidFill>
          <a:ln w="0">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en-US"/>
          </a:p>
        </p:txBody>
      </p:sp>
      <p:sp>
        <p:nvSpPr>
          <p:cNvPr id="15370" name="Rectangle 30"/>
          <p:cNvSpPr>
            <a:spLocks noChangeArrowheads="1"/>
          </p:cNvSpPr>
          <p:nvPr/>
        </p:nvSpPr>
        <p:spPr bwMode="auto">
          <a:xfrm>
            <a:off x="261938" y="4752975"/>
            <a:ext cx="9525" cy="1466850"/>
          </a:xfrm>
          <a:prstGeom prst="rect">
            <a:avLst/>
          </a:prstGeom>
          <a:solidFill>
            <a:srgbClr val="000000"/>
          </a:solidFill>
          <a:ln w="0">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en-US"/>
          </a:p>
        </p:txBody>
      </p:sp>
      <p:sp>
        <p:nvSpPr>
          <p:cNvPr id="15371" name="Rectangle 31"/>
          <p:cNvSpPr>
            <a:spLocks noChangeArrowheads="1"/>
          </p:cNvSpPr>
          <p:nvPr/>
        </p:nvSpPr>
        <p:spPr bwMode="auto">
          <a:xfrm>
            <a:off x="8567738" y="4752975"/>
            <a:ext cx="9525" cy="1466850"/>
          </a:xfrm>
          <a:prstGeom prst="rect">
            <a:avLst/>
          </a:prstGeom>
          <a:solidFill>
            <a:srgbClr val="000000"/>
          </a:solidFill>
          <a:ln w="0">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en-US"/>
          </a:p>
        </p:txBody>
      </p:sp>
      <p:sp>
        <p:nvSpPr>
          <p:cNvPr id="15372" name="Rectangle 32"/>
          <p:cNvSpPr>
            <a:spLocks noChangeArrowheads="1"/>
          </p:cNvSpPr>
          <p:nvPr/>
        </p:nvSpPr>
        <p:spPr bwMode="auto">
          <a:xfrm>
            <a:off x="257175" y="4757738"/>
            <a:ext cx="8324850" cy="9525"/>
          </a:xfrm>
          <a:prstGeom prst="rect">
            <a:avLst/>
          </a:prstGeom>
          <a:solidFill>
            <a:srgbClr val="000000"/>
          </a:solidFill>
          <a:ln w="0">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en-US"/>
          </a:p>
        </p:txBody>
      </p:sp>
      <p:sp>
        <p:nvSpPr>
          <p:cNvPr id="15373" name="Rectangle 33"/>
          <p:cNvSpPr>
            <a:spLocks noChangeArrowheads="1"/>
          </p:cNvSpPr>
          <p:nvPr/>
        </p:nvSpPr>
        <p:spPr bwMode="auto">
          <a:xfrm>
            <a:off x="257175" y="6205538"/>
            <a:ext cx="8324850" cy="9525"/>
          </a:xfrm>
          <a:prstGeom prst="rect">
            <a:avLst/>
          </a:prstGeom>
          <a:solidFill>
            <a:srgbClr val="000000"/>
          </a:solidFill>
          <a:ln w="0">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en-US"/>
          </a:p>
        </p:txBody>
      </p:sp>
      <p:sp>
        <p:nvSpPr>
          <p:cNvPr id="15374" name="Rectangle 34"/>
          <p:cNvSpPr>
            <a:spLocks noChangeArrowheads="1"/>
          </p:cNvSpPr>
          <p:nvPr/>
        </p:nvSpPr>
        <p:spPr bwMode="auto">
          <a:xfrm>
            <a:off x="334963" y="4772025"/>
            <a:ext cx="9620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400" b="1">
                <a:solidFill>
                  <a:srgbClr val="000000"/>
                </a:solidFill>
              </a:rPr>
              <a:t>Functional</a:t>
            </a:r>
            <a:endParaRPr lang="en-US"/>
          </a:p>
        </p:txBody>
      </p:sp>
      <p:sp>
        <p:nvSpPr>
          <p:cNvPr id="15375" name="Rectangle 35"/>
          <p:cNvSpPr>
            <a:spLocks noChangeArrowheads="1"/>
          </p:cNvSpPr>
          <p:nvPr/>
        </p:nvSpPr>
        <p:spPr bwMode="auto">
          <a:xfrm>
            <a:off x="1201738" y="4772025"/>
            <a:ext cx="12001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400" b="1">
                <a:solidFill>
                  <a:srgbClr val="000000"/>
                </a:solidFill>
              </a:rPr>
              <a:t>Dependencies</a:t>
            </a:r>
            <a:endParaRPr lang="en-US"/>
          </a:p>
        </p:txBody>
      </p:sp>
      <p:sp>
        <p:nvSpPr>
          <p:cNvPr id="15376" name="Rectangle 36"/>
          <p:cNvSpPr>
            <a:spLocks noChangeArrowheads="1"/>
          </p:cNvSpPr>
          <p:nvPr/>
        </p:nvSpPr>
        <p:spPr bwMode="auto">
          <a:xfrm>
            <a:off x="2492375" y="4772025"/>
            <a:ext cx="9334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400" b="1">
                <a:solidFill>
                  <a:srgbClr val="000000"/>
                </a:solidFill>
              </a:rPr>
              <a:t>Candidate</a:t>
            </a:r>
            <a:endParaRPr lang="en-US"/>
          </a:p>
        </p:txBody>
      </p:sp>
      <p:sp>
        <p:nvSpPr>
          <p:cNvPr id="15377" name="Rectangle 37"/>
          <p:cNvSpPr>
            <a:spLocks noChangeArrowheads="1"/>
          </p:cNvSpPr>
          <p:nvPr/>
        </p:nvSpPr>
        <p:spPr bwMode="auto">
          <a:xfrm>
            <a:off x="3330575" y="4772025"/>
            <a:ext cx="4857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400" b="1">
                <a:solidFill>
                  <a:srgbClr val="000000"/>
                </a:solidFill>
              </a:rPr>
              <a:t>Keys</a:t>
            </a:r>
            <a:endParaRPr lang="en-US"/>
          </a:p>
        </p:txBody>
      </p:sp>
      <p:sp>
        <p:nvSpPr>
          <p:cNvPr id="15378" name="Rectangle 38"/>
          <p:cNvSpPr>
            <a:spLocks noChangeArrowheads="1"/>
          </p:cNvSpPr>
          <p:nvPr/>
        </p:nvSpPr>
        <p:spPr bwMode="auto">
          <a:xfrm>
            <a:off x="3740150" y="4772025"/>
            <a:ext cx="3333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400" b="1">
                <a:solidFill>
                  <a:srgbClr val="000000"/>
                </a:solidFill>
              </a:rPr>
              <a:t>for</a:t>
            </a:r>
            <a:endParaRPr lang="en-US"/>
          </a:p>
        </p:txBody>
      </p:sp>
      <p:sp>
        <p:nvSpPr>
          <p:cNvPr id="15379" name="Rectangle 39"/>
          <p:cNvSpPr>
            <a:spLocks noChangeArrowheads="1"/>
          </p:cNvSpPr>
          <p:nvPr/>
        </p:nvSpPr>
        <p:spPr bwMode="auto">
          <a:xfrm>
            <a:off x="4006850" y="4772025"/>
            <a:ext cx="2286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400" b="1">
                <a:solidFill>
                  <a:srgbClr val="000000"/>
                </a:solidFill>
              </a:rPr>
              <a:t>R</a:t>
            </a:r>
            <a:endParaRPr lang="en-US"/>
          </a:p>
        </p:txBody>
      </p:sp>
      <p:sp>
        <p:nvSpPr>
          <p:cNvPr id="15380" name="Rectangle 40"/>
          <p:cNvSpPr>
            <a:spLocks noChangeArrowheads="1"/>
          </p:cNvSpPr>
          <p:nvPr/>
        </p:nvSpPr>
        <p:spPr bwMode="auto">
          <a:xfrm>
            <a:off x="4424363" y="4772025"/>
            <a:ext cx="10096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400" b="1">
                <a:solidFill>
                  <a:srgbClr val="000000"/>
                </a:solidFill>
              </a:rPr>
              <a:t>Decompose</a:t>
            </a:r>
            <a:endParaRPr lang="en-US"/>
          </a:p>
        </p:txBody>
      </p:sp>
      <p:sp>
        <p:nvSpPr>
          <p:cNvPr id="15381" name="Rectangle 41"/>
          <p:cNvSpPr>
            <a:spLocks noChangeArrowheads="1"/>
          </p:cNvSpPr>
          <p:nvPr/>
        </p:nvSpPr>
        <p:spPr bwMode="auto">
          <a:xfrm>
            <a:off x="5329238" y="4772025"/>
            <a:ext cx="2286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400" b="1">
                <a:solidFill>
                  <a:srgbClr val="000000"/>
                </a:solidFill>
              </a:rPr>
              <a:t>R</a:t>
            </a:r>
            <a:endParaRPr lang="en-US"/>
          </a:p>
        </p:txBody>
      </p:sp>
      <p:sp>
        <p:nvSpPr>
          <p:cNvPr id="15382" name="Rectangle 42"/>
          <p:cNvSpPr>
            <a:spLocks noChangeArrowheads="1"/>
          </p:cNvSpPr>
          <p:nvPr/>
        </p:nvSpPr>
        <p:spPr bwMode="auto">
          <a:xfrm>
            <a:off x="5491163" y="4772025"/>
            <a:ext cx="2476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400" b="1">
                <a:solidFill>
                  <a:srgbClr val="000000"/>
                </a:solidFill>
              </a:rPr>
              <a:t>in</a:t>
            </a:r>
            <a:endParaRPr lang="en-US"/>
          </a:p>
        </p:txBody>
      </p:sp>
      <p:sp>
        <p:nvSpPr>
          <p:cNvPr id="15383" name="Rectangle 43"/>
          <p:cNvSpPr>
            <a:spLocks noChangeArrowheads="1"/>
          </p:cNvSpPr>
          <p:nvPr/>
        </p:nvSpPr>
        <p:spPr bwMode="auto">
          <a:xfrm>
            <a:off x="5681663" y="4772025"/>
            <a:ext cx="1809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400" b="1">
                <a:solidFill>
                  <a:srgbClr val="000000"/>
                </a:solidFill>
              </a:rPr>
              <a:t>3</a:t>
            </a:r>
            <a:endParaRPr lang="en-US"/>
          </a:p>
        </p:txBody>
      </p:sp>
      <p:sp>
        <p:nvSpPr>
          <p:cNvPr id="15384" name="Rectangle 44"/>
          <p:cNvSpPr>
            <a:spLocks noChangeArrowheads="1"/>
          </p:cNvSpPr>
          <p:nvPr/>
        </p:nvSpPr>
        <p:spPr bwMode="auto">
          <a:xfrm>
            <a:off x="5776913" y="4772025"/>
            <a:ext cx="3429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400" b="1">
                <a:solidFill>
                  <a:srgbClr val="000000"/>
                </a:solidFill>
              </a:rPr>
              <a:t>NF</a:t>
            </a:r>
            <a:endParaRPr lang="en-US"/>
          </a:p>
        </p:txBody>
      </p:sp>
      <p:sp>
        <p:nvSpPr>
          <p:cNvPr id="15385" name="Rectangle 45"/>
          <p:cNvSpPr>
            <a:spLocks noChangeArrowheads="1"/>
          </p:cNvSpPr>
          <p:nvPr/>
        </p:nvSpPr>
        <p:spPr bwMode="auto">
          <a:xfrm>
            <a:off x="6562725" y="4772025"/>
            <a:ext cx="10096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400" b="1">
                <a:solidFill>
                  <a:srgbClr val="000000"/>
                </a:solidFill>
              </a:rPr>
              <a:t>Decompose</a:t>
            </a:r>
            <a:endParaRPr lang="en-US"/>
          </a:p>
        </p:txBody>
      </p:sp>
      <p:sp>
        <p:nvSpPr>
          <p:cNvPr id="15386" name="Rectangle 46"/>
          <p:cNvSpPr>
            <a:spLocks noChangeArrowheads="1"/>
          </p:cNvSpPr>
          <p:nvPr/>
        </p:nvSpPr>
        <p:spPr bwMode="auto">
          <a:xfrm>
            <a:off x="7467600" y="4772025"/>
            <a:ext cx="2286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400" b="1">
                <a:solidFill>
                  <a:srgbClr val="000000"/>
                </a:solidFill>
              </a:rPr>
              <a:t>R</a:t>
            </a:r>
            <a:endParaRPr lang="en-US"/>
          </a:p>
        </p:txBody>
      </p:sp>
      <p:sp>
        <p:nvSpPr>
          <p:cNvPr id="15387" name="Rectangle 47"/>
          <p:cNvSpPr>
            <a:spLocks noChangeArrowheads="1"/>
          </p:cNvSpPr>
          <p:nvPr/>
        </p:nvSpPr>
        <p:spPr bwMode="auto">
          <a:xfrm>
            <a:off x="7629525" y="4772025"/>
            <a:ext cx="2476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400" b="1">
                <a:solidFill>
                  <a:srgbClr val="000000"/>
                </a:solidFill>
              </a:rPr>
              <a:t>in</a:t>
            </a:r>
            <a:endParaRPr lang="en-US"/>
          </a:p>
        </p:txBody>
      </p:sp>
      <p:sp>
        <p:nvSpPr>
          <p:cNvPr id="15388" name="Rectangle 48"/>
          <p:cNvSpPr>
            <a:spLocks noChangeArrowheads="1"/>
          </p:cNvSpPr>
          <p:nvPr/>
        </p:nvSpPr>
        <p:spPr bwMode="auto">
          <a:xfrm>
            <a:off x="7820025" y="4772025"/>
            <a:ext cx="6096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400" b="1">
                <a:solidFill>
                  <a:srgbClr val="000000"/>
                </a:solidFill>
              </a:rPr>
              <a:t>BCNF</a:t>
            </a:r>
            <a:endParaRPr lang="en-US"/>
          </a:p>
        </p:txBody>
      </p:sp>
      <p:sp>
        <p:nvSpPr>
          <p:cNvPr id="15389" name="Rectangle 49"/>
          <p:cNvSpPr>
            <a:spLocks noChangeArrowheads="1"/>
          </p:cNvSpPr>
          <p:nvPr/>
        </p:nvSpPr>
        <p:spPr bwMode="auto">
          <a:xfrm>
            <a:off x="334963" y="5559425"/>
            <a:ext cx="4095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2000" b="1">
                <a:solidFill>
                  <a:srgbClr val="000000"/>
                </a:solidFill>
              </a:rPr>
              <a:t>{A</a:t>
            </a:r>
            <a:endParaRPr lang="en-US"/>
          </a:p>
        </p:txBody>
      </p:sp>
      <p:sp>
        <p:nvSpPr>
          <p:cNvPr id="15390" name="Rectangle 50"/>
          <p:cNvSpPr>
            <a:spLocks noChangeArrowheads="1"/>
          </p:cNvSpPr>
          <p:nvPr/>
        </p:nvSpPr>
        <p:spPr bwMode="auto">
          <a:xfrm>
            <a:off x="658813" y="5540375"/>
            <a:ext cx="4286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2000" b="1">
                <a:solidFill>
                  <a:srgbClr val="000000"/>
                </a:solidFill>
                <a:latin typeface="Symbol" panose="05050102010706020507" pitchFamily="18" charset="2"/>
              </a:rPr>
              <a:t>®</a:t>
            </a:r>
            <a:endParaRPr lang="en-US"/>
          </a:p>
        </p:txBody>
      </p:sp>
      <p:sp>
        <p:nvSpPr>
          <p:cNvPr id="15391" name="Rectangle 51"/>
          <p:cNvSpPr>
            <a:spLocks noChangeArrowheads="1"/>
          </p:cNvSpPr>
          <p:nvPr/>
        </p:nvSpPr>
        <p:spPr bwMode="auto">
          <a:xfrm>
            <a:off x="973138" y="5559425"/>
            <a:ext cx="3619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2000" b="1">
                <a:solidFill>
                  <a:srgbClr val="000000"/>
                </a:solidFill>
              </a:rPr>
              <a:t>B,</a:t>
            </a:r>
            <a:endParaRPr lang="en-US"/>
          </a:p>
        </p:txBody>
      </p:sp>
      <p:sp>
        <p:nvSpPr>
          <p:cNvPr id="15392" name="Rectangle 52"/>
          <p:cNvSpPr>
            <a:spLocks noChangeArrowheads="1"/>
          </p:cNvSpPr>
          <p:nvPr/>
        </p:nvSpPr>
        <p:spPr bwMode="auto">
          <a:xfrm>
            <a:off x="1268413" y="5559425"/>
            <a:ext cx="3714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2000" b="1">
                <a:solidFill>
                  <a:srgbClr val="000000"/>
                </a:solidFill>
              </a:rPr>
              <a:t>C,</a:t>
            </a:r>
            <a:endParaRPr lang="en-US"/>
          </a:p>
        </p:txBody>
      </p:sp>
      <p:sp>
        <p:nvSpPr>
          <p:cNvPr id="15393" name="Rectangle 53"/>
          <p:cNvSpPr>
            <a:spLocks noChangeArrowheads="1"/>
          </p:cNvSpPr>
          <p:nvPr/>
        </p:nvSpPr>
        <p:spPr bwMode="auto">
          <a:xfrm>
            <a:off x="1582738" y="5559425"/>
            <a:ext cx="3714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2000" b="1">
                <a:solidFill>
                  <a:srgbClr val="000000"/>
                </a:solidFill>
              </a:rPr>
              <a:t>D,</a:t>
            </a:r>
            <a:endParaRPr lang="en-US"/>
          </a:p>
        </p:txBody>
      </p:sp>
      <p:sp>
        <p:nvSpPr>
          <p:cNvPr id="15394" name="Rectangle 54"/>
          <p:cNvSpPr>
            <a:spLocks noChangeArrowheads="1"/>
          </p:cNvSpPr>
          <p:nvPr/>
        </p:nvSpPr>
        <p:spPr bwMode="auto">
          <a:xfrm>
            <a:off x="1897063" y="5559425"/>
            <a:ext cx="4000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2000" b="1">
                <a:solidFill>
                  <a:srgbClr val="000000"/>
                </a:solidFill>
              </a:rPr>
              <a:t>E}</a:t>
            </a:r>
            <a:endParaRPr lang="en-US"/>
          </a:p>
        </p:txBody>
      </p:sp>
      <p:grpSp>
        <p:nvGrpSpPr>
          <p:cNvPr id="2" name="Group 40"/>
          <p:cNvGrpSpPr>
            <a:grpSpLocks/>
          </p:cNvGrpSpPr>
          <p:nvPr/>
        </p:nvGrpSpPr>
        <p:grpSpPr bwMode="auto">
          <a:xfrm>
            <a:off x="2492375" y="5568950"/>
            <a:ext cx="5699125" cy="371475"/>
            <a:chOff x="2492375" y="5568950"/>
            <a:chExt cx="5699125" cy="371475"/>
          </a:xfrm>
        </p:grpSpPr>
        <p:sp>
          <p:nvSpPr>
            <p:cNvPr id="15396" name="Rectangle 55"/>
            <p:cNvSpPr>
              <a:spLocks noChangeArrowheads="1"/>
            </p:cNvSpPr>
            <p:nvPr/>
          </p:nvSpPr>
          <p:spPr bwMode="auto">
            <a:xfrm>
              <a:off x="2492375" y="5568950"/>
              <a:ext cx="55245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2000">
                  <a:solidFill>
                    <a:srgbClr val="FF0000"/>
                  </a:solidFill>
                </a:rPr>
                <a:t>{A}</a:t>
              </a:r>
              <a:endParaRPr lang="en-US"/>
            </a:p>
          </p:txBody>
        </p:sp>
        <p:sp>
          <p:nvSpPr>
            <p:cNvPr id="15397" name="Rectangle 56"/>
            <p:cNvSpPr>
              <a:spLocks noChangeArrowheads="1"/>
            </p:cNvSpPr>
            <p:nvPr/>
          </p:nvSpPr>
          <p:spPr bwMode="auto">
            <a:xfrm>
              <a:off x="4424363" y="5568950"/>
              <a:ext cx="162877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2000">
                  <a:solidFill>
                    <a:srgbClr val="FF0000"/>
                  </a:solidFill>
                </a:rPr>
                <a:t>R(A,B,C,D,E)</a:t>
              </a:r>
              <a:endParaRPr lang="en-US"/>
            </a:p>
          </p:txBody>
        </p:sp>
        <p:sp>
          <p:nvSpPr>
            <p:cNvPr id="15398" name="Rectangle 57"/>
            <p:cNvSpPr>
              <a:spLocks noChangeArrowheads="1"/>
            </p:cNvSpPr>
            <p:nvPr/>
          </p:nvSpPr>
          <p:spPr bwMode="auto">
            <a:xfrm>
              <a:off x="6562725" y="5568950"/>
              <a:ext cx="162877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2000">
                  <a:solidFill>
                    <a:srgbClr val="FF0000"/>
                  </a:solidFill>
                </a:rPr>
                <a:t>R(A,B,C,D,E)</a:t>
              </a:r>
              <a:endParaRPr lang="en-U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81AB4E4B-C58A-4470-BCBD-134A12DE1DC5}" type="slidenum">
              <a:rPr lang="en-US" altLang="zh-TW" sz="1400">
                <a:solidFill>
                  <a:schemeClr val="accent2"/>
                </a:solidFill>
              </a:rPr>
              <a:pPr eaLnBrk="1" hangingPunct="1"/>
              <a:t>15</a:t>
            </a:fld>
            <a:endParaRPr lang="en-US" altLang="zh-TW" sz="1400">
              <a:solidFill>
                <a:schemeClr val="accent2"/>
              </a:solidFill>
            </a:endParaRPr>
          </a:p>
          <a:p>
            <a:pPr eaLnBrk="1" hangingPunct="1"/>
            <a:endParaRPr lang="en-US" altLang="zh-TW" sz="1400">
              <a:solidFill>
                <a:schemeClr val="accent2"/>
              </a:solidFill>
            </a:endParaRPr>
          </a:p>
        </p:txBody>
      </p:sp>
      <p:sp>
        <p:nvSpPr>
          <p:cNvPr id="16387" name="Rectangle 2"/>
          <p:cNvSpPr>
            <a:spLocks noChangeArrowheads="1"/>
          </p:cNvSpPr>
          <p:nvPr/>
        </p:nvSpPr>
        <p:spPr bwMode="auto">
          <a:xfrm>
            <a:off x="0" y="228600"/>
            <a:ext cx="9144000" cy="762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2800" b="1" u="sng"/>
              <a:t>Problem 3 – Normal Forms (24%)</a:t>
            </a:r>
            <a:endParaRPr lang="en-US" sz="2800"/>
          </a:p>
        </p:txBody>
      </p:sp>
      <p:sp>
        <p:nvSpPr>
          <p:cNvPr id="16388" name="AutoShape 4"/>
          <p:cNvSpPr>
            <a:spLocks noChangeAspect="1" noChangeArrowheads="1" noTextEdit="1"/>
          </p:cNvSpPr>
          <p:nvPr/>
        </p:nvSpPr>
        <p:spPr bwMode="auto">
          <a:xfrm>
            <a:off x="347663" y="1273175"/>
            <a:ext cx="8448675" cy="431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389" name="Rectangle 6"/>
          <p:cNvSpPr>
            <a:spLocks noChangeArrowheads="1"/>
          </p:cNvSpPr>
          <p:nvPr/>
        </p:nvSpPr>
        <p:spPr bwMode="auto">
          <a:xfrm>
            <a:off x="2590800" y="1377950"/>
            <a:ext cx="9525" cy="4114800"/>
          </a:xfrm>
          <a:prstGeom prst="rect">
            <a:avLst/>
          </a:prstGeom>
          <a:solidFill>
            <a:srgbClr val="000000"/>
          </a:solidFill>
          <a:ln w="0">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en-US"/>
          </a:p>
        </p:txBody>
      </p:sp>
      <p:sp>
        <p:nvSpPr>
          <p:cNvPr id="16390" name="Rectangle 7"/>
          <p:cNvSpPr>
            <a:spLocks noChangeArrowheads="1"/>
          </p:cNvSpPr>
          <p:nvPr/>
        </p:nvSpPr>
        <p:spPr bwMode="auto">
          <a:xfrm>
            <a:off x="4505325" y="1377950"/>
            <a:ext cx="9525" cy="4114800"/>
          </a:xfrm>
          <a:prstGeom prst="rect">
            <a:avLst/>
          </a:prstGeom>
          <a:solidFill>
            <a:srgbClr val="000000"/>
          </a:solidFill>
          <a:ln w="0">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en-US"/>
          </a:p>
        </p:txBody>
      </p:sp>
      <p:sp>
        <p:nvSpPr>
          <p:cNvPr id="16391" name="Rectangle 8"/>
          <p:cNvSpPr>
            <a:spLocks noChangeArrowheads="1"/>
          </p:cNvSpPr>
          <p:nvPr/>
        </p:nvSpPr>
        <p:spPr bwMode="auto">
          <a:xfrm>
            <a:off x="6629400" y="1377950"/>
            <a:ext cx="9525" cy="4114800"/>
          </a:xfrm>
          <a:prstGeom prst="rect">
            <a:avLst/>
          </a:prstGeom>
          <a:solidFill>
            <a:srgbClr val="000000"/>
          </a:solidFill>
          <a:ln w="0">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en-US"/>
          </a:p>
        </p:txBody>
      </p:sp>
      <p:sp>
        <p:nvSpPr>
          <p:cNvPr id="16392" name="Rectangle 9"/>
          <p:cNvSpPr>
            <a:spLocks noChangeArrowheads="1"/>
          </p:cNvSpPr>
          <p:nvPr/>
        </p:nvSpPr>
        <p:spPr bwMode="auto">
          <a:xfrm>
            <a:off x="452438" y="1697038"/>
            <a:ext cx="8248650" cy="9525"/>
          </a:xfrm>
          <a:prstGeom prst="rect">
            <a:avLst/>
          </a:prstGeom>
          <a:solidFill>
            <a:srgbClr val="000000"/>
          </a:solidFill>
          <a:ln w="0">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en-US"/>
          </a:p>
        </p:txBody>
      </p:sp>
      <p:sp>
        <p:nvSpPr>
          <p:cNvPr id="16393" name="Rectangle 10"/>
          <p:cNvSpPr>
            <a:spLocks noChangeArrowheads="1"/>
          </p:cNvSpPr>
          <p:nvPr/>
        </p:nvSpPr>
        <p:spPr bwMode="auto">
          <a:xfrm>
            <a:off x="452438" y="2640013"/>
            <a:ext cx="8248650" cy="9525"/>
          </a:xfrm>
          <a:prstGeom prst="rect">
            <a:avLst/>
          </a:prstGeom>
          <a:solidFill>
            <a:srgbClr val="000000"/>
          </a:solidFill>
          <a:ln w="0">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en-US"/>
          </a:p>
        </p:txBody>
      </p:sp>
      <p:sp>
        <p:nvSpPr>
          <p:cNvPr id="16394" name="Rectangle 11"/>
          <p:cNvSpPr>
            <a:spLocks noChangeArrowheads="1"/>
          </p:cNvSpPr>
          <p:nvPr/>
        </p:nvSpPr>
        <p:spPr bwMode="auto">
          <a:xfrm>
            <a:off x="452438" y="3906838"/>
            <a:ext cx="8248650" cy="9525"/>
          </a:xfrm>
          <a:prstGeom prst="rect">
            <a:avLst/>
          </a:prstGeom>
          <a:solidFill>
            <a:srgbClr val="000000"/>
          </a:solidFill>
          <a:ln w="0">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en-US"/>
          </a:p>
        </p:txBody>
      </p:sp>
      <p:sp>
        <p:nvSpPr>
          <p:cNvPr id="16395" name="Rectangle 12"/>
          <p:cNvSpPr>
            <a:spLocks noChangeArrowheads="1"/>
          </p:cNvSpPr>
          <p:nvPr/>
        </p:nvSpPr>
        <p:spPr bwMode="auto">
          <a:xfrm>
            <a:off x="452438" y="4849813"/>
            <a:ext cx="8248650" cy="9525"/>
          </a:xfrm>
          <a:prstGeom prst="rect">
            <a:avLst/>
          </a:prstGeom>
          <a:solidFill>
            <a:srgbClr val="000000"/>
          </a:solidFill>
          <a:ln w="0">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en-US"/>
          </a:p>
        </p:txBody>
      </p:sp>
      <p:sp>
        <p:nvSpPr>
          <p:cNvPr id="16396" name="Rectangle 13"/>
          <p:cNvSpPr>
            <a:spLocks noChangeArrowheads="1"/>
          </p:cNvSpPr>
          <p:nvPr/>
        </p:nvSpPr>
        <p:spPr bwMode="auto">
          <a:xfrm>
            <a:off x="457200" y="1377950"/>
            <a:ext cx="9525" cy="4114800"/>
          </a:xfrm>
          <a:prstGeom prst="rect">
            <a:avLst/>
          </a:prstGeom>
          <a:solidFill>
            <a:srgbClr val="000000"/>
          </a:solidFill>
          <a:ln w="0">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en-US"/>
          </a:p>
        </p:txBody>
      </p:sp>
      <p:sp>
        <p:nvSpPr>
          <p:cNvPr id="16397" name="Rectangle 14"/>
          <p:cNvSpPr>
            <a:spLocks noChangeArrowheads="1"/>
          </p:cNvSpPr>
          <p:nvPr/>
        </p:nvSpPr>
        <p:spPr bwMode="auto">
          <a:xfrm>
            <a:off x="8686800" y="1377950"/>
            <a:ext cx="9525" cy="4114800"/>
          </a:xfrm>
          <a:prstGeom prst="rect">
            <a:avLst/>
          </a:prstGeom>
          <a:solidFill>
            <a:srgbClr val="000000"/>
          </a:solidFill>
          <a:ln w="0">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en-US"/>
          </a:p>
        </p:txBody>
      </p:sp>
      <p:sp>
        <p:nvSpPr>
          <p:cNvPr id="16398" name="Rectangle 15"/>
          <p:cNvSpPr>
            <a:spLocks noChangeArrowheads="1"/>
          </p:cNvSpPr>
          <p:nvPr/>
        </p:nvSpPr>
        <p:spPr bwMode="auto">
          <a:xfrm>
            <a:off x="452438" y="1382713"/>
            <a:ext cx="8248650" cy="9525"/>
          </a:xfrm>
          <a:prstGeom prst="rect">
            <a:avLst/>
          </a:prstGeom>
          <a:solidFill>
            <a:srgbClr val="000000"/>
          </a:solidFill>
          <a:ln w="0">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en-US"/>
          </a:p>
        </p:txBody>
      </p:sp>
      <p:sp>
        <p:nvSpPr>
          <p:cNvPr id="16399" name="Rectangle 16"/>
          <p:cNvSpPr>
            <a:spLocks noChangeArrowheads="1"/>
          </p:cNvSpPr>
          <p:nvPr/>
        </p:nvSpPr>
        <p:spPr bwMode="auto">
          <a:xfrm>
            <a:off x="452438" y="5478463"/>
            <a:ext cx="8248650" cy="9525"/>
          </a:xfrm>
          <a:prstGeom prst="rect">
            <a:avLst/>
          </a:prstGeom>
          <a:solidFill>
            <a:srgbClr val="000000"/>
          </a:solidFill>
          <a:ln w="0">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en-US"/>
          </a:p>
        </p:txBody>
      </p:sp>
      <p:sp>
        <p:nvSpPr>
          <p:cNvPr id="16400" name="Rectangle 17"/>
          <p:cNvSpPr>
            <a:spLocks noChangeArrowheads="1"/>
          </p:cNvSpPr>
          <p:nvPr/>
        </p:nvSpPr>
        <p:spPr bwMode="auto">
          <a:xfrm>
            <a:off x="530225" y="1387475"/>
            <a:ext cx="7715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200" b="1">
                <a:solidFill>
                  <a:srgbClr val="000000"/>
                </a:solidFill>
              </a:rPr>
              <a:t>Functional</a:t>
            </a:r>
            <a:endParaRPr lang="en-US"/>
          </a:p>
        </p:txBody>
      </p:sp>
      <p:sp>
        <p:nvSpPr>
          <p:cNvPr id="16401" name="Rectangle 18"/>
          <p:cNvSpPr>
            <a:spLocks noChangeArrowheads="1"/>
          </p:cNvSpPr>
          <p:nvPr/>
        </p:nvSpPr>
        <p:spPr bwMode="auto">
          <a:xfrm>
            <a:off x="1263650" y="1387475"/>
            <a:ext cx="9525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200" b="1">
                <a:solidFill>
                  <a:srgbClr val="000000"/>
                </a:solidFill>
              </a:rPr>
              <a:t>Dependencies</a:t>
            </a:r>
            <a:endParaRPr lang="en-US"/>
          </a:p>
        </p:txBody>
      </p:sp>
      <p:sp>
        <p:nvSpPr>
          <p:cNvPr id="16402" name="Rectangle 19"/>
          <p:cNvSpPr>
            <a:spLocks noChangeArrowheads="1"/>
          </p:cNvSpPr>
          <p:nvPr/>
        </p:nvSpPr>
        <p:spPr bwMode="auto">
          <a:xfrm>
            <a:off x="2668588" y="1387475"/>
            <a:ext cx="74295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200" b="1">
                <a:solidFill>
                  <a:srgbClr val="000000"/>
                </a:solidFill>
              </a:rPr>
              <a:t>Candidate</a:t>
            </a:r>
            <a:endParaRPr lang="en-US"/>
          </a:p>
        </p:txBody>
      </p:sp>
      <p:sp>
        <p:nvSpPr>
          <p:cNvPr id="16403" name="Rectangle 20"/>
          <p:cNvSpPr>
            <a:spLocks noChangeArrowheads="1"/>
          </p:cNvSpPr>
          <p:nvPr/>
        </p:nvSpPr>
        <p:spPr bwMode="auto">
          <a:xfrm>
            <a:off x="3373438" y="1387475"/>
            <a:ext cx="3905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200" b="1">
                <a:solidFill>
                  <a:srgbClr val="000000"/>
                </a:solidFill>
              </a:rPr>
              <a:t>Keys</a:t>
            </a:r>
            <a:endParaRPr lang="en-US"/>
          </a:p>
        </p:txBody>
      </p:sp>
      <p:sp>
        <p:nvSpPr>
          <p:cNvPr id="16404" name="Rectangle 21"/>
          <p:cNvSpPr>
            <a:spLocks noChangeArrowheads="1"/>
          </p:cNvSpPr>
          <p:nvPr/>
        </p:nvSpPr>
        <p:spPr bwMode="auto">
          <a:xfrm>
            <a:off x="3735388" y="1387475"/>
            <a:ext cx="2667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200" b="1">
                <a:solidFill>
                  <a:srgbClr val="000000"/>
                </a:solidFill>
              </a:rPr>
              <a:t>for</a:t>
            </a:r>
            <a:endParaRPr lang="en-US"/>
          </a:p>
        </p:txBody>
      </p:sp>
      <p:sp>
        <p:nvSpPr>
          <p:cNvPr id="16405" name="Rectangle 22"/>
          <p:cNvSpPr>
            <a:spLocks noChangeArrowheads="1"/>
          </p:cNvSpPr>
          <p:nvPr/>
        </p:nvSpPr>
        <p:spPr bwMode="auto">
          <a:xfrm>
            <a:off x="3963988" y="1387475"/>
            <a:ext cx="1809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200" b="1">
                <a:solidFill>
                  <a:srgbClr val="000000"/>
                </a:solidFill>
              </a:rPr>
              <a:t>R</a:t>
            </a:r>
            <a:endParaRPr lang="en-US"/>
          </a:p>
        </p:txBody>
      </p:sp>
      <p:sp>
        <p:nvSpPr>
          <p:cNvPr id="16406" name="Rectangle 23"/>
          <p:cNvSpPr>
            <a:spLocks noChangeArrowheads="1"/>
          </p:cNvSpPr>
          <p:nvPr/>
        </p:nvSpPr>
        <p:spPr bwMode="auto">
          <a:xfrm>
            <a:off x="4583113" y="1387475"/>
            <a:ext cx="8001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200" b="1">
                <a:solidFill>
                  <a:srgbClr val="000000"/>
                </a:solidFill>
              </a:rPr>
              <a:t>Decompose</a:t>
            </a:r>
            <a:endParaRPr lang="en-US"/>
          </a:p>
        </p:txBody>
      </p:sp>
      <p:sp>
        <p:nvSpPr>
          <p:cNvPr id="16407" name="Rectangle 24"/>
          <p:cNvSpPr>
            <a:spLocks noChangeArrowheads="1"/>
          </p:cNvSpPr>
          <p:nvPr/>
        </p:nvSpPr>
        <p:spPr bwMode="auto">
          <a:xfrm>
            <a:off x="5345113" y="1387475"/>
            <a:ext cx="1809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200" b="1">
                <a:solidFill>
                  <a:srgbClr val="000000"/>
                </a:solidFill>
              </a:rPr>
              <a:t>R</a:t>
            </a:r>
            <a:endParaRPr lang="en-US"/>
          </a:p>
        </p:txBody>
      </p:sp>
      <p:sp>
        <p:nvSpPr>
          <p:cNvPr id="16408" name="Rectangle 25"/>
          <p:cNvSpPr>
            <a:spLocks noChangeArrowheads="1"/>
          </p:cNvSpPr>
          <p:nvPr/>
        </p:nvSpPr>
        <p:spPr bwMode="auto">
          <a:xfrm>
            <a:off x="5497513" y="1387475"/>
            <a:ext cx="1905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200" b="1">
                <a:solidFill>
                  <a:srgbClr val="000000"/>
                </a:solidFill>
              </a:rPr>
              <a:t>in</a:t>
            </a:r>
            <a:endParaRPr lang="en-US"/>
          </a:p>
        </p:txBody>
      </p:sp>
      <p:sp>
        <p:nvSpPr>
          <p:cNvPr id="16409" name="Rectangle 26"/>
          <p:cNvSpPr>
            <a:spLocks noChangeArrowheads="1"/>
          </p:cNvSpPr>
          <p:nvPr/>
        </p:nvSpPr>
        <p:spPr bwMode="auto">
          <a:xfrm>
            <a:off x="5659438" y="1387475"/>
            <a:ext cx="1428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200" b="1">
                <a:solidFill>
                  <a:srgbClr val="000000"/>
                </a:solidFill>
              </a:rPr>
              <a:t>3</a:t>
            </a:r>
            <a:endParaRPr lang="en-US"/>
          </a:p>
        </p:txBody>
      </p:sp>
      <p:sp>
        <p:nvSpPr>
          <p:cNvPr id="16410" name="Rectangle 27"/>
          <p:cNvSpPr>
            <a:spLocks noChangeArrowheads="1"/>
          </p:cNvSpPr>
          <p:nvPr/>
        </p:nvSpPr>
        <p:spPr bwMode="auto">
          <a:xfrm>
            <a:off x="5735638" y="1387475"/>
            <a:ext cx="2667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200" b="1">
                <a:solidFill>
                  <a:srgbClr val="000000"/>
                </a:solidFill>
              </a:rPr>
              <a:t>NF</a:t>
            </a:r>
            <a:endParaRPr lang="en-US"/>
          </a:p>
        </p:txBody>
      </p:sp>
      <p:sp>
        <p:nvSpPr>
          <p:cNvPr id="16411" name="Rectangle 28"/>
          <p:cNvSpPr>
            <a:spLocks noChangeArrowheads="1"/>
          </p:cNvSpPr>
          <p:nvPr/>
        </p:nvSpPr>
        <p:spPr bwMode="auto">
          <a:xfrm>
            <a:off x="6700838" y="1387475"/>
            <a:ext cx="8001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200" b="1">
                <a:solidFill>
                  <a:srgbClr val="000000"/>
                </a:solidFill>
              </a:rPr>
              <a:t>Decompose</a:t>
            </a:r>
            <a:endParaRPr lang="en-US"/>
          </a:p>
        </p:txBody>
      </p:sp>
      <p:sp>
        <p:nvSpPr>
          <p:cNvPr id="16412" name="Rectangle 29"/>
          <p:cNvSpPr>
            <a:spLocks noChangeArrowheads="1"/>
          </p:cNvSpPr>
          <p:nvPr/>
        </p:nvSpPr>
        <p:spPr bwMode="auto">
          <a:xfrm>
            <a:off x="7462838" y="1387475"/>
            <a:ext cx="1809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200" b="1">
                <a:solidFill>
                  <a:srgbClr val="000000"/>
                </a:solidFill>
              </a:rPr>
              <a:t>R</a:t>
            </a:r>
            <a:endParaRPr lang="en-US"/>
          </a:p>
        </p:txBody>
      </p:sp>
      <p:sp>
        <p:nvSpPr>
          <p:cNvPr id="16413" name="Rectangle 30"/>
          <p:cNvSpPr>
            <a:spLocks noChangeArrowheads="1"/>
          </p:cNvSpPr>
          <p:nvPr/>
        </p:nvSpPr>
        <p:spPr bwMode="auto">
          <a:xfrm>
            <a:off x="7615238" y="1387475"/>
            <a:ext cx="1905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200" b="1">
                <a:solidFill>
                  <a:srgbClr val="000000"/>
                </a:solidFill>
              </a:rPr>
              <a:t>in</a:t>
            </a:r>
            <a:endParaRPr lang="en-US"/>
          </a:p>
        </p:txBody>
      </p:sp>
      <p:sp>
        <p:nvSpPr>
          <p:cNvPr id="16414" name="Rectangle 31"/>
          <p:cNvSpPr>
            <a:spLocks noChangeArrowheads="1"/>
          </p:cNvSpPr>
          <p:nvPr/>
        </p:nvSpPr>
        <p:spPr bwMode="auto">
          <a:xfrm>
            <a:off x="7777163" y="1387475"/>
            <a:ext cx="4857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200" b="1">
                <a:solidFill>
                  <a:srgbClr val="000000"/>
                </a:solidFill>
              </a:rPr>
              <a:t>BCNF</a:t>
            </a:r>
            <a:endParaRPr lang="en-US"/>
          </a:p>
        </p:txBody>
      </p:sp>
      <p:sp>
        <p:nvSpPr>
          <p:cNvPr id="16415" name="Rectangle 32"/>
          <p:cNvSpPr>
            <a:spLocks noChangeArrowheads="1"/>
          </p:cNvSpPr>
          <p:nvPr/>
        </p:nvSpPr>
        <p:spPr bwMode="auto">
          <a:xfrm>
            <a:off x="530225" y="1711325"/>
            <a:ext cx="19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b="1">
                <a:solidFill>
                  <a:srgbClr val="000000"/>
                </a:solidFill>
              </a:rPr>
              <a:t>{</a:t>
            </a:r>
            <a:endParaRPr lang="en-US"/>
          </a:p>
        </p:txBody>
      </p:sp>
      <p:sp>
        <p:nvSpPr>
          <p:cNvPr id="16416" name="Rectangle 33"/>
          <p:cNvSpPr>
            <a:spLocks noChangeArrowheads="1"/>
          </p:cNvSpPr>
          <p:nvPr/>
        </p:nvSpPr>
        <p:spPr bwMode="auto">
          <a:xfrm>
            <a:off x="615950" y="1711325"/>
            <a:ext cx="257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b="1">
                <a:solidFill>
                  <a:srgbClr val="000000"/>
                </a:solidFill>
              </a:rPr>
              <a:t>C</a:t>
            </a:r>
            <a:endParaRPr lang="en-US"/>
          </a:p>
        </p:txBody>
      </p:sp>
      <p:sp>
        <p:nvSpPr>
          <p:cNvPr id="16417" name="Rectangle 34"/>
          <p:cNvSpPr>
            <a:spLocks noChangeArrowheads="1"/>
          </p:cNvSpPr>
          <p:nvPr/>
        </p:nvSpPr>
        <p:spPr bwMode="auto">
          <a:xfrm>
            <a:off x="835025" y="1692275"/>
            <a:ext cx="3714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b="1">
                <a:solidFill>
                  <a:srgbClr val="000000"/>
                </a:solidFill>
                <a:latin typeface="Symbol" panose="05050102010706020507" pitchFamily="18" charset="2"/>
              </a:rPr>
              <a:t>®</a:t>
            </a:r>
            <a:endParaRPr lang="en-US"/>
          </a:p>
        </p:txBody>
      </p:sp>
      <p:sp>
        <p:nvSpPr>
          <p:cNvPr id="16418" name="Rectangle 35"/>
          <p:cNvSpPr>
            <a:spLocks noChangeArrowheads="1"/>
          </p:cNvSpPr>
          <p:nvPr/>
        </p:nvSpPr>
        <p:spPr bwMode="auto">
          <a:xfrm>
            <a:off x="1111250" y="1711325"/>
            <a:ext cx="352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b="1">
                <a:solidFill>
                  <a:srgbClr val="000000"/>
                </a:solidFill>
              </a:rPr>
              <a:t>D}</a:t>
            </a:r>
            <a:endParaRPr lang="en-US"/>
          </a:p>
        </p:txBody>
      </p:sp>
      <p:grpSp>
        <p:nvGrpSpPr>
          <p:cNvPr id="2" name="Group 122"/>
          <p:cNvGrpSpPr>
            <a:grpSpLocks/>
          </p:cNvGrpSpPr>
          <p:nvPr/>
        </p:nvGrpSpPr>
        <p:grpSpPr bwMode="auto">
          <a:xfrm>
            <a:off x="2668588" y="1711325"/>
            <a:ext cx="5327650" cy="581025"/>
            <a:chOff x="2668588" y="1711325"/>
            <a:chExt cx="5327650" cy="581025"/>
          </a:xfrm>
        </p:grpSpPr>
        <p:sp>
          <p:nvSpPr>
            <p:cNvPr id="16493" name="Rectangle 36"/>
            <p:cNvSpPr>
              <a:spLocks noChangeArrowheads="1"/>
            </p:cNvSpPr>
            <p:nvPr/>
          </p:nvSpPr>
          <p:spPr bwMode="auto">
            <a:xfrm>
              <a:off x="2668588" y="1711325"/>
              <a:ext cx="704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ABCE</a:t>
              </a:r>
              <a:endParaRPr lang="en-US"/>
            </a:p>
          </p:txBody>
        </p:sp>
        <p:sp>
          <p:nvSpPr>
            <p:cNvPr id="16494" name="Rectangle 37"/>
            <p:cNvSpPr>
              <a:spLocks noChangeArrowheads="1"/>
            </p:cNvSpPr>
            <p:nvPr/>
          </p:nvSpPr>
          <p:spPr bwMode="auto">
            <a:xfrm>
              <a:off x="4583113" y="1711325"/>
              <a:ext cx="247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R</a:t>
              </a:r>
              <a:endParaRPr lang="en-US"/>
            </a:p>
          </p:txBody>
        </p:sp>
        <p:sp>
          <p:nvSpPr>
            <p:cNvPr id="16495" name="Rectangle 38"/>
            <p:cNvSpPr>
              <a:spLocks noChangeArrowheads="1"/>
            </p:cNvSpPr>
            <p:nvPr/>
          </p:nvSpPr>
          <p:spPr bwMode="auto">
            <a:xfrm>
              <a:off x="4735513" y="1711325"/>
              <a:ext cx="20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1</a:t>
              </a:r>
              <a:endParaRPr lang="en-US"/>
            </a:p>
          </p:txBody>
        </p:sp>
        <p:sp>
          <p:nvSpPr>
            <p:cNvPr id="16496" name="Rectangle 39"/>
            <p:cNvSpPr>
              <a:spLocks noChangeArrowheads="1"/>
            </p:cNvSpPr>
            <p:nvPr/>
          </p:nvSpPr>
          <p:spPr bwMode="auto">
            <a:xfrm>
              <a:off x="4849813" y="1711325"/>
              <a:ext cx="952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(A,B,C,E</a:t>
              </a:r>
              <a:endParaRPr lang="en-US"/>
            </a:p>
          </p:txBody>
        </p:sp>
        <p:sp>
          <p:nvSpPr>
            <p:cNvPr id="16497" name="Rectangle 40"/>
            <p:cNvSpPr>
              <a:spLocks noChangeArrowheads="1"/>
            </p:cNvSpPr>
            <p:nvPr/>
          </p:nvSpPr>
          <p:spPr bwMode="auto">
            <a:xfrm>
              <a:off x="5707063" y="1711325"/>
              <a:ext cx="17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a:t>
              </a:r>
              <a:endParaRPr lang="en-US"/>
            </a:p>
          </p:txBody>
        </p:sp>
        <p:sp>
          <p:nvSpPr>
            <p:cNvPr id="16498" name="Rectangle 41"/>
            <p:cNvSpPr>
              <a:spLocks noChangeArrowheads="1"/>
            </p:cNvSpPr>
            <p:nvPr/>
          </p:nvSpPr>
          <p:spPr bwMode="auto">
            <a:xfrm>
              <a:off x="4583113" y="1987550"/>
              <a:ext cx="247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R</a:t>
              </a:r>
              <a:endParaRPr lang="en-US"/>
            </a:p>
          </p:txBody>
        </p:sp>
        <p:sp>
          <p:nvSpPr>
            <p:cNvPr id="16499" name="Rectangle 42"/>
            <p:cNvSpPr>
              <a:spLocks noChangeArrowheads="1"/>
            </p:cNvSpPr>
            <p:nvPr/>
          </p:nvSpPr>
          <p:spPr bwMode="auto">
            <a:xfrm>
              <a:off x="4735513" y="1987550"/>
              <a:ext cx="20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2</a:t>
              </a:r>
              <a:endParaRPr lang="en-US"/>
            </a:p>
          </p:txBody>
        </p:sp>
        <p:sp>
          <p:nvSpPr>
            <p:cNvPr id="16500" name="Rectangle 43"/>
            <p:cNvSpPr>
              <a:spLocks noChangeArrowheads="1"/>
            </p:cNvSpPr>
            <p:nvPr/>
          </p:nvSpPr>
          <p:spPr bwMode="auto">
            <a:xfrm>
              <a:off x="4849813" y="1987550"/>
              <a:ext cx="619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(C,D)</a:t>
              </a:r>
              <a:endParaRPr lang="en-US"/>
            </a:p>
          </p:txBody>
        </p:sp>
        <p:sp>
          <p:nvSpPr>
            <p:cNvPr id="16501" name="Rectangle 44"/>
            <p:cNvSpPr>
              <a:spLocks noChangeArrowheads="1"/>
            </p:cNvSpPr>
            <p:nvPr/>
          </p:nvSpPr>
          <p:spPr bwMode="auto">
            <a:xfrm>
              <a:off x="6700838" y="1711325"/>
              <a:ext cx="247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R</a:t>
              </a:r>
              <a:endParaRPr lang="en-US"/>
            </a:p>
          </p:txBody>
        </p:sp>
        <p:sp>
          <p:nvSpPr>
            <p:cNvPr id="16502" name="Rectangle 45"/>
            <p:cNvSpPr>
              <a:spLocks noChangeArrowheads="1"/>
            </p:cNvSpPr>
            <p:nvPr/>
          </p:nvSpPr>
          <p:spPr bwMode="auto">
            <a:xfrm>
              <a:off x="6853238" y="1711325"/>
              <a:ext cx="20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1</a:t>
              </a:r>
              <a:endParaRPr lang="en-US"/>
            </a:p>
          </p:txBody>
        </p:sp>
        <p:sp>
          <p:nvSpPr>
            <p:cNvPr id="16503" name="Rectangle 46"/>
            <p:cNvSpPr>
              <a:spLocks noChangeArrowheads="1"/>
            </p:cNvSpPr>
            <p:nvPr/>
          </p:nvSpPr>
          <p:spPr bwMode="auto">
            <a:xfrm>
              <a:off x="6967538" y="1711325"/>
              <a:ext cx="952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(A,B,C,E</a:t>
              </a:r>
              <a:endParaRPr lang="en-US"/>
            </a:p>
          </p:txBody>
        </p:sp>
        <p:sp>
          <p:nvSpPr>
            <p:cNvPr id="16504" name="Rectangle 47"/>
            <p:cNvSpPr>
              <a:spLocks noChangeArrowheads="1"/>
            </p:cNvSpPr>
            <p:nvPr/>
          </p:nvSpPr>
          <p:spPr bwMode="auto">
            <a:xfrm>
              <a:off x="7824788" y="1711325"/>
              <a:ext cx="17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a:t>
              </a:r>
              <a:endParaRPr lang="en-US"/>
            </a:p>
          </p:txBody>
        </p:sp>
        <p:sp>
          <p:nvSpPr>
            <p:cNvPr id="16505" name="Rectangle 48"/>
            <p:cNvSpPr>
              <a:spLocks noChangeArrowheads="1"/>
            </p:cNvSpPr>
            <p:nvPr/>
          </p:nvSpPr>
          <p:spPr bwMode="auto">
            <a:xfrm>
              <a:off x="6700838" y="1987550"/>
              <a:ext cx="247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R</a:t>
              </a:r>
              <a:endParaRPr lang="en-US"/>
            </a:p>
          </p:txBody>
        </p:sp>
        <p:sp>
          <p:nvSpPr>
            <p:cNvPr id="16506" name="Rectangle 49"/>
            <p:cNvSpPr>
              <a:spLocks noChangeArrowheads="1"/>
            </p:cNvSpPr>
            <p:nvPr/>
          </p:nvSpPr>
          <p:spPr bwMode="auto">
            <a:xfrm>
              <a:off x="6853238" y="1987550"/>
              <a:ext cx="20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2</a:t>
              </a:r>
              <a:endParaRPr lang="en-US"/>
            </a:p>
          </p:txBody>
        </p:sp>
        <p:sp>
          <p:nvSpPr>
            <p:cNvPr id="16507" name="Rectangle 50"/>
            <p:cNvSpPr>
              <a:spLocks noChangeArrowheads="1"/>
            </p:cNvSpPr>
            <p:nvPr/>
          </p:nvSpPr>
          <p:spPr bwMode="auto">
            <a:xfrm>
              <a:off x="6967538" y="1987550"/>
              <a:ext cx="619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(C,D)</a:t>
              </a:r>
              <a:endParaRPr lang="en-US"/>
            </a:p>
          </p:txBody>
        </p:sp>
      </p:grpSp>
      <p:sp>
        <p:nvSpPr>
          <p:cNvPr id="16420" name="Rectangle 51"/>
          <p:cNvSpPr>
            <a:spLocks noChangeArrowheads="1"/>
          </p:cNvSpPr>
          <p:nvPr/>
        </p:nvSpPr>
        <p:spPr bwMode="auto">
          <a:xfrm>
            <a:off x="530225" y="2657475"/>
            <a:ext cx="19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b="1">
                <a:solidFill>
                  <a:srgbClr val="000000"/>
                </a:solidFill>
              </a:rPr>
              <a:t>{</a:t>
            </a:r>
            <a:endParaRPr lang="en-US"/>
          </a:p>
        </p:txBody>
      </p:sp>
      <p:sp>
        <p:nvSpPr>
          <p:cNvPr id="16421" name="Rectangle 52"/>
          <p:cNvSpPr>
            <a:spLocks noChangeArrowheads="1"/>
          </p:cNvSpPr>
          <p:nvPr/>
        </p:nvSpPr>
        <p:spPr bwMode="auto">
          <a:xfrm>
            <a:off x="663575" y="2657475"/>
            <a:ext cx="257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b="1">
                <a:solidFill>
                  <a:srgbClr val="000000"/>
                </a:solidFill>
              </a:rPr>
              <a:t>C</a:t>
            </a:r>
            <a:endParaRPr lang="en-US"/>
          </a:p>
        </p:txBody>
      </p:sp>
      <p:sp>
        <p:nvSpPr>
          <p:cNvPr id="16422" name="Rectangle 53"/>
          <p:cNvSpPr>
            <a:spLocks noChangeArrowheads="1"/>
          </p:cNvSpPr>
          <p:nvPr/>
        </p:nvSpPr>
        <p:spPr bwMode="auto">
          <a:xfrm>
            <a:off x="825500" y="2638425"/>
            <a:ext cx="3714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b="1">
                <a:solidFill>
                  <a:srgbClr val="000000"/>
                </a:solidFill>
                <a:latin typeface="Symbol" panose="05050102010706020507" pitchFamily="18" charset="2"/>
              </a:rPr>
              <a:t>®</a:t>
            </a:r>
            <a:endParaRPr lang="en-US"/>
          </a:p>
        </p:txBody>
      </p:sp>
      <p:sp>
        <p:nvSpPr>
          <p:cNvPr id="16423" name="Rectangle 54"/>
          <p:cNvSpPr>
            <a:spLocks noChangeArrowheads="1"/>
          </p:cNvSpPr>
          <p:nvPr/>
        </p:nvSpPr>
        <p:spPr bwMode="auto">
          <a:xfrm>
            <a:off x="1063625" y="2657475"/>
            <a:ext cx="314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b="1">
                <a:solidFill>
                  <a:srgbClr val="000000"/>
                </a:solidFill>
              </a:rPr>
              <a:t>D,</a:t>
            </a:r>
            <a:endParaRPr lang="en-US"/>
          </a:p>
        </p:txBody>
      </p:sp>
      <p:sp>
        <p:nvSpPr>
          <p:cNvPr id="16424" name="Rectangle 55"/>
          <p:cNvSpPr>
            <a:spLocks noChangeArrowheads="1"/>
          </p:cNvSpPr>
          <p:nvPr/>
        </p:nvSpPr>
        <p:spPr bwMode="auto">
          <a:xfrm>
            <a:off x="1339850" y="2657475"/>
            <a:ext cx="257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b="1">
                <a:solidFill>
                  <a:srgbClr val="000000"/>
                </a:solidFill>
              </a:rPr>
              <a:t>D</a:t>
            </a:r>
            <a:endParaRPr lang="en-US"/>
          </a:p>
        </p:txBody>
      </p:sp>
      <p:sp>
        <p:nvSpPr>
          <p:cNvPr id="16425" name="Rectangle 56"/>
          <p:cNvSpPr>
            <a:spLocks noChangeArrowheads="1"/>
          </p:cNvSpPr>
          <p:nvPr/>
        </p:nvSpPr>
        <p:spPr bwMode="auto">
          <a:xfrm>
            <a:off x="1501775" y="2638425"/>
            <a:ext cx="3714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b="1">
                <a:solidFill>
                  <a:srgbClr val="000000"/>
                </a:solidFill>
                <a:latin typeface="Symbol" panose="05050102010706020507" pitchFamily="18" charset="2"/>
              </a:rPr>
              <a:t>®</a:t>
            </a:r>
            <a:endParaRPr lang="en-US"/>
          </a:p>
        </p:txBody>
      </p:sp>
      <p:sp>
        <p:nvSpPr>
          <p:cNvPr id="16426" name="Rectangle 57"/>
          <p:cNvSpPr>
            <a:spLocks noChangeArrowheads="1"/>
          </p:cNvSpPr>
          <p:nvPr/>
        </p:nvSpPr>
        <p:spPr bwMode="auto">
          <a:xfrm>
            <a:off x="1739900" y="2657475"/>
            <a:ext cx="257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b="1">
                <a:solidFill>
                  <a:srgbClr val="000000"/>
                </a:solidFill>
              </a:rPr>
              <a:t>C</a:t>
            </a:r>
            <a:endParaRPr lang="en-US"/>
          </a:p>
        </p:txBody>
      </p:sp>
      <p:sp>
        <p:nvSpPr>
          <p:cNvPr id="16427" name="Rectangle 58"/>
          <p:cNvSpPr>
            <a:spLocks noChangeArrowheads="1"/>
          </p:cNvSpPr>
          <p:nvPr/>
        </p:nvSpPr>
        <p:spPr bwMode="auto">
          <a:xfrm>
            <a:off x="1949450" y="2657475"/>
            <a:ext cx="19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b="1">
                <a:solidFill>
                  <a:srgbClr val="000000"/>
                </a:solidFill>
              </a:rPr>
              <a:t>}</a:t>
            </a:r>
            <a:endParaRPr lang="en-US"/>
          </a:p>
        </p:txBody>
      </p:sp>
      <p:grpSp>
        <p:nvGrpSpPr>
          <p:cNvPr id="3" name="Group 123"/>
          <p:cNvGrpSpPr>
            <a:grpSpLocks/>
          </p:cNvGrpSpPr>
          <p:nvPr/>
        </p:nvGrpSpPr>
        <p:grpSpPr bwMode="auto">
          <a:xfrm>
            <a:off x="2668588" y="2657475"/>
            <a:ext cx="5565775" cy="1133475"/>
            <a:chOff x="2668588" y="2657475"/>
            <a:chExt cx="5565775" cy="1133475"/>
          </a:xfrm>
        </p:grpSpPr>
        <p:sp>
          <p:nvSpPr>
            <p:cNvPr id="16477" name="Rectangle 59"/>
            <p:cNvSpPr>
              <a:spLocks noChangeArrowheads="1"/>
            </p:cNvSpPr>
            <p:nvPr/>
          </p:nvSpPr>
          <p:spPr bwMode="auto">
            <a:xfrm>
              <a:off x="2668588" y="2657475"/>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ABCE,</a:t>
              </a:r>
              <a:endParaRPr lang="en-US"/>
            </a:p>
          </p:txBody>
        </p:sp>
        <p:sp>
          <p:nvSpPr>
            <p:cNvPr id="16478" name="Rectangle 60"/>
            <p:cNvSpPr>
              <a:spLocks noChangeArrowheads="1"/>
            </p:cNvSpPr>
            <p:nvPr/>
          </p:nvSpPr>
          <p:spPr bwMode="auto">
            <a:xfrm>
              <a:off x="3373438" y="2657475"/>
              <a:ext cx="7143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ABDE</a:t>
              </a:r>
              <a:endParaRPr lang="en-US"/>
            </a:p>
          </p:txBody>
        </p:sp>
        <p:sp>
          <p:nvSpPr>
            <p:cNvPr id="16479" name="Rectangle 61"/>
            <p:cNvSpPr>
              <a:spLocks noChangeArrowheads="1"/>
            </p:cNvSpPr>
            <p:nvPr/>
          </p:nvSpPr>
          <p:spPr bwMode="auto">
            <a:xfrm>
              <a:off x="4583113" y="2657475"/>
              <a:ext cx="1400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R(A,B,C,D,E)</a:t>
              </a:r>
              <a:endParaRPr lang="en-US"/>
            </a:p>
          </p:txBody>
        </p:sp>
        <p:sp>
          <p:nvSpPr>
            <p:cNvPr id="16480" name="Rectangle 62"/>
            <p:cNvSpPr>
              <a:spLocks noChangeArrowheads="1"/>
            </p:cNvSpPr>
            <p:nvPr/>
          </p:nvSpPr>
          <p:spPr bwMode="auto">
            <a:xfrm>
              <a:off x="6700838" y="2657475"/>
              <a:ext cx="247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R</a:t>
              </a:r>
              <a:endParaRPr lang="en-US"/>
            </a:p>
          </p:txBody>
        </p:sp>
        <p:sp>
          <p:nvSpPr>
            <p:cNvPr id="16481" name="Rectangle 63"/>
            <p:cNvSpPr>
              <a:spLocks noChangeArrowheads="1"/>
            </p:cNvSpPr>
            <p:nvPr/>
          </p:nvSpPr>
          <p:spPr bwMode="auto">
            <a:xfrm>
              <a:off x="6853238" y="2657475"/>
              <a:ext cx="20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1</a:t>
              </a:r>
              <a:endParaRPr lang="en-US"/>
            </a:p>
          </p:txBody>
        </p:sp>
        <p:sp>
          <p:nvSpPr>
            <p:cNvPr id="16482" name="Rectangle 64"/>
            <p:cNvSpPr>
              <a:spLocks noChangeArrowheads="1"/>
            </p:cNvSpPr>
            <p:nvPr/>
          </p:nvSpPr>
          <p:spPr bwMode="auto">
            <a:xfrm>
              <a:off x="6967538" y="2657475"/>
              <a:ext cx="619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(C,D)</a:t>
              </a:r>
              <a:endParaRPr lang="en-US"/>
            </a:p>
          </p:txBody>
        </p:sp>
        <p:sp>
          <p:nvSpPr>
            <p:cNvPr id="16483" name="Rectangle 65"/>
            <p:cNvSpPr>
              <a:spLocks noChangeArrowheads="1"/>
            </p:cNvSpPr>
            <p:nvPr/>
          </p:nvSpPr>
          <p:spPr bwMode="auto">
            <a:xfrm>
              <a:off x="6700838" y="2933700"/>
              <a:ext cx="247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R</a:t>
              </a:r>
              <a:endParaRPr lang="en-US"/>
            </a:p>
          </p:txBody>
        </p:sp>
        <p:sp>
          <p:nvSpPr>
            <p:cNvPr id="16484" name="Rectangle 66"/>
            <p:cNvSpPr>
              <a:spLocks noChangeArrowheads="1"/>
            </p:cNvSpPr>
            <p:nvPr/>
          </p:nvSpPr>
          <p:spPr bwMode="auto">
            <a:xfrm>
              <a:off x="6853238" y="2933700"/>
              <a:ext cx="20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2</a:t>
              </a:r>
              <a:endParaRPr lang="en-US"/>
            </a:p>
          </p:txBody>
        </p:sp>
        <p:sp>
          <p:nvSpPr>
            <p:cNvPr id="16485" name="Rectangle 67"/>
            <p:cNvSpPr>
              <a:spLocks noChangeArrowheads="1"/>
            </p:cNvSpPr>
            <p:nvPr/>
          </p:nvSpPr>
          <p:spPr bwMode="auto">
            <a:xfrm>
              <a:off x="6967538" y="2933700"/>
              <a:ext cx="1028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(A,B,C,E)</a:t>
              </a:r>
              <a:endParaRPr lang="en-US"/>
            </a:p>
          </p:txBody>
        </p:sp>
        <p:sp>
          <p:nvSpPr>
            <p:cNvPr id="16486" name="Rectangle 68"/>
            <p:cNvSpPr>
              <a:spLocks noChangeArrowheads="1"/>
            </p:cNvSpPr>
            <p:nvPr/>
          </p:nvSpPr>
          <p:spPr bwMode="auto">
            <a:xfrm>
              <a:off x="7948613" y="2933700"/>
              <a:ext cx="285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or</a:t>
              </a:r>
              <a:endParaRPr lang="en-US"/>
            </a:p>
          </p:txBody>
        </p:sp>
        <p:sp>
          <p:nvSpPr>
            <p:cNvPr id="16487" name="Rectangle 69"/>
            <p:cNvSpPr>
              <a:spLocks noChangeArrowheads="1"/>
            </p:cNvSpPr>
            <p:nvPr/>
          </p:nvSpPr>
          <p:spPr bwMode="auto">
            <a:xfrm>
              <a:off x="6700838" y="3209925"/>
              <a:ext cx="247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R</a:t>
              </a:r>
              <a:endParaRPr lang="en-US"/>
            </a:p>
          </p:txBody>
        </p:sp>
        <p:sp>
          <p:nvSpPr>
            <p:cNvPr id="16488" name="Rectangle 70"/>
            <p:cNvSpPr>
              <a:spLocks noChangeArrowheads="1"/>
            </p:cNvSpPr>
            <p:nvPr/>
          </p:nvSpPr>
          <p:spPr bwMode="auto">
            <a:xfrm>
              <a:off x="6853238" y="3209925"/>
              <a:ext cx="20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1</a:t>
              </a:r>
              <a:endParaRPr lang="en-US"/>
            </a:p>
          </p:txBody>
        </p:sp>
        <p:sp>
          <p:nvSpPr>
            <p:cNvPr id="16489" name="Rectangle 71"/>
            <p:cNvSpPr>
              <a:spLocks noChangeArrowheads="1"/>
            </p:cNvSpPr>
            <p:nvPr/>
          </p:nvSpPr>
          <p:spPr bwMode="auto">
            <a:xfrm>
              <a:off x="6967538" y="3209925"/>
              <a:ext cx="619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(C,D)</a:t>
              </a:r>
              <a:endParaRPr lang="en-US"/>
            </a:p>
          </p:txBody>
        </p:sp>
        <p:sp>
          <p:nvSpPr>
            <p:cNvPr id="16490" name="Rectangle 72"/>
            <p:cNvSpPr>
              <a:spLocks noChangeArrowheads="1"/>
            </p:cNvSpPr>
            <p:nvPr/>
          </p:nvSpPr>
          <p:spPr bwMode="auto">
            <a:xfrm>
              <a:off x="6700838" y="3486150"/>
              <a:ext cx="247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R</a:t>
              </a:r>
              <a:endParaRPr lang="en-US"/>
            </a:p>
          </p:txBody>
        </p:sp>
        <p:sp>
          <p:nvSpPr>
            <p:cNvPr id="16491" name="Rectangle 73"/>
            <p:cNvSpPr>
              <a:spLocks noChangeArrowheads="1"/>
            </p:cNvSpPr>
            <p:nvPr/>
          </p:nvSpPr>
          <p:spPr bwMode="auto">
            <a:xfrm>
              <a:off x="6853238" y="3486150"/>
              <a:ext cx="20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2</a:t>
              </a:r>
              <a:endParaRPr lang="en-US"/>
            </a:p>
          </p:txBody>
        </p:sp>
        <p:sp>
          <p:nvSpPr>
            <p:cNvPr id="16492" name="Rectangle 74"/>
            <p:cNvSpPr>
              <a:spLocks noChangeArrowheads="1"/>
            </p:cNvSpPr>
            <p:nvPr/>
          </p:nvSpPr>
          <p:spPr bwMode="auto">
            <a:xfrm>
              <a:off x="6967538" y="3486150"/>
              <a:ext cx="1038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(A,B,D,E)</a:t>
              </a:r>
              <a:endParaRPr lang="en-US"/>
            </a:p>
          </p:txBody>
        </p:sp>
      </p:grpSp>
      <p:sp>
        <p:nvSpPr>
          <p:cNvPr id="16429" name="Rectangle 75"/>
          <p:cNvSpPr>
            <a:spLocks noChangeArrowheads="1"/>
          </p:cNvSpPr>
          <p:nvPr/>
        </p:nvSpPr>
        <p:spPr bwMode="auto">
          <a:xfrm>
            <a:off x="530225" y="3916363"/>
            <a:ext cx="19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b="1">
                <a:solidFill>
                  <a:srgbClr val="000000"/>
                </a:solidFill>
              </a:rPr>
              <a:t>{</a:t>
            </a:r>
            <a:endParaRPr lang="en-US"/>
          </a:p>
        </p:txBody>
      </p:sp>
      <p:sp>
        <p:nvSpPr>
          <p:cNvPr id="16430" name="Rectangle 76"/>
          <p:cNvSpPr>
            <a:spLocks noChangeArrowheads="1"/>
          </p:cNvSpPr>
          <p:nvPr/>
        </p:nvSpPr>
        <p:spPr bwMode="auto">
          <a:xfrm>
            <a:off x="615950" y="3916363"/>
            <a:ext cx="257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b="1">
                <a:solidFill>
                  <a:srgbClr val="000000"/>
                </a:solidFill>
              </a:rPr>
              <a:t>A</a:t>
            </a:r>
            <a:endParaRPr lang="en-US"/>
          </a:p>
        </p:txBody>
      </p:sp>
      <p:sp>
        <p:nvSpPr>
          <p:cNvPr id="16431" name="Rectangle 77"/>
          <p:cNvSpPr>
            <a:spLocks noChangeArrowheads="1"/>
          </p:cNvSpPr>
          <p:nvPr/>
        </p:nvSpPr>
        <p:spPr bwMode="auto">
          <a:xfrm>
            <a:off x="825500" y="3897313"/>
            <a:ext cx="3714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b="1">
                <a:solidFill>
                  <a:srgbClr val="000000"/>
                </a:solidFill>
                <a:latin typeface="Symbol" panose="05050102010706020507" pitchFamily="18" charset="2"/>
              </a:rPr>
              <a:t>®</a:t>
            </a:r>
            <a:endParaRPr lang="en-US"/>
          </a:p>
        </p:txBody>
      </p:sp>
      <p:sp>
        <p:nvSpPr>
          <p:cNvPr id="16432" name="Rectangle 78"/>
          <p:cNvSpPr>
            <a:spLocks noChangeArrowheads="1"/>
          </p:cNvSpPr>
          <p:nvPr/>
        </p:nvSpPr>
        <p:spPr bwMode="auto">
          <a:xfrm>
            <a:off x="1101725" y="391636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b="1">
                <a:solidFill>
                  <a:srgbClr val="000000"/>
                </a:solidFill>
              </a:rPr>
              <a:t>B,</a:t>
            </a:r>
            <a:endParaRPr lang="en-US"/>
          </a:p>
        </p:txBody>
      </p:sp>
      <p:sp>
        <p:nvSpPr>
          <p:cNvPr id="16433" name="Rectangle 79"/>
          <p:cNvSpPr>
            <a:spLocks noChangeArrowheads="1"/>
          </p:cNvSpPr>
          <p:nvPr/>
        </p:nvSpPr>
        <p:spPr bwMode="auto">
          <a:xfrm>
            <a:off x="1368425" y="3916363"/>
            <a:ext cx="257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b="1">
                <a:solidFill>
                  <a:srgbClr val="000000"/>
                </a:solidFill>
              </a:rPr>
              <a:t>C</a:t>
            </a:r>
            <a:endParaRPr lang="en-US"/>
          </a:p>
        </p:txBody>
      </p:sp>
      <p:sp>
        <p:nvSpPr>
          <p:cNvPr id="16434" name="Rectangle 80"/>
          <p:cNvSpPr>
            <a:spLocks noChangeArrowheads="1"/>
          </p:cNvSpPr>
          <p:nvPr/>
        </p:nvSpPr>
        <p:spPr bwMode="auto">
          <a:xfrm>
            <a:off x="1530350" y="3897313"/>
            <a:ext cx="3714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b="1">
                <a:solidFill>
                  <a:srgbClr val="000000"/>
                </a:solidFill>
                <a:latin typeface="Symbol" panose="05050102010706020507" pitchFamily="18" charset="2"/>
              </a:rPr>
              <a:t>®</a:t>
            </a:r>
            <a:endParaRPr lang="en-US"/>
          </a:p>
        </p:txBody>
      </p:sp>
      <p:sp>
        <p:nvSpPr>
          <p:cNvPr id="16435" name="Rectangle 81"/>
          <p:cNvSpPr>
            <a:spLocks noChangeArrowheads="1"/>
          </p:cNvSpPr>
          <p:nvPr/>
        </p:nvSpPr>
        <p:spPr bwMode="auto">
          <a:xfrm>
            <a:off x="1768475" y="3916363"/>
            <a:ext cx="352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b="1">
                <a:solidFill>
                  <a:srgbClr val="000000"/>
                </a:solidFill>
              </a:rPr>
              <a:t>D}</a:t>
            </a:r>
            <a:endParaRPr lang="en-US"/>
          </a:p>
        </p:txBody>
      </p:sp>
      <p:grpSp>
        <p:nvGrpSpPr>
          <p:cNvPr id="4" name="Group 124"/>
          <p:cNvGrpSpPr>
            <a:grpSpLocks/>
          </p:cNvGrpSpPr>
          <p:nvPr/>
        </p:nvGrpSpPr>
        <p:grpSpPr bwMode="auto">
          <a:xfrm>
            <a:off x="2668588" y="3916363"/>
            <a:ext cx="5118100" cy="857250"/>
            <a:chOff x="2668588" y="3916363"/>
            <a:chExt cx="5118100" cy="857250"/>
          </a:xfrm>
        </p:grpSpPr>
        <p:sp>
          <p:nvSpPr>
            <p:cNvPr id="16458" name="Rectangle 82"/>
            <p:cNvSpPr>
              <a:spLocks noChangeArrowheads="1"/>
            </p:cNvSpPr>
            <p:nvPr/>
          </p:nvSpPr>
          <p:spPr bwMode="auto">
            <a:xfrm>
              <a:off x="2668588" y="3916363"/>
              <a:ext cx="552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ACE</a:t>
              </a:r>
              <a:endParaRPr lang="en-US"/>
            </a:p>
          </p:txBody>
        </p:sp>
        <p:sp>
          <p:nvSpPr>
            <p:cNvPr id="16459" name="Rectangle 83"/>
            <p:cNvSpPr>
              <a:spLocks noChangeArrowheads="1"/>
            </p:cNvSpPr>
            <p:nvPr/>
          </p:nvSpPr>
          <p:spPr bwMode="auto">
            <a:xfrm>
              <a:off x="4583113" y="3916363"/>
              <a:ext cx="247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R</a:t>
              </a:r>
              <a:endParaRPr lang="en-US"/>
            </a:p>
          </p:txBody>
        </p:sp>
        <p:sp>
          <p:nvSpPr>
            <p:cNvPr id="16460" name="Rectangle 84"/>
            <p:cNvSpPr>
              <a:spLocks noChangeArrowheads="1"/>
            </p:cNvSpPr>
            <p:nvPr/>
          </p:nvSpPr>
          <p:spPr bwMode="auto">
            <a:xfrm>
              <a:off x="4735513" y="3916363"/>
              <a:ext cx="20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1</a:t>
              </a:r>
              <a:endParaRPr lang="en-US"/>
            </a:p>
          </p:txBody>
        </p:sp>
        <p:sp>
          <p:nvSpPr>
            <p:cNvPr id="16461" name="Rectangle 85"/>
            <p:cNvSpPr>
              <a:spLocks noChangeArrowheads="1"/>
            </p:cNvSpPr>
            <p:nvPr/>
          </p:nvSpPr>
          <p:spPr bwMode="auto">
            <a:xfrm>
              <a:off x="4849813" y="3916363"/>
              <a:ext cx="619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(A,B)</a:t>
              </a:r>
              <a:endParaRPr lang="en-US"/>
            </a:p>
          </p:txBody>
        </p:sp>
        <p:sp>
          <p:nvSpPr>
            <p:cNvPr id="16462" name="Rectangle 86"/>
            <p:cNvSpPr>
              <a:spLocks noChangeArrowheads="1"/>
            </p:cNvSpPr>
            <p:nvPr/>
          </p:nvSpPr>
          <p:spPr bwMode="auto">
            <a:xfrm>
              <a:off x="4583113" y="4192588"/>
              <a:ext cx="247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R</a:t>
              </a:r>
              <a:endParaRPr lang="en-US"/>
            </a:p>
          </p:txBody>
        </p:sp>
        <p:sp>
          <p:nvSpPr>
            <p:cNvPr id="16463" name="Rectangle 87"/>
            <p:cNvSpPr>
              <a:spLocks noChangeArrowheads="1"/>
            </p:cNvSpPr>
            <p:nvPr/>
          </p:nvSpPr>
          <p:spPr bwMode="auto">
            <a:xfrm>
              <a:off x="4735513" y="4192588"/>
              <a:ext cx="20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2</a:t>
              </a:r>
              <a:endParaRPr lang="en-US"/>
            </a:p>
          </p:txBody>
        </p:sp>
        <p:sp>
          <p:nvSpPr>
            <p:cNvPr id="16464" name="Rectangle 88"/>
            <p:cNvSpPr>
              <a:spLocks noChangeArrowheads="1"/>
            </p:cNvSpPr>
            <p:nvPr/>
          </p:nvSpPr>
          <p:spPr bwMode="auto">
            <a:xfrm>
              <a:off x="4849813" y="4192588"/>
              <a:ext cx="619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(C,D)</a:t>
              </a:r>
              <a:endParaRPr lang="en-US"/>
            </a:p>
          </p:txBody>
        </p:sp>
        <p:sp>
          <p:nvSpPr>
            <p:cNvPr id="16465" name="Rectangle 89"/>
            <p:cNvSpPr>
              <a:spLocks noChangeArrowheads="1"/>
            </p:cNvSpPr>
            <p:nvPr/>
          </p:nvSpPr>
          <p:spPr bwMode="auto">
            <a:xfrm>
              <a:off x="4583113" y="4468813"/>
              <a:ext cx="247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R</a:t>
              </a:r>
              <a:endParaRPr lang="en-US"/>
            </a:p>
          </p:txBody>
        </p:sp>
        <p:sp>
          <p:nvSpPr>
            <p:cNvPr id="16466" name="Rectangle 90"/>
            <p:cNvSpPr>
              <a:spLocks noChangeArrowheads="1"/>
            </p:cNvSpPr>
            <p:nvPr/>
          </p:nvSpPr>
          <p:spPr bwMode="auto">
            <a:xfrm>
              <a:off x="4735513" y="4468813"/>
              <a:ext cx="20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3</a:t>
              </a:r>
              <a:endParaRPr lang="en-US"/>
            </a:p>
          </p:txBody>
        </p:sp>
        <p:sp>
          <p:nvSpPr>
            <p:cNvPr id="16467" name="Rectangle 91"/>
            <p:cNvSpPr>
              <a:spLocks noChangeArrowheads="1"/>
            </p:cNvSpPr>
            <p:nvPr/>
          </p:nvSpPr>
          <p:spPr bwMode="auto">
            <a:xfrm>
              <a:off x="4849813" y="4468813"/>
              <a:ext cx="819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(A,C,E)</a:t>
              </a:r>
              <a:endParaRPr lang="en-US"/>
            </a:p>
          </p:txBody>
        </p:sp>
        <p:sp>
          <p:nvSpPr>
            <p:cNvPr id="16468" name="Rectangle 92"/>
            <p:cNvSpPr>
              <a:spLocks noChangeArrowheads="1"/>
            </p:cNvSpPr>
            <p:nvPr/>
          </p:nvSpPr>
          <p:spPr bwMode="auto">
            <a:xfrm>
              <a:off x="6700838" y="3916363"/>
              <a:ext cx="247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R</a:t>
              </a:r>
              <a:endParaRPr lang="en-US"/>
            </a:p>
          </p:txBody>
        </p:sp>
        <p:sp>
          <p:nvSpPr>
            <p:cNvPr id="16469" name="Rectangle 93"/>
            <p:cNvSpPr>
              <a:spLocks noChangeArrowheads="1"/>
            </p:cNvSpPr>
            <p:nvPr/>
          </p:nvSpPr>
          <p:spPr bwMode="auto">
            <a:xfrm>
              <a:off x="6853238" y="3916363"/>
              <a:ext cx="20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1</a:t>
              </a:r>
              <a:endParaRPr lang="en-US"/>
            </a:p>
          </p:txBody>
        </p:sp>
        <p:sp>
          <p:nvSpPr>
            <p:cNvPr id="16470" name="Rectangle 94"/>
            <p:cNvSpPr>
              <a:spLocks noChangeArrowheads="1"/>
            </p:cNvSpPr>
            <p:nvPr/>
          </p:nvSpPr>
          <p:spPr bwMode="auto">
            <a:xfrm>
              <a:off x="6967538" y="3916363"/>
              <a:ext cx="619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(A,B)</a:t>
              </a:r>
              <a:endParaRPr lang="en-US"/>
            </a:p>
          </p:txBody>
        </p:sp>
        <p:sp>
          <p:nvSpPr>
            <p:cNvPr id="16471" name="Rectangle 95"/>
            <p:cNvSpPr>
              <a:spLocks noChangeArrowheads="1"/>
            </p:cNvSpPr>
            <p:nvPr/>
          </p:nvSpPr>
          <p:spPr bwMode="auto">
            <a:xfrm>
              <a:off x="6700838" y="4192588"/>
              <a:ext cx="247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R</a:t>
              </a:r>
              <a:endParaRPr lang="en-US"/>
            </a:p>
          </p:txBody>
        </p:sp>
        <p:sp>
          <p:nvSpPr>
            <p:cNvPr id="16472" name="Rectangle 96"/>
            <p:cNvSpPr>
              <a:spLocks noChangeArrowheads="1"/>
            </p:cNvSpPr>
            <p:nvPr/>
          </p:nvSpPr>
          <p:spPr bwMode="auto">
            <a:xfrm>
              <a:off x="6853238" y="4192588"/>
              <a:ext cx="20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2</a:t>
              </a:r>
              <a:endParaRPr lang="en-US"/>
            </a:p>
          </p:txBody>
        </p:sp>
        <p:sp>
          <p:nvSpPr>
            <p:cNvPr id="16473" name="Rectangle 97"/>
            <p:cNvSpPr>
              <a:spLocks noChangeArrowheads="1"/>
            </p:cNvSpPr>
            <p:nvPr/>
          </p:nvSpPr>
          <p:spPr bwMode="auto">
            <a:xfrm>
              <a:off x="6967538" y="4192588"/>
              <a:ext cx="619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(C,D)</a:t>
              </a:r>
              <a:endParaRPr lang="en-US"/>
            </a:p>
          </p:txBody>
        </p:sp>
        <p:sp>
          <p:nvSpPr>
            <p:cNvPr id="16474" name="Rectangle 98"/>
            <p:cNvSpPr>
              <a:spLocks noChangeArrowheads="1"/>
            </p:cNvSpPr>
            <p:nvPr/>
          </p:nvSpPr>
          <p:spPr bwMode="auto">
            <a:xfrm>
              <a:off x="6700838" y="4468813"/>
              <a:ext cx="247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R</a:t>
              </a:r>
              <a:endParaRPr lang="en-US"/>
            </a:p>
          </p:txBody>
        </p:sp>
        <p:sp>
          <p:nvSpPr>
            <p:cNvPr id="16475" name="Rectangle 99"/>
            <p:cNvSpPr>
              <a:spLocks noChangeArrowheads="1"/>
            </p:cNvSpPr>
            <p:nvPr/>
          </p:nvSpPr>
          <p:spPr bwMode="auto">
            <a:xfrm>
              <a:off x="6853238" y="4468813"/>
              <a:ext cx="20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3</a:t>
              </a:r>
              <a:endParaRPr lang="en-US"/>
            </a:p>
          </p:txBody>
        </p:sp>
        <p:sp>
          <p:nvSpPr>
            <p:cNvPr id="16476" name="Rectangle 100"/>
            <p:cNvSpPr>
              <a:spLocks noChangeArrowheads="1"/>
            </p:cNvSpPr>
            <p:nvPr/>
          </p:nvSpPr>
          <p:spPr bwMode="auto">
            <a:xfrm>
              <a:off x="6967538" y="4468813"/>
              <a:ext cx="819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(A,C,E)</a:t>
              </a:r>
              <a:endParaRPr lang="en-US"/>
            </a:p>
          </p:txBody>
        </p:sp>
      </p:grpSp>
      <p:sp>
        <p:nvSpPr>
          <p:cNvPr id="16437" name="Rectangle 101"/>
          <p:cNvSpPr>
            <a:spLocks noChangeArrowheads="1"/>
          </p:cNvSpPr>
          <p:nvPr/>
        </p:nvSpPr>
        <p:spPr bwMode="auto">
          <a:xfrm>
            <a:off x="530225" y="4860925"/>
            <a:ext cx="19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b="1">
                <a:solidFill>
                  <a:srgbClr val="000000"/>
                </a:solidFill>
              </a:rPr>
              <a:t>{</a:t>
            </a:r>
            <a:endParaRPr lang="en-US"/>
          </a:p>
        </p:txBody>
      </p:sp>
      <p:sp>
        <p:nvSpPr>
          <p:cNvPr id="16438" name="Rectangle 102"/>
          <p:cNvSpPr>
            <a:spLocks noChangeArrowheads="1"/>
          </p:cNvSpPr>
          <p:nvPr/>
        </p:nvSpPr>
        <p:spPr bwMode="auto">
          <a:xfrm>
            <a:off x="615950" y="4860925"/>
            <a:ext cx="257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b="1">
                <a:solidFill>
                  <a:srgbClr val="000000"/>
                </a:solidFill>
              </a:rPr>
              <a:t>A</a:t>
            </a:r>
            <a:endParaRPr lang="en-US"/>
          </a:p>
        </p:txBody>
      </p:sp>
      <p:sp>
        <p:nvSpPr>
          <p:cNvPr id="16439" name="Rectangle 103"/>
          <p:cNvSpPr>
            <a:spLocks noChangeArrowheads="1"/>
          </p:cNvSpPr>
          <p:nvPr/>
        </p:nvSpPr>
        <p:spPr bwMode="auto">
          <a:xfrm>
            <a:off x="825500" y="4841875"/>
            <a:ext cx="3714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b="1">
                <a:solidFill>
                  <a:srgbClr val="000000"/>
                </a:solidFill>
                <a:latin typeface="Symbol" panose="05050102010706020507" pitchFamily="18" charset="2"/>
              </a:rPr>
              <a:t>®</a:t>
            </a:r>
            <a:endParaRPr lang="en-US"/>
          </a:p>
        </p:txBody>
      </p:sp>
      <p:sp>
        <p:nvSpPr>
          <p:cNvPr id="16440" name="Rectangle 104"/>
          <p:cNvSpPr>
            <a:spLocks noChangeArrowheads="1"/>
          </p:cNvSpPr>
          <p:nvPr/>
        </p:nvSpPr>
        <p:spPr bwMode="auto">
          <a:xfrm>
            <a:off x="1101725" y="4860925"/>
            <a:ext cx="466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b="1">
                <a:solidFill>
                  <a:srgbClr val="000000"/>
                </a:solidFill>
              </a:rPr>
              <a:t>BC,</a:t>
            </a:r>
            <a:endParaRPr lang="en-US"/>
          </a:p>
        </p:txBody>
      </p:sp>
      <p:sp>
        <p:nvSpPr>
          <p:cNvPr id="16441" name="Rectangle 105"/>
          <p:cNvSpPr>
            <a:spLocks noChangeArrowheads="1"/>
          </p:cNvSpPr>
          <p:nvPr/>
        </p:nvSpPr>
        <p:spPr bwMode="auto">
          <a:xfrm>
            <a:off x="1539875" y="4860925"/>
            <a:ext cx="257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b="1">
                <a:solidFill>
                  <a:srgbClr val="000000"/>
                </a:solidFill>
              </a:rPr>
              <a:t>D</a:t>
            </a:r>
            <a:endParaRPr lang="en-US"/>
          </a:p>
        </p:txBody>
      </p:sp>
      <p:sp>
        <p:nvSpPr>
          <p:cNvPr id="16442" name="Rectangle 106"/>
          <p:cNvSpPr>
            <a:spLocks noChangeArrowheads="1"/>
          </p:cNvSpPr>
          <p:nvPr/>
        </p:nvSpPr>
        <p:spPr bwMode="auto">
          <a:xfrm>
            <a:off x="1758950" y="4841875"/>
            <a:ext cx="3714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b="1">
                <a:solidFill>
                  <a:srgbClr val="000000"/>
                </a:solidFill>
                <a:latin typeface="Symbol" panose="05050102010706020507" pitchFamily="18" charset="2"/>
              </a:rPr>
              <a:t>®</a:t>
            </a:r>
            <a:endParaRPr lang="en-US"/>
          </a:p>
        </p:txBody>
      </p:sp>
      <p:sp>
        <p:nvSpPr>
          <p:cNvPr id="16443" name="Rectangle 107"/>
          <p:cNvSpPr>
            <a:spLocks noChangeArrowheads="1"/>
          </p:cNvSpPr>
          <p:nvPr/>
        </p:nvSpPr>
        <p:spPr bwMode="auto">
          <a:xfrm>
            <a:off x="2025650" y="4860925"/>
            <a:ext cx="504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b="1">
                <a:solidFill>
                  <a:srgbClr val="000000"/>
                </a:solidFill>
              </a:rPr>
              <a:t>AE}</a:t>
            </a:r>
            <a:endParaRPr lang="en-US"/>
          </a:p>
        </p:txBody>
      </p:sp>
      <p:grpSp>
        <p:nvGrpSpPr>
          <p:cNvPr id="5" name="Group 125"/>
          <p:cNvGrpSpPr>
            <a:grpSpLocks/>
          </p:cNvGrpSpPr>
          <p:nvPr/>
        </p:nvGrpSpPr>
        <p:grpSpPr bwMode="auto">
          <a:xfrm>
            <a:off x="2668588" y="4860925"/>
            <a:ext cx="5127625" cy="581025"/>
            <a:chOff x="2668588" y="4860925"/>
            <a:chExt cx="5127625" cy="581025"/>
          </a:xfrm>
        </p:grpSpPr>
        <p:sp>
          <p:nvSpPr>
            <p:cNvPr id="16445" name="Rectangle 108"/>
            <p:cNvSpPr>
              <a:spLocks noChangeArrowheads="1"/>
            </p:cNvSpPr>
            <p:nvPr/>
          </p:nvSpPr>
          <p:spPr bwMode="auto">
            <a:xfrm>
              <a:off x="2668588" y="4860925"/>
              <a:ext cx="257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D</a:t>
              </a:r>
              <a:endParaRPr lang="en-US"/>
            </a:p>
          </p:txBody>
        </p:sp>
        <p:sp>
          <p:nvSpPr>
            <p:cNvPr id="16446" name="Rectangle 109"/>
            <p:cNvSpPr>
              <a:spLocks noChangeArrowheads="1"/>
            </p:cNvSpPr>
            <p:nvPr/>
          </p:nvSpPr>
          <p:spPr bwMode="auto">
            <a:xfrm>
              <a:off x="4583113" y="4860925"/>
              <a:ext cx="247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R</a:t>
              </a:r>
              <a:endParaRPr lang="en-US"/>
            </a:p>
          </p:txBody>
        </p:sp>
        <p:sp>
          <p:nvSpPr>
            <p:cNvPr id="16447" name="Rectangle 110"/>
            <p:cNvSpPr>
              <a:spLocks noChangeArrowheads="1"/>
            </p:cNvSpPr>
            <p:nvPr/>
          </p:nvSpPr>
          <p:spPr bwMode="auto">
            <a:xfrm>
              <a:off x="4735513" y="4860925"/>
              <a:ext cx="20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1</a:t>
              </a:r>
              <a:endParaRPr lang="en-US"/>
            </a:p>
          </p:txBody>
        </p:sp>
        <p:sp>
          <p:nvSpPr>
            <p:cNvPr id="16448" name="Rectangle 111"/>
            <p:cNvSpPr>
              <a:spLocks noChangeArrowheads="1"/>
            </p:cNvSpPr>
            <p:nvPr/>
          </p:nvSpPr>
          <p:spPr bwMode="auto">
            <a:xfrm>
              <a:off x="4849813" y="4860925"/>
              <a:ext cx="828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(A,B,C)</a:t>
              </a:r>
              <a:endParaRPr lang="en-US"/>
            </a:p>
          </p:txBody>
        </p:sp>
        <p:sp>
          <p:nvSpPr>
            <p:cNvPr id="16449" name="Rectangle 112"/>
            <p:cNvSpPr>
              <a:spLocks noChangeArrowheads="1"/>
            </p:cNvSpPr>
            <p:nvPr/>
          </p:nvSpPr>
          <p:spPr bwMode="auto">
            <a:xfrm>
              <a:off x="4583113" y="5137150"/>
              <a:ext cx="247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R</a:t>
              </a:r>
              <a:endParaRPr lang="en-US"/>
            </a:p>
          </p:txBody>
        </p:sp>
        <p:sp>
          <p:nvSpPr>
            <p:cNvPr id="16450" name="Rectangle 113"/>
            <p:cNvSpPr>
              <a:spLocks noChangeArrowheads="1"/>
            </p:cNvSpPr>
            <p:nvPr/>
          </p:nvSpPr>
          <p:spPr bwMode="auto">
            <a:xfrm>
              <a:off x="4735513" y="5137150"/>
              <a:ext cx="20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2</a:t>
              </a:r>
              <a:endParaRPr lang="en-US"/>
            </a:p>
          </p:txBody>
        </p:sp>
        <p:sp>
          <p:nvSpPr>
            <p:cNvPr id="16451" name="Rectangle 114"/>
            <p:cNvSpPr>
              <a:spLocks noChangeArrowheads="1"/>
            </p:cNvSpPr>
            <p:nvPr/>
          </p:nvSpPr>
          <p:spPr bwMode="auto">
            <a:xfrm>
              <a:off x="4849813" y="5137150"/>
              <a:ext cx="828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(D,A,E)</a:t>
              </a:r>
              <a:endParaRPr lang="en-US"/>
            </a:p>
          </p:txBody>
        </p:sp>
        <p:sp>
          <p:nvSpPr>
            <p:cNvPr id="16452" name="Rectangle 115"/>
            <p:cNvSpPr>
              <a:spLocks noChangeArrowheads="1"/>
            </p:cNvSpPr>
            <p:nvPr/>
          </p:nvSpPr>
          <p:spPr bwMode="auto">
            <a:xfrm>
              <a:off x="6700838" y="4860925"/>
              <a:ext cx="247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R</a:t>
              </a:r>
              <a:endParaRPr lang="en-US"/>
            </a:p>
          </p:txBody>
        </p:sp>
        <p:sp>
          <p:nvSpPr>
            <p:cNvPr id="16453" name="Rectangle 116"/>
            <p:cNvSpPr>
              <a:spLocks noChangeArrowheads="1"/>
            </p:cNvSpPr>
            <p:nvPr/>
          </p:nvSpPr>
          <p:spPr bwMode="auto">
            <a:xfrm>
              <a:off x="6853238" y="4860925"/>
              <a:ext cx="20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1</a:t>
              </a:r>
              <a:endParaRPr lang="en-US"/>
            </a:p>
          </p:txBody>
        </p:sp>
        <p:sp>
          <p:nvSpPr>
            <p:cNvPr id="16454" name="Rectangle 117"/>
            <p:cNvSpPr>
              <a:spLocks noChangeArrowheads="1"/>
            </p:cNvSpPr>
            <p:nvPr/>
          </p:nvSpPr>
          <p:spPr bwMode="auto">
            <a:xfrm>
              <a:off x="6967538" y="4860925"/>
              <a:ext cx="828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(D,A,E)</a:t>
              </a:r>
              <a:endParaRPr lang="en-US"/>
            </a:p>
          </p:txBody>
        </p:sp>
        <p:sp>
          <p:nvSpPr>
            <p:cNvPr id="16455" name="Rectangle 118"/>
            <p:cNvSpPr>
              <a:spLocks noChangeArrowheads="1"/>
            </p:cNvSpPr>
            <p:nvPr/>
          </p:nvSpPr>
          <p:spPr bwMode="auto">
            <a:xfrm>
              <a:off x="6700838" y="5137150"/>
              <a:ext cx="247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R</a:t>
              </a:r>
              <a:endParaRPr lang="en-US"/>
            </a:p>
          </p:txBody>
        </p:sp>
        <p:sp>
          <p:nvSpPr>
            <p:cNvPr id="16456" name="Rectangle 119"/>
            <p:cNvSpPr>
              <a:spLocks noChangeArrowheads="1"/>
            </p:cNvSpPr>
            <p:nvPr/>
          </p:nvSpPr>
          <p:spPr bwMode="auto">
            <a:xfrm>
              <a:off x="6853238" y="5137150"/>
              <a:ext cx="20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2</a:t>
              </a:r>
              <a:endParaRPr lang="en-US"/>
            </a:p>
          </p:txBody>
        </p:sp>
        <p:sp>
          <p:nvSpPr>
            <p:cNvPr id="16457" name="Rectangle 120"/>
            <p:cNvSpPr>
              <a:spLocks noChangeArrowheads="1"/>
            </p:cNvSpPr>
            <p:nvPr/>
          </p:nvSpPr>
          <p:spPr bwMode="auto">
            <a:xfrm>
              <a:off x="6967538" y="5137150"/>
              <a:ext cx="828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1800">
                  <a:solidFill>
                    <a:srgbClr val="FF0000"/>
                  </a:solidFill>
                </a:rPr>
                <a:t>(A,B,C)</a:t>
              </a: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2565AE06-F842-43EE-B88D-834F6FF1B5B4}" type="slidenum">
              <a:rPr lang="en-US" altLang="zh-TW" sz="1400">
                <a:solidFill>
                  <a:schemeClr val="accent2"/>
                </a:solidFill>
              </a:rPr>
              <a:pPr eaLnBrk="1" hangingPunct="1"/>
              <a:t>2</a:t>
            </a:fld>
            <a:endParaRPr lang="en-US" altLang="zh-TW" sz="1400">
              <a:solidFill>
                <a:schemeClr val="accent2"/>
              </a:solidFill>
            </a:endParaRPr>
          </a:p>
          <a:p>
            <a:pPr eaLnBrk="1" hangingPunct="1"/>
            <a:endParaRPr lang="en-US" altLang="zh-TW" sz="1400">
              <a:solidFill>
                <a:schemeClr val="accent2"/>
              </a:solidFill>
            </a:endParaRPr>
          </a:p>
        </p:txBody>
      </p:sp>
      <p:sp>
        <p:nvSpPr>
          <p:cNvPr id="3075" name="Rectangle 2"/>
          <p:cNvSpPr>
            <a:spLocks noGrp="1" noChangeArrowheads="1"/>
          </p:cNvSpPr>
          <p:nvPr>
            <p:ph type="title" idx="4294967295"/>
          </p:nvPr>
        </p:nvSpPr>
        <p:spPr/>
        <p:txBody>
          <a:bodyPr anchor="b"/>
          <a:lstStyle/>
          <a:p>
            <a:r>
              <a:rPr lang="en-US" b="1" u="sng" smtClean="0"/>
              <a:t>Problem 1 – Relational Model (51%)</a:t>
            </a:r>
            <a:endParaRPr lang="en-US" smtClean="0"/>
          </a:p>
        </p:txBody>
      </p:sp>
      <p:sp>
        <p:nvSpPr>
          <p:cNvPr id="3076" name="Rectangle 3"/>
          <p:cNvSpPr>
            <a:spLocks noGrp="1" noChangeArrowheads="1"/>
          </p:cNvSpPr>
          <p:nvPr>
            <p:ph type="body" idx="4294967295"/>
          </p:nvPr>
        </p:nvSpPr>
        <p:spPr>
          <a:xfrm>
            <a:off x="228600" y="1600200"/>
            <a:ext cx="8229600" cy="4419600"/>
          </a:xfrm>
        </p:spPr>
        <p:txBody>
          <a:bodyPr/>
          <a:lstStyle/>
          <a:p>
            <a:pPr>
              <a:buFontTx/>
              <a:buNone/>
            </a:pPr>
            <a:r>
              <a:rPr lang="en-US" sz="2000" smtClean="0"/>
              <a:t>Consider the following tables, where keys are underlined and foreign keys are in italics. Primary keys are NOT NULL.</a:t>
            </a:r>
          </a:p>
          <a:p>
            <a:r>
              <a:rPr lang="en-US" sz="2000" smtClean="0"/>
              <a:t>        Proposal (</a:t>
            </a:r>
            <a:r>
              <a:rPr lang="en-US" sz="2000" u="sng" smtClean="0"/>
              <a:t>PID</a:t>
            </a:r>
            <a:r>
              <a:rPr lang="en-US" sz="2000" smtClean="0"/>
              <a:t>, </a:t>
            </a:r>
            <a:r>
              <a:rPr lang="en-US" sz="2000" i="1" smtClean="0"/>
              <a:t>SID</a:t>
            </a:r>
            <a:r>
              <a:rPr lang="en-US" sz="2000" smtClean="0"/>
              <a:t>, Title, Area)  </a:t>
            </a:r>
          </a:p>
          <a:p>
            <a:pPr>
              <a:buFontTx/>
              <a:buNone/>
            </a:pPr>
            <a:r>
              <a:rPr lang="en-US" sz="2000" smtClean="0"/>
              <a:t>	// The foreign key SID is NOT NULL and corresponds to the ID of the submitter who </a:t>
            </a:r>
            <a:r>
              <a:rPr lang="en-US" sz="2000" b="1" smtClean="0"/>
              <a:t>submitted </a:t>
            </a:r>
            <a:r>
              <a:rPr lang="en-US" sz="2000" smtClean="0"/>
              <a:t>the proposal.</a:t>
            </a:r>
          </a:p>
          <a:p>
            <a:r>
              <a:rPr lang="en-US" sz="2000" smtClean="0"/>
              <a:t>        Submitter (S</a:t>
            </a:r>
            <a:r>
              <a:rPr lang="en-US" sz="2000" u="sng" smtClean="0"/>
              <a:t>ID</a:t>
            </a:r>
            <a:r>
              <a:rPr lang="en-US" sz="2000" smtClean="0"/>
              <a:t>, Name, Email) // A submitter may submit several proposals</a:t>
            </a:r>
          </a:p>
          <a:p>
            <a:r>
              <a:rPr lang="en-US" sz="2000" smtClean="0"/>
              <a:t>        Reviewer (</a:t>
            </a:r>
            <a:r>
              <a:rPr lang="en-US" sz="2000" u="sng" smtClean="0"/>
              <a:t>RID</a:t>
            </a:r>
            <a:r>
              <a:rPr lang="en-US" sz="2000" smtClean="0"/>
              <a:t>, Name, Email, Expertise)</a:t>
            </a:r>
          </a:p>
          <a:p>
            <a:r>
              <a:rPr lang="en-US" sz="2000" smtClean="0"/>
              <a:t>        Review (</a:t>
            </a:r>
            <a:r>
              <a:rPr lang="en-US" sz="2000" i="1" u="sng" smtClean="0"/>
              <a:t>PID</a:t>
            </a:r>
            <a:r>
              <a:rPr lang="en-US" sz="2000" u="sng" smtClean="0"/>
              <a:t>, </a:t>
            </a:r>
            <a:r>
              <a:rPr lang="en-US" sz="2000" i="1" u="sng" smtClean="0"/>
              <a:t>RID</a:t>
            </a:r>
            <a:r>
              <a:rPr lang="en-US" sz="2000" smtClean="0"/>
              <a:t>, Score) </a:t>
            </a:r>
          </a:p>
          <a:p>
            <a:pPr>
              <a:buFontTx/>
              <a:buNone/>
            </a:pPr>
            <a:r>
              <a:rPr lang="en-US" sz="2000" smtClean="0"/>
              <a:t>	// PID and RID are foreign keys corresponding to the ID of the proposal that was </a:t>
            </a:r>
            <a:r>
              <a:rPr lang="en-US" sz="2000" b="1" smtClean="0"/>
              <a:t>reviewed</a:t>
            </a:r>
            <a:r>
              <a:rPr lang="en-US" sz="2000" smtClean="0"/>
              <a:t> by the reviewer of RID. </a:t>
            </a:r>
          </a:p>
          <a:p>
            <a:pPr>
              <a:buFontTx/>
              <a:buNone/>
            </a:pPr>
            <a:r>
              <a:rPr lang="en-US" sz="2000" smtClean="0"/>
              <a:t>	// Score is in the range [1..5]. A reviewer may review several proposals.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C9EE9358-2144-4FAE-B46F-D1C585645868}" type="slidenum">
              <a:rPr lang="en-US" altLang="zh-TW" sz="1400">
                <a:solidFill>
                  <a:schemeClr val="accent2"/>
                </a:solidFill>
              </a:rPr>
              <a:pPr eaLnBrk="1" hangingPunct="1"/>
              <a:t>3</a:t>
            </a:fld>
            <a:endParaRPr lang="en-US" altLang="zh-TW" sz="1400">
              <a:solidFill>
                <a:schemeClr val="accent2"/>
              </a:solidFill>
            </a:endParaRPr>
          </a:p>
          <a:p>
            <a:pPr eaLnBrk="1" hangingPunct="1"/>
            <a:endParaRPr lang="en-US" altLang="zh-TW" sz="1400">
              <a:solidFill>
                <a:schemeClr val="accent2"/>
              </a:solidFill>
            </a:endParaRPr>
          </a:p>
        </p:txBody>
      </p:sp>
      <p:sp>
        <p:nvSpPr>
          <p:cNvPr id="4099" name="Rectangle 10"/>
          <p:cNvSpPr>
            <a:spLocks noChangeArrowheads="1"/>
          </p:cNvSpPr>
          <p:nvPr/>
        </p:nvSpPr>
        <p:spPr bwMode="auto">
          <a:xfrm>
            <a:off x="2590800" y="3048000"/>
            <a:ext cx="776288" cy="315913"/>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Aft>
                <a:spcPts val="1000"/>
              </a:spcAft>
            </a:pPr>
            <a:r>
              <a:rPr lang="en-US" sz="1100">
                <a:latin typeface="Calibri" panose="020F0502020204030204" pitchFamily="34" charset="0"/>
              </a:rPr>
              <a:t>Submitter</a:t>
            </a:r>
            <a:endParaRPr lang="en-US"/>
          </a:p>
        </p:txBody>
      </p:sp>
      <p:cxnSp>
        <p:nvCxnSpPr>
          <p:cNvPr id="4100" name="AutoShape 11"/>
          <p:cNvCxnSpPr>
            <a:cxnSpLocks noChangeShapeType="1"/>
          </p:cNvCxnSpPr>
          <p:nvPr/>
        </p:nvCxnSpPr>
        <p:spPr bwMode="auto">
          <a:xfrm>
            <a:off x="3389313" y="3208338"/>
            <a:ext cx="479425" cy="0"/>
          </a:xfrm>
          <a:prstGeom prst="straightConnector1">
            <a:avLst/>
          </a:prstGeom>
          <a:noFill/>
          <a:ln w="9525">
            <a:solidFill>
              <a:srgbClr val="000000"/>
            </a:solidFill>
            <a:round/>
            <a:headEnd type="arrow" w="med" len="med"/>
            <a:tailEnd/>
          </a:ln>
          <a:extLst>
            <a:ext uri="{909E8E84-426E-40DD-AFC4-6F175D3DCCD1}">
              <a14:hiddenFill xmlns:a14="http://schemas.microsoft.com/office/drawing/2010/main">
                <a:noFill/>
              </a14:hiddenFill>
            </a:ext>
          </a:extLst>
        </p:spPr>
      </p:cxnSp>
      <p:sp>
        <p:nvSpPr>
          <p:cNvPr id="4101" name="AutoShape 12"/>
          <p:cNvSpPr>
            <a:spLocks noChangeArrowheads="1"/>
          </p:cNvSpPr>
          <p:nvPr/>
        </p:nvSpPr>
        <p:spPr bwMode="auto">
          <a:xfrm>
            <a:off x="3868738" y="3048000"/>
            <a:ext cx="931862" cy="304800"/>
          </a:xfrm>
          <a:prstGeom prst="diamond">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en-US"/>
          </a:p>
        </p:txBody>
      </p:sp>
      <p:cxnSp>
        <p:nvCxnSpPr>
          <p:cNvPr id="4102" name="AutoShape 13"/>
          <p:cNvCxnSpPr>
            <a:cxnSpLocks noChangeShapeType="1"/>
          </p:cNvCxnSpPr>
          <p:nvPr/>
        </p:nvCxnSpPr>
        <p:spPr bwMode="auto">
          <a:xfrm>
            <a:off x="4762500" y="3197225"/>
            <a:ext cx="481013"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103" name="AutoShape 14"/>
          <p:cNvCxnSpPr>
            <a:cxnSpLocks noChangeShapeType="1"/>
          </p:cNvCxnSpPr>
          <p:nvPr/>
        </p:nvCxnSpPr>
        <p:spPr bwMode="auto">
          <a:xfrm>
            <a:off x="4762500" y="3233738"/>
            <a:ext cx="481013"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4104" name="Rectangle 15"/>
          <p:cNvSpPr>
            <a:spLocks noChangeArrowheads="1"/>
          </p:cNvSpPr>
          <p:nvPr/>
        </p:nvSpPr>
        <p:spPr bwMode="auto">
          <a:xfrm>
            <a:off x="5243513" y="3048000"/>
            <a:ext cx="774700" cy="315913"/>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Aft>
                <a:spcPts val="1000"/>
              </a:spcAft>
            </a:pPr>
            <a:r>
              <a:rPr lang="en-US" sz="1100">
                <a:latin typeface="Calibri" panose="020F0502020204030204" pitchFamily="34" charset="0"/>
              </a:rPr>
              <a:t>Proposal</a:t>
            </a:r>
            <a:endParaRPr lang="en-US"/>
          </a:p>
        </p:txBody>
      </p:sp>
      <p:sp>
        <p:nvSpPr>
          <p:cNvPr id="4105" name="AutoShape 16"/>
          <p:cNvSpPr>
            <a:spLocks noChangeArrowheads="1"/>
          </p:cNvSpPr>
          <p:nvPr/>
        </p:nvSpPr>
        <p:spPr bwMode="auto">
          <a:xfrm>
            <a:off x="5008563" y="3810000"/>
            <a:ext cx="1222375" cy="430213"/>
          </a:xfrm>
          <a:prstGeom prst="diamond">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Aft>
                <a:spcPts val="1000"/>
              </a:spcAft>
            </a:pPr>
            <a:r>
              <a:rPr lang="en-US" sz="1100">
                <a:latin typeface="Calibri" panose="020F0502020204030204" pitchFamily="34" charset="0"/>
              </a:rPr>
              <a:t>Review</a:t>
            </a:r>
            <a:endParaRPr lang="en-US"/>
          </a:p>
        </p:txBody>
      </p:sp>
      <p:sp>
        <p:nvSpPr>
          <p:cNvPr id="4106" name="Rectangle 17"/>
          <p:cNvSpPr>
            <a:spLocks noChangeArrowheads="1"/>
          </p:cNvSpPr>
          <p:nvPr/>
        </p:nvSpPr>
        <p:spPr bwMode="auto">
          <a:xfrm>
            <a:off x="5237163" y="4648200"/>
            <a:ext cx="838200" cy="381000"/>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Aft>
                <a:spcPts val="1000"/>
              </a:spcAft>
            </a:pPr>
            <a:r>
              <a:rPr lang="en-US" sz="1100">
                <a:latin typeface="Calibri" panose="020F0502020204030204" pitchFamily="34" charset="0"/>
              </a:rPr>
              <a:t>Reviewer</a:t>
            </a:r>
            <a:endParaRPr lang="en-US"/>
          </a:p>
        </p:txBody>
      </p:sp>
      <p:cxnSp>
        <p:nvCxnSpPr>
          <p:cNvPr id="4107" name="AutoShape 18"/>
          <p:cNvCxnSpPr>
            <a:cxnSpLocks noChangeShapeType="1"/>
            <a:endCxn id="4105" idx="0"/>
          </p:cNvCxnSpPr>
          <p:nvPr/>
        </p:nvCxnSpPr>
        <p:spPr bwMode="auto">
          <a:xfrm flipH="1">
            <a:off x="5619750" y="3384550"/>
            <a:ext cx="19050" cy="42545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108" name="AutoShape 18"/>
          <p:cNvCxnSpPr>
            <a:cxnSpLocks noChangeShapeType="1"/>
          </p:cNvCxnSpPr>
          <p:nvPr/>
        </p:nvCxnSpPr>
        <p:spPr bwMode="auto">
          <a:xfrm flipH="1">
            <a:off x="5618163" y="4267200"/>
            <a:ext cx="19050" cy="42545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4109" name="Rectangle 2"/>
          <p:cNvSpPr>
            <a:spLocks noChangeArrowheads="1"/>
          </p:cNvSpPr>
          <p:nvPr/>
        </p:nvSpPr>
        <p:spPr bwMode="auto">
          <a:xfrm>
            <a:off x="0" y="228600"/>
            <a:ext cx="9144000" cy="1371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2800" b="1"/>
              <a:t>Proposal</a:t>
            </a:r>
            <a:r>
              <a:rPr lang="en-US" sz="2800"/>
              <a:t> (</a:t>
            </a:r>
            <a:r>
              <a:rPr lang="en-US" sz="2800" u="sng"/>
              <a:t>PID</a:t>
            </a:r>
            <a:r>
              <a:rPr lang="en-US" sz="2800"/>
              <a:t>, </a:t>
            </a:r>
            <a:r>
              <a:rPr lang="en-US" sz="2800" i="1"/>
              <a:t>SID</a:t>
            </a:r>
            <a:r>
              <a:rPr lang="en-US" sz="2800"/>
              <a:t>, Title, Area) , </a:t>
            </a:r>
            <a:r>
              <a:rPr lang="en-US" sz="2800" b="1"/>
              <a:t>Submitter</a:t>
            </a:r>
            <a:r>
              <a:rPr lang="en-US" sz="2800"/>
              <a:t> (S</a:t>
            </a:r>
            <a:r>
              <a:rPr lang="en-US" sz="2800" u="sng"/>
              <a:t>ID</a:t>
            </a:r>
            <a:r>
              <a:rPr lang="en-US" sz="2800"/>
              <a:t>, Name, Email), </a:t>
            </a:r>
            <a:r>
              <a:rPr lang="en-US" sz="2800" b="1"/>
              <a:t>Reviewer</a:t>
            </a:r>
            <a:r>
              <a:rPr lang="en-US" sz="2800"/>
              <a:t> (</a:t>
            </a:r>
            <a:r>
              <a:rPr lang="en-US" sz="2800" u="sng"/>
              <a:t>RID</a:t>
            </a:r>
            <a:r>
              <a:rPr lang="en-US" sz="2800"/>
              <a:t>, Name, Email, Expertise), </a:t>
            </a:r>
            <a:r>
              <a:rPr lang="en-US" sz="2800" b="1"/>
              <a:t>Review</a:t>
            </a:r>
            <a:r>
              <a:rPr lang="en-US" sz="2800"/>
              <a:t> (</a:t>
            </a:r>
            <a:r>
              <a:rPr lang="en-US" sz="2800" i="1" u="sng"/>
              <a:t>PID</a:t>
            </a:r>
            <a:r>
              <a:rPr lang="en-US" sz="2800" u="sng"/>
              <a:t>, </a:t>
            </a:r>
            <a:r>
              <a:rPr lang="en-US" sz="2800" i="1" u="sng"/>
              <a:t>RID</a:t>
            </a:r>
            <a:r>
              <a:rPr lang="en-US" sz="2800"/>
              <a:t>, Score) </a:t>
            </a:r>
          </a:p>
        </p:txBody>
      </p:sp>
      <p:sp>
        <p:nvSpPr>
          <p:cNvPr id="4110" name="Rectangle 28"/>
          <p:cNvSpPr>
            <a:spLocks noChangeArrowheads="1"/>
          </p:cNvSpPr>
          <p:nvPr/>
        </p:nvSpPr>
        <p:spPr bwMode="auto">
          <a:xfrm>
            <a:off x="0" y="1676400"/>
            <a:ext cx="891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t> </a:t>
            </a:r>
            <a:r>
              <a:rPr lang="en-US" b="1"/>
              <a:t>1.1]</a:t>
            </a:r>
            <a:r>
              <a:rPr lang="en-US"/>
              <a:t> Draw an ER diagram that results in the above tables (</a:t>
            </a:r>
            <a:r>
              <a:rPr lang="en-US" b="1"/>
              <a:t>5%</a:t>
            </a:r>
            <a:r>
              <a:rPr 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wipe(down)">
                                      <p:cBhvr>
                                        <p:cTn id="7" dur="500"/>
                                        <p:tgtEl>
                                          <p:spTgt spid="4099"/>
                                        </p:tgtEl>
                                      </p:cBhvr>
                                    </p:animEffect>
                                  </p:childTnLst>
                                </p:cTn>
                              </p:par>
                              <p:par>
                                <p:cTn id="8" presetID="22" presetClass="entr" presetSubtype="4" fill="hold" nodeType="withEffect">
                                  <p:stCondLst>
                                    <p:cond delay="0"/>
                                  </p:stCondLst>
                                  <p:childTnLst>
                                    <p:set>
                                      <p:cBhvr>
                                        <p:cTn id="9" dur="1" fill="hold">
                                          <p:stCondLst>
                                            <p:cond delay="0"/>
                                          </p:stCondLst>
                                        </p:cTn>
                                        <p:tgtEl>
                                          <p:spTgt spid="4100"/>
                                        </p:tgtEl>
                                        <p:attrNameLst>
                                          <p:attrName>style.visibility</p:attrName>
                                        </p:attrNameLst>
                                      </p:cBhvr>
                                      <p:to>
                                        <p:strVal val="visible"/>
                                      </p:to>
                                    </p:set>
                                    <p:animEffect transition="in" filter="wipe(down)">
                                      <p:cBhvr>
                                        <p:cTn id="10" dur="500"/>
                                        <p:tgtEl>
                                          <p:spTgt spid="410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101"/>
                                        </p:tgtEl>
                                        <p:attrNameLst>
                                          <p:attrName>style.visibility</p:attrName>
                                        </p:attrNameLst>
                                      </p:cBhvr>
                                      <p:to>
                                        <p:strVal val="visible"/>
                                      </p:to>
                                    </p:set>
                                    <p:animEffect transition="in" filter="wipe(down)">
                                      <p:cBhvr>
                                        <p:cTn id="13" dur="500"/>
                                        <p:tgtEl>
                                          <p:spTgt spid="4101"/>
                                        </p:tgtEl>
                                      </p:cBhvr>
                                    </p:animEffect>
                                  </p:childTnLst>
                                </p:cTn>
                              </p:par>
                              <p:par>
                                <p:cTn id="14" presetID="22" presetClass="entr" presetSubtype="4" fill="hold" nodeType="withEffect">
                                  <p:stCondLst>
                                    <p:cond delay="0"/>
                                  </p:stCondLst>
                                  <p:childTnLst>
                                    <p:set>
                                      <p:cBhvr>
                                        <p:cTn id="15" dur="1" fill="hold">
                                          <p:stCondLst>
                                            <p:cond delay="0"/>
                                          </p:stCondLst>
                                        </p:cTn>
                                        <p:tgtEl>
                                          <p:spTgt spid="4102"/>
                                        </p:tgtEl>
                                        <p:attrNameLst>
                                          <p:attrName>style.visibility</p:attrName>
                                        </p:attrNameLst>
                                      </p:cBhvr>
                                      <p:to>
                                        <p:strVal val="visible"/>
                                      </p:to>
                                    </p:set>
                                    <p:animEffect transition="in" filter="wipe(down)">
                                      <p:cBhvr>
                                        <p:cTn id="16" dur="500"/>
                                        <p:tgtEl>
                                          <p:spTgt spid="4102"/>
                                        </p:tgtEl>
                                      </p:cBhvr>
                                    </p:animEffect>
                                  </p:childTnLst>
                                </p:cTn>
                              </p:par>
                              <p:par>
                                <p:cTn id="17" presetID="22" presetClass="entr" presetSubtype="4" fill="hold" nodeType="withEffect">
                                  <p:stCondLst>
                                    <p:cond delay="0"/>
                                  </p:stCondLst>
                                  <p:childTnLst>
                                    <p:set>
                                      <p:cBhvr>
                                        <p:cTn id="18" dur="1" fill="hold">
                                          <p:stCondLst>
                                            <p:cond delay="0"/>
                                          </p:stCondLst>
                                        </p:cTn>
                                        <p:tgtEl>
                                          <p:spTgt spid="4103"/>
                                        </p:tgtEl>
                                        <p:attrNameLst>
                                          <p:attrName>style.visibility</p:attrName>
                                        </p:attrNameLst>
                                      </p:cBhvr>
                                      <p:to>
                                        <p:strVal val="visible"/>
                                      </p:to>
                                    </p:set>
                                    <p:animEffect transition="in" filter="wipe(down)">
                                      <p:cBhvr>
                                        <p:cTn id="19" dur="500"/>
                                        <p:tgtEl>
                                          <p:spTgt spid="4103"/>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104"/>
                                        </p:tgtEl>
                                        <p:attrNameLst>
                                          <p:attrName>style.visibility</p:attrName>
                                        </p:attrNameLst>
                                      </p:cBhvr>
                                      <p:to>
                                        <p:strVal val="visible"/>
                                      </p:to>
                                    </p:set>
                                    <p:animEffect transition="in" filter="wipe(down)">
                                      <p:cBhvr>
                                        <p:cTn id="22" dur="500"/>
                                        <p:tgtEl>
                                          <p:spTgt spid="4104"/>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105"/>
                                        </p:tgtEl>
                                        <p:attrNameLst>
                                          <p:attrName>style.visibility</p:attrName>
                                        </p:attrNameLst>
                                      </p:cBhvr>
                                      <p:to>
                                        <p:strVal val="visible"/>
                                      </p:to>
                                    </p:set>
                                    <p:animEffect transition="in" filter="wipe(down)">
                                      <p:cBhvr>
                                        <p:cTn id="25" dur="500"/>
                                        <p:tgtEl>
                                          <p:spTgt spid="4105"/>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106"/>
                                        </p:tgtEl>
                                        <p:attrNameLst>
                                          <p:attrName>style.visibility</p:attrName>
                                        </p:attrNameLst>
                                      </p:cBhvr>
                                      <p:to>
                                        <p:strVal val="visible"/>
                                      </p:to>
                                    </p:set>
                                    <p:animEffect transition="in" filter="wipe(down)">
                                      <p:cBhvr>
                                        <p:cTn id="28" dur="500"/>
                                        <p:tgtEl>
                                          <p:spTgt spid="4106"/>
                                        </p:tgtEl>
                                      </p:cBhvr>
                                    </p:animEffect>
                                  </p:childTnLst>
                                </p:cTn>
                              </p:par>
                              <p:par>
                                <p:cTn id="29" presetID="22" presetClass="entr" presetSubtype="4" fill="hold" nodeType="withEffect">
                                  <p:stCondLst>
                                    <p:cond delay="0"/>
                                  </p:stCondLst>
                                  <p:childTnLst>
                                    <p:set>
                                      <p:cBhvr>
                                        <p:cTn id="30" dur="1" fill="hold">
                                          <p:stCondLst>
                                            <p:cond delay="0"/>
                                          </p:stCondLst>
                                        </p:cTn>
                                        <p:tgtEl>
                                          <p:spTgt spid="4107"/>
                                        </p:tgtEl>
                                        <p:attrNameLst>
                                          <p:attrName>style.visibility</p:attrName>
                                        </p:attrNameLst>
                                      </p:cBhvr>
                                      <p:to>
                                        <p:strVal val="visible"/>
                                      </p:to>
                                    </p:set>
                                    <p:animEffect transition="in" filter="wipe(down)">
                                      <p:cBhvr>
                                        <p:cTn id="31" dur="500"/>
                                        <p:tgtEl>
                                          <p:spTgt spid="4107"/>
                                        </p:tgtEl>
                                      </p:cBhvr>
                                    </p:animEffect>
                                  </p:childTnLst>
                                </p:cTn>
                              </p:par>
                              <p:par>
                                <p:cTn id="32" presetID="22" presetClass="entr" presetSubtype="4" fill="hold" nodeType="withEffect">
                                  <p:stCondLst>
                                    <p:cond delay="0"/>
                                  </p:stCondLst>
                                  <p:childTnLst>
                                    <p:set>
                                      <p:cBhvr>
                                        <p:cTn id="33" dur="1" fill="hold">
                                          <p:stCondLst>
                                            <p:cond delay="0"/>
                                          </p:stCondLst>
                                        </p:cTn>
                                        <p:tgtEl>
                                          <p:spTgt spid="4108"/>
                                        </p:tgtEl>
                                        <p:attrNameLst>
                                          <p:attrName>style.visibility</p:attrName>
                                        </p:attrNameLst>
                                      </p:cBhvr>
                                      <p:to>
                                        <p:strVal val="visible"/>
                                      </p:to>
                                    </p:set>
                                    <p:animEffect transition="in" filter="wipe(down)">
                                      <p:cBhvr>
                                        <p:cTn id="34" dur="500"/>
                                        <p:tgtEl>
                                          <p:spTgt spid="4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animBg="1"/>
      <p:bldP spid="4101" grpId="0" animBg="1"/>
      <p:bldP spid="4104" grpId="0" animBg="1"/>
      <p:bldP spid="4105" grpId="0" animBg="1"/>
      <p:bldP spid="410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10445B87-87EB-414F-A4CD-D3308D7AB1DC}" type="slidenum">
              <a:rPr lang="en-US" altLang="zh-TW" sz="1400">
                <a:solidFill>
                  <a:schemeClr val="accent2"/>
                </a:solidFill>
              </a:rPr>
              <a:pPr eaLnBrk="1" hangingPunct="1"/>
              <a:t>4</a:t>
            </a:fld>
            <a:endParaRPr lang="en-US" altLang="zh-TW" sz="1400">
              <a:solidFill>
                <a:schemeClr val="accent2"/>
              </a:solidFill>
            </a:endParaRPr>
          </a:p>
          <a:p>
            <a:pPr eaLnBrk="1" hangingPunct="1"/>
            <a:endParaRPr lang="en-US" altLang="zh-TW" sz="1400">
              <a:solidFill>
                <a:schemeClr val="accent2"/>
              </a:solidFill>
            </a:endParaRPr>
          </a:p>
        </p:txBody>
      </p:sp>
      <p:sp>
        <p:nvSpPr>
          <p:cNvPr id="271363" name="Rectangle 3"/>
          <p:cNvSpPr>
            <a:spLocks noGrp="1" noChangeArrowheads="1"/>
          </p:cNvSpPr>
          <p:nvPr>
            <p:ph type="body" idx="4294967295"/>
          </p:nvPr>
        </p:nvSpPr>
        <p:spPr>
          <a:xfrm>
            <a:off x="228600" y="1752600"/>
            <a:ext cx="8763000" cy="4468813"/>
          </a:xfrm>
        </p:spPr>
        <p:txBody>
          <a:bodyPr/>
          <a:lstStyle/>
          <a:p>
            <a:pPr eaLnBrk="1" hangingPunct="1">
              <a:lnSpc>
                <a:spcPct val="90000"/>
              </a:lnSpc>
            </a:pPr>
            <a:r>
              <a:rPr lang="en-US" sz="1800" b="1" smtClean="0"/>
              <a:t>1.2]</a:t>
            </a:r>
            <a:r>
              <a:rPr lang="en-US" sz="1800" smtClean="0"/>
              <a:t> Write an algebra query to return the names of all reviewers who reviewed a proposal in the “Database” area, submitted by Prof Dimitris (i.e., the submitter name is Dimitris) (</a:t>
            </a:r>
            <a:r>
              <a:rPr lang="en-US" sz="1800" b="1" smtClean="0"/>
              <a:t>5%</a:t>
            </a:r>
            <a:r>
              <a:rPr lang="en-US" sz="1800" smtClean="0"/>
              <a:t>).</a:t>
            </a:r>
          </a:p>
          <a:p>
            <a:pPr eaLnBrk="1" hangingPunct="1">
              <a:lnSpc>
                <a:spcPct val="90000"/>
              </a:lnSpc>
            </a:pPr>
            <a:endParaRPr lang="en-US" sz="1800" smtClean="0"/>
          </a:p>
          <a:p>
            <a:pPr eaLnBrk="1" hangingPunct="1">
              <a:lnSpc>
                <a:spcPct val="90000"/>
              </a:lnSpc>
            </a:pPr>
            <a:r>
              <a:rPr lang="en-US" sz="1800" smtClean="0">
                <a:sym typeface="Symbol" panose="05050102010706020507" pitchFamily="18" charset="2"/>
              </a:rPr>
              <a:t></a:t>
            </a:r>
            <a:r>
              <a:rPr lang="en-US" sz="1800" baseline="-25000" smtClean="0"/>
              <a:t>REVIEWER.NAME</a:t>
            </a:r>
            <a:r>
              <a:rPr lang="en-US" sz="1800" smtClean="0"/>
              <a:t>(</a:t>
            </a:r>
            <a:r>
              <a:rPr lang="en-US" sz="1800" smtClean="0">
                <a:sym typeface="Symbol" panose="05050102010706020507" pitchFamily="18" charset="2"/>
              </a:rPr>
              <a:t></a:t>
            </a:r>
            <a:r>
              <a:rPr lang="en-US" sz="1800" baseline="-25000" smtClean="0"/>
              <a:t>PROPOSAL.AREA=DATABASE AND SUBMITTER.NAME=DIMITRIS</a:t>
            </a:r>
            <a:r>
              <a:rPr lang="en-US" sz="1800" smtClean="0"/>
              <a:t> (REVIEWER JOIN</a:t>
            </a:r>
            <a:r>
              <a:rPr lang="en-US" sz="1800" baseline="-25000" smtClean="0"/>
              <a:t>RID</a:t>
            </a:r>
            <a:r>
              <a:rPr lang="en-US" sz="1800" smtClean="0"/>
              <a:t> REVIEW JOIN</a:t>
            </a:r>
            <a:r>
              <a:rPr lang="en-US" sz="1800" baseline="-25000" smtClean="0"/>
              <a:t>PID</a:t>
            </a:r>
            <a:r>
              <a:rPr lang="en-US" sz="1800" smtClean="0"/>
              <a:t> PROPOSAL JOIN</a:t>
            </a:r>
            <a:r>
              <a:rPr lang="en-US" sz="1800" baseline="-25000" smtClean="0"/>
              <a:t>PID</a:t>
            </a:r>
            <a:r>
              <a:rPr lang="en-US" sz="1800" smtClean="0"/>
              <a:t> SUBMITTER ))</a:t>
            </a:r>
          </a:p>
          <a:p>
            <a:pPr eaLnBrk="1" hangingPunct="1">
              <a:lnSpc>
                <a:spcPct val="90000"/>
              </a:lnSpc>
            </a:pPr>
            <a:endParaRPr lang="en-US" sz="1800" smtClean="0"/>
          </a:p>
          <a:p>
            <a:r>
              <a:rPr lang="en-US" sz="1800" b="1" smtClean="0"/>
              <a:t>1.3]</a:t>
            </a:r>
            <a:r>
              <a:rPr lang="en-US" sz="1800" smtClean="0"/>
              <a:t> Write an algebra query to return the IDs of reviewers who have only reviewed proposals in the area of their expertise (i.e., these reviewers have reviewed at least one proposal, and have not reviewed any proposal in an area different from their expertise) (</a:t>
            </a:r>
            <a:r>
              <a:rPr lang="en-US" sz="1800" b="1" smtClean="0"/>
              <a:t>5%</a:t>
            </a:r>
            <a:r>
              <a:rPr lang="en-US" sz="1800" smtClean="0"/>
              <a:t>).  </a:t>
            </a:r>
          </a:p>
          <a:p>
            <a:pPr>
              <a:buFontTx/>
              <a:buNone/>
            </a:pPr>
            <a:endParaRPr lang="en-US" sz="1800" smtClean="0"/>
          </a:p>
          <a:p>
            <a:r>
              <a:rPr lang="en-US" sz="1800" smtClean="0">
                <a:sym typeface="Symbol" panose="05050102010706020507" pitchFamily="18" charset="2"/>
              </a:rPr>
              <a:t></a:t>
            </a:r>
            <a:r>
              <a:rPr lang="en-US" sz="1800" baseline="-25000" smtClean="0"/>
              <a:t>RID</a:t>
            </a:r>
            <a:r>
              <a:rPr lang="en-US" sz="1800" smtClean="0"/>
              <a:t> REVIEW - </a:t>
            </a:r>
            <a:r>
              <a:rPr lang="en-US" sz="1800" smtClean="0">
                <a:sym typeface="Symbol" panose="05050102010706020507" pitchFamily="18" charset="2"/>
              </a:rPr>
              <a:t></a:t>
            </a:r>
            <a:r>
              <a:rPr lang="en-US" sz="1800" baseline="-25000" smtClean="0"/>
              <a:t> PROPOSAL.RID</a:t>
            </a:r>
            <a:r>
              <a:rPr lang="en-US" sz="1800" smtClean="0"/>
              <a:t> (</a:t>
            </a:r>
            <a:r>
              <a:rPr lang="en-US" sz="1800" smtClean="0">
                <a:sym typeface="Symbol" panose="05050102010706020507" pitchFamily="18" charset="2"/>
              </a:rPr>
              <a:t></a:t>
            </a:r>
            <a:r>
              <a:rPr lang="en-US" sz="1800" baseline="-25000" smtClean="0"/>
              <a:t>EXPERTISE</a:t>
            </a:r>
            <a:r>
              <a:rPr lang="en-US" sz="1800" baseline="-25000" smtClean="0">
                <a:sym typeface="Symbol" panose="05050102010706020507" pitchFamily="18" charset="2"/>
              </a:rPr>
              <a:t></a:t>
            </a:r>
            <a:r>
              <a:rPr lang="en-US" sz="1800" baseline="-25000" smtClean="0"/>
              <a:t>AREA</a:t>
            </a:r>
            <a:r>
              <a:rPr lang="en-US" sz="1800" smtClean="0"/>
              <a:t> (REVIEWER JOIN</a:t>
            </a:r>
            <a:r>
              <a:rPr lang="en-US" sz="1800" baseline="-25000" smtClean="0"/>
              <a:t>RID</a:t>
            </a:r>
            <a:r>
              <a:rPr lang="en-US" sz="1800" smtClean="0"/>
              <a:t> REVIEW JOIN</a:t>
            </a:r>
            <a:r>
              <a:rPr lang="en-US" sz="1800" baseline="-25000" smtClean="0"/>
              <a:t>PID</a:t>
            </a:r>
            <a:r>
              <a:rPr lang="en-US" sz="1800" smtClean="0"/>
              <a:t> PROPOSAL))</a:t>
            </a:r>
          </a:p>
          <a:p>
            <a:pPr eaLnBrk="1" hangingPunct="1">
              <a:lnSpc>
                <a:spcPct val="90000"/>
              </a:lnSpc>
            </a:pPr>
            <a:endParaRPr lang="en-US" sz="1800" smtClean="0"/>
          </a:p>
        </p:txBody>
      </p:sp>
      <p:sp>
        <p:nvSpPr>
          <p:cNvPr id="5124" name="Rectangle 2"/>
          <p:cNvSpPr>
            <a:spLocks noChangeArrowheads="1"/>
          </p:cNvSpPr>
          <p:nvPr/>
        </p:nvSpPr>
        <p:spPr bwMode="auto">
          <a:xfrm>
            <a:off x="0" y="228600"/>
            <a:ext cx="9144000" cy="1371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2800" b="1"/>
              <a:t>Proposal</a:t>
            </a:r>
            <a:r>
              <a:rPr lang="en-US" sz="2800"/>
              <a:t> (</a:t>
            </a:r>
            <a:r>
              <a:rPr lang="en-US" sz="2800" u="sng"/>
              <a:t>PID</a:t>
            </a:r>
            <a:r>
              <a:rPr lang="en-US" sz="2800"/>
              <a:t>, </a:t>
            </a:r>
            <a:r>
              <a:rPr lang="en-US" sz="2800" i="1"/>
              <a:t>SID</a:t>
            </a:r>
            <a:r>
              <a:rPr lang="en-US" sz="2800"/>
              <a:t>, Title, Area) , </a:t>
            </a:r>
            <a:r>
              <a:rPr lang="en-US" sz="2800" b="1"/>
              <a:t>Submitter</a:t>
            </a:r>
            <a:r>
              <a:rPr lang="en-US" sz="2800"/>
              <a:t> (S</a:t>
            </a:r>
            <a:r>
              <a:rPr lang="en-US" sz="2800" u="sng"/>
              <a:t>ID</a:t>
            </a:r>
            <a:r>
              <a:rPr lang="en-US" sz="2800"/>
              <a:t>, Name, Email), </a:t>
            </a:r>
            <a:r>
              <a:rPr lang="en-US" sz="2800" b="1"/>
              <a:t>Reviewer</a:t>
            </a:r>
            <a:r>
              <a:rPr lang="en-US" sz="2800"/>
              <a:t> (</a:t>
            </a:r>
            <a:r>
              <a:rPr lang="en-US" sz="2800" u="sng"/>
              <a:t>RID</a:t>
            </a:r>
            <a:r>
              <a:rPr lang="en-US" sz="2800"/>
              <a:t>, Name, Email, Expertise), </a:t>
            </a:r>
            <a:r>
              <a:rPr lang="en-US" sz="2800" b="1"/>
              <a:t>Review</a:t>
            </a:r>
            <a:r>
              <a:rPr lang="en-US" sz="2800"/>
              <a:t> (</a:t>
            </a:r>
            <a:r>
              <a:rPr lang="en-US" sz="2800" i="1" u="sng"/>
              <a:t>PID</a:t>
            </a:r>
            <a:r>
              <a:rPr lang="en-US" sz="2800" u="sng"/>
              <a:t>, </a:t>
            </a:r>
            <a:r>
              <a:rPr lang="en-US" sz="2800" i="1" u="sng"/>
              <a:t>RID</a:t>
            </a:r>
            <a:r>
              <a:rPr lang="en-US" sz="2800"/>
              <a:t>, Score)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71363">
                                            <p:txEl>
                                              <p:pRg st="2" end="2"/>
                                            </p:txEl>
                                          </p:spTgt>
                                        </p:tgtEl>
                                        <p:attrNameLst>
                                          <p:attrName>style.visibility</p:attrName>
                                        </p:attrNameLst>
                                      </p:cBhvr>
                                      <p:to>
                                        <p:strVal val="visible"/>
                                      </p:to>
                                    </p:set>
                                    <p:animEffect transition="in" filter="box(in)">
                                      <p:cBhvr>
                                        <p:cTn id="7" dur="500"/>
                                        <p:tgtEl>
                                          <p:spTgt spid="27136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71363">
                                            <p:txEl>
                                              <p:pRg st="4" end="4"/>
                                            </p:txEl>
                                          </p:spTgt>
                                        </p:tgtEl>
                                        <p:attrNameLst>
                                          <p:attrName>style.visibility</p:attrName>
                                        </p:attrNameLst>
                                      </p:cBhvr>
                                      <p:to>
                                        <p:strVal val="visible"/>
                                      </p:to>
                                    </p:set>
                                    <p:animEffect transition="in" filter="box(in)">
                                      <p:cBhvr>
                                        <p:cTn id="12" dur="500"/>
                                        <p:tgtEl>
                                          <p:spTgt spid="271363">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71363">
                                            <p:txEl>
                                              <p:pRg st="6" end="6"/>
                                            </p:txEl>
                                          </p:spTgt>
                                        </p:tgtEl>
                                        <p:attrNameLst>
                                          <p:attrName>style.visibility</p:attrName>
                                        </p:attrNameLst>
                                      </p:cBhvr>
                                      <p:to>
                                        <p:strVal val="visible"/>
                                      </p:to>
                                    </p:set>
                                    <p:animEffect transition="in" filter="box(in)">
                                      <p:cBhvr>
                                        <p:cTn id="17" dur="500"/>
                                        <p:tgtEl>
                                          <p:spTgt spid="2713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955E78A6-49EA-4C29-B4DE-292A3C54E389}" type="slidenum">
              <a:rPr lang="en-US" altLang="zh-TW" sz="1400">
                <a:solidFill>
                  <a:schemeClr val="accent2"/>
                </a:solidFill>
              </a:rPr>
              <a:pPr eaLnBrk="1" hangingPunct="1"/>
              <a:t>5</a:t>
            </a:fld>
            <a:endParaRPr lang="en-US" altLang="zh-TW" sz="1400">
              <a:solidFill>
                <a:schemeClr val="accent2"/>
              </a:solidFill>
            </a:endParaRPr>
          </a:p>
          <a:p>
            <a:pPr eaLnBrk="1" hangingPunct="1"/>
            <a:endParaRPr lang="en-US" altLang="zh-TW" sz="1400">
              <a:solidFill>
                <a:schemeClr val="accent2"/>
              </a:solidFill>
            </a:endParaRPr>
          </a:p>
        </p:txBody>
      </p:sp>
      <p:sp>
        <p:nvSpPr>
          <p:cNvPr id="271363" name="Rectangle 3"/>
          <p:cNvSpPr>
            <a:spLocks noGrp="1" noChangeArrowheads="1"/>
          </p:cNvSpPr>
          <p:nvPr>
            <p:ph type="body" idx="4294967295"/>
          </p:nvPr>
        </p:nvSpPr>
        <p:spPr>
          <a:xfrm>
            <a:off x="228600" y="1752600"/>
            <a:ext cx="8763000" cy="4468813"/>
          </a:xfrm>
        </p:spPr>
        <p:txBody>
          <a:bodyPr/>
          <a:lstStyle/>
          <a:p>
            <a:r>
              <a:rPr lang="en-US" sz="1800" b="1" smtClean="0"/>
              <a:t>1.4]</a:t>
            </a:r>
            <a:r>
              <a:rPr lang="en-US" sz="1800" smtClean="0"/>
              <a:t> Write an algebra query that gives the same result as the following SQL statement (</a:t>
            </a:r>
            <a:r>
              <a:rPr lang="en-US" sz="1800" b="1" smtClean="0"/>
              <a:t>6%</a:t>
            </a:r>
            <a:r>
              <a:rPr lang="en-US" sz="1800" smtClean="0"/>
              <a:t>):</a:t>
            </a:r>
          </a:p>
          <a:p>
            <a:pPr>
              <a:buFontTx/>
              <a:buNone/>
            </a:pPr>
            <a:r>
              <a:rPr lang="en-US" sz="1800" smtClean="0"/>
              <a:t>SELECT SID </a:t>
            </a:r>
          </a:p>
          <a:p>
            <a:pPr>
              <a:buFontTx/>
              <a:buNone/>
            </a:pPr>
            <a:r>
              <a:rPr lang="en-US" sz="1800" smtClean="0"/>
              <a:t>FROM PROPOSAL</a:t>
            </a:r>
          </a:p>
          <a:p>
            <a:pPr>
              <a:buFontTx/>
              <a:buNone/>
            </a:pPr>
            <a:r>
              <a:rPr lang="en-US" sz="1800" smtClean="0"/>
              <a:t>GROUP BY SID</a:t>
            </a:r>
          </a:p>
          <a:p>
            <a:pPr>
              <a:buFontTx/>
              <a:buNone/>
            </a:pPr>
            <a:r>
              <a:rPr lang="en-US" sz="1800" smtClean="0"/>
              <a:t>HAVING COUNT(*)&gt;=2</a:t>
            </a:r>
          </a:p>
          <a:p>
            <a:pPr>
              <a:buFontTx/>
              <a:buNone/>
            </a:pPr>
            <a:endParaRPr lang="en-US" sz="1800" smtClean="0"/>
          </a:p>
          <a:p>
            <a:pPr eaLnBrk="1" hangingPunct="1">
              <a:lnSpc>
                <a:spcPct val="90000"/>
              </a:lnSpc>
            </a:pPr>
            <a:r>
              <a:rPr lang="en-US" sz="1800" smtClean="0">
                <a:sym typeface="Symbol" panose="05050102010706020507" pitchFamily="18" charset="2"/>
              </a:rPr>
              <a:t></a:t>
            </a:r>
            <a:r>
              <a:rPr lang="en-US" sz="1800" baseline="-25000" smtClean="0"/>
              <a:t> P1.SID</a:t>
            </a:r>
            <a:r>
              <a:rPr lang="en-US" sz="1800" smtClean="0"/>
              <a:t> (</a:t>
            </a:r>
            <a:r>
              <a:rPr lang="en-US" sz="1800" smtClean="0">
                <a:sym typeface="Symbol" panose="05050102010706020507" pitchFamily="18" charset="2"/>
              </a:rPr>
              <a:t></a:t>
            </a:r>
            <a:r>
              <a:rPr lang="en-US" sz="1800" baseline="-25000" smtClean="0"/>
              <a:t>P1.SID= P2.SID AND P1.PID </a:t>
            </a:r>
            <a:r>
              <a:rPr lang="en-US" sz="1800" baseline="-25000" smtClean="0">
                <a:sym typeface="Symbol" panose="05050102010706020507" pitchFamily="18" charset="2"/>
              </a:rPr>
              <a:t></a:t>
            </a:r>
            <a:r>
              <a:rPr lang="en-US" sz="1800" baseline="-25000" smtClean="0"/>
              <a:t> P2.PID </a:t>
            </a:r>
            <a:r>
              <a:rPr lang="en-US" sz="1800" smtClean="0"/>
              <a:t> (P(P1, PROPOSAL) X P(P2, PROPOSAL)))</a:t>
            </a:r>
          </a:p>
          <a:p>
            <a:pPr eaLnBrk="1" hangingPunct="1">
              <a:lnSpc>
                <a:spcPct val="90000"/>
              </a:lnSpc>
            </a:pPr>
            <a:endParaRPr lang="en-US" sz="1800" smtClean="0"/>
          </a:p>
        </p:txBody>
      </p:sp>
      <p:sp>
        <p:nvSpPr>
          <p:cNvPr id="6148" name="Rectangle 2"/>
          <p:cNvSpPr>
            <a:spLocks noChangeArrowheads="1"/>
          </p:cNvSpPr>
          <p:nvPr/>
        </p:nvSpPr>
        <p:spPr bwMode="auto">
          <a:xfrm>
            <a:off x="0" y="228600"/>
            <a:ext cx="9144000" cy="1371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2800" b="1"/>
              <a:t>Proposal</a:t>
            </a:r>
            <a:r>
              <a:rPr lang="en-US" sz="2800"/>
              <a:t> (</a:t>
            </a:r>
            <a:r>
              <a:rPr lang="en-US" sz="2800" u="sng"/>
              <a:t>PID</a:t>
            </a:r>
            <a:r>
              <a:rPr lang="en-US" sz="2800"/>
              <a:t>, </a:t>
            </a:r>
            <a:r>
              <a:rPr lang="en-US" sz="2800" i="1"/>
              <a:t>SID</a:t>
            </a:r>
            <a:r>
              <a:rPr lang="en-US" sz="2800"/>
              <a:t>, Title, Area) , </a:t>
            </a:r>
            <a:r>
              <a:rPr lang="en-US" sz="2800" b="1"/>
              <a:t>Submitter</a:t>
            </a:r>
            <a:r>
              <a:rPr lang="en-US" sz="2800"/>
              <a:t> (S</a:t>
            </a:r>
            <a:r>
              <a:rPr lang="en-US" sz="2800" u="sng"/>
              <a:t>ID</a:t>
            </a:r>
            <a:r>
              <a:rPr lang="en-US" sz="2800"/>
              <a:t>, Name, Email), </a:t>
            </a:r>
            <a:r>
              <a:rPr lang="en-US" sz="2800" b="1"/>
              <a:t>Reviewer</a:t>
            </a:r>
            <a:r>
              <a:rPr lang="en-US" sz="2800"/>
              <a:t> (</a:t>
            </a:r>
            <a:r>
              <a:rPr lang="en-US" sz="2800" u="sng"/>
              <a:t>RID</a:t>
            </a:r>
            <a:r>
              <a:rPr lang="en-US" sz="2800"/>
              <a:t>, Name, Email, Expertise), </a:t>
            </a:r>
            <a:r>
              <a:rPr lang="en-US" sz="2800" b="1"/>
              <a:t>Review</a:t>
            </a:r>
            <a:r>
              <a:rPr lang="en-US" sz="2800"/>
              <a:t> (</a:t>
            </a:r>
            <a:r>
              <a:rPr lang="en-US" sz="2800" i="1" u="sng"/>
              <a:t>PID</a:t>
            </a:r>
            <a:r>
              <a:rPr lang="en-US" sz="2800" u="sng"/>
              <a:t>, </a:t>
            </a:r>
            <a:r>
              <a:rPr lang="en-US" sz="2800" i="1" u="sng"/>
              <a:t>RID</a:t>
            </a:r>
            <a:r>
              <a:rPr lang="en-US" sz="2800"/>
              <a:t>, Score)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71363">
                                            <p:txEl>
                                              <p:pRg st="6" end="6"/>
                                            </p:txEl>
                                          </p:spTgt>
                                        </p:tgtEl>
                                        <p:attrNameLst>
                                          <p:attrName>style.visibility</p:attrName>
                                        </p:attrNameLst>
                                      </p:cBhvr>
                                      <p:to>
                                        <p:strVal val="visible"/>
                                      </p:to>
                                    </p:set>
                                    <p:animEffect transition="in" filter="box(in)">
                                      <p:cBhvr>
                                        <p:cTn id="7" dur="500"/>
                                        <p:tgtEl>
                                          <p:spTgt spid="2713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2FF09BA6-9F24-481E-97C9-E83F343B8DF3}" type="slidenum">
              <a:rPr lang="en-US" altLang="zh-TW" sz="1400">
                <a:solidFill>
                  <a:schemeClr val="accent2"/>
                </a:solidFill>
              </a:rPr>
              <a:pPr eaLnBrk="1" hangingPunct="1"/>
              <a:t>6</a:t>
            </a:fld>
            <a:endParaRPr lang="en-US" altLang="zh-TW" sz="1400">
              <a:solidFill>
                <a:schemeClr val="accent2"/>
              </a:solidFill>
            </a:endParaRPr>
          </a:p>
          <a:p>
            <a:pPr eaLnBrk="1" hangingPunct="1"/>
            <a:endParaRPr lang="en-US" altLang="zh-TW" sz="1400">
              <a:solidFill>
                <a:schemeClr val="accent2"/>
              </a:solidFill>
            </a:endParaRPr>
          </a:p>
        </p:txBody>
      </p:sp>
      <p:sp>
        <p:nvSpPr>
          <p:cNvPr id="271363" name="Rectangle 3"/>
          <p:cNvSpPr>
            <a:spLocks noGrp="1" noChangeArrowheads="1"/>
          </p:cNvSpPr>
          <p:nvPr>
            <p:ph type="body" idx="4294967295"/>
          </p:nvPr>
        </p:nvSpPr>
        <p:spPr>
          <a:xfrm>
            <a:off x="228600" y="1752600"/>
            <a:ext cx="8763000" cy="4468813"/>
          </a:xfrm>
        </p:spPr>
        <p:txBody>
          <a:bodyPr/>
          <a:lstStyle/>
          <a:p>
            <a:r>
              <a:rPr lang="en-US" sz="1800" b="1" smtClean="0"/>
              <a:t>1.5]</a:t>
            </a:r>
            <a:r>
              <a:rPr lang="en-US" sz="1800" smtClean="0"/>
              <a:t> Write an equivalent SQL query for the following algebra expression (</a:t>
            </a:r>
            <a:r>
              <a:rPr lang="en-US" sz="1800" b="1" smtClean="0"/>
              <a:t>/</a:t>
            </a:r>
            <a:r>
              <a:rPr lang="en-US" sz="1800" smtClean="0"/>
              <a:t> denotes division) (</a:t>
            </a:r>
            <a:r>
              <a:rPr lang="en-US" sz="1800" b="1" smtClean="0"/>
              <a:t>6%</a:t>
            </a:r>
            <a:r>
              <a:rPr lang="en-US" sz="1800" smtClean="0"/>
              <a:t>): </a:t>
            </a:r>
          </a:p>
          <a:p>
            <a:pPr>
              <a:buFontTx/>
              <a:buNone/>
            </a:pPr>
            <a:r>
              <a:rPr lang="en-US" sz="1800" smtClean="0">
                <a:sym typeface="Symbol" panose="05050102010706020507" pitchFamily="18" charset="2"/>
              </a:rPr>
              <a:t>	</a:t>
            </a:r>
            <a:r>
              <a:rPr lang="en-US" sz="1800" baseline="-25000" smtClean="0"/>
              <a:t>NAME</a:t>
            </a:r>
            <a:r>
              <a:rPr lang="en-US" sz="1800" smtClean="0"/>
              <a:t> (REVIEWER JOIN</a:t>
            </a:r>
            <a:r>
              <a:rPr lang="en-US" sz="1800" baseline="-25000" smtClean="0"/>
              <a:t>RID</a:t>
            </a:r>
            <a:r>
              <a:rPr lang="en-US" sz="1800" smtClean="0"/>
              <a:t> [</a:t>
            </a:r>
            <a:r>
              <a:rPr lang="en-US" sz="1800" smtClean="0">
                <a:sym typeface="Symbol" panose="05050102010706020507" pitchFamily="18" charset="2"/>
              </a:rPr>
              <a:t></a:t>
            </a:r>
            <a:r>
              <a:rPr lang="en-US" sz="1800" baseline="-25000" smtClean="0"/>
              <a:t>PID,RID</a:t>
            </a:r>
            <a:r>
              <a:rPr lang="en-US" sz="1800" smtClean="0"/>
              <a:t> REVIEW</a:t>
            </a:r>
            <a:r>
              <a:rPr lang="en-US" sz="1800" b="1" smtClean="0"/>
              <a:t> / </a:t>
            </a:r>
            <a:r>
              <a:rPr lang="en-US" sz="1800" smtClean="0">
                <a:sym typeface="Symbol" panose="05050102010706020507" pitchFamily="18" charset="2"/>
              </a:rPr>
              <a:t></a:t>
            </a:r>
            <a:r>
              <a:rPr lang="en-US" sz="1800" baseline="-25000" smtClean="0"/>
              <a:t>PID</a:t>
            </a:r>
            <a:r>
              <a:rPr lang="en-US" sz="1800" smtClean="0"/>
              <a:t> (</a:t>
            </a:r>
            <a:r>
              <a:rPr lang="en-US" sz="1800" smtClean="0">
                <a:sym typeface="Symbol" panose="05050102010706020507" pitchFamily="18" charset="2"/>
              </a:rPr>
              <a:t></a:t>
            </a:r>
            <a:r>
              <a:rPr lang="en-US" sz="1800" baseline="-25000" smtClean="0"/>
              <a:t>AREA=DATABASE</a:t>
            </a:r>
            <a:r>
              <a:rPr lang="en-US" sz="1800" smtClean="0"/>
              <a:t> PROPOSAL)]</a:t>
            </a:r>
          </a:p>
          <a:p>
            <a:pPr>
              <a:buFontTx/>
              <a:buNone/>
            </a:pPr>
            <a:r>
              <a:rPr lang="en-US" sz="1800" smtClean="0"/>
              <a:t> </a:t>
            </a:r>
          </a:p>
          <a:p>
            <a:pPr>
              <a:buFontTx/>
              <a:buNone/>
            </a:pPr>
            <a:r>
              <a:rPr lang="en-US" sz="1800" smtClean="0"/>
              <a:t>	SELECT NAME</a:t>
            </a:r>
          </a:p>
          <a:p>
            <a:pPr>
              <a:buFontTx/>
              <a:buNone/>
            </a:pPr>
            <a:r>
              <a:rPr lang="en-US" sz="1800" smtClean="0"/>
              <a:t>	FROM REVIEWER R</a:t>
            </a:r>
          </a:p>
          <a:p>
            <a:pPr>
              <a:buFontTx/>
              <a:buNone/>
            </a:pPr>
            <a:r>
              <a:rPr lang="en-US" sz="1800" smtClean="0"/>
              <a:t>	WHERE NOT EXISTS  (	(SELECT PID</a:t>
            </a:r>
          </a:p>
          <a:p>
            <a:pPr>
              <a:buFontTx/>
              <a:buNone/>
            </a:pPr>
            <a:r>
              <a:rPr lang="en-US" sz="1800" smtClean="0"/>
              <a:t>				FROM PROPOSAL</a:t>
            </a:r>
          </a:p>
          <a:p>
            <a:pPr>
              <a:buFontTx/>
              <a:buNone/>
            </a:pPr>
            <a:r>
              <a:rPr lang="en-US" sz="1800" smtClean="0"/>
              <a:t>				WHERE AREA=DATABASE)</a:t>
            </a:r>
          </a:p>
          <a:p>
            <a:pPr>
              <a:buFontTx/>
              <a:buNone/>
            </a:pPr>
            <a:r>
              <a:rPr lang="en-US" sz="1800" smtClean="0"/>
              <a:t>				EXCEPT</a:t>
            </a:r>
          </a:p>
          <a:p>
            <a:pPr>
              <a:buFontTx/>
              <a:buNone/>
            </a:pPr>
            <a:r>
              <a:rPr lang="en-US" sz="1800" smtClean="0"/>
              <a:t>				(SELECT PID</a:t>
            </a:r>
          </a:p>
          <a:p>
            <a:pPr>
              <a:buFontTx/>
              <a:buNone/>
            </a:pPr>
            <a:r>
              <a:rPr lang="en-US" sz="1800" smtClean="0"/>
              <a:t>				FROM REVIEW </a:t>
            </a:r>
          </a:p>
          <a:p>
            <a:pPr>
              <a:buFontTx/>
              <a:buNone/>
            </a:pPr>
            <a:r>
              <a:rPr lang="en-US" sz="1800" smtClean="0"/>
              <a:t>				WHERE R.RID=REVIEW.RID))</a:t>
            </a:r>
          </a:p>
        </p:txBody>
      </p:sp>
      <p:sp>
        <p:nvSpPr>
          <p:cNvPr id="7172" name="Rectangle 2"/>
          <p:cNvSpPr>
            <a:spLocks noChangeArrowheads="1"/>
          </p:cNvSpPr>
          <p:nvPr/>
        </p:nvSpPr>
        <p:spPr bwMode="auto">
          <a:xfrm>
            <a:off x="0" y="228600"/>
            <a:ext cx="9144000" cy="1371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2800" b="1"/>
              <a:t>Proposal</a:t>
            </a:r>
            <a:r>
              <a:rPr lang="en-US" sz="2800"/>
              <a:t> (</a:t>
            </a:r>
            <a:r>
              <a:rPr lang="en-US" sz="2800" u="sng"/>
              <a:t>PID</a:t>
            </a:r>
            <a:r>
              <a:rPr lang="en-US" sz="2800"/>
              <a:t>, </a:t>
            </a:r>
            <a:r>
              <a:rPr lang="en-US" sz="2800" i="1"/>
              <a:t>SID</a:t>
            </a:r>
            <a:r>
              <a:rPr lang="en-US" sz="2800"/>
              <a:t>, Title, Area) , </a:t>
            </a:r>
            <a:r>
              <a:rPr lang="en-US" sz="2800" b="1"/>
              <a:t>Submitter</a:t>
            </a:r>
            <a:r>
              <a:rPr lang="en-US" sz="2800"/>
              <a:t> (S</a:t>
            </a:r>
            <a:r>
              <a:rPr lang="en-US" sz="2800" u="sng"/>
              <a:t>ID</a:t>
            </a:r>
            <a:r>
              <a:rPr lang="en-US" sz="2800"/>
              <a:t>, Name, Email), </a:t>
            </a:r>
            <a:r>
              <a:rPr lang="en-US" sz="2800" b="1"/>
              <a:t>Reviewer</a:t>
            </a:r>
            <a:r>
              <a:rPr lang="en-US" sz="2800"/>
              <a:t> (</a:t>
            </a:r>
            <a:r>
              <a:rPr lang="en-US" sz="2800" u="sng"/>
              <a:t>RID</a:t>
            </a:r>
            <a:r>
              <a:rPr lang="en-US" sz="2800"/>
              <a:t>, Name, Email, Expertise), </a:t>
            </a:r>
            <a:r>
              <a:rPr lang="en-US" sz="2800" b="1"/>
              <a:t>Review</a:t>
            </a:r>
            <a:r>
              <a:rPr lang="en-US" sz="2800"/>
              <a:t> (</a:t>
            </a:r>
            <a:r>
              <a:rPr lang="en-US" sz="2800" i="1" u="sng"/>
              <a:t>PID</a:t>
            </a:r>
            <a:r>
              <a:rPr lang="en-US" sz="2800" u="sng"/>
              <a:t>, </a:t>
            </a:r>
            <a:r>
              <a:rPr lang="en-US" sz="2800" i="1" u="sng"/>
              <a:t>RID</a:t>
            </a:r>
            <a:r>
              <a:rPr lang="en-US" sz="2800"/>
              <a:t>, Score)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71363">
                                            <p:txEl>
                                              <p:pRg st="3" end="3"/>
                                            </p:txEl>
                                          </p:spTgt>
                                        </p:tgtEl>
                                        <p:attrNameLst>
                                          <p:attrName>style.visibility</p:attrName>
                                        </p:attrNameLst>
                                      </p:cBhvr>
                                      <p:to>
                                        <p:strVal val="visible"/>
                                      </p:to>
                                    </p:set>
                                    <p:animEffect transition="in" filter="box(in)">
                                      <p:cBhvr>
                                        <p:cTn id="7" dur="500"/>
                                        <p:tgtEl>
                                          <p:spTgt spid="271363">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71363">
                                            <p:txEl>
                                              <p:pRg st="4" end="4"/>
                                            </p:txEl>
                                          </p:spTgt>
                                        </p:tgtEl>
                                        <p:attrNameLst>
                                          <p:attrName>style.visibility</p:attrName>
                                        </p:attrNameLst>
                                      </p:cBhvr>
                                      <p:to>
                                        <p:strVal val="visible"/>
                                      </p:to>
                                    </p:set>
                                    <p:animEffect transition="in" filter="box(in)">
                                      <p:cBhvr>
                                        <p:cTn id="10" dur="500"/>
                                        <p:tgtEl>
                                          <p:spTgt spid="271363">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71363">
                                            <p:txEl>
                                              <p:pRg st="5" end="5"/>
                                            </p:txEl>
                                          </p:spTgt>
                                        </p:tgtEl>
                                        <p:attrNameLst>
                                          <p:attrName>style.visibility</p:attrName>
                                        </p:attrNameLst>
                                      </p:cBhvr>
                                      <p:to>
                                        <p:strVal val="visible"/>
                                      </p:to>
                                    </p:set>
                                    <p:animEffect transition="in" filter="box(in)">
                                      <p:cBhvr>
                                        <p:cTn id="13" dur="500"/>
                                        <p:tgtEl>
                                          <p:spTgt spid="271363">
                                            <p:txEl>
                                              <p:pRg st="5" end="5"/>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271363">
                                            <p:txEl>
                                              <p:pRg st="6" end="6"/>
                                            </p:txEl>
                                          </p:spTgt>
                                        </p:tgtEl>
                                        <p:attrNameLst>
                                          <p:attrName>style.visibility</p:attrName>
                                        </p:attrNameLst>
                                      </p:cBhvr>
                                      <p:to>
                                        <p:strVal val="visible"/>
                                      </p:to>
                                    </p:set>
                                    <p:animEffect transition="in" filter="box(in)">
                                      <p:cBhvr>
                                        <p:cTn id="16" dur="500"/>
                                        <p:tgtEl>
                                          <p:spTgt spid="271363">
                                            <p:txEl>
                                              <p:pRg st="6" end="6"/>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271363">
                                            <p:txEl>
                                              <p:pRg st="7" end="7"/>
                                            </p:txEl>
                                          </p:spTgt>
                                        </p:tgtEl>
                                        <p:attrNameLst>
                                          <p:attrName>style.visibility</p:attrName>
                                        </p:attrNameLst>
                                      </p:cBhvr>
                                      <p:to>
                                        <p:strVal val="visible"/>
                                      </p:to>
                                    </p:set>
                                    <p:animEffect transition="in" filter="box(in)">
                                      <p:cBhvr>
                                        <p:cTn id="19" dur="500"/>
                                        <p:tgtEl>
                                          <p:spTgt spid="271363">
                                            <p:txEl>
                                              <p:pRg st="7" end="7"/>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271363">
                                            <p:txEl>
                                              <p:pRg st="8" end="8"/>
                                            </p:txEl>
                                          </p:spTgt>
                                        </p:tgtEl>
                                        <p:attrNameLst>
                                          <p:attrName>style.visibility</p:attrName>
                                        </p:attrNameLst>
                                      </p:cBhvr>
                                      <p:to>
                                        <p:strVal val="visible"/>
                                      </p:to>
                                    </p:set>
                                    <p:animEffect transition="in" filter="box(in)">
                                      <p:cBhvr>
                                        <p:cTn id="22" dur="500"/>
                                        <p:tgtEl>
                                          <p:spTgt spid="271363">
                                            <p:txEl>
                                              <p:pRg st="8" end="8"/>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271363">
                                            <p:txEl>
                                              <p:pRg st="9" end="9"/>
                                            </p:txEl>
                                          </p:spTgt>
                                        </p:tgtEl>
                                        <p:attrNameLst>
                                          <p:attrName>style.visibility</p:attrName>
                                        </p:attrNameLst>
                                      </p:cBhvr>
                                      <p:to>
                                        <p:strVal val="visible"/>
                                      </p:to>
                                    </p:set>
                                    <p:animEffect transition="in" filter="box(in)">
                                      <p:cBhvr>
                                        <p:cTn id="25" dur="500"/>
                                        <p:tgtEl>
                                          <p:spTgt spid="271363">
                                            <p:txEl>
                                              <p:pRg st="9" end="9"/>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271363">
                                            <p:txEl>
                                              <p:pRg st="10" end="10"/>
                                            </p:txEl>
                                          </p:spTgt>
                                        </p:tgtEl>
                                        <p:attrNameLst>
                                          <p:attrName>style.visibility</p:attrName>
                                        </p:attrNameLst>
                                      </p:cBhvr>
                                      <p:to>
                                        <p:strVal val="visible"/>
                                      </p:to>
                                    </p:set>
                                    <p:animEffect transition="in" filter="box(in)">
                                      <p:cBhvr>
                                        <p:cTn id="28" dur="500"/>
                                        <p:tgtEl>
                                          <p:spTgt spid="271363">
                                            <p:txEl>
                                              <p:pRg st="10" end="10"/>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271363">
                                            <p:txEl>
                                              <p:pRg st="11" end="11"/>
                                            </p:txEl>
                                          </p:spTgt>
                                        </p:tgtEl>
                                        <p:attrNameLst>
                                          <p:attrName>style.visibility</p:attrName>
                                        </p:attrNameLst>
                                      </p:cBhvr>
                                      <p:to>
                                        <p:strVal val="visible"/>
                                      </p:to>
                                    </p:set>
                                    <p:animEffect transition="in" filter="box(in)">
                                      <p:cBhvr>
                                        <p:cTn id="31" dur="500"/>
                                        <p:tgtEl>
                                          <p:spTgt spid="27136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4AD2C122-9AFD-4349-B137-2CD3C7ECD5E3}" type="slidenum">
              <a:rPr lang="en-US" altLang="zh-TW" sz="1400">
                <a:solidFill>
                  <a:schemeClr val="accent2"/>
                </a:solidFill>
              </a:rPr>
              <a:pPr eaLnBrk="1" hangingPunct="1"/>
              <a:t>7</a:t>
            </a:fld>
            <a:endParaRPr lang="en-US" altLang="zh-TW" sz="1400">
              <a:solidFill>
                <a:schemeClr val="accent2"/>
              </a:solidFill>
            </a:endParaRPr>
          </a:p>
          <a:p>
            <a:pPr eaLnBrk="1" hangingPunct="1"/>
            <a:endParaRPr lang="en-US" altLang="zh-TW" sz="1400">
              <a:solidFill>
                <a:schemeClr val="accent2"/>
              </a:solidFill>
            </a:endParaRPr>
          </a:p>
        </p:txBody>
      </p:sp>
      <p:sp>
        <p:nvSpPr>
          <p:cNvPr id="271363" name="Rectangle 3"/>
          <p:cNvSpPr>
            <a:spLocks noGrp="1" noChangeArrowheads="1"/>
          </p:cNvSpPr>
          <p:nvPr>
            <p:ph type="body" idx="4294967295"/>
          </p:nvPr>
        </p:nvSpPr>
        <p:spPr>
          <a:xfrm>
            <a:off x="228600" y="1752600"/>
            <a:ext cx="8763000" cy="4468813"/>
          </a:xfrm>
        </p:spPr>
        <p:txBody>
          <a:bodyPr/>
          <a:lstStyle/>
          <a:p>
            <a:r>
              <a:rPr lang="en-US" sz="1800" b="1" smtClean="0"/>
              <a:t>1.6]</a:t>
            </a:r>
            <a:r>
              <a:rPr lang="en-US" sz="1800" smtClean="0"/>
              <a:t> Write an equivalent SQL query *without nested sub-queries* for the following SQL query (</a:t>
            </a:r>
            <a:r>
              <a:rPr lang="en-US" sz="1800" b="1" smtClean="0"/>
              <a:t>6%</a:t>
            </a:r>
            <a:r>
              <a:rPr lang="en-US" sz="1800" smtClean="0"/>
              <a:t>). </a:t>
            </a:r>
          </a:p>
          <a:p>
            <a:pPr>
              <a:buFontTx/>
              <a:buNone/>
            </a:pPr>
            <a:r>
              <a:rPr lang="en-US" sz="1800" smtClean="0"/>
              <a:t>	SELECT NAME</a:t>
            </a:r>
          </a:p>
          <a:p>
            <a:pPr>
              <a:buFontTx/>
              <a:buNone/>
            </a:pPr>
            <a:r>
              <a:rPr lang="en-US" sz="1800" smtClean="0"/>
              <a:t>	FROM REVIEWER</a:t>
            </a:r>
          </a:p>
          <a:p>
            <a:pPr>
              <a:buFontTx/>
              <a:buNone/>
            </a:pPr>
            <a:r>
              <a:rPr lang="en-US" sz="1800" smtClean="0"/>
              <a:t>	WHERE RID IN (SELECT RID</a:t>
            </a:r>
          </a:p>
          <a:p>
            <a:pPr>
              <a:buFontTx/>
              <a:buNone/>
            </a:pPr>
            <a:r>
              <a:rPr lang="en-US" sz="1800" smtClean="0"/>
              <a:t>			   FROM REVIEW</a:t>
            </a:r>
          </a:p>
          <a:p>
            <a:pPr>
              <a:buFontTx/>
              <a:buNone/>
            </a:pPr>
            <a:r>
              <a:rPr lang="en-US" sz="1800" smtClean="0"/>
              <a:t>			   WHERE SCORE=5 AND PID IN (	SELECT PID </a:t>
            </a:r>
          </a:p>
          <a:p>
            <a:pPr>
              <a:buFontTx/>
              <a:buNone/>
            </a:pPr>
            <a:r>
              <a:rPr lang="en-US" sz="1800" smtClean="0"/>
              <a:t>						          	FROM PROPOSAL</a:t>
            </a:r>
          </a:p>
          <a:p>
            <a:pPr>
              <a:buFontTx/>
              <a:buNone/>
            </a:pPr>
            <a:r>
              <a:rPr lang="en-US" sz="1800" smtClean="0"/>
              <a:t>							WHERE AREA=”DATABASE))</a:t>
            </a:r>
          </a:p>
          <a:p>
            <a:pPr>
              <a:buFontTx/>
              <a:buNone/>
            </a:pPr>
            <a:r>
              <a:rPr lang="en-US" sz="1800" smtClean="0"/>
              <a:t> </a:t>
            </a:r>
          </a:p>
          <a:p>
            <a:pPr>
              <a:buFontTx/>
              <a:buNone/>
            </a:pPr>
            <a:r>
              <a:rPr lang="en-US" sz="1800" smtClean="0"/>
              <a:t>	SELECT NAME</a:t>
            </a:r>
          </a:p>
          <a:p>
            <a:pPr>
              <a:buFontTx/>
              <a:buNone/>
            </a:pPr>
            <a:r>
              <a:rPr lang="en-US" sz="1800" smtClean="0"/>
              <a:t>	FROM REVIEWER R, REVIEW RV, PROPOSAL P  </a:t>
            </a:r>
          </a:p>
          <a:p>
            <a:pPr>
              <a:buFontTx/>
              <a:buNone/>
            </a:pPr>
            <a:r>
              <a:rPr lang="en-US" sz="1800" smtClean="0"/>
              <a:t>	WHERE R.RID=RV.RID AND RV.PID=P.PID AND SCORE=5 AND AREA=”DATABASE”  </a:t>
            </a:r>
          </a:p>
        </p:txBody>
      </p:sp>
      <p:sp>
        <p:nvSpPr>
          <p:cNvPr id="8196" name="Rectangle 2"/>
          <p:cNvSpPr>
            <a:spLocks noChangeArrowheads="1"/>
          </p:cNvSpPr>
          <p:nvPr/>
        </p:nvSpPr>
        <p:spPr bwMode="auto">
          <a:xfrm>
            <a:off x="0" y="228600"/>
            <a:ext cx="9144000" cy="1371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2800" b="1"/>
              <a:t>Proposal</a:t>
            </a:r>
            <a:r>
              <a:rPr lang="en-US" sz="2800"/>
              <a:t> (</a:t>
            </a:r>
            <a:r>
              <a:rPr lang="en-US" sz="2800" u="sng"/>
              <a:t>PID</a:t>
            </a:r>
            <a:r>
              <a:rPr lang="en-US" sz="2800"/>
              <a:t>, </a:t>
            </a:r>
            <a:r>
              <a:rPr lang="en-US" sz="2800" i="1"/>
              <a:t>SID</a:t>
            </a:r>
            <a:r>
              <a:rPr lang="en-US" sz="2800"/>
              <a:t>, Title, Area) , </a:t>
            </a:r>
            <a:r>
              <a:rPr lang="en-US" sz="2800" b="1"/>
              <a:t>Submitter</a:t>
            </a:r>
            <a:r>
              <a:rPr lang="en-US" sz="2800"/>
              <a:t> (S</a:t>
            </a:r>
            <a:r>
              <a:rPr lang="en-US" sz="2800" u="sng"/>
              <a:t>ID</a:t>
            </a:r>
            <a:r>
              <a:rPr lang="en-US" sz="2800"/>
              <a:t>, Name, Email), </a:t>
            </a:r>
            <a:r>
              <a:rPr lang="en-US" sz="2800" b="1"/>
              <a:t>Reviewer</a:t>
            </a:r>
            <a:r>
              <a:rPr lang="en-US" sz="2800"/>
              <a:t> (</a:t>
            </a:r>
            <a:r>
              <a:rPr lang="en-US" sz="2800" u="sng"/>
              <a:t>RID</a:t>
            </a:r>
            <a:r>
              <a:rPr lang="en-US" sz="2800"/>
              <a:t>, Name, Email, Expertise), </a:t>
            </a:r>
            <a:r>
              <a:rPr lang="en-US" sz="2800" b="1"/>
              <a:t>Review</a:t>
            </a:r>
            <a:r>
              <a:rPr lang="en-US" sz="2800"/>
              <a:t> (</a:t>
            </a:r>
            <a:r>
              <a:rPr lang="en-US" sz="2800" i="1" u="sng"/>
              <a:t>PID</a:t>
            </a:r>
            <a:r>
              <a:rPr lang="en-US" sz="2800" u="sng"/>
              <a:t>, </a:t>
            </a:r>
            <a:r>
              <a:rPr lang="en-US" sz="2800" i="1" u="sng"/>
              <a:t>RID</a:t>
            </a:r>
            <a:r>
              <a:rPr lang="en-US" sz="2800"/>
              <a:t>, Score)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71363">
                                            <p:txEl>
                                              <p:pRg st="9" end="9"/>
                                            </p:txEl>
                                          </p:spTgt>
                                        </p:tgtEl>
                                        <p:attrNameLst>
                                          <p:attrName>style.visibility</p:attrName>
                                        </p:attrNameLst>
                                      </p:cBhvr>
                                      <p:to>
                                        <p:strVal val="visible"/>
                                      </p:to>
                                    </p:set>
                                    <p:animEffect transition="in" filter="box(in)">
                                      <p:cBhvr>
                                        <p:cTn id="7" dur="500"/>
                                        <p:tgtEl>
                                          <p:spTgt spid="271363">
                                            <p:txEl>
                                              <p:pRg st="9" end="9"/>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71363">
                                            <p:txEl>
                                              <p:pRg st="10" end="10"/>
                                            </p:txEl>
                                          </p:spTgt>
                                        </p:tgtEl>
                                        <p:attrNameLst>
                                          <p:attrName>style.visibility</p:attrName>
                                        </p:attrNameLst>
                                      </p:cBhvr>
                                      <p:to>
                                        <p:strVal val="visible"/>
                                      </p:to>
                                    </p:set>
                                    <p:animEffect transition="in" filter="box(in)">
                                      <p:cBhvr>
                                        <p:cTn id="10" dur="500"/>
                                        <p:tgtEl>
                                          <p:spTgt spid="271363">
                                            <p:txEl>
                                              <p:pRg st="10" end="10"/>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71363">
                                            <p:txEl>
                                              <p:pRg st="11" end="11"/>
                                            </p:txEl>
                                          </p:spTgt>
                                        </p:tgtEl>
                                        <p:attrNameLst>
                                          <p:attrName>style.visibility</p:attrName>
                                        </p:attrNameLst>
                                      </p:cBhvr>
                                      <p:to>
                                        <p:strVal val="visible"/>
                                      </p:to>
                                    </p:set>
                                    <p:animEffect transition="in" filter="box(in)">
                                      <p:cBhvr>
                                        <p:cTn id="13" dur="500"/>
                                        <p:tgtEl>
                                          <p:spTgt spid="27136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E732FA28-78C4-4681-9B1A-C9AFAB0E2B29}" type="slidenum">
              <a:rPr lang="en-US" altLang="zh-TW" sz="1400">
                <a:solidFill>
                  <a:schemeClr val="accent2"/>
                </a:solidFill>
              </a:rPr>
              <a:pPr eaLnBrk="1" hangingPunct="1"/>
              <a:t>8</a:t>
            </a:fld>
            <a:endParaRPr lang="en-US" altLang="zh-TW" sz="1400">
              <a:solidFill>
                <a:schemeClr val="accent2"/>
              </a:solidFill>
            </a:endParaRPr>
          </a:p>
          <a:p>
            <a:pPr eaLnBrk="1" hangingPunct="1"/>
            <a:endParaRPr lang="en-US" altLang="zh-TW" sz="1400">
              <a:solidFill>
                <a:schemeClr val="accent2"/>
              </a:solidFill>
            </a:endParaRPr>
          </a:p>
        </p:txBody>
      </p:sp>
      <p:sp>
        <p:nvSpPr>
          <p:cNvPr id="271363" name="Rectangle 3"/>
          <p:cNvSpPr>
            <a:spLocks noGrp="1" noChangeArrowheads="1"/>
          </p:cNvSpPr>
          <p:nvPr>
            <p:ph type="body" idx="4294967295"/>
          </p:nvPr>
        </p:nvSpPr>
        <p:spPr>
          <a:xfrm>
            <a:off x="228600" y="1752600"/>
            <a:ext cx="8763000" cy="4468813"/>
          </a:xfrm>
        </p:spPr>
        <p:txBody>
          <a:bodyPr/>
          <a:lstStyle/>
          <a:p>
            <a:r>
              <a:rPr lang="en-US" sz="1800" b="1" smtClean="0"/>
              <a:t>1.7]</a:t>
            </a:r>
            <a:r>
              <a:rPr lang="en-US" sz="1800" smtClean="0"/>
              <a:t> Write a SQL query to return the title and average score of each proposal in the “Database” area (</a:t>
            </a:r>
            <a:r>
              <a:rPr lang="en-US" sz="1800" b="1" smtClean="0"/>
              <a:t>6%</a:t>
            </a:r>
            <a:r>
              <a:rPr lang="en-US" sz="1800" smtClean="0"/>
              <a:t>). </a:t>
            </a:r>
          </a:p>
          <a:p>
            <a:pPr>
              <a:buFontTx/>
              <a:buNone/>
            </a:pPr>
            <a:r>
              <a:rPr lang="en-US" sz="1800" smtClean="0"/>
              <a:t>	SELECT TITLE, AVG(SCORE)</a:t>
            </a:r>
          </a:p>
          <a:p>
            <a:pPr>
              <a:buFontTx/>
              <a:buNone/>
            </a:pPr>
            <a:r>
              <a:rPr lang="en-US" sz="1800" smtClean="0"/>
              <a:t>	FROM PROPOSAL, REVIEW</a:t>
            </a:r>
          </a:p>
          <a:p>
            <a:pPr>
              <a:buFontTx/>
              <a:buNone/>
            </a:pPr>
            <a:r>
              <a:rPr lang="en-US" sz="1800" smtClean="0"/>
              <a:t>	WHERE PROPOSAL.PID=REVIEW.PID AND AREA=”DATABASE” </a:t>
            </a:r>
          </a:p>
          <a:p>
            <a:pPr>
              <a:buFontTx/>
              <a:buNone/>
            </a:pPr>
            <a:r>
              <a:rPr lang="en-US" sz="1800" smtClean="0"/>
              <a:t>	GROUP BY PROPOSAL.PID, TITLE</a:t>
            </a:r>
          </a:p>
          <a:p>
            <a:pPr>
              <a:buFontTx/>
              <a:buNone/>
            </a:pPr>
            <a:r>
              <a:rPr lang="en-US" sz="1800" smtClean="0"/>
              <a:t> </a:t>
            </a:r>
          </a:p>
          <a:p>
            <a:r>
              <a:rPr lang="en-US" sz="1800" b="1" smtClean="0"/>
              <a:t>1.8]</a:t>
            </a:r>
            <a:r>
              <a:rPr lang="en-US" sz="1800" smtClean="0"/>
              <a:t> Write a SQL query to return the name, maximum and minimum score of each reviewer who reviewed exactly five proposals (</a:t>
            </a:r>
            <a:r>
              <a:rPr lang="en-US" sz="1800" b="1" smtClean="0"/>
              <a:t>6%</a:t>
            </a:r>
            <a:r>
              <a:rPr lang="en-US" sz="1800" smtClean="0"/>
              <a:t>). </a:t>
            </a:r>
          </a:p>
          <a:p>
            <a:pPr>
              <a:buFontTx/>
              <a:buNone/>
            </a:pPr>
            <a:r>
              <a:rPr lang="en-US" sz="1800" smtClean="0"/>
              <a:t> 	SELECT NAME, MAX(SCORE), MIN(SCORE)</a:t>
            </a:r>
          </a:p>
          <a:p>
            <a:pPr>
              <a:buFontTx/>
              <a:buNone/>
            </a:pPr>
            <a:r>
              <a:rPr lang="en-US" sz="1800" smtClean="0"/>
              <a:t>	FROM REVIEWER R, REVIEW</a:t>
            </a:r>
          </a:p>
          <a:p>
            <a:pPr>
              <a:buFontTx/>
              <a:buNone/>
            </a:pPr>
            <a:r>
              <a:rPr lang="en-US" sz="1800" smtClean="0"/>
              <a:t>	WHERE R.RID=REVIEW.RID </a:t>
            </a:r>
          </a:p>
          <a:p>
            <a:pPr>
              <a:buFontTx/>
              <a:buNone/>
            </a:pPr>
            <a:r>
              <a:rPr lang="en-US" sz="1800" smtClean="0"/>
              <a:t>	GROUP BY R.RID, NAME</a:t>
            </a:r>
          </a:p>
          <a:p>
            <a:pPr>
              <a:buFontTx/>
              <a:buNone/>
            </a:pPr>
            <a:r>
              <a:rPr lang="en-US" sz="1800" smtClean="0"/>
              <a:t>	HAVING COUNT(*)=5</a:t>
            </a:r>
          </a:p>
        </p:txBody>
      </p:sp>
      <p:sp>
        <p:nvSpPr>
          <p:cNvPr id="9220" name="Rectangle 2"/>
          <p:cNvSpPr>
            <a:spLocks noChangeArrowheads="1"/>
          </p:cNvSpPr>
          <p:nvPr/>
        </p:nvSpPr>
        <p:spPr bwMode="auto">
          <a:xfrm>
            <a:off x="0" y="228600"/>
            <a:ext cx="9144000" cy="1371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2800" b="1"/>
              <a:t>Proposal</a:t>
            </a:r>
            <a:r>
              <a:rPr lang="en-US" sz="2800"/>
              <a:t> (</a:t>
            </a:r>
            <a:r>
              <a:rPr lang="en-US" sz="2800" u="sng"/>
              <a:t>PID</a:t>
            </a:r>
            <a:r>
              <a:rPr lang="en-US" sz="2800"/>
              <a:t>, </a:t>
            </a:r>
            <a:r>
              <a:rPr lang="en-US" sz="2800" i="1"/>
              <a:t>SID</a:t>
            </a:r>
            <a:r>
              <a:rPr lang="en-US" sz="2800"/>
              <a:t>, Title, Area) , </a:t>
            </a:r>
            <a:r>
              <a:rPr lang="en-US" sz="2800" b="1"/>
              <a:t>Submitter</a:t>
            </a:r>
            <a:r>
              <a:rPr lang="en-US" sz="2800"/>
              <a:t> (S</a:t>
            </a:r>
            <a:r>
              <a:rPr lang="en-US" sz="2800" u="sng"/>
              <a:t>ID</a:t>
            </a:r>
            <a:r>
              <a:rPr lang="en-US" sz="2800"/>
              <a:t>, Name, Email), </a:t>
            </a:r>
            <a:r>
              <a:rPr lang="en-US" sz="2800" b="1"/>
              <a:t>Reviewer</a:t>
            </a:r>
            <a:r>
              <a:rPr lang="en-US" sz="2800"/>
              <a:t> (</a:t>
            </a:r>
            <a:r>
              <a:rPr lang="en-US" sz="2800" u="sng"/>
              <a:t>RID</a:t>
            </a:r>
            <a:r>
              <a:rPr lang="en-US" sz="2800"/>
              <a:t>, Name, Email, Expertise), </a:t>
            </a:r>
            <a:r>
              <a:rPr lang="en-US" sz="2800" b="1"/>
              <a:t>Review</a:t>
            </a:r>
            <a:r>
              <a:rPr lang="en-US" sz="2800"/>
              <a:t> (</a:t>
            </a:r>
            <a:r>
              <a:rPr lang="en-US" sz="2800" i="1" u="sng"/>
              <a:t>PID</a:t>
            </a:r>
            <a:r>
              <a:rPr lang="en-US" sz="2800" u="sng"/>
              <a:t>, </a:t>
            </a:r>
            <a:r>
              <a:rPr lang="en-US" sz="2800" i="1" u="sng"/>
              <a:t>RID</a:t>
            </a:r>
            <a:r>
              <a:rPr lang="en-US" sz="2800"/>
              <a:t>, Score)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71363">
                                            <p:txEl>
                                              <p:pRg st="1" end="1"/>
                                            </p:txEl>
                                          </p:spTgt>
                                        </p:tgtEl>
                                        <p:attrNameLst>
                                          <p:attrName>style.visibility</p:attrName>
                                        </p:attrNameLst>
                                      </p:cBhvr>
                                      <p:to>
                                        <p:strVal val="visible"/>
                                      </p:to>
                                    </p:set>
                                    <p:animEffect transition="in" filter="box(in)">
                                      <p:cBhvr>
                                        <p:cTn id="7" dur="500"/>
                                        <p:tgtEl>
                                          <p:spTgt spid="271363">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71363">
                                            <p:txEl>
                                              <p:pRg st="2" end="2"/>
                                            </p:txEl>
                                          </p:spTgt>
                                        </p:tgtEl>
                                        <p:attrNameLst>
                                          <p:attrName>style.visibility</p:attrName>
                                        </p:attrNameLst>
                                      </p:cBhvr>
                                      <p:to>
                                        <p:strVal val="visible"/>
                                      </p:to>
                                    </p:set>
                                    <p:animEffect transition="in" filter="box(in)">
                                      <p:cBhvr>
                                        <p:cTn id="10" dur="500"/>
                                        <p:tgtEl>
                                          <p:spTgt spid="271363">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71363">
                                            <p:txEl>
                                              <p:pRg st="3" end="3"/>
                                            </p:txEl>
                                          </p:spTgt>
                                        </p:tgtEl>
                                        <p:attrNameLst>
                                          <p:attrName>style.visibility</p:attrName>
                                        </p:attrNameLst>
                                      </p:cBhvr>
                                      <p:to>
                                        <p:strVal val="visible"/>
                                      </p:to>
                                    </p:set>
                                    <p:animEffect transition="in" filter="box(in)">
                                      <p:cBhvr>
                                        <p:cTn id="13" dur="500"/>
                                        <p:tgtEl>
                                          <p:spTgt spid="271363">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271363">
                                            <p:txEl>
                                              <p:pRg st="4" end="4"/>
                                            </p:txEl>
                                          </p:spTgt>
                                        </p:tgtEl>
                                        <p:attrNameLst>
                                          <p:attrName>style.visibility</p:attrName>
                                        </p:attrNameLst>
                                      </p:cBhvr>
                                      <p:to>
                                        <p:strVal val="visible"/>
                                      </p:to>
                                    </p:set>
                                    <p:animEffect transition="in" filter="box(in)">
                                      <p:cBhvr>
                                        <p:cTn id="16" dur="500"/>
                                        <p:tgtEl>
                                          <p:spTgt spid="271363">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271363">
                                            <p:txEl>
                                              <p:pRg st="6" end="6"/>
                                            </p:txEl>
                                          </p:spTgt>
                                        </p:tgtEl>
                                        <p:attrNameLst>
                                          <p:attrName>style.visibility</p:attrName>
                                        </p:attrNameLst>
                                      </p:cBhvr>
                                      <p:to>
                                        <p:strVal val="visible"/>
                                      </p:to>
                                    </p:set>
                                    <p:animEffect transition="in" filter="box(in)">
                                      <p:cBhvr>
                                        <p:cTn id="21" dur="500"/>
                                        <p:tgtEl>
                                          <p:spTgt spid="271363">
                                            <p:txEl>
                                              <p:pRg st="6" end="6"/>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nodeType="clickEffect">
                                  <p:stCondLst>
                                    <p:cond delay="0"/>
                                  </p:stCondLst>
                                  <p:childTnLst>
                                    <p:set>
                                      <p:cBhvr>
                                        <p:cTn id="25" dur="1" fill="hold">
                                          <p:stCondLst>
                                            <p:cond delay="0"/>
                                          </p:stCondLst>
                                        </p:cTn>
                                        <p:tgtEl>
                                          <p:spTgt spid="271363">
                                            <p:txEl>
                                              <p:pRg st="7" end="7"/>
                                            </p:txEl>
                                          </p:spTgt>
                                        </p:tgtEl>
                                        <p:attrNameLst>
                                          <p:attrName>style.visibility</p:attrName>
                                        </p:attrNameLst>
                                      </p:cBhvr>
                                      <p:to>
                                        <p:strVal val="visible"/>
                                      </p:to>
                                    </p:set>
                                    <p:animEffect transition="in" filter="box(in)">
                                      <p:cBhvr>
                                        <p:cTn id="26" dur="500"/>
                                        <p:tgtEl>
                                          <p:spTgt spid="271363">
                                            <p:txEl>
                                              <p:pRg st="7" end="7"/>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271363">
                                            <p:txEl>
                                              <p:pRg st="8" end="8"/>
                                            </p:txEl>
                                          </p:spTgt>
                                        </p:tgtEl>
                                        <p:attrNameLst>
                                          <p:attrName>style.visibility</p:attrName>
                                        </p:attrNameLst>
                                      </p:cBhvr>
                                      <p:to>
                                        <p:strVal val="visible"/>
                                      </p:to>
                                    </p:set>
                                    <p:animEffect transition="in" filter="box(in)">
                                      <p:cBhvr>
                                        <p:cTn id="29" dur="500"/>
                                        <p:tgtEl>
                                          <p:spTgt spid="271363">
                                            <p:txEl>
                                              <p:pRg st="8" end="8"/>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271363">
                                            <p:txEl>
                                              <p:pRg st="9" end="9"/>
                                            </p:txEl>
                                          </p:spTgt>
                                        </p:tgtEl>
                                        <p:attrNameLst>
                                          <p:attrName>style.visibility</p:attrName>
                                        </p:attrNameLst>
                                      </p:cBhvr>
                                      <p:to>
                                        <p:strVal val="visible"/>
                                      </p:to>
                                    </p:set>
                                    <p:animEffect transition="in" filter="box(in)">
                                      <p:cBhvr>
                                        <p:cTn id="32" dur="500"/>
                                        <p:tgtEl>
                                          <p:spTgt spid="271363">
                                            <p:txEl>
                                              <p:pRg st="9" end="9"/>
                                            </p:txEl>
                                          </p:spTgt>
                                        </p:tgtEl>
                                      </p:cBhvr>
                                    </p:animEffect>
                                  </p:childTnLst>
                                </p:cTn>
                              </p:par>
                              <p:par>
                                <p:cTn id="33" presetID="4" presetClass="entr" presetSubtype="16" fill="hold" nodeType="withEffect">
                                  <p:stCondLst>
                                    <p:cond delay="0"/>
                                  </p:stCondLst>
                                  <p:childTnLst>
                                    <p:set>
                                      <p:cBhvr>
                                        <p:cTn id="34" dur="1" fill="hold">
                                          <p:stCondLst>
                                            <p:cond delay="0"/>
                                          </p:stCondLst>
                                        </p:cTn>
                                        <p:tgtEl>
                                          <p:spTgt spid="271363">
                                            <p:txEl>
                                              <p:pRg st="10" end="10"/>
                                            </p:txEl>
                                          </p:spTgt>
                                        </p:tgtEl>
                                        <p:attrNameLst>
                                          <p:attrName>style.visibility</p:attrName>
                                        </p:attrNameLst>
                                      </p:cBhvr>
                                      <p:to>
                                        <p:strVal val="visible"/>
                                      </p:to>
                                    </p:set>
                                    <p:animEffect transition="in" filter="box(in)">
                                      <p:cBhvr>
                                        <p:cTn id="35" dur="500"/>
                                        <p:tgtEl>
                                          <p:spTgt spid="271363">
                                            <p:txEl>
                                              <p:pRg st="10" end="10"/>
                                            </p:txEl>
                                          </p:spTgt>
                                        </p:tgtEl>
                                      </p:cBhvr>
                                    </p:animEffect>
                                  </p:childTnLst>
                                </p:cTn>
                              </p:par>
                              <p:par>
                                <p:cTn id="36" presetID="4" presetClass="entr" presetSubtype="16" fill="hold" nodeType="withEffect">
                                  <p:stCondLst>
                                    <p:cond delay="0"/>
                                  </p:stCondLst>
                                  <p:childTnLst>
                                    <p:set>
                                      <p:cBhvr>
                                        <p:cTn id="37" dur="1" fill="hold">
                                          <p:stCondLst>
                                            <p:cond delay="0"/>
                                          </p:stCondLst>
                                        </p:cTn>
                                        <p:tgtEl>
                                          <p:spTgt spid="271363">
                                            <p:txEl>
                                              <p:pRg st="11" end="11"/>
                                            </p:txEl>
                                          </p:spTgt>
                                        </p:tgtEl>
                                        <p:attrNameLst>
                                          <p:attrName>style.visibility</p:attrName>
                                        </p:attrNameLst>
                                      </p:cBhvr>
                                      <p:to>
                                        <p:strVal val="visible"/>
                                      </p:to>
                                    </p:set>
                                    <p:animEffect transition="in" filter="box(in)">
                                      <p:cBhvr>
                                        <p:cTn id="38" dur="500"/>
                                        <p:tgtEl>
                                          <p:spTgt spid="27136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fld id="{83A35C70-A0DA-4180-B34A-FA1E1F9EF7E5}" type="slidenum">
              <a:rPr lang="en-US" altLang="zh-TW" sz="1400">
                <a:solidFill>
                  <a:schemeClr val="accent2"/>
                </a:solidFill>
              </a:rPr>
              <a:pPr eaLnBrk="1" hangingPunct="1"/>
              <a:t>9</a:t>
            </a:fld>
            <a:endParaRPr lang="en-US" altLang="zh-TW" sz="1400">
              <a:solidFill>
                <a:schemeClr val="accent2"/>
              </a:solidFill>
            </a:endParaRPr>
          </a:p>
          <a:p>
            <a:pPr eaLnBrk="1" hangingPunct="1"/>
            <a:endParaRPr lang="en-US" altLang="zh-TW" sz="1400">
              <a:solidFill>
                <a:schemeClr val="accent2"/>
              </a:solidFill>
            </a:endParaRPr>
          </a:p>
        </p:txBody>
      </p:sp>
      <p:sp>
        <p:nvSpPr>
          <p:cNvPr id="271363" name="Rectangle 3"/>
          <p:cNvSpPr>
            <a:spLocks noGrp="1" noChangeArrowheads="1"/>
          </p:cNvSpPr>
          <p:nvPr>
            <p:ph type="body" idx="4294967295"/>
          </p:nvPr>
        </p:nvSpPr>
        <p:spPr>
          <a:xfrm>
            <a:off x="228600" y="1752600"/>
            <a:ext cx="8763000" cy="4468813"/>
          </a:xfrm>
        </p:spPr>
        <p:txBody>
          <a:bodyPr/>
          <a:lstStyle/>
          <a:p>
            <a:r>
              <a:rPr lang="en-US" sz="1800" b="1" smtClean="0"/>
              <a:t>1.9]</a:t>
            </a:r>
            <a:r>
              <a:rPr lang="en-US" sz="1800" smtClean="0"/>
              <a:t> Express in English the result of the following SQL query (</a:t>
            </a:r>
            <a:r>
              <a:rPr lang="en-US" sz="1800" b="1" smtClean="0"/>
              <a:t>6%</a:t>
            </a:r>
            <a:r>
              <a:rPr lang="en-US" sz="1800" smtClean="0"/>
              <a:t>): </a:t>
            </a:r>
          </a:p>
          <a:p>
            <a:pPr>
              <a:buFontTx/>
              <a:buNone/>
            </a:pPr>
            <a:r>
              <a:rPr lang="en-US" sz="1800" smtClean="0"/>
              <a:t>	SELECT TEMP.TITLE</a:t>
            </a:r>
          </a:p>
          <a:p>
            <a:pPr>
              <a:buFontTx/>
              <a:buNone/>
            </a:pPr>
            <a:r>
              <a:rPr lang="en-US" sz="1800" smtClean="0"/>
              <a:t>	FROM 	(SELECT P.TITLE AS TITLE, AVG(SCORE) AS AV</a:t>
            </a:r>
          </a:p>
          <a:p>
            <a:pPr>
              <a:buFontTx/>
              <a:buNone/>
            </a:pPr>
            <a:r>
              <a:rPr lang="en-US" sz="1800" smtClean="0"/>
              <a:t>			FROM PROPOSAL P, REVIEW R</a:t>
            </a:r>
          </a:p>
          <a:p>
            <a:pPr>
              <a:buFontTx/>
              <a:buNone/>
            </a:pPr>
            <a:r>
              <a:rPr lang="en-US" sz="1800" smtClean="0"/>
              <a:t>			WHERE P.PID=R.PID</a:t>
            </a:r>
          </a:p>
          <a:p>
            <a:pPr>
              <a:buFontTx/>
              <a:buNone/>
            </a:pPr>
            <a:r>
              <a:rPr lang="en-US" sz="1800" smtClean="0"/>
              <a:t>			GROUP BY P.PID, P.TITLE) AS TEMP</a:t>
            </a:r>
          </a:p>
          <a:p>
            <a:pPr>
              <a:buFontTx/>
              <a:buNone/>
            </a:pPr>
            <a:r>
              <a:rPr lang="en-US" sz="1800" smtClean="0"/>
              <a:t>	WHERE TEMP.AV &gt; (SELECT AVG(AV)  FROM TEMP)</a:t>
            </a:r>
          </a:p>
          <a:p>
            <a:pPr>
              <a:buFontTx/>
              <a:buNone/>
            </a:pPr>
            <a:r>
              <a:rPr lang="en-US" sz="1800" smtClean="0"/>
              <a:t> </a:t>
            </a:r>
          </a:p>
          <a:p>
            <a:r>
              <a:rPr lang="en-US" sz="1800" smtClean="0"/>
              <a:t>Show the titles of the proposals each of which has an average score above the average of the average scores of all proposals. </a:t>
            </a:r>
          </a:p>
        </p:txBody>
      </p:sp>
      <p:sp>
        <p:nvSpPr>
          <p:cNvPr id="10244" name="Rectangle 2"/>
          <p:cNvSpPr>
            <a:spLocks noChangeArrowheads="1"/>
          </p:cNvSpPr>
          <p:nvPr/>
        </p:nvSpPr>
        <p:spPr bwMode="auto">
          <a:xfrm>
            <a:off x="0" y="228600"/>
            <a:ext cx="9144000" cy="1371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sz="2800" b="1"/>
              <a:t>Proposal</a:t>
            </a:r>
            <a:r>
              <a:rPr lang="en-US" sz="2800"/>
              <a:t> (</a:t>
            </a:r>
            <a:r>
              <a:rPr lang="en-US" sz="2800" u="sng"/>
              <a:t>PID</a:t>
            </a:r>
            <a:r>
              <a:rPr lang="en-US" sz="2800"/>
              <a:t>, </a:t>
            </a:r>
            <a:r>
              <a:rPr lang="en-US" sz="2800" i="1"/>
              <a:t>SID</a:t>
            </a:r>
            <a:r>
              <a:rPr lang="en-US" sz="2800"/>
              <a:t>, Title, Area) , </a:t>
            </a:r>
            <a:r>
              <a:rPr lang="en-US" sz="2800" b="1"/>
              <a:t>Submitter</a:t>
            </a:r>
            <a:r>
              <a:rPr lang="en-US" sz="2800"/>
              <a:t> (S</a:t>
            </a:r>
            <a:r>
              <a:rPr lang="en-US" sz="2800" u="sng"/>
              <a:t>ID</a:t>
            </a:r>
            <a:r>
              <a:rPr lang="en-US" sz="2800"/>
              <a:t>, Name, Email), </a:t>
            </a:r>
            <a:r>
              <a:rPr lang="en-US" sz="2800" b="1"/>
              <a:t>Reviewer</a:t>
            </a:r>
            <a:r>
              <a:rPr lang="en-US" sz="2800"/>
              <a:t> (</a:t>
            </a:r>
            <a:r>
              <a:rPr lang="en-US" sz="2800" u="sng"/>
              <a:t>RID</a:t>
            </a:r>
            <a:r>
              <a:rPr lang="en-US" sz="2800"/>
              <a:t>, Name, Email, Expertise), </a:t>
            </a:r>
            <a:r>
              <a:rPr lang="en-US" sz="2800" b="1"/>
              <a:t>Review</a:t>
            </a:r>
            <a:r>
              <a:rPr lang="en-US" sz="2800"/>
              <a:t> (</a:t>
            </a:r>
            <a:r>
              <a:rPr lang="en-US" sz="2800" i="1" u="sng"/>
              <a:t>PID</a:t>
            </a:r>
            <a:r>
              <a:rPr lang="en-US" sz="2800" u="sng"/>
              <a:t>, </a:t>
            </a:r>
            <a:r>
              <a:rPr lang="en-US" sz="2800" i="1" u="sng"/>
              <a:t>RID</a:t>
            </a:r>
            <a:r>
              <a:rPr lang="en-US" sz="2800"/>
              <a:t>, Score)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71363">
                                            <p:txEl>
                                              <p:pRg st="8" end="8"/>
                                            </p:txEl>
                                          </p:spTgt>
                                        </p:tgtEl>
                                        <p:attrNameLst>
                                          <p:attrName>style.visibility</p:attrName>
                                        </p:attrNameLst>
                                      </p:cBhvr>
                                      <p:to>
                                        <p:strVal val="visible"/>
                                      </p:to>
                                    </p:set>
                                    <p:animEffect transition="in" filter="box(in)">
                                      <p:cBhvr>
                                        <p:cTn id="7" dur="500"/>
                                        <p:tgtEl>
                                          <p:spTgt spid="2713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新細明體"/>
        <a:cs typeface=""/>
      </a:majorFont>
      <a:minorFont>
        <a:latin typeface="Tahoma"/>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00"/>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rgbClr val="FFFF00"/>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1154</TotalTime>
  <Words>1461</Words>
  <Application>Microsoft Office PowerPoint</Application>
  <PresentationFormat>On-screen Show (4:3)</PresentationFormat>
  <Paragraphs>288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Times New Roman</vt:lpstr>
      <vt:lpstr>新細明體</vt:lpstr>
      <vt:lpstr>Arial</vt:lpstr>
      <vt:lpstr>Tahoma</vt:lpstr>
      <vt:lpstr>Calibri</vt:lpstr>
      <vt:lpstr>Symbol</vt:lpstr>
      <vt:lpstr>Default Design</vt:lpstr>
      <vt:lpstr>PowerPoint Presentation</vt:lpstr>
      <vt:lpstr>Problem 1 – Relational Model (51%)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Query Language(SQL)</dc:title>
  <dc:creator>dimitris</dc:creator>
  <cp:lastModifiedBy>Qiong Luo</cp:lastModifiedBy>
  <cp:revision>90</cp:revision>
  <dcterms:modified xsi:type="dcterms:W3CDTF">2014-03-14T00:52:46Z</dcterms:modified>
</cp:coreProperties>
</file>