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9" r:id="rId12"/>
    <p:sldId id="26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3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82" r:id="rId31"/>
    <p:sldId id="326" r:id="rId32"/>
    <p:sldId id="327" r:id="rId33"/>
    <p:sldId id="329" r:id="rId34"/>
    <p:sldId id="330" r:id="rId35"/>
    <p:sldId id="331" r:id="rId36"/>
    <p:sldId id="332" r:id="rId37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754" y="-102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7260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19A3A7-6739-41AB-BF71-A85FFA04FB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1AAA3F-E256-48EC-B78C-B50405FFF6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30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2774054B-F8EF-4ADF-8F2D-B4BBA80ADA13}" type="slidenum">
              <a:rPr lang="en-US" altLang="zh-TW" sz="1200"/>
              <a:pPr algn="r" eaLnBrk="1" hangingPunct="1"/>
              <a:t>7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392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CFC1845-CA52-48D6-8EBD-8D7A29D5215D}" type="slidenum">
              <a:rPr lang="en-US" altLang="zh-TW" sz="1200"/>
              <a:pPr algn="r" eaLnBrk="1" hangingPunct="1"/>
              <a:t>19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103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AEFBE78F-67F8-46DC-8BE2-7479BB1E5E49}" type="slidenum">
              <a:rPr lang="en-US" altLang="zh-TW" sz="1200"/>
              <a:pPr algn="r" eaLnBrk="1" hangingPunct="1"/>
              <a:t>20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208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CF5C3C2D-C9D5-493A-95A2-EEFEF96BDDF4}" type="slidenum">
              <a:rPr lang="en-US" altLang="zh-TW" sz="1200"/>
              <a:pPr algn="r" eaLnBrk="1" hangingPunct="1"/>
              <a:t>22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927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7F7DC901-1795-403E-91E0-74136069D296}" type="slidenum">
              <a:rPr lang="en-US" altLang="zh-TW" sz="1200"/>
              <a:pPr algn="r" eaLnBrk="1" hangingPunct="1"/>
              <a:t>23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25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BFA9CBAB-042F-425A-9748-B33C7E0FA8E1}" type="slidenum">
              <a:rPr lang="en-US" altLang="zh-TW" sz="1200"/>
              <a:pPr algn="r" eaLnBrk="1" hangingPunct="1"/>
              <a:t>24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7105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156C209A-7E74-48CE-8269-53B8BAC3B8A7}" type="slidenum">
              <a:rPr lang="en-US" altLang="zh-TW" sz="1200"/>
              <a:pPr algn="r" eaLnBrk="1" hangingPunct="1"/>
              <a:t>25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85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0A774A00-8F49-4AC0-B5FA-1F16C0B906A3}" type="slidenum">
              <a:rPr lang="en-US" altLang="zh-TW" sz="1200"/>
              <a:pPr algn="r" eaLnBrk="1" hangingPunct="1"/>
              <a:t>26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557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C317E799-A996-44EE-9BAF-0C280BD0EB80}" type="slidenum">
              <a:rPr lang="en-US" altLang="zh-TW" sz="1200"/>
              <a:pPr algn="r" eaLnBrk="1" hangingPunct="1"/>
              <a:t>27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7758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4B7A451-D804-452E-ABBC-DCAB1F50CE97}" type="slidenum">
              <a:rPr lang="en-US" altLang="zh-TW" sz="1200"/>
              <a:pPr algn="r" eaLnBrk="1" hangingPunct="1"/>
              <a:t>28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866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8C6C5696-F06C-4695-91D6-0DAA83EB8538}" type="slidenum">
              <a:rPr lang="en-US" altLang="zh-TW" sz="1200"/>
              <a:pPr algn="r" eaLnBrk="1" hangingPunct="1"/>
              <a:t>29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055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9B850A90-EC69-4ABF-9708-4AB4E88998D9}" type="slidenum">
              <a:rPr lang="en-US" altLang="zh-TW" sz="1200"/>
              <a:pPr algn="r" eaLnBrk="1" hangingPunct="1"/>
              <a:t>10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38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42D3AC1D-7CE0-4245-AA26-7D2B5CFEAD88}" type="slidenum">
              <a:rPr lang="en-US" altLang="zh-TW" sz="1200"/>
              <a:pPr algn="r" eaLnBrk="1" hangingPunct="1"/>
              <a:t>31</a:t>
            </a:fld>
            <a:endParaRPr lang="en-US" altLang="zh-TW" sz="120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35400" y="0"/>
            <a:ext cx="2933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12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2933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t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48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ACA19D1C-4D34-4A63-9461-161A1D648A02}" type="slidenum">
              <a:rPr lang="en-US" altLang="zh-TW" sz="1200"/>
              <a:pPr algn="r" eaLnBrk="1" hangingPunct="1"/>
              <a:t>11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055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9957636-8042-4AA2-8D0D-EBF2245BC5AF}" type="slidenum">
              <a:rPr lang="en-US" altLang="zh-TW" sz="1200"/>
              <a:pPr algn="r" eaLnBrk="1" hangingPunct="1"/>
              <a:t>13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954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0A7F99B0-2967-43F1-9F66-75DD8A1D26D1}" type="slidenum">
              <a:rPr lang="en-US" altLang="zh-TW" sz="1200"/>
              <a:pPr algn="r" eaLnBrk="1" hangingPunct="1"/>
              <a:t>14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59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47F13664-E669-49B2-B35E-0473DABFD887}" type="slidenum">
              <a:rPr lang="en-US" altLang="zh-TW" sz="1200"/>
              <a:pPr algn="r" eaLnBrk="1" hangingPunct="1"/>
              <a:t>15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922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B4DF3B50-FD6F-4B9E-8E00-3A32BC9775A2}" type="slidenum">
              <a:rPr lang="en-US" altLang="zh-TW" sz="1200"/>
              <a:pPr algn="r" eaLnBrk="1" hangingPunct="1"/>
              <a:t>16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746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93723997-7304-4D29-B57C-9B2E81B250F2}" type="slidenum">
              <a:rPr lang="en-US" altLang="zh-TW" sz="1200"/>
              <a:pPr algn="r" eaLnBrk="1" hangingPunct="1"/>
              <a:t>17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82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C1117F42-80EB-4551-85D5-9DEBAD9B0F73}" type="slidenum">
              <a:rPr lang="en-US" altLang="zh-TW" sz="1200"/>
              <a:pPr algn="r" eaLnBrk="1" hangingPunct="1"/>
              <a:t>18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53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E9B2F907-5FAB-4AED-87E4-7880154549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9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8F47C9C2-1E8E-4BBF-AC50-5E96EDA70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91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82A8C665-33D1-4DB4-B464-60E1A40C31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31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CF4535C1-52A8-465E-AD75-861EEA6557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2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7DD032CD-6E67-41C4-A3A5-148E2B867B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9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 Slide </a:t>
            </a:r>
            <a:fld id="{D63176DC-D49B-45C7-9E39-C7F430BC16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64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7A1F29C6-45C5-4BF8-952A-3BF31CEFA9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8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EB6229A2-28D6-469C-9943-DBCA0241CE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8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2193AB6B-5C2C-4F4E-A113-6C91E8BB30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3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FCCB8B0B-9AA9-4612-B56B-B4E9B701E0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77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 Slide </a:t>
            </a:r>
            <a:fld id="{C96B066D-CE69-4F8D-8EDC-99D2E9F065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6F6127F8-0D7B-43D2-8CB7-BB342483A4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82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 Slide </a:t>
            </a:r>
            <a:fld id="{4250EEB7-C2D9-472E-BD25-9F6689C4C9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1" r:id="rId3"/>
    <p:sldLayoutId id="2147483675" r:id="rId4"/>
    <p:sldLayoutId id="2147483676" r:id="rId5"/>
    <p:sldLayoutId id="2147483677" r:id="rId6"/>
    <p:sldLayoutId id="2147483678" r:id="rId7"/>
    <p:sldLayoutId id="2147483672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DE42AEE-084A-457A-89F2-CB604AB0B35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3200">
                <a:cs typeface="+mn-cs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2. Entity Relationship (ER) Model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9020366-3C50-4421-A7A2-2509689FDB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Key Attributes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15288" cy="3735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An entity may have more than </a:t>
            </a:r>
            <a:r>
              <a:rPr lang="en-US" altLang="zh-TW" dirty="0" smtClean="0">
                <a:solidFill>
                  <a:srgbClr val="FF3300"/>
                </a:solidFill>
              </a:rPr>
              <a:t>one</a:t>
            </a:r>
            <a:r>
              <a:rPr lang="en-US" altLang="zh-TW" dirty="0" smtClean="0"/>
              <a:t> key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minimal set of attributes that uniquely identifies an entity is called a </a:t>
            </a:r>
            <a:r>
              <a:rPr lang="en-US" altLang="zh-TW" dirty="0" smtClean="0">
                <a:solidFill>
                  <a:srgbClr val="FF3300"/>
                </a:solidFill>
              </a:rPr>
              <a:t>candidate key</a:t>
            </a:r>
            <a:r>
              <a:rPr lang="en-US" altLang="zh-TW" dirty="0" smtClean="0"/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Question: what are possible candidate keys of HKUST students?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Only one candidate key is selected to be the </a:t>
            </a:r>
            <a:r>
              <a:rPr lang="en-US" altLang="zh-TW" u="sng" dirty="0" smtClean="0">
                <a:solidFill>
                  <a:srgbClr val="FF3300"/>
                </a:solidFill>
              </a:rPr>
              <a:t>primary key</a:t>
            </a:r>
            <a:r>
              <a:rPr lang="en-US" altLang="zh-TW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Question: what attribute(s) would you use as the primary key of HKUST students?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Sometimes artificial keys maybe created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Example: assume that we want to store information about the current offering of COMP 3311. We can select a unique number (e.g., 1235) to serve as the key.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Question: what alternatives are there for this example, without introducing additional attributes?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Composite Key</a:t>
            </a:r>
            <a:r>
              <a:rPr lang="en-US" altLang="zh-TW" sz="1600" dirty="0" smtClean="0"/>
              <a:t>: contains two or more attributes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1D9D5C9-73E4-4247-BE25-AC4E44753F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Example Entity (Customer)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901700" y="1976438"/>
            <a:ext cx="7612063" cy="4013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228E9A6-8043-4988-8A1C-64D05407E6D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Relationship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tx2"/>
                </a:solidFill>
              </a:rPr>
              <a:t>relationship</a:t>
            </a:r>
            <a:r>
              <a:rPr lang="en-US" sz="2000" dirty="0" smtClean="0"/>
              <a:t> is an association among entities.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3300"/>
                </a:solidFill>
              </a:rPr>
              <a:t>degree</a:t>
            </a:r>
            <a:r>
              <a:rPr lang="en-US" sz="2000" dirty="0" smtClean="0"/>
              <a:t> refers to the number of entity sets that participate in a relationship set.</a:t>
            </a:r>
          </a:p>
          <a:p>
            <a:pPr eaLnBrk="1" hangingPunct="1"/>
            <a:r>
              <a:rPr lang="en-US" sz="2000" dirty="0" smtClean="0"/>
              <a:t>Relationship sets that involve two entity sets are </a:t>
            </a:r>
            <a:r>
              <a:rPr lang="en-US" sz="2000" i="1" dirty="0" smtClean="0">
                <a:solidFill>
                  <a:srgbClr val="FF3300"/>
                </a:solidFill>
              </a:rPr>
              <a:t>binary</a:t>
            </a:r>
            <a:r>
              <a:rPr lang="en-US" sz="2000" dirty="0" smtClean="0"/>
              <a:t> (or degree two). </a:t>
            </a:r>
          </a:p>
          <a:p>
            <a:pPr eaLnBrk="1" hangingPunct="1"/>
            <a:r>
              <a:rPr lang="en-US" sz="2000" dirty="0" smtClean="0"/>
              <a:t>Relationships among more than two entity sets are rare.  </a:t>
            </a:r>
            <a:endParaRPr lang="en-US" altLang="zh-TW" sz="18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altLang="zh-TW" sz="1800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TW" sz="20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8E6BBC48-1A46-45C7-9067-F5ABF2FCF63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latin typeface="Trebuchet MS" pitchFamily="34" charset="0"/>
              </a:rPr>
              <a:t>Example of </a:t>
            </a:r>
            <a:r>
              <a:rPr lang="en-US" altLang="zh-TW" sz="2800" dirty="0" smtClean="0">
                <a:latin typeface="Trebuchet MS" pitchFamily="34" charset="0"/>
              </a:rPr>
              <a:t>Binary </a:t>
            </a:r>
            <a:r>
              <a:rPr lang="en-US" altLang="zh-TW" sz="2800" dirty="0">
                <a:latin typeface="Trebuchet MS" pitchFamily="34" charset="0"/>
              </a:rPr>
              <a:t>Relationship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74688" y="366395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006475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rgbClr val="FF3300"/>
                </a:solidFill>
              </a:rPr>
              <a:t>Borrower</a:t>
            </a:r>
            <a:r>
              <a:rPr lang="en-US" altLang="zh-TW" sz="2000" dirty="0" smtClean="0"/>
              <a:t> is a relationship between </a:t>
            </a:r>
            <a:r>
              <a:rPr lang="en-US" altLang="zh-TW" sz="2000" dirty="0" smtClean="0">
                <a:solidFill>
                  <a:schemeClr val="accent2"/>
                </a:solidFill>
              </a:rPr>
              <a:t>Customers</a:t>
            </a:r>
            <a:r>
              <a:rPr lang="en-US" altLang="zh-TW" sz="2000" dirty="0" smtClean="0"/>
              <a:t> and </a:t>
            </a:r>
            <a:r>
              <a:rPr lang="en-US" altLang="zh-TW" sz="2000" dirty="0" smtClean="0">
                <a:solidFill>
                  <a:schemeClr val="accent2"/>
                </a:solidFill>
              </a:rPr>
              <a:t>Loans </a:t>
            </a:r>
            <a:r>
              <a:rPr lang="en-US" altLang="zh-TW" sz="2000" dirty="0" smtClean="0"/>
              <a:t>(it means that a customer can be associated with zero or more loans and vice versa).</a:t>
            </a:r>
            <a:r>
              <a:rPr lang="en-US" altLang="zh-TW" sz="2000" dirty="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B2E78C6-DCBE-4B1B-AFDB-1567887EA7A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Sets with Attributes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01613" y="3109913"/>
            <a:ext cx="8632825" cy="28321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1475" y="1676400"/>
            <a:ext cx="8443913" cy="100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FF3300"/>
                </a:solidFill>
              </a:rPr>
              <a:t>Depositor</a:t>
            </a:r>
            <a:r>
              <a:rPr lang="en-US" altLang="zh-TW" sz="2000" smtClean="0"/>
              <a:t> is a relationship between </a:t>
            </a:r>
            <a:r>
              <a:rPr lang="en-US" altLang="zh-TW" sz="2000" smtClean="0">
                <a:solidFill>
                  <a:schemeClr val="accent2"/>
                </a:solidFill>
              </a:rPr>
              <a:t>Customers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accent2"/>
                </a:solidFill>
              </a:rPr>
              <a:t>Accounts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FF3300"/>
                </a:solidFill>
              </a:rPr>
              <a:t>Access-date</a:t>
            </a:r>
            <a:r>
              <a:rPr lang="en-US" altLang="zh-TW" sz="2000" smtClean="0"/>
              <a:t> is an attribute of Depositor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B05E44CB-7A31-4378-8E1C-8497AE55DE2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 Constraints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6700"/>
            <a:ext cx="7848600" cy="2130425"/>
          </a:xfrm>
        </p:spPr>
        <p:txBody>
          <a:bodyPr/>
          <a:lstStyle/>
          <a:p>
            <a:pPr eaLnBrk="1" hangingPunct="1"/>
            <a:r>
              <a:rPr lang="en-US" sz="1800" smtClean="0"/>
              <a:t>We express cardinality constraints by drawing either a directed line (</a:t>
            </a:r>
            <a:r>
              <a:rPr lang="en-US" sz="180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eaLnBrk="1" hangingPunct="1"/>
            <a:r>
              <a:rPr lang="en-US" sz="1800" smtClean="0"/>
              <a:t>E.g.: One-to-one relationship:</a:t>
            </a:r>
          </a:p>
          <a:p>
            <a:pPr lvl="1" eaLnBrk="1" hangingPunct="1"/>
            <a:r>
              <a:rPr lang="en-US" sz="1800" smtClean="0"/>
              <a:t>A customer is associated with at most one loan via the relationship </a:t>
            </a:r>
            <a:r>
              <a:rPr lang="en-US" sz="1800" i="1" smtClean="0"/>
              <a:t>borrower</a:t>
            </a:r>
          </a:p>
          <a:p>
            <a:pPr lvl="1" eaLnBrk="1" hangingPunct="1"/>
            <a:r>
              <a:rPr lang="en-US" sz="1800" smtClean="0"/>
              <a:t>A loan is associated with at most one customer via </a:t>
            </a:r>
            <a:r>
              <a:rPr lang="en-US" sz="1800" i="1" smtClean="0"/>
              <a:t>borrower</a:t>
            </a:r>
            <a:endParaRPr lang="en-US" sz="1800" smtClean="0"/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301750" y="3867150"/>
            <a:ext cx="6623050" cy="22780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68A71ED-EA5B-494B-9072-096C4987BA8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One-To-Many Relationship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pPr eaLnBrk="1" hangingPunct="1"/>
            <a:r>
              <a:rPr lang="en-US" dirty="0" smtClean="0"/>
              <a:t>In the one-to-many relationship </a:t>
            </a:r>
          </a:p>
          <a:p>
            <a:pPr lvl="1" eaLnBrk="1" hangingPunct="1"/>
            <a:r>
              <a:rPr lang="en-US" dirty="0" smtClean="0"/>
              <a:t>a loan is associated with at most one customer via </a:t>
            </a:r>
            <a:r>
              <a:rPr lang="en-US" i="1" dirty="0" smtClean="0"/>
              <a:t>borrower</a:t>
            </a:r>
            <a:r>
              <a:rPr lang="en-US" dirty="0" smtClean="0"/>
              <a:t>,</a:t>
            </a:r>
          </a:p>
          <a:p>
            <a:pPr lvl="1" eaLnBrk="1" hangingPunct="1"/>
            <a:r>
              <a:rPr lang="en-US" dirty="0" smtClean="0"/>
              <a:t>a customer is associated with zero or more loans via </a:t>
            </a:r>
            <a:r>
              <a:rPr lang="en-US" i="1" dirty="0" smtClean="0"/>
              <a:t>borrower</a:t>
            </a:r>
            <a:endParaRPr lang="en-US" dirty="0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946150" y="3440113"/>
            <a:ext cx="7213600" cy="21669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4803056-7041-4431-9C1A-B01483E35DC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/>
          <a:lstStyle/>
          <a:p>
            <a:pPr eaLnBrk="1" hangingPunct="1"/>
            <a:r>
              <a:rPr lang="en-US" smtClean="0"/>
              <a:t>Many-To-One Relationships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1050925" y="3605213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48600" cy="1638300"/>
          </a:xfrm>
        </p:spPr>
        <p:txBody>
          <a:bodyPr/>
          <a:lstStyle/>
          <a:p>
            <a:pPr eaLnBrk="1" hangingPunct="1"/>
            <a:r>
              <a:rPr lang="en-US" dirty="0" smtClean="0"/>
              <a:t>In a many-to-one relationship </a:t>
            </a:r>
          </a:p>
          <a:p>
            <a:pPr lvl="1" eaLnBrk="1" hangingPunct="1"/>
            <a:r>
              <a:rPr lang="en-US" dirty="0" smtClean="0"/>
              <a:t>a loan is associated with zero or more customers via </a:t>
            </a:r>
            <a:r>
              <a:rPr lang="en-US" i="1" dirty="0" smtClean="0"/>
              <a:t>borrower</a:t>
            </a:r>
            <a:r>
              <a:rPr lang="en-US" dirty="0" smtClean="0"/>
              <a:t>, </a:t>
            </a:r>
          </a:p>
          <a:p>
            <a:pPr lvl="1" eaLnBrk="1" hangingPunct="1"/>
            <a:r>
              <a:rPr lang="en-US" dirty="0" smtClean="0"/>
              <a:t>a customer is associated with at most one loan via </a:t>
            </a:r>
            <a:r>
              <a:rPr lang="en-US" i="1" dirty="0" smtClean="0"/>
              <a:t>borrower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263978" y="4143632"/>
            <a:ext cx="1120346" cy="16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C4DC3D9-6EE7-47F3-9092-4D792167D4F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Relationship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5175"/>
            <a:ext cx="8375650" cy="1304925"/>
          </a:xfrm>
        </p:spPr>
        <p:txBody>
          <a:bodyPr/>
          <a:lstStyle/>
          <a:p>
            <a:pPr eaLnBrk="1" hangingPunct="1"/>
            <a:r>
              <a:rPr lang="en-US" dirty="0" smtClean="0"/>
              <a:t>A customer is associated with zero or more loans via borrower</a:t>
            </a:r>
          </a:p>
          <a:p>
            <a:pPr eaLnBrk="1" hangingPunct="1"/>
            <a:r>
              <a:rPr lang="en-US" dirty="0" smtClean="0"/>
              <a:t>A loan is associated with zero or more customers via borrower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00075" y="182245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C0D5FD5-A266-479E-A5CD-75F2CB4CAD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0"/>
            <a:ext cx="8710613" cy="571500"/>
          </a:xfrm>
        </p:spPr>
        <p:txBody>
          <a:bodyPr/>
          <a:lstStyle/>
          <a:p>
            <a:pPr eaLnBrk="1" hangingPunct="1"/>
            <a:r>
              <a:rPr lang="en-US" sz="2800" smtClean="0"/>
              <a:t>Participation of an Entity Set in a Relationship Set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230188" y="3897313"/>
            <a:ext cx="8437562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71475" y="944563"/>
            <a:ext cx="828992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solidFill>
                  <a:srgbClr val="FF3300"/>
                </a:solidFill>
                <a:latin typeface="Tahoma" pitchFamily="34" charset="0"/>
                <a:cs typeface="+mn-cs"/>
              </a:rPr>
              <a:t>Total participation</a:t>
            </a:r>
            <a:r>
              <a:rPr lang="en-US" sz="1800" dirty="0">
                <a:latin typeface="Tahoma" pitchFamily="34" charset="0"/>
                <a:cs typeface="+mn-cs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E.g. participation of </a:t>
            </a:r>
            <a:r>
              <a:rPr lang="en-US" sz="1800" i="1" dirty="0">
                <a:latin typeface="Tahoma" pitchFamily="34" charset="0"/>
                <a:cs typeface="+mn-cs"/>
              </a:rPr>
              <a:t>loan</a:t>
            </a:r>
            <a:r>
              <a:rPr lang="en-US" sz="1800" dirty="0">
                <a:latin typeface="Tahoma" pitchFamily="34" charset="0"/>
                <a:cs typeface="+mn-cs"/>
              </a:rPr>
              <a:t> in </a:t>
            </a:r>
            <a:r>
              <a:rPr lang="en-US" sz="1800" i="1" dirty="0">
                <a:latin typeface="Tahoma" pitchFamily="34" charset="0"/>
                <a:cs typeface="+mn-cs"/>
              </a:rPr>
              <a:t>borrower</a:t>
            </a:r>
            <a:r>
              <a:rPr lang="en-US" sz="1800" dirty="0">
                <a:latin typeface="Tahoma" pitchFamily="34" charset="0"/>
                <a:cs typeface="+mn-cs"/>
              </a:rPr>
              <a:t> is </a:t>
            </a:r>
            <a:r>
              <a:rPr lang="en-US" sz="1800" dirty="0" smtClean="0">
                <a:latin typeface="Tahoma" pitchFamily="34" charset="0"/>
                <a:cs typeface="+mn-cs"/>
              </a:rPr>
              <a:t>total:</a:t>
            </a:r>
            <a:endParaRPr lang="en-US" sz="1800" dirty="0">
              <a:latin typeface="Tahoma" pitchFamily="34" charset="0"/>
              <a:cs typeface="+mn-cs"/>
            </a:endParaRPr>
          </a:p>
          <a:p>
            <a:pPr marL="1085850" lvl="2" indent="-228600" eaLnBrk="0" hangingPunct="0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every loan must have at least a customer associated to it via borrower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solidFill>
                  <a:srgbClr val="FF3300"/>
                </a:solidFill>
                <a:latin typeface="Tahoma" pitchFamily="34" charset="0"/>
                <a:cs typeface="+mn-cs"/>
              </a:rPr>
              <a:t>Partial participation</a:t>
            </a:r>
            <a:r>
              <a:rPr lang="en-US" sz="1800" dirty="0">
                <a:latin typeface="Tahoma" pitchFamily="34" charset="0"/>
                <a:cs typeface="+mn-cs"/>
              </a:rPr>
              <a:t>:  some entities may not participate in any relationship in the relationship set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E.g. participation of </a:t>
            </a:r>
            <a:r>
              <a:rPr lang="en-US" sz="1800" i="1" dirty="0">
                <a:latin typeface="Tahoma" pitchFamily="34" charset="0"/>
                <a:cs typeface="+mn-cs"/>
              </a:rPr>
              <a:t>customer</a:t>
            </a:r>
            <a:r>
              <a:rPr lang="en-US" sz="1800" dirty="0">
                <a:latin typeface="Tahoma" pitchFamily="34" charset="0"/>
                <a:cs typeface="+mn-cs"/>
              </a:rPr>
              <a:t> in </a:t>
            </a:r>
            <a:r>
              <a:rPr lang="en-US" sz="1800" i="1" dirty="0">
                <a:latin typeface="Tahoma" pitchFamily="34" charset="0"/>
                <a:cs typeface="+mn-cs"/>
              </a:rPr>
              <a:t>borrower</a:t>
            </a:r>
            <a:r>
              <a:rPr lang="en-US" sz="1800" dirty="0">
                <a:latin typeface="Tahoma" pitchFamily="34" charset="0"/>
                <a:cs typeface="+mn-cs"/>
              </a:rPr>
              <a:t> is </a:t>
            </a:r>
            <a:r>
              <a:rPr lang="en-US" sz="1800" dirty="0" smtClean="0">
                <a:latin typeface="Tahoma" pitchFamily="34" charset="0"/>
                <a:cs typeface="+mn-cs"/>
              </a:rPr>
              <a:t>partial:</a:t>
            </a:r>
            <a:endParaRPr lang="en-US" sz="1800" dirty="0">
              <a:latin typeface="Tahoma" pitchFamily="34" charset="0"/>
              <a:cs typeface="+mn-cs"/>
            </a:endParaRPr>
          </a:p>
          <a:p>
            <a:pPr marL="1200150" lvl="2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some customers may not have any </a:t>
            </a:r>
            <a:r>
              <a:rPr lang="en-US" sz="1800" dirty="0" smtClean="0">
                <a:latin typeface="Tahoma" pitchFamily="34" charset="0"/>
                <a:cs typeface="+mn-cs"/>
              </a:rPr>
              <a:t>loan</a:t>
            </a:r>
            <a:endParaRPr lang="en-US" sz="18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95E271F-65B7-4EE7-B468-E7E37FF980E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8316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Basic Concepts of ER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dirty="0" smtClean="0"/>
              <a:t>ER is a model for the logical level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zh-TW" dirty="0" smtClean="0"/>
              <a:t>it describes the structure of the database at a high abstraction level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dirty="0" smtClean="0"/>
              <a:t>A database can be modeled as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zh-TW" sz="1800" dirty="0" smtClean="0"/>
              <a:t>a collection of </a:t>
            </a:r>
            <a:r>
              <a:rPr lang="en-US" altLang="zh-TW" sz="1800" dirty="0" smtClean="0">
                <a:solidFill>
                  <a:srgbClr val="FF3300"/>
                </a:solidFill>
              </a:rPr>
              <a:t>entities</a:t>
            </a:r>
            <a:endParaRPr lang="en-US" altLang="zh-TW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zh-TW" sz="1800" dirty="0" smtClean="0">
                <a:solidFill>
                  <a:srgbClr val="FF3300"/>
                </a:solidFill>
              </a:rPr>
              <a:t>relationships</a:t>
            </a:r>
            <a:r>
              <a:rPr lang="en-US" altLang="zh-TW" sz="1800" dirty="0" smtClean="0"/>
              <a:t> among entities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3300"/>
                </a:solidFill>
              </a:rPr>
              <a:t>entity</a:t>
            </a:r>
            <a:r>
              <a:rPr lang="en-US" altLang="zh-TW" dirty="0" smtClean="0"/>
              <a:t> is an object that exists independently and is distinguishable from other objects.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accent2"/>
                </a:solidFill>
              </a:rPr>
              <a:t>an employee, a company, a car, a student, a class etc.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accent2"/>
                </a:solidFill>
              </a:rPr>
              <a:t>color, age, etc. are not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863C534-484E-4EA3-A974-B265522A0BC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077200" cy="1012825"/>
          </a:xfrm>
        </p:spPr>
        <p:txBody>
          <a:bodyPr/>
          <a:lstStyle/>
          <a:p>
            <a:pPr eaLnBrk="1" hangingPunct="1"/>
            <a:r>
              <a:rPr lang="en-US" smtClean="0"/>
              <a:t>Alternative Notation for Cardinality Limits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508000" y="2479675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933450" y="1287463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lang="en-US" sz="2000" dirty="0">
                <a:latin typeface="Helvetica" pitchFamily="34" charset="0"/>
              </a:rPr>
              <a:t>Cardinality limits can also express participation constraints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092" y="5242934"/>
            <a:ext cx="8725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lang="en-US" sz="2000" dirty="0" smtClean="0">
                <a:solidFill>
                  <a:srgbClr val="FF0000"/>
                </a:solidFill>
                <a:latin typeface="Helvetica" pitchFamily="34" charset="0"/>
              </a:rPr>
              <a:t>This notation is only for your reference; we will not use it in this course. </a:t>
            </a:r>
            <a:endParaRPr lang="en-US" sz="2000" dirty="0">
              <a:solidFill>
                <a:srgbClr val="FF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0D343A5-4EEC-4F79-BC7B-2FE92DB5AC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5843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 Limits</a:t>
            </a:r>
          </a:p>
        </p:txBody>
      </p:sp>
      <p:sp>
        <p:nvSpPr>
          <p:cNvPr id="35844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The edge between </a:t>
            </a:r>
            <a:r>
              <a:rPr lang="en-US" sz="2200" i="1" smtClean="0"/>
              <a:t>loan </a:t>
            </a:r>
            <a:r>
              <a:rPr lang="en-US" sz="2200" smtClean="0"/>
              <a:t>and </a:t>
            </a:r>
            <a:r>
              <a:rPr lang="en-US" sz="2200" i="1" smtClean="0"/>
              <a:t>borrower </a:t>
            </a:r>
            <a:r>
              <a:rPr lang="en-US" sz="2200" smtClean="0"/>
              <a:t>has a cardinality constraint of </a:t>
            </a:r>
            <a:r>
              <a:rPr lang="en-US" sz="2200" smtClean="0">
                <a:solidFill>
                  <a:srgbClr val="FF0000"/>
                </a:solidFill>
              </a:rPr>
              <a:t>1</a:t>
            </a:r>
            <a:r>
              <a:rPr lang="en-US" sz="2200" i="1" smtClean="0">
                <a:solidFill>
                  <a:srgbClr val="FF0000"/>
                </a:solidFill>
              </a:rPr>
              <a:t>..</a:t>
            </a:r>
            <a:r>
              <a:rPr lang="en-US" sz="2200" smtClean="0">
                <a:solidFill>
                  <a:srgbClr val="FF0000"/>
                </a:solidFill>
              </a:rPr>
              <a:t>1</a:t>
            </a:r>
            <a:r>
              <a:rPr lang="en-US" sz="220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meaning the minimum and the maximum cardinality are both 1.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each loan must have exactly one associated customer.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The limit </a:t>
            </a:r>
            <a:r>
              <a:rPr lang="en-US" sz="2200" smtClean="0">
                <a:solidFill>
                  <a:srgbClr val="FF0000"/>
                </a:solidFill>
              </a:rPr>
              <a:t>0</a:t>
            </a:r>
            <a:r>
              <a:rPr lang="en-US" sz="2200" i="1" smtClean="0">
                <a:solidFill>
                  <a:srgbClr val="FF0000"/>
                </a:solidFill>
              </a:rPr>
              <a:t>..</a:t>
            </a:r>
            <a:r>
              <a:rPr lang="en-US" sz="2200" smtClean="0">
                <a:solidFill>
                  <a:srgbClr val="FF0000"/>
                </a:solidFill>
              </a:rPr>
              <a:t>∗</a:t>
            </a:r>
            <a:r>
              <a:rPr lang="en-US" sz="2200" i="1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on the edge from </a:t>
            </a:r>
            <a:r>
              <a:rPr lang="en-US" sz="2200" i="1" smtClean="0"/>
              <a:t>customer </a:t>
            </a:r>
            <a:r>
              <a:rPr lang="en-US" sz="2200" smtClean="0"/>
              <a:t>to </a:t>
            </a:r>
            <a:r>
              <a:rPr lang="en-US" sz="2200" i="1" smtClean="0"/>
              <a:t>borrower </a:t>
            </a:r>
            <a:r>
              <a:rPr lang="en-US" sz="2200" smtClean="0"/>
              <a:t>indicates that a customer can have zero or more loans.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Thus, the relationship </a:t>
            </a:r>
            <a:r>
              <a:rPr lang="en-US" sz="2200" i="1" smtClean="0"/>
              <a:t>borrower </a:t>
            </a:r>
            <a:r>
              <a:rPr lang="en-US" sz="2200" smtClean="0"/>
              <a:t>is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accent2"/>
                </a:solidFill>
              </a:rPr>
              <a:t>one to many </a:t>
            </a:r>
            <a:r>
              <a:rPr lang="en-US" sz="1900" smtClean="0"/>
              <a:t>from </a:t>
            </a:r>
            <a:r>
              <a:rPr lang="en-US" sz="1900" i="1" smtClean="0"/>
              <a:t>customer </a:t>
            </a:r>
            <a:r>
              <a:rPr lang="en-US" sz="1900" smtClean="0"/>
              <a:t>to </a:t>
            </a:r>
            <a:r>
              <a:rPr lang="en-US" sz="1900" i="1" smtClean="0"/>
              <a:t>loan</a:t>
            </a:r>
            <a:r>
              <a:rPr lang="en-US" sz="190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the </a:t>
            </a:r>
            <a:r>
              <a:rPr lang="en-US" sz="1900" smtClean="0">
                <a:solidFill>
                  <a:schemeClr val="accent2"/>
                </a:solidFill>
              </a:rPr>
              <a:t>participation </a:t>
            </a:r>
            <a:r>
              <a:rPr lang="en-US" sz="1900" smtClean="0"/>
              <a:t>of </a:t>
            </a:r>
            <a:r>
              <a:rPr lang="en-US" sz="1900" i="1" smtClean="0"/>
              <a:t>loan </a:t>
            </a:r>
            <a:r>
              <a:rPr lang="en-US" sz="1900" smtClean="0"/>
              <a:t>in </a:t>
            </a:r>
            <a:r>
              <a:rPr lang="en-US" sz="1900" i="1" smtClean="0"/>
              <a:t>borrower </a:t>
            </a:r>
            <a:r>
              <a:rPr lang="en-US" sz="1900" smtClean="0"/>
              <a:t>is </a:t>
            </a:r>
            <a:r>
              <a:rPr lang="en-US" sz="1900" smtClean="0">
                <a:solidFill>
                  <a:schemeClr val="accent2"/>
                </a:solidFill>
              </a:rPr>
              <a:t>total</a:t>
            </a:r>
            <a:r>
              <a:rPr lang="en-US" sz="19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B84654F-729D-4E07-A9BC-AD50A2E2682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46063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Roles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230313"/>
            <a:ext cx="8609012" cy="2097087"/>
          </a:xfrm>
        </p:spPr>
        <p:txBody>
          <a:bodyPr/>
          <a:lstStyle/>
          <a:p>
            <a:pPr eaLnBrk="1" hangingPunct="1"/>
            <a:r>
              <a:rPr kumimoji="0" lang="en-US" sz="1800" dirty="0" smtClean="0"/>
              <a:t>Entity sets of a relationship need not be distinct.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The labels “manager” and “worker” are called </a:t>
            </a:r>
            <a:r>
              <a:rPr lang="en-US" sz="1800" dirty="0" smtClean="0">
                <a:solidFill>
                  <a:srgbClr val="FF0000"/>
                </a:solidFill>
              </a:rPr>
              <a:t>roles</a:t>
            </a:r>
            <a:r>
              <a:rPr lang="en-US" sz="1800" dirty="0" smtClean="0"/>
              <a:t>; they specify how employee entities interact via the works-for relationship set.</a:t>
            </a:r>
          </a:p>
          <a:p>
            <a:pPr eaLnBrk="1" hangingPunct="1"/>
            <a:r>
              <a:rPr lang="en-US" sz="1800" dirty="0" smtClean="0"/>
              <a:t>Roles are indicated in E-R diagrams by labeling the lines that connect diamonds to rectangles.</a:t>
            </a:r>
          </a:p>
          <a:p>
            <a:pPr eaLnBrk="1" hangingPunct="1"/>
            <a:r>
              <a:rPr lang="en-US" sz="1800" dirty="0" smtClean="0"/>
              <a:t>Role labels are optional, and are used to clarify semantics of the relationship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977900" y="3481388"/>
            <a:ext cx="6538913" cy="27701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7BBC2D8-21AA-444E-8497-5764B0B6559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 for Relationship Sets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399"/>
            <a:ext cx="7772400" cy="4410891"/>
          </a:xfrm>
        </p:spPr>
        <p:txBody>
          <a:bodyPr/>
          <a:lstStyle/>
          <a:p>
            <a:pPr eaLnBrk="1" hangingPunct="1"/>
            <a:r>
              <a:rPr lang="en-US" dirty="0" smtClean="0"/>
              <a:t>The combination of primary keys of the participating entity sets forms a super key of a relationship set.</a:t>
            </a:r>
          </a:p>
          <a:p>
            <a:pPr lvl="1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FF3300"/>
                </a:solidFill>
              </a:rPr>
              <a:t>customer-id, account-number</a:t>
            </a:r>
            <a:r>
              <a:rPr lang="en-US" dirty="0" smtClean="0"/>
              <a:t>) is the super key of depositor</a:t>
            </a:r>
          </a:p>
          <a:p>
            <a:pPr lvl="1" eaLnBrk="1" hangingPunct="1"/>
            <a:r>
              <a:rPr lang="en-US" dirty="0" smtClean="0"/>
              <a:t>This means that a pair of entities can have at most one relationship in a particular relationship set.</a:t>
            </a:r>
            <a:r>
              <a:rPr lang="en-US" i="1" dirty="0" smtClean="0"/>
              <a:t>  </a:t>
            </a:r>
          </a:p>
          <a:p>
            <a:pPr lvl="2" eaLnBrk="1" hangingPunct="1"/>
            <a:r>
              <a:rPr lang="en-US" dirty="0" smtClean="0"/>
              <a:t>E.g. if we wish to track all </a:t>
            </a:r>
            <a:r>
              <a:rPr lang="en-US" dirty="0" smtClean="0">
                <a:solidFill>
                  <a:srgbClr val="FF3300"/>
                </a:solidFill>
              </a:rPr>
              <a:t>access-dates</a:t>
            </a:r>
            <a:r>
              <a:rPr lang="en-US" dirty="0" smtClean="0"/>
              <a:t> to each account by each customer, we cannot assume a relationship for each access.  </a:t>
            </a:r>
            <a:r>
              <a:rPr lang="en-US" dirty="0" smtClean="0">
                <a:solidFill>
                  <a:schemeClr val="accent2"/>
                </a:solidFill>
              </a:rPr>
              <a:t>Solution:</a:t>
            </a:r>
            <a:r>
              <a:rPr lang="en-US" dirty="0" smtClean="0"/>
              <a:t> use a multivalued attribute for access dates.</a:t>
            </a:r>
          </a:p>
          <a:p>
            <a:pPr eaLnBrk="1" hangingPunct="1"/>
            <a:r>
              <a:rPr lang="en-US" dirty="0" smtClean="0"/>
              <a:t>Must consider the cardinality constraints when deciding the candidate keys for a relationship set</a:t>
            </a:r>
          </a:p>
          <a:p>
            <a:pPr lvl="1" eaLnBrk="1" hangingPunct="1"/>
            <a:r>
              <a:rPr lang="en-US" dirty="0" smtClean="0"/>
              <a:t> Many to many, one to many, many to one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F147CEA-BFF5-40CD-998B-44DD5A85C8D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00" smtClean="0"/>
              <a:t>E-R</a:t>
            </a:r>
            <a:r>
              <a:rPr lang="en-US" smtClean="0"/>
              <a:t> Diagram with a Ternary Relationship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652463" y="3317875"/>
            <a:ext cx="8278812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09575" y="1843088"/>
            <a:ext cx="7829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None/>
            </a:pPr>
            <a:r>
              <a:rPr lang="en-US" sz="1800">
                <a:latin typeface="Tahoma" pitchFamily="34" charset="0"/>
              </a:rPr>
              <a:t>Suppose employees of a bank may have jobs (responsibilities) at multiple branches, with different jobs at different branches.  Then there is a ternary relationship set between entity sets </a:t>
            </a:r>
            <a:r>
              <a:rPr lang="en-US" sz="1800" i="1">
                <a:latin typeface="Tahoma" pitchFamily="34" charset="0"/>
              </a:rPr>
              <a:t>employee,  job and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F0F4E1E-ECD9-4B64-B739-58F4B4080FB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Vs. Non-Binary Relationships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693863"/>
            <a:ext cx="8204200" cy="4162425"/>
          </a:xfrm>
        </p:spPr>
        <p:txBody>
          <a:bodyPr/>
          <a:lstStyle/>
          <a:p>
            <a:pPr eaLnBrk="1" hangingPunct="1"/>
            <a:r>
              <a:rPr lang="en-US" smtClean="0"/>
              <a:t>Some relationships that appear to be non-binary may be better represented using binary relationships</a:t>
            </a:r>
          </a:p>
          <a:p>
            <a:pPr lvl="1" eaLnBrk="1" hangingPunct="1"/>
            <a:r>
              <a:rPr lang="en-US" smtClean="0"/>
              <a:t>E.g.  A ternary relationship </a:t>
            </a:r>
            <a:r>
              <a:rPr lang="en-US" smtClean="0">
                <a:solidFill>
                  <a:srgbClr val="FF3300"/>
                </a:solidFill>
              </a:rPr>
              <a:t>parents</a:t>
            </a:r>
            <a:r>
              <a:rPr lang="en-US" smtClean="0"/>
              <a:t>, relating a child to his/her father and mother, is best replaced by two binary relationships,  </a:t>
            </a:r>
            <a:r>
              <a:rPr lang="en-US" smtClean="0">
                <a:solidFill>
                  <a:srgbClr val="FF3300"/>
                </a:solidFill>
              </a:rPr>
              <a:t>father</a:t>
            </a:r>
            <a:r>
              <a:rPr lang="en-US" smtClean="0"/>
              <a:t> and </a:t>
            </a:r>
            <a:r>
              <a:rPr lang="en-US" smtClean="0">
                <a:solidFill>
                  <a:srgbClr val="FF3300"/>
                </a:solidFill>
              </a:rPr>
              <a:t>mother</a:t>
            </a:r>
          </a:p>
          <a:p>
            <a:pPr lvl="2" eaLnBrk="1" hangingPunct="1"/>
            <a:r>
              <a:rPr lang="en-US" smtClean="0"/>
              <a:t>Using two binary relationships allows partial information (e.g. only mother being known)</a:t>
            </a:r>
          </a:p>
          <a:p>
            <a:pPr lvl="1" eaLnBrk="1" hangingPunct="1"/>
            <a:r>
              <a:rPr lang="en-US" smtClean="0"/>
              <a:t>But there are some relationships that are naturally non-binary</a:t>
            </a:r>
          </a:p>
          <a:p>
            <a:pPr lvl="2" eaLnBrk="1" hangingPunct="1"/>
            <a:r>
              <a:rPr lang="en-US" smtClean="0"/>
              <a:t>E.g. </a:t>
            </a:r>
            <a:r>
              <a:rPr lang="en-US" i="1" smtClean="0"/>
              <a:t>works-on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9BDD100-C207-4021-BAFA-A88D9C3054C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25425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Converting Non-Binary Relationships to Binary Form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62025"/>
            <a:ext cx="8216900" cy="354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general, any non-binary relationship can be represented using binary relationships by creating an artificial entity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Replace </a:t>
            </a:r>
            <a:r>
              <a:rPr lang="en-US" sz="1800" i="1" dirty="0" smtClean="0"/>
              <a:t>R </a:t>
            </a:r>
            <a:r>
              <a:rPr lang="en-US" sz="1800" dirty="0" smtClean="0"/>
              <a:t>between entity sets A, B and C</a:t>
            </a:r>
            <a:r>
              <a:rPr lang="en-US" sz="1800" i="1" dirty="0" smtClean="0"/>
              <a:t> </a:t>
            </a:r>
            <a:r>
              <a:rPr lang="en-US" sz="1800" dirty="0" smtClean="0"/>
              <a:t>by an entity set </a:t>
            </a:r>
            <a:r>
              <a:rPr lang="en-US" sz="1800" i="1" dirty="0" smtClean="0"/>
              <a:t>E</a:t>
            </a:r>
            <a:r>
              <a:rPr lang="en-US" sz="1800" dirty="0" smtClean="0"/>
              <a:t> and three relationship sets: </a:t>
            </a:r>
            <a:r>
              <a:rPr lang="en-US" sz="1800" i="1" dirty="0" smtClean="0"/>
              <a:t>R</a:t>
            </a:r>
            <a:r>
              <a:rPr lang="en-US" sz="1800" i="1" baseline="-25000" dirty="0" smtClean="0"/>
              <a:t>A</a:t>
            </a:r>
            <a:r>
              <a:rPr lang="en-US" sz="1800" dirty="0" smtClean="0"/>
              <a:t> relating </a:t>
            </a:r>
            <a:r>
              <a:rPr lang="en-US" sz="1800" i="1" dirty="0" smtClean="0"/>
              <a:t>E </a:t>
            </a:r>
            <a:r>
              <a:rPr lang="en-US" sz="1800" dirty="0" smtClean="0"/>
              <a:t>and </a:t>
            </a:r>
            <a:r>
              <a:rPr lang="en-US" sz="1800" i="1" dirty="0" smtClean="0"/>
              <a:t>A, R</a:t>
            </a:r>
            <a:r>
              <a:rPr lang="en-US" sz="1800" i="1" baseline="-25000" dirty="0" smtClean="0"/>
              <a:t>B</a:t>
            </a:r>
            <a:r>
              <a:rPr lang="en-US" sz="1800" dirty="0" smtClean="0"/>
              <a:t> relating </a:t>
            </a:r>
            <a:r>
              <a:rPr lang="en-US" sz="1800" i="1" dirty="0" smtClean="0"/>
              <a:t>E </a:t>
            </a:r>
            <a:r>
              <a:rPr lang="en-US" sz="1800" dirty="0" smtClean="0"/>
              <a:t>and </a:t>
            </a:r>
            <a:r>
              <a:rPr lang="en-US" sz="1800" i="1" dirty="0" smtClean="0"/>
              <a:t>B and R</a:t>
            </a:r>
            <a:r>
              <a:rPr lang="en-US" sz="1800" i="1" baseline="-25000" dirty="0" smtClean="0"/>
              <a:t>C</a:t>
            </a:r>
            <a:r>
              <a:rPr lang="en-US" sz="1800" dirty="0" smtClean="0"/>
              <a:t> relating </a:t>
            </a:r>
            <a:r>
              <a:rPr lang="en-US" sz="1800" i="1" dirty="0" smtClean="0"/>
              <a:t>E </a:t>
            </a:r>
            <a:r>
              <a:rPr lang="en-US" sz="1800" dirty="0" smtClean="0"/>
              <a:t>and </a:t>
            </a:r>
            <a:r>
              <a:rPr lang="en-US" sz="1800" i="1" dirty="0" smtClean="0"/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Create a special identifying attribute for </a:t>
            </a:r>
            <a:r>
              <a:rPr lang="en-US" sz="1800" i="1" dirty="0" smtClean="0"/>
              <a:t>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Add any attributes of </a:t>
            </a:r>
            <a:r>
              <a:rPr lang="en-US" sz="1800" i="1" dirty="0" smtClean="0"/>
              <a:t>R </a:t>
            </a:r>
            <a:r>
              <a:rPr lang="en-US" sz="1800" dirty="0" smtClean="0"/>
              <a:t>to </a:t>
            </a:r>
            <a:r>
              <a:rPr lang="en-US" sz="1800" i="1" dirty="0" smtClean="0"/>
              <a:t>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 each relationship (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, b</a:t>
            </a:r>
            <a:r>
              <a:rPr lang="en-US" sz="1800" i="1" baseline="-25000" dirty="0" smtClean="0"/>
              <a:t>i</a:t>
            </a:r>
            <a:r>
              <a:rPr lang="en-US" sz="1800" i="1" dirty="0" smtClean="0"/>
              <a:t> , c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) in </a:t>
            </a:r>
            <a:r>
              <a:rPr lang="en-US" sz="1800" i="1" dirty="0" smtClean="0"/>
              <a:t>R,</a:t>
            </a:r>
            <a:r>
              <a:rPr lang="en-US" sz="1800" dirty="0" smtClean="0"/>
              <a:t> create (</a:t>
            </a:r>
            <a:r>
              <a:rPr lang="en-US" sz="1800" dirty="0" err="1" smtClean="0"/>
              <a:t>i</a:t>
            </a:r>
            <a:r>
              <a:rPr lang="en-US" sz="1800" dirty="0" smtClean="0"/>
              <a:t>) a new entity </a:t>
            </a:r>
            <a:r>
              <a:rPr lang="en-US" sz="1800" i="1" dirty="0" err="1" smtClean="0"/>
              <a:t>e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in the entity set </a:t>
            </a:r>
            <a:r>
              <a:rPr lang="en-US" sz="1800" i="1" dirty="0" smtClean="0"/>
              <a:t>E , </a:t>
            </a:r>
            <a:r>
              <a:rPr lang="en-US" sz="1800" dirty="0" smtClean="0"/>
              <a:t>(ii) add (</a:t>
            </a:r>
            <a:r>
              <a:rPr lang="en-US" sz="1800" i="1" dirty="0" err="1" smtClean="0"/>
              <a:t>e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,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i="1" baseline="-25000" dirty="0" smtClean="0"/>
              <a:t> </a:t>
            </a:r>
            <a:r>
              <a:rPr lang="en-US" sz="1800" dirty="0" smtClean="0"/>
              <a:t>) to </a:t>
            </a:r>
            <a:r>
              <a:rPr lang="en-US" sz="1800" i="1" dirty="0" smtClean="0"/>
              <a:t>R</a:t>
            </a:r>
            <a:r>
              <a:rPr lang="en-US" sz="1800" i="1" baseline="-25000" dirty="0" smtClean="0"/>
              <a:t>A </a:t>
            </a:r>
            <a:r>
              <a:rPr lang="en-US" sz="1800" dirty="0" smtClean="0"/>
              <a:t>, (iii) add (</a:t>
            </a:r>
            <a:r>
              <a:rPr lang="en-US" sz="1800" i="1" dirty="0" err="1" smtClean="0"/>
              <a:t>e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, b</a:t>
            </a:r>
            <a:r>
              <a:rPr lang="en-US" sz="1800" i="1" baseline="-25000" dirty="0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) to </a:t>
            </a:r>
            <a:r>
              <a:rPr lang="en-US" sz="1800" i="1" dirty="0" smtClean="0"/>
              <a:t>R</a:t>
            </a:r>
            <a:r>
              <a:rPr lang="en-US" sz="1800" i="1" baseline="-25000" dirty="0" smtClean="0"/>
              <a:t>B</a:t>
            </a:r>
            <a:r>
              <a:rPr lang="en-US" sz="1800" i="1" dirty="0" smtClean="0"/>
              <a:t>,</a:t>
            </a:r>
            <a:r>
              <a:rPr lang="en-US" sz="1800" dirty="0" smtClean="0"/>
              <a:t>(iv) add (</a:t>
            </a:r>
            <a:r>
              <a:rPr lang="en-US" sz="1800" i="1" dirty="0" err="1" smtClean="0"/>
              <a:t>e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, c</a:t>
            </a:r>
            <a:r>
              <a:rPr lang="en-US" sz="1800" i="1" baseline="-25000" dirty="0" smtClean="0"/>
              <a:t>i </a:t>
            </a:r>
            <a:r>
              <a:rPr lang="en-US" sz="1800" dirty="0" smtClean="0"/>
              <a:t>) to </a:t>
            </a:r>
            <a:r>
              <a:rPr lang="en-US" sz="1800" i="1" dirty="0" smtClean="0"/>
              <a:t>R</a:t>
            </a:r>
            <a:r>
              <a:rPr lang="en-US" sz="1800" i="1" baseline="-25000" dirty="0" smtClean="0"/>
              <a:t>C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1314450" y="4198938"/>
            <a:ext cx="6375400" cy="1779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3614057" y="4937757"/>
            <a:ext cx="731520" cy="3483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31ADAD8-FE73-4537-84EC-0A02D7EC9A1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Conversion</a:t>
            </a:r>
          </a:p>
        </p:txBody>
      </p:sp>
      <p:graphicFrame>
        <p:nvGraphicFramePr>
          <p:cNvPr id="205828" name="Group 4"/>
          <p:cNvGraphicFramePr>
            <a:graphicFrameLocks noGrp="1"/>
          </p:cNvGraphicFramePr>
          <p:nvPr/>
        </p:nvGraphicFramePr>
        <p:xfrm>
          <a:off x="1123950" y="1663700"/>
          <a:ext cx="1871663" cy="2216152"/>
        </p:xfrm>
        <a:graphic>
          <a:graphicData uri="http://schemas.openxmlformats.org/drawingml/2006/table">
            <a:tbl>
              <a:tblPr/>
              <a:tblGrid>
                <a:gridCol w="623888"/>
                <a:gridCol w="623887"/>
                <a:gridCol w="623888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850" name="Group 26"/>
          <p:cNvGraphicFramePr>
            <a:graphicFrameLocks noGrp="1"/>
          </p:cNvGraphicFramePr>
          <p:nvPr/>
        </p:nvGraphicFramePr>
        <p:xfrm>
          <a:off x="4260850" y="1673225"/>
          <a:ext cx="623888" cy="2216152"/>
        </p:xfrm>
        <a:graphic>
          <a:graphicData uri="http://schemas.openxmlformats.org/drawingml/2006/table">
            <a:tbl>
              <a:tblPr/>
              <a:tblGrid>
                <a:gridCol w="623888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3181350" y="2781300"/>
            <a:ext cx="8953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5865" name="Group 41"/>
          <p:cNvGraphicFramePr>
            <a:graphicFrameLocks noGrp="1"/>
          </p:cNvGraphicFramePr>
          <p:nvPr/>
        </p:nvGraphicFramePr>
        <p:xfrm>
          <a:off x="1566863" y="4378325"/>
          <a:ext cx="1038225" cy="1930400"/>
        </p:xfrm>
        <a:graphic>
          <a:graphicData uri="http://schemas.openxmlformats.org/drawingml/2006/table">
            <a:tbl>
              <a:tblPr/>
              <a:tblGrid>
                <a:gridCol w="519112"/>
                <a:gridCol w="5191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177165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sz="1800" i="1">
                <a:latin typeface="Helvetica" pitchFamily="34" charset="0"/>
              </a:rPr>
              <a:t>R</a:t>
            </a:r>
            <a:r>
              <a:rPr kumimoji="0" lang="en-US" sz="1800" i="1" baseline="-25000">
                <a:latin typeface="Helvetica" pitchFamily="34" charset="0"/>
              </a:rPr>
              <a:t>a</a:t>
            </a:r>
          </a:p>
        </p:txBody>
      </p:sp>
      <p:graphicFrame>
        <p:nvGraphicFramePr>
          <p:cNvPr id="205885" name="Group 61"/>
          <p:cNvGraphicFramePr>
            <a:graphicFrameLocks noGrp="1"/>
          </p:cNvGraphicFramePr>
          <p:nvPr/>
        </p:nvGraphicFramePr>
        <p:xfrm>
          <a:off x="3167063" y="4359275"/>
          <a:ext cx="1038225" cy="1930400"/>
        </p:xfrm>
        <a:graphic>
          <a:graphicData uri="http://schemas.openxmlformats.org/drawingml/2006/table">
            <a:tbl>
              <a:tblPr/>
              <a:tblGrid>
                <a:gridCol w="519112"/>
                <a:gridCol w="5191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3371850" y="3943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sz="1800" i="1">
                <a:latin typeface="Helvetica" pitchFamily="34" charset="0"/>
              </a:rPr>
              <a:t>R</a:t>
            </a:r>
            <a:r>
              <a:rPr kumimoji="0" lang="en-US" sz="1800" i="1" baseline="-25000">
                <a:latin typeface="Helvetica" pitchFamily="34" charset="0"/>
              </a:rPr>
              <a:t>b</a:t>
            </a:r>
          </a:p>
        </p:txBody>
      </p:sp>
      <p:graphicFrame>
        <p:nvGraphicFramePr>
          <p:cNvPr id="205905" name="Group 81"/>
          <p:cNvGraphicFramePr>
            <a:graphicFrameLocks noGrp="1"/>
          </p:cNvGraphicFramePr>
          <p:nvPr/>
        </p:nvGraphicFramePr>
        <p:xfrm>
          <a:off x="4824413" y="4378325"/>
          <a:ext cx="1038225" cy="1930400"/>
        </p:xfrm>
        <a:graphic>
          <a:graphicData uri="http://schemas.openxmlformats.org/drawingml/2006/table">
            <a:tbl>
              <a:tblPr/>
              <a:tblGrid>
                <a:gridCol w="519112"/>
                <a:gridCol w="5191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84" name="Text Box 100"/>
          <p:cNvSpPr txBox="1">
            <a:spLocks noChangeArrowheads="1"/>
          </p:cNvSpPr>
          <p:nvPr/>
        </p:nvSpPr>
        <p:spPr bwMode="auto">
          <a:xfrm>
            <a:off x="50292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sz="1800" i="1">
                <a:latin typeface="Helvetica" pitchFamily="34" charset="0"/>
              </a:rPr>
              <a:t>R</a:t>
            </a:r>
            <a:r>
              <a:rPr kumimoji="0" lang="en-US" sz="1800" i="1" baseline="-25000">
                <a:latin typeface="Helvetica" pitchFamily="34" charset="0"/>
              </a:rPr>
              <a:t>c</a:t>
            </a:r>
          </a:p>
        </p:txBody>
      </p:sp>
      <p:sp>
        <p:nvSpPr>
          <p:cNvPr id="42085" name="Text Box 102"/>
          <p:cNvSpPr txBox="1">
            <a:spLocks noChangeArrowheads="1"/>
          </p:cNvSpPr>
          <p:nvPr/>
        </p:nvSpPr>
        <p:spPr bwMode="auto">
          <a:xfrm>
            <a:off x="374650" y="17002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sz="1800" i="1">
                <a:latin typeface="Helvetica" pitchFamily="34" charset="0"/>
              </a:rPr>
              <a:t>R</a:t>
            </a:r>
            <a:endParaRPr kumimoji="0" lang="en-US" sz="1800" i="1" baseline="-250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062A05B-2D4D-4571-AF2F-698431EFC9A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Weak Entity Sets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576388"/>
            <a:ext cx="8580437" cy="46863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An entity set that does not have a primary key is referred to as a </a:t>
            </a:r>
            <a:r>
              <a:rPr lang="en-US" sz="2000" i="1" dirty="0" smtClean="0">
                <a:solidFill>
                  <a:srgbClr val="FF3300"/>
                </a:solidFill>
              </a:rPr>
              <a:t>weak entity set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The existence of a weak entity set depends on the existence of an </a:t>
            </a:r>
            <a:r>
              <a:rPr lang="en-US" sz="2000" i="1" dirty="0" smtClean="0">
                <a:solidFill>
                  <a:srgbClr val="FF3300"/>
                </a:solidFill>
              </a:rPr>
              <a:t>identifying entity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chemeClr val="tx2"/>
                </a:solidFill>
              </a:rPr>
              <a:t>set</a:t>
            </a:r>
          </a:p>
          <a:p>
            <a:pPr lvl="1" eaLnBrk="1" hangingPunct="1"/>
            <a:r>
              <a:rPr lang="en-US" dirty="0" smtClean="0"/>
              <a:t> it must relate to the identifying entity set via a total, one-to-many relationship set from the identifying to the weak entity set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Identifying relationship</a:t>
            </a:r>
            <a:r>
              <a:rPr lang="en-US" dirty="0" smtClean="0"/>
              <a:t> is depicted using a </a:t>
            </a:r>
            <a:r>
              <a:rPr lang="en-US" dirty="0" smtClean="0">
                <a:solidFill>
                  <a:srgbClr val="FF0000"/>
                </a:solidFill>
              </a:rPr>
              <a:t>double diamond</a:t>
            </a: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rgbClr val="FF3300"/>
                </a:solidFill>
              </a:rPr>
              <a:t>discriminator</a:t>
            </a:r>
            <a:r>
              <a:rPr lang="en-US" sz="2000" i="1" dirty="0" smtClean="0"/>
              <a:t> (or </a:t>
            </a:r>
            <a:r>
              <a:rPr lang="en-US" sz="2000" i="1" dirty="0" smtClean="0">
                <a:solidFill>
                  <a:srgbClr val="FF3300"/>
                </a:solidFill>
              </a:rPr>
              <a:t>partial key)</a:t>
            </a:r>
            <a:r>
              <a:rPr lang="en-US" sz="2000" dirty="0" smtClean="0"/>
              <a:t> of a weak entity set is the set of attributes that distinguishes among all the entities of a weak entity set.</a:t>
            </a:r>
          </a:p>
          <a:p>
            <a:pPr eaLnBrk="1" hangingPunct="1"/>
            <a:r>
              <a:rPr lang="en-US" sz="2000" dirty="0" smtClean="0"/>
              <a:t>The primary key of a weak entity set is formed by the primary key of the strong entity set on which the weak entity set </a:t>
            </a:r>
            <a:r>
              <a:rPr lang="en-US" sz="2000" dirty="0" err="1" smtClean="0"/>
              <a:t>dependends</a:t>
            </a:r>
            <a:r>
              <a:rPr lang="en-US" sz="2000" dirty="0" smtClean="0"/>
              <a:t>, plus the weak entity set’s discriminator.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26273A6D-7273-4CBD-A1BD-F6F193911D0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Weak Entity Sets (Cont.)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833438"/>
            <a:ext cx="7478712" cy="2095500"/>
          </a:xfrm>
        </p:spPr>
        <p:txBody>
          <a:bodyPr/>
          <a:lstStyle/>
          <a:p>
            <a:pPr eaLnBrk="1" hangingPunct="1"/>
            <a:r>
              <a:rPr lang="en-US" sz="2000" smtClean="0"/>
              <a:t>We depict a weak entity set by </a:t>
            </a:r>
            <a:r>
              <a:rPr lang="en-US" sz="2000" smtClean="0">
                <a:solidFill>
                  <a:srgbClr val="FF3300"/>
                </a:solidFill>
              </a:rPr>
              <a:t>double rectangles</a:t>
            </a:r>
            <a:r>
              <a:rPr lang="en-US" sz="2000" smtClean="0"/>
              <a:t>.</a:t>
            </a:r>
          </a:p>
          <a:p>
            <a:pPr eaLnBrk="1" hangingPunct="1"/>
            <a:r>
              <a:rPr lang="en-US" sz="2000" smtClean="0"/>
              <a:t>We underline the discriminator of a weak entity set  with a </a:t>
            </a:r>
            <a:r>
              <a:rPr lang="en-US" sz="2000" smtClean="0">
                <a:solidFill>
                  <a:srgbClr val="FF3300"/>
                </a:solidFill>
              </a:rPr>
              <a:t>dashed line</a:t>
            </a:r>
            <a:r>
              <a:rPr lang="en-US" sz="2000" smtClean="0"/>
              <a:t>.</a:t>
            </a:r>
          </a:p>
          <a:p>
            <a:pPr eaLnBrk="1" hangingPunct="1"/>
            <a:r>
              <a:rPr lang="en-US" sz="2000" i="1" smtClean="0">
                <a:solidFill>
                  <a:srgbClr val="FF3300"/>
                </a:solidFill>
              </a:rPr>
              <a:t>payment-number</a:t>
            </a:r>
            <a:r>
              <a:rPr lang="en-US" sz="2000" smtClean="0">
                <a:solidFill>
                  <a:srgbClr val="FF3300"/>
                </a:solidFill>
              </a:rPr>
              <a:t> </a:t>
            </a:r>
            <a:r>
              <a:rPr lang="en-US" sz="2000" smtClean="0"/>
              <a:t>– discriminator of the </a:t>
            </a:r>
            <a:r>
              <a:rPr lang="en-US" sz="2000" i="1" smtClean="0"/>
              <a:t>payment </a:t>
            </a:r>
            <a:r>
              <a:rPr lang="en-US" sz="2000" smtClean="0"/>
              <a:t>entity set </a:t>
            </a:r>
          </a:p>
          <a:p>
            <a:pPr eaLnBrk="1" hangingPunct="1"/>
            <a:r>
              <a:rPr lang="en-US" sz="2000" smtClean="0"/>
              <a:t>Primary key for </a:t>
            </a:r>
            <a:r>
              <a:rPr lang="en-US" sz="2000" i="1" smtClean="0"/>
              <a:t>payment </a:t>
            </a:r>
            <a:r>
              <a:rPr lang="en-US" sz="2000" smtClean="0"/>
              <a:t>– (</a:t>
            </a:r>
            <a:r>
              <a:rPr lang="en-US" sz="2000" i="1" smtClean="0">
                <a:solidFill>
                  <a:srgbClr val="FF0000"/>
                </a:solidFill>
              </a:rPr>
              <a:t>l</a:t>
            </a:r>
            <a:r>
              <a:rPr lang="en-US" sz="2000" i="1" smtClean="0">
                <a:solidFill>
                  <a:srgbClr val="FF3300"/>
                </a:solidFill>
              </a:rPr>
              <a:t>oan-number, payment-number</a:t>
            </a:r>
            <a:r>
              <a:rPr lang="en-US" sz="2000" smtClean="0"/>
              <a:t>) 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58775" y="3222625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A91AAB28-1195-4348-A135-B8831F0B7FB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30188" indent="-230188" algn="l" eaLnBrk="1" hangingPunct="1">
              <a:buFontTx/>
              <a:buChar char="•"/>
            </a:pPr>
            <a:r>
              <a:rPr lang="en-US" altLang="zh-TW" sz="2400" smtClean="0">
                <a:solidFill>
                  <a:schemeClr val="tx1"/>
                </a:solidFill>
                <a:latin typeface="Tahoma" pitchFamily="34" charset="0"/>
              </a:rPr>
              <a:t>An entity set is a set of entities of the same type.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E.g., a set of employees, a set of departments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zh-TW" sz="2000" smtClean="0">
                <a:solidFill>
                  <a:schemeClr val="accent2"/>
                </a:solidFill>
              </a:rPr>
              <a:t>also called entity types</a:t>
            </a:r>
            <a:endParaRPr lang="en-US" altLang="zh-TW" sz="2000" smtClean="0"/>
          </a:p>
          <a:p>
            <a:pPr lvl="1" eaLnBrk="1" hangingPunct="1"/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038600" y="2514600"/>
            <a:ext cx="1981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Employee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171575" y="2514600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3300"/>
                </a:solidFill>
              </a:rPr>
              <a:t>Entity Type :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3886200" y="3657600"/>
            <a:ext cx="2286000" cy="2209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 flipH="1">
            <a:off x="4953000" y="4114800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 flipH="1">
            <a:off x="4953000" y="4572000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 flipH="1">
            <a:off x="4953000" y="4953000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292600" y="3886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</a:t>
            </a:r>
            <a:r>
              <a:rPr lang="en-US" altLang="zh-TW" baseline="-25000"/>
              <a:t>1</a:t>
            </a:r>
            <a:endParaRPr lang="en-US" altLang="zh-TW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292600" y="43434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</a:t>
            </a:r>
            <a:r>
              <a:rPr lang="en-US" altLang="zh-TW" baseline="-25000"/>
              <a:t>2</a:t>
            </a:r>
            <a:endParaRPr lang="en-US" altLang="zh-TW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4292600" y="47244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</a:t>
            </a:r>
            <a:r>
              <a:rPr lang="en-US" altLang="zh-TW" baseline="-25000"/>
              <a:t>3</a:t>
            </a:r>
            <a:endParaRPr lang="en-US" altLang="zh-TW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1765300" y="4221163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3300"/>
                </a:solidFill>
              </a:rPr>
              <a:t>Entity set: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00600" y="533400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7424" name="AutoShape 15"/>
          <p:cNvSpPr>
            <a:spLocks/>
          </p:cNvSpPr>
          <p:nvPr/>
        </p:nvSpPr>
        <p:spPr bwMode="auto">
          <a:xfrm>
            <a:off x="6934200" y="4043363"/>
            <a:ext cx="1295400" cy="609600"/>
          </a:xfrm>
          <a:prstGeom prst="borderCallout1">
            <a:avLst>
              <a:gd name="adj1" fmla="val 18750"/>
              <a:gd name="adj2" fmla="val -5884"/>
              <a:gd name="adj3" fmla="val 42190"/>
              <a:gd name="adj4" fmla="val -6139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sz="1600">
                <a:latin typeface="Tahoma" pitchFamily="34" charset="0"/>
              </a:rPr>
              <a:t>The actual employees</a:t>
            </a:r>
          </a:p>
        </p:txBody>
      </p:sp>
      <p:sp>
        <p:nvSpPr>
          <p:cNvPr id="17425" name="AutoShape 16"/>
          <p:cNvSpPr>
            <a:spLocks/>
          </p:cNvSpPr>
          <p:nvPr/>
        </p:nvSpPr>
        <p:spPr bwMode="auto">
          <a:xfrm>
            <a:off x="6934200" y="2514600"/>
            <a:ext cx="1295400" cy="609600"/>
          </a:xfrm>
          <a:prstGeom prst="borderCallout1">
            <a:avLst>
              <a:gd name="adj1" fmla="val 18750"/>
              <a:gd name="adj2" fmla="val -5884"/>
              <a:gd name="adj3" fmla="val 38801"/>
              <a:gd name="adj4" fmla="val -615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sz="1600">
                <a:latin typeface="Tahoma" pitchFamily="34" charset="0"/>
              </a:rPr>
              <a:t>A general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258498E-7106-4ED3-88FB-4AA9E66262E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349625"/>
            <a:ext cx="7772400" cy="244157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dependent child may not be old enough to have a HKID number</a:t>
            </a:r>
          </a:p>
          <a:p>
            <a:pPr eaLnBrk="1" hangingPunct="1"/>
            <a:r>
              <a:rPr lang="en-US" altLang="zh-TW" dirty="0" smtClean="0"/>
              <a:t>Even if he/she has a HKID number, the company may not be interested in keeping it in the database.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762000" y="1371600"/>
            <a:ext cx="10668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u="sng"/>
              <a:t>EmpNo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4876800" y="1371600"/>
            <a:ext cx="15240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Name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5638800" y="2667000"/>
            <a:ext cx="1447800" cy="460375"/>
          </a:xfrm>
          <a:prstGeom prst="rect">
            <a:avLst/>
          </a:prstGeom>
          <a:solidFill>
            <a:srgbClr val="FFFF99"/>
          </a:solidFill>
          <a:ln w="635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Dependent</a:t>
            </a:r>
            <a:endParaRPr lang="en-US" altLang="zh-TW" sz="2000" b="1">
              <a:latin typeface="Arial Narrow" pitchFamily="34" charset="0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H="1">
            <a:off x="1989138" y="2590800"/>
            <a:ext cx="906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4572000" y="2590800"/>
            <a:ext cx="1066800" cy="30480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2192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5715000" y="1905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 flipH="1">
            <a:off x="6781800" y="2362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 flipV="1">
            <a:off x="5230813" y="1811338"/>
            <a:ext cx="8223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AutoShape 13"/>
          <p:cNvSpPr>
            <a:spLocks noChangeArrowheads="1"/>
          </p:cNvSpPr>
          <p:nvPr/>
        </p:nvSpPr>
        <p:spPr bwMode="auto">
          <a:xfrm>
            <a:off x="2895600" y="2286000"/>
            <a:ext cx="1828800" cy="635000"/>
          </a:xfrm>
          <a:prstGeom prst="flowChartDecision">
            <a:avLst/>
          </a:prstGeom>
          <a:noFill/>
          <a:ln w="63500" cmpd="dbl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DotumChe" pitchFamily="49" charset="-127"/>
              </a:rPr>
              <a:t>Emp_Dep</a:t>
            </a:r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162800" y="1981200"/>
            <a:ext cx="10668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Age</a:t>
            </a:r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762000" y="23622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Employee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Another Example of Weak Entity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43BBE49-E370-49B3-B085-596EE7AD29F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610225" cy="60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ISA (`is a’) Hierarchies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7499350" y="2781300"/>
            <a:ext cx="1495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Contract_Emps</a:t>
            </a:r>
          </a:p>
        </p:txBody>
      </p:sp>
      <p:sp>
        <p:nvSpPr>
          <p:cNvPr id="46087" name="Freeform 6"/>
          <p:cNvSpPr>
            <a:spLocks/>
          </p:cNvSpPr>
          <p:nvPr/>
        </p:nvSpPr>
        <p:spPr bwMode="auto">
          <a:xfrm>
            <a:off x="5781675" y="400050"/>
            <a:ext cx="1055688" cy="390525"/>
          </a:xfrm>
          <a:custGeom>
            <a:avLst/>
            <a:gdLst>
              <a:gd name="T0" fmla="*/ 662 w 665"/>
              <a:gd name="T1" fmla="*/ 111 h 246"/>
              <a:gd name="T2" fmla="*/ 653 w 665"/>
              <a:gd name="T3" fmla="*/ 90 h 246"/>
              <a:gd name="T4" fmla="*/ 633 w 665"/>
              <a:gd name="T5" fmla="*/ 70 h 246"/>
              <a:gd name="T6" fmla="*/ 604 w 665"/>
              <a:gd name="T7" fmla="*/ 52 h 246"/>
              <a:gd name="T8" fmla="*/ 567 w 665"/>
              <a:gd name="T9" fmla="*/ 35 h 246"/>
              <a:gd name="T10" fmla="*/ 522 w 665"/>
              <a:gd name="T11" fmla="*/ 23 h 246"/>
              <a:gd name="T12" fmla="*/ 473 w 665"/>
              <a:gd name="T13" fmla="*/ 11 h 246"/>
              <a:gd name="T14" fmla="*/ 418 w 665"/>
              <a:gd name="T15" fmla="*/ 4 h 246"/>
              <a:gd name="T16" fmla="*/ 361 w 665"/>
              <a:gd name="T17" fmla="*/ 1 h 246"/>
              <a:gd name="T18" fmla="*/ 303 w 665"/>
              <a:gd name="T19" fmla="*/ 1 h 246"/>
              <a:gd name="T20" fmla="*/ 246 w 665"/>
              <a:gd name="T21" fmla="*/ 4 h 246"/>
              <a:gd name="T22" fmla="*/ 192 w 665"/>
              <a:gd name="T23" fmla="*/ 11 h 246"/>
              <a:gd name="T24" fmla="*/ 141 w 665"/>
              <a:gd name="T25" fmla="*/ 23 h 246"/>
              <a:gd name="T26" fmla="*/ 98 w 665"/>
              <a:gd name="T27" fmla="*/ 35 h 246"/>
              <a:gd name="T28" fmla="*/ 60 w 665"/>
              <a:gd name="T29" fmla="*/ 52 h 246"/>
              <a:gd name="T30" fmla="*/ 31 w 665"/>
              <a:gd name="T31" fmla="*/ 70 h 246"/>
              <a:gd name="T32" fmla="*/ 11 w 665"/>
              <a:gd name="T33" fmla="*/ 90 h 246"/>
              <a:gd name="T34" fmla="*/ 1 w 665"/>
              <a:gd name="T35" fmla="*/ 111 h 246"/>
              <a:gd name="T36" fmla="*/ 1 w 665"/>
              <a:gd name="T37" fmla="*/ 133 h 246"/>
              <a:gd name="T38" fmla="*/ 11 w 665"/>
              <a:gd name="T39" fmla="*/ 154 h 246"/>
              <a:gd name="T40" fmla="*/ 31 w 665"/>
              <a:gd name="T41" fmla="*/ 174 h 246"/>
              <a:gd name="T42" fmla="*/ 60 w 665"/>
              <a:gd name="T43" fmla="*/ 193 h 246"/>
              <a:gd name="T44" fmla="*/ 98 w 665"/>
              <a:gd name="T45" fmla="*/ 209 h 246"/>
              <a:gd name="T46" fmla="*/ 141 w 665"/>
              <a:gd name="T47" fmla="*/ 223 h 246"/>
              <a:gd name="T48" fmla="*/ 192 w 665"/>
              <a:gd name="T49" fmla="*/ 233 h 246"/>
              <a:gd name="T50" fmla="*/ 246 w 665"/>
              <a:gd name="T51" fmla="*/ 240 h 246"/>
              <a:gd name="T52" fmla="*/ 303 w 665"/>
              <a:gd name="T53" fmla="*/ 245 h 246"/>
              <a:gd name="T54" fmla="*/ 361 w 665"/>
              <a:gd name="T55" fmla="*/ 245 h 246"/>
              <a:gd name="T56" fmla="*/ 418 w 665"/>
              <a:gd name="T57" fmla="*/ 240 h 246"/>
              <a:gd name="T58" fmla="*/ 473 w 665"/>
              <a:gd name="T59" fmla="*/ 233 h 246"/>
              <a:gd name="T60" fmla="*/ 522 w 665"/>
              <a:gd name="T61" fmla="*/ 223 h 246"/>
              <a:gd name="T62" fmla="*/ 567 w 665"/>
              <a:gd name="T63" fmla="*/ 209 h 246"/>
              <a:gd name="T64" fmla="*/ 604 w 665"/>
              <a:gd name="T65" fmla="*/ 193 h 246"/>
              <a:gd name="T66" fmla="*/ 633 w 665"/>
              <a:gd name="T67" fmla="*/ 174 h 246"/>
              <a:gd name="T68" fmla="*/ 653 w 665"/>
              <a:gd name="T69" fmla="*/ 154 h 246"/>
              <a:gd name="T70" fmla="*/ 662 w 665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7"/>
          <p:cNvSpPr>
            <a:spLocks/>
          </p:cNvSpPr>
          <p:nvPr/>
        </p:nvSpPr>
        <p:spPr bwMode="auto">
          <a:xfrm>
            <a:off x="7718425" y="400050"/>
            <a:ext cx="1054100" cy="390525"/>
          </a:xfrm>
          <a:custGeom>
            <a:avLst/>
            <a:gdLst>
              <a:gd name="T0" fmla="*/ 1 w 664"/>
              <a:gd name="T1" fmla="*/ 133 h 246"/>
              <a:gd name="T2" fmla="*/ 10 w 664"/>
              <a:gd name="T3" fmla="*/ 154 h 246"/>
              <a:gd name="T4" fmla="*/ 30 w 664"/>
              <a:gd name="T5" fmla="*/ 174 h 246"/>
              <a:gd name="T6" fmla="*/ 59 w 664"/>
              <a:gd name="T7" fmla="*/ 193 h 246"/>
              <a:gd name="T8" fmla="*/ 96 w 664"/>
              <a:gd name="T9" fmla="*/ 209 h 246"/>
              <a:gd name="T10" fmla="*/ 141 w 664"/>
              <a:gd name="T11" fmla="*/ 223 h 246"/>
              <a:gd name="T12" fmla="*/ 190 w 664"/>
              <a:gd name="T13" fmla="*/ 233 h 246"/>
              <a:gd name="T14" fmla="*/ 245 w 664"/>
              <a:gd name="T15" fmla="*/ 240 h 246"/>
              <a:gd name="T16" fmla="*/ 302 w 664"/>
              <a:gd name="T17" fmla="*/ 245 h 246"/>
              <a:gd name="T18" fmla="*/ 359 w 664"/>
              <a:gd name="T19" fmla="*/ 245 h 246"/>
              <a:gd name="T20" fmla="*/ 417 w 664"/>
              <a:gd name="T21" fmla="*/ 240 h 246"/>
              <a:gd name="T22" fmla="*/ 472 w 664"/>
              <a:gd name="T23" fmla="*/ 233 h 246"/>
              <a:gd name="T24" fmla="*/ 521 w 664"/>
              <a:gd name="T25" fmla="*/ 221 h 246"/>
              <a:gd name="T26" fmla="*/ 566 w 664"/>
              <a:gd name="T27" fmla="*/ 209 h 246"/>
              <a:gd name="T28" fmla="*/ 603 w 664"/>
              <a:gd name="T29" fmla="*/ 192 h 246"/>
              <a:gd name="T30" fmla="*/ 631 w 664"/>
              <a:gd name="T31" fmla="*/ 174 h 246"/>
              <a:gd name="T32" fmla="*/ 652 w 664"/>
              <a:gd name="T33" fmla="*/ 154 h 246"/>
              <a:gd name="T34" fmla="*/ 661 w 664"/>
              <a:gd name="T35" fmla="*/ 133 h 246"/>
              <a:gd name="T36" fmla="*/ 661 w 664"/>
              <a:gd name="T37" fmla="*/ 111 h 246"/>
              <a:gd name="T38" fmla="*/ 652 w 664"/>
              <a:gd name="T39" fmla="*/ 90 h 246"/>
              <a:gd name="T40" fmla="*/ 631 w 664"/>
              <a:gd name="T41" fmla="*/ 70 h 246"/>
              <a:gd name="T42" fmla="*/ 603 w 664"/>
              <a:gd name="T43" fmla="*/ 52 h 246"/>
              <a:gd name="T44" fmla="*/ 566 w 664"/>
              <a:gd name="T45" fmla="*/ 35 h 246"/>
              <a:gd name="T46" fmla="*/ 521 w 664"/>
              <a:gd name="T47" fmla="*/ 23 h 246"/>
              <a:gd name="T48" fmla="*/ 472 w 664"/>
              <a:gd name="T49" fmla="*/ 11 h 246"/>
              <a:gd name="T50" fmla="*/ 416 w 664"/>
              <a:gd name="T51" fmla="*/ 4 h 246"/>
              <a:gd name="T52" fmla="*/ 359 w 664"/>
              <a:gd name="T53" fmla="*/ 1 h 246"/>
              <a:gd name="T54" fmla="*/ 302 w 664"/>
              <a:gd name="T55" fmla="*/ 1 h 246"/>
              <a:gd name="T56" fmla="*/ 245 w 664"/>
              <a:gd name="T57" fmla="*/ 4 h 246"/>
              <a:gd name="T58" fmla="*/ 190 w 664"/>
              <a:gd name="T59" fmla="*/ 11 h 246"/>
              <a:gd name="T60" fmla="*/ 141 w 664"/>
              <a:gd name="T61" fmla="*/ 23 h 246"/>
              <a:gd name="T62" fmla="*/ 96 w 664"/>
              <a:gd name="T63" fmla="*/ 35 h 246"/>
              <a:gd name="T64" fmla="*/ 59 w 664"/>
              <a:gd name="T65" fmla="*/ 52 h 246"/>
              <a:gd name="T66" fmla="*/ 30 w 664"/>
              <a:gd name="T67" fmla="*/ 71 h 246"/>
              <a:gd name="T68" fmla="*/ 10 w 664"/>
              <a:gd name="T69" fmla="*/ 90 h 246"/>
              <a:gd name="T70" fmla="*/ 1 w 664"/>
              <a:gd name="T71" fmla="*/ 111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8"/>
          <p:cNvSpPr>
            <a:spLocks/>
          </p:cNvSpPr>
          <p:nvPr/>
        </p:nvSpPr>
        <p:spPr bwMode="auto">
          <a:xfrm>
            <a:off x="6732588" y="115888"/>
            <a:ext cx="1054100" cy="390525"/>
          </a:xfrm>
          <a:custGeom>
            <a:avLst/>
            <a:gdLst>
              <a:gd name="T0" fmla="*/ 661 w 664"/>
              <a:gd name="T1" fmla="*/ 111 h 246"/>
              <a:gd name="T2" fmla="*/ 651 w 664"/>
              <a:gd name="T3" fmla="*/ 90 h 246"/>
              <a:gd name="T4" fmla="*/ 632 w 664"/>
              <a:gd name="T5" fmla="*/ 70 h 246"/>
              <a:gd name="T6" fmla="*/ 603 w 664"/>
              <a:gd name="T7" fmla="*/ 51 h 246"/>
              <a:gd name="T8" fmla="*/ 566 w 664"/>
              <a:gd name="T9" fmla="*/ 35 h 246"/>
              <a:gd name="T10" fmla="*/ 521 w 664"/>
              <a:gd name="T11" fmla="*/ 21 h 246"/>
              <a:gd name="T12" fmla="*/ 471 w 664"/>
              <a:gd name="T13" fmla="*/ 11 h 246"/>
              <a:gd name="T14" fmla="*/ 416 w 664"/>
              <a:gd name="T15" fmla="*/ 4 h 246"/>
              <a:gd name="T16" fmla="*/ 361 w 664"/>
              <a:gd name="T17" fmla="*/ 0 h 246"/>
              <a:gd name="T18" fmla="*/ 303 w 664"/>
              <a:gd name="T19" fmla="*/ 0 h 246"/>
              <a:gd name="T20" fmla="*/ 246 w 664"/>
              <a:gd name="T21" fmla="*/ 4 h 246"/>
              <a:gd name="T22" fmla="*/ 191 w 664"/>
              <a:gd name="T23" fmla="*/ 11 h 246"/>
              <a:gd name="T24" fmla="*/ 141 w 664"/>
              <a:gd name="T25" fmla="*/ 21 h 246"/>
              <a:gd name="T26" fmla="*/ 96 w 664"/>
              <a:gd name="T27" fmla="*/ 35 h 246"/>
              <a:gd name="T28" fmla="*/ 59 w 664"/>
              <a:gd name="T29" fmla="*/ 51 h 246"/>
              <a:gd name="T30" fmla="*/ 31 w 664"/>
              <a:gd name="T31" fmla="*/ 70 h 246"/>
              <a:gd name="T32" fmla="*/ 11 w 664"/>
              <a:gd name="T33" fmla="*/ 90 h 246"/>
              <a:gd name="T34" fmla="*/ 1 w 664"/>
              <a:gd name="T35" fmla="*/ 111 h 246"/>
              <a:gd name="T36" fmla="*/ 1 w 664"/>
              <a:gd name="T37" fmla="*/ 133 h 246"/>
              <a:gd name="T38" fmla="*/ 11 w 664"/>
              <a:gd name="T39" fmla="*/ 154 h 246"/>
              <a:gd name="T40" fmla="*/ 31 w 664"/>
              <a:gd name="T41" fmla="*/ 173 h 246"/>
              <a:gd name="T42" fmla="*/ 59 w 664"/>
              <a:gd name="T43" fmla="*/ 192 h 246"/>
              <a:gd name="T44" fmla="*/ 96 w 664"/>
              <a:gd name="T45" fmla="*/ 209 h 246"/>
              <a:gd name="T46" fmla="*/ 141 w 664"/>
              <a:gd name="T47" fmla="*/ 221 h 246"/>
              <a:gd name="T48" fmla="*/ 191 w 664"/>
              <a:gd name="T49" fmla="*/ 233 h 246"/>
              <a:gd name="T50" fmla="*/ 246 w 664"/>
              <a:gd name="T51" fmla="*/ 240 h 246"/>
              <a:gd name="T52" fmla="*/ 303 w 664"/>
              <a:gd name="T53" fmla="*/ 243 h 246"/>
              <a:gd name="T54" fmla="*/ 361 w 664"/>
              <a:gd name="T55" fmla="*/ 243 h 246"/>
              <a:gd name="T56" fmla="*/ 416 w 664"/>
              <a:gd name="T57" fmla="*/ 240 h 246"/>
              <a:gd name="T58" fmla="*/ 471 w 664"/>
              <a:gd name="T59" fmla="*/ 233 h 246"/>
              <a:gd name="T60" fmla="*/ 521 w 664"/>
              <a:gd name="T61" fmla="*/ 221 h 246"/>
              <a:gd name="T62" fmla="*/ 566 w 664"/>
              <a:gd name="T63" fmla="*/ 209 h 246"/>
              <a:gd name="T64" fmla="*/ 603 w 664"/>
              <a:gd name="T65" fmla="*/ 192 h 246"/>
              <a:gd name="T66" fmla="*/ 632 w 664"/>
              <a:gd name="T67" fmla="*/ 173 h 246"/>
              <a:gd name="T68" fmla="*/ 651 w 664"/>
              <a:gd name="T69" fmla="*/ 154 h 246"/>
              <a:gd name="T70" fmla="*/ 661 w 664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9"/>
          <p:cNvSpPr>
            <a:spLocks/>
          </p:cNvSpPr>
          <p:nvPr/>
        </p:nvSpPr>
        <p:spPr bwMode="auto">
          <a:xfrm>
            <a:off x="6732588" y="1027113"/>
            <a:ext cx="1196975" cy="425450"/>
          </a:xfrm>
          <a:custGeom>
            <a:avLst/>
            <a:gdLst>
              <a:gd name="T0" fmla="*/ 753 w 754"/>
              <a:gd name="T1" fmla="*/ 267 h 268"/>
              <a:gd name="T2" fmla="*/ 753 w 754"/>
              <a:gd name="T3" fmla="*/ 0 h 268"/>
              <a:gd name="T4" fmla="*/ 0 w 754"/>
              <a:gd name="T5" fmla="*/ 0 h 268"/>
              <a:gd name="T6" fmla="*/ 0 w 754"/>
              <a:gd name="T7" fmla="*/ 267 h 268"/>
              <a:gd name="T8" fmla="*/ 753 w 754"/>
              <a:gd name="T9" fmla="*/ 26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951663" y="176213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6030913" y="396875"/>
            <a:ext cx="487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6796088" y="1087438"/>
            <a:ext cx="1119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8016875" y="407988"/>
            <a:ext cx="398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>
            <a:off x="6300788" y="781050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7346950" y="523875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flipH="1">
            <a:off x="7567613" y="814388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17"/>
          <p:cNvSpPr>
            <a:spLocks/>
          </p:cNvSpPr>
          <p:nvPr/>
        </p:nvSpPr>
        <p:spPr bwMode="auto">
          <a:xfrm>
            <a:off x="3886200" y="1600200"/>
            <a:ext cx="1417638" cy="468313"/>
          </a:xfrm>
          <a:custGeom>
            <a:avLst/>
            <a:gdLst>
              <a:gd name="T0" fmla="*/ 0 w 893"/>
              <a:gd name="T1" fmla="*/ 159 h 295"/>
              <a:gd name="T2" fmla="*/ 14 w 893"/>
              <a:gd name="T3" fmla="*/ 184 h 295"/>
              <a:gd name="T4" fmla="*/ 41 w 893"/>
              <a:gd name="T5" fmla="*/ 208 h 295"/>
              <a:gd name="T6" fmla="*/ 80 w 893"/>
              <a:gd name="T7" fmla="*/ 229 h 295"/>
              <a:gd name="T8" fmla="*/ 129 w 893"/>
              <a:gd name="T9" fmla="*/ 251 h 295"/>
              <a:gd name="T10" fmla="*/ 189 w 893"/>
              <a:gd name="T11" fmla="*/ 265 h 295"/>
              <a:gd name="T12" fmla="*/ 257 w 893"/>
              <a:gd name="T13" fmla="*/ 280 h 295"/>
              <a:gd name="T14" fmla="*/ 329 w 893"/>
              <a:gd name="T15" fmla="*/ 288 h 295"/>
              <a:gd name="T16" fmla="*/ 407 w 893"/>
              <a:gd name="T17" fmla="*/ 292 h 295"/>
              <a:gd name="T18" fmla="*/ 484 w 893"/>
              <a:gd name="T19" fmla="*/ 292 h 295"/>
              <a:gd name="T20" fmla="*/ 562 w 893"/>
              <a:gd name="T21" fmla="*/ 288 h 295"/>
              <a:gd name="T22" fmla="*/ 634 w 893"/>
              <a:gd name="T23" fmla="*/ 278 h 295"/>
              <a:gd name="T24" fmla="*/ 702 w 893"/>
              <a:gd name="T25" fmla="*/ 265 h 295"/>
              <a:gd name="T26" fmla="*/ 761 w 893"/>
              <a:gd name="T27" fmla="*/ 250 h 295"/>
              <a:gd name="T28" fmla="*/ 811 w 893"/>
              <a:gd name="T29" fmla="*/ 229 h 295"/>
              <a:gd name="T30" fmla="*/ 850 w 893"/>
              <a:gd name="T31" fmla="*/ 208 h 295"/>
              <a:gd name="T32" fmla="*/ 877 w 893"/>
              <a:gd name="T33" fmla="*/ 184 h 295"/>
              <a:gd name="T34" fmla="*/ 890 w 893"/>
              <a:gd name="T35" fmla="*/ 159 h 295"/>
              <a:gd name="T36" fmla="*/ 890 w 893"/>
              <a:gd name="T37" fmla="*/ 134 h 295"/>
              <a:gd name="T38" fmla="*/ 877 w 893"/>
              <a:gd name="T39" fmla="*/ 109 h 295"/>
              <a:gd name="T40" fmla="*/ 850 w 893"/>
              <a:gd name="T41" fmla="*/ 84 h 295"/>
              <a:gd name="T42" fmla="*/ 811 w 893"/>
              <a:gd name="T43" fmla="*/ 61 h 295"/>
              <a:gd name="T44" fmla="*/ 761 w 893"/>
              <a:gd name="T45" fmla="*/ 42 h 295"/>
              <a:gd name="T46" fmla="*/ 701 w 893"/>
              <a:gd name="T47" fmla="*/ 25 h 295"/>
              <a:gd name="T48" fmla="*/ 634 w 893"/>
              <a:gd name="T49" fmla="*/ 13 h 295"/>
              <a:gd name="T50" fmla="*/ 560 w 893"/>
              <a:gd name="T51" fmla="*/ 4 h 295"/>
              <a:gd name="T52" fmla="*/ 484 w 893"/>
              <a:gd name="T53" fmla="*/ 0 h 295"/>
              <a:gd name="T54" fmla="*/ 407 w 893"/>
              <a:gd name="T55" fmla="*/ 0 h 295"/>
              <a:gd name="T56" fmla="*/ 329 w 893"/>
              <a:gd name="T57" fmla="*/ 4 h 295"/>
              <a:gd name="T58" fmla="*/ 257 w 893"/>
              <a:gd name="T59" fmla="*/ 13 h 295"/>
              <a:gd name="T60" fmla="*/ 189 w 893"/>
              <a:gd name="T61" fmla="*/ 25 h 295"/>
              <a:gd name="T62" fmla="*/ 129 w 893"/>
              <a:gd name="T63" fmla="*/ 42 h 295"/>
              <a:gd name="T64" fmla="*/ 80 w 893"/>
              <a:gd name="T65" fmla="*/ 61 h 295"/>
              <a:gd name="T66" fmla="*/ 41 w 893"/>
              <a:gd name="T67" fmla="*/ 84 h 295"/>
              <a:gd name="T68" fmla="*/ 14 w 893"/>
              <a:gd name="T69" fmla="*/ 109 h 295"/>
              <a:gd name="T70" fmla="*/ 0 w 893"/>
              <a:gd name="T71" fmla="*/ 134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3884613" y="1682750"/>
            <a:ext cx="1366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hourly_wages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4713288" y="2078038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20"/>
          <p:cNvSpPr>
            <a:spLocks/>
          </p:cNvSpPr>
          <p:nvPr/>
        </p:nvSpPr>
        <p:spPr bwMode="auto">
          <a:xfrm>
            <a:off x="7848600" y="2057400"/>
            <a:ext cx="1085850" cy="431800"/>
          </a:xfrm>
          <a:custGeom>
            <a:avLst/>
            <a:gdLst>
              <a:gd name="T0" fmla="*/ 1 w 684"/>
              <a:gd name="T1" fmla="*/ 147 h 272"/>
              <a:gd name="T2" fmla="*/ 10 w 684"/>
              <a:gd name="T3" fmla="*/ 170 h 272"/>
              <a:gd name="T4" fmla="*/ 31 w 684"/>
              <a:gd name="T5" fmla="*/ 192 h 272"/>
              <a:gd name="T6" fmla="*/ 61 w 684"/>
              <a:gd name="T7" fmla="*/ 213 h 272"/>
              <a:gd name="T8" fmla="*/ 98 w 684"/>
              <a:gd name="T9" fmla="*/ 231 h 272"/>
              <a:gd name="T10" fmla="*/ 144 w 684"/>
              <a:gd name="T11" fmla="*/ 247 h 272"/>
              <a:gd name="T12" fmla="*/ 196 w 684"/>
              <a:gd name="T13" fmla="*/ 258 h 272"/>
              <a:gd name="T14" fmla="*/ 251 w 684"/>
              <a:gd name="T15" fmla="*/ 267 h 272"/>
              <a:gd name="T16" fmla="*/ 310 w 684"/>
              <a:gd name="T17" fmla="*/ 271 h 272"/>
              <a:gd name="T18" fmla="*/ 369 w 684"/>
              <a:gd name="T19" fmla="*/ 271 h 272"/>
              <a:gd name="T20" fmla="*/ 428 w 684"/>
              <a:gd name="T21" fmla="*/ 265 h 272"/>
              <a:gd name="T22" fmla="*/ 485 w 684"/>
              <a:gd name="T23" fmla="*/ 258 h 272"/>
              <a:gd name="T24" fmla="*/ 536 w 684"/>
              <a:gd name="T25" fmla="*/ 247 h 272"/>
              <a:gd name="T26" fmla="*/ 582 w 684"/>
              <a:gd name="T27" fmla="*/ 231 h 272"/>
              <a:gd name="T28" fmla="*/ 621 w 684"/>
              <a:gd name="T29" fmla="*/ 213 h 272"/>
              <a:gd name="T30" fmla="*/ 650 w 684"/>
              <a:gd name="T31" fmla="*/ 192 h 272"/>
              <a:gd name="T32" fmla="*/ 671 w 684"/>
              <a:gd name="T33" fmla="*/ 170 h 272"/>
              <a:gd name="T34" fmla="*/ 681 w 684"/>
              <a:gd name="T35" fmla="*/ 147 h 272"/>
              <a:gd name="T36" fmla="*/ 681 w 684"/>
              <a:gd name="T37" fmla="*/ 123 h 272"/>
              <a:gd name="T38" fmla="*/ 671 w 684"/>
              <a:gd name="T39" fmla="*/ 100 h 272"/>
              <a:gd name="T40" fmla="*/ 650 w 684"/>
              <a:gd name="T41" fmla="*/ 79 h 272"/>
              <a:gd name="T42" fmla="*/ 621 w 684"/>
              <a:gd name="T43" fmla="*/ 58 h 272"/>
              <a:gd name="T44" fmla="*/ 582 w 684"/>
              <a:gd name="T45" fmla="*/ 39 h 272"/>
              <a:gd name="T46" fmla="*/ 536 w 684"/>
              <a:gd name="T47" fmla="*/ 25 h 272"/>
              <a:gd name="T48" fmla="*/ 485 w 684"/>
              <a:gd name="T49" fmla="*/ 12 h 272"/>
              <a:gd name="T50" fmla="*/ 428 w 684"/>
              <a:gd name="T51" fmla="*/ 4 h 272"/>
              <a:gd name="T52" fmla="*/ 369 w 684"/>
              <a:gd name="T53" fmla="*/ 1 h 272"/>
              <a:gd name="T54" fmla="*/ 310 w 684"/>
              <a:gd name="T55" fmla="*/ 1 h 272"/>
              <a:gd name="T56" fmla="*/ 251 w 684"/>
              <a:gd name="T57" fmla="*/ 4 h 272"/>
              <a:gd name="T58" fmla="*/ 196 w 684"/>
              <a:gd name="T59" fmla="*/ 12 h 272"/>
              <a:gd name="T60" fmla="*/ 144 w 684"/>
              <a:gd name="T61" fmla="*/ 25 h 272"/>
              <a:gd name="T62" fmla="*/ 98 w 684"/>
              <a:gd name="T63" fmla="*/ 40 h 272"/>
              <a:gd name="T64" fmla="*/ 60 w 684"/>
              <a:gd name="T65" fmla="*/ 58 h 272"/>
              <a:gd name="T66" fmla="*/ 31 w 684"/>
              <a:gd name="T67" fmla="*/ 79 h 272"/>
              <a:gd name="T68" fmla="*/ 10 w 684"/>
              <a:gd name="T69" fmla="*/ 100 h 272"/>
              <a:gd name="T70" fmla="*/ 1 w 684"/>
              <a:gd name="T71" fmla="*/ 12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Freeform 21"/>
          <p:cNvSpPr>
            <a:spLocks/>
          </p:cNvSpPr>
          <p:nvPr/>
        </p:nvSpPr>
        <p:spPr bwMode="auto">
          <a:xfrm>
            <a:off x="5334000" y="1600200"/>
            <a:ext cx="1525588" cy="481013"/>
          </a:xfrm>
          <a:custGeom>
            <a:avLst/>
            <a:gdLst>
              <a:gd name="T0" fmla="*/ 1 w 961"/>
              <a:gd name="T1" fmla="*/ 164 h 303"/>
              <a:gd name="T2" fmla="*/ 17 w 961"/>
              <a:gd name="T3" fmla="*/ 189 h 303"/>
              <a:gd name="T4" fmla="*/ 46 w 961"/>
              <a:gd name="T5" fmla="*/ 215 h 303"/>
              <a:gd name="T6" fmla="*/ 85 w 961"/>
              <a:gd name="T7" fmla="*/ 237 h 303"/>
              <a:gd name="T8" fmla="*/ 139 w 961"/>
              <a:gd name="T9" fmla="*/ 258 h 303"/>
              <a:gd name="T10" fmla="*/ 205 w 961"/>
              <a:gd name="T11" fmla="*/ 274 h 303"/>
              <a:gd name="T12" fmla="*/ 277 w 961"/>
              <a:gd name="T13" fmla="*/ 287 h 303"/>
              <a:gd name="T14" fmla="*/ 355 w 961"/>
              <a:gd name="T15" fmla="*/ 296 h 303"/>
              <a:gd name="T16" fmla="*/ 438 w 961"/>
              <a:gd name="T17" fmla="*/ 302 h 303"/>
              <a:gd name="T18" fmla="*/ 520 w 961"/>
              <a:gd name="T19" fmla="*/ 302 h 303"/>
              <a:gd name="T20" fmla="*/ 604 w 961"/>
              <a:gd name="T21" fmla="*/ 295 h 303"/>
              <a:gd name="T22" fmla="*/ 682 w 961"/>
              <a:gd name="T23" fmla="*/ 287 h 303"/>
              <a:gd name="T24" fmla="*/ 754 w 961"/>
              <a:gd name="T25" fmla="*/ 274 h 303"/>
              <a:gd name="T26" fmla="*/ 820 w 961"/>
              <a:gd name="T27" fmla="*/ 258 h 303"/>
              <a:gd name="T28" fmla="*/ 873 w 961"/>
              <a:gd name="T29" fmla="*/ 237 h 303"/>
              <a:gd name="T30" fmla="*/ 916 w 961"/>
              <a:gd name="T31" fmla="*/ 215 h 303"/>
              <a:gd name="T32" fmla="*/ 942 w 961"/>
              <a:gd name="T33" fmla="*/ 189 h 303"/>
              <a:gd name="T34" fmla="*/ 958 w 961"/>
              <a:gd name="T35" fmla="*/ 164 h 303"/>
              <a:gd name="T36" fmla="*/ 958 w 961"/>
              <a:gd name="T37" fmla="*/ 137 h 303"/>
              <a:gd name="T38" fmla="*/ 942 w 961"/>
              <a:gd name="T39" fmla="*/ 112 h 303"/>
              <a:gd name="T40" fmla="*/ 916 w 961"/>
              <a:gd name="T41" fmla="*/ 87 h 303"/>
              <a:gd name="T42" fmla="*/ 871 w 961"/>
              <a:gd name="T43" fmla="*/ 65 h 303"/>
              <a:gd name="T44" fmla="*/ 820 w 961"/>
              <a:gd name="T45" fmla="*/ 43 h 303"/>
              <a:gd name="T46" fmla="*/ 754 w 961"/>
              <a:gd name="T47" fmla="*/ 28 h 303"/>
              <a:gd name="T48" fmla="*/ 682 w 961"/>
              <a:gd name="T49" fmla="*/ 14 h 303"/>
              <a:gd name="T50" fmla="*/ 604 w 961"/>
              <a:gd name="T51" fmla="*/ 6 h 303"/>
              <a:gd name="T52" fmla="*/ 520 w 961"/>
              <a:gd name="T53" fmla="*/ 1 h 303"/>
              <a:gd name="T54" fmla="*/ 438 w 961"/>
              <a:gd name="T55" fmla="*/ 1 h 303"/>
              <a:gd name="T56" fmla="*/ 355 w 961"/>
              <a:gd name="T57" fmla="*/ 6 h 303"/>
              <a:gd name="T58" fmla="*/ 277 w 961"/>
              <a:gd name="T59" fmla="*/ 14 h 303"/>
              <a:gd name="T60" fmla="*/ 205 w 961"/>
              <a:gd name="T61" fmla="*/ 28 h 303"/>
              <a:gd name="T62" fmla="*/ 139 w 961"/>
              <a:gd name="T63" fmla="*/ 44 h 303"/>
              <a:gd name="T64" fmla="*/ 85 w 961"/>
              <a:gd name="T65" fmla="*/ 65 h 303"/>
              <a:gd name="T66" fmla="*/ 46 w 961"/>
              <a:gd name="T67" fmla="*/ 87 h 303"/>
              <a:gd name="T68" fmla="*/ 17 w 961"/>
              <a:gd name="T69" fmla="*/ 112 h 303"/>
              <a:gd name="T70" fmla="*/ 1 w 961"/>
              <a:gd name="T71" fmla="*/ 13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Freeform 22"/>
          <p:cNvSpPr>
            <a:spLocks/>
          </p:cNvSpPr>
          <p:nvPr/>
        </p:nvSpPr>
        <p:spPr bwMode="auto">
          <a:xfrm>
            <a:off x="5734050" y="2740025"/>
            <a:ext cx="1284288" cy="431800"/>
          </a:xfrm>
          <a:custGeom>
            <a:avLst/>
            <a:gdLst>
              <a:gd name="T0" fmla="*/ 808 w 809"/>
              <a:gd name="T1" fmla="*/ 271 h 272"/>
              <a:gd name="T2" fmla="*/ 808 w 809"/>
              <a:gd name="T3" fmla="*/ 0 h 272"/>
              <a:gd name="T4" fmla="*/ 0 w 809"/>
              <a:gd name="T5" fmla="*/ 0 h 272"/>
              <a:gd name="T6" fmla="*/ 0 w 809"/>
              <a:gd name="T7" fmla="*/ 271 h 272"/>
              <a:gd name="T8" fmla="*/ 808 w 809"/>
              <a:gd name="T9" fmla="*/ 271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Freeform 23"/>
          <p:cNvSpPr>
            <a:spLocks/>
          </p:cNvSpPr>
          <p:nvPr/>
        </p:nvSpPr>
        <p:spPr bwMode="auto">
          <a:xfrm>
            <a:off x="7577138" y="2740025"/>
            <a:ext cx="1446212" cy="414338"/>
          </a:xfrm>
          <a:custGeom>
            <a:avLst/>
            <a:gdLst>
              <a:gd name="T0" fmla="*/ 910 w 911"/>
              <a:gd name="T1" fmla="*/ 260 h 261"/>
              <a:gd name="T2" fmla="*/ 910 w 911"/>
              <a:gd name="T3" fmla="*/ 0 h 261"/>
              <a:gd name="T4" fmla="*/ 0 w 911"/>
              <a:gd name="T5" fmla="*/ 0 h 261"/>
              <a:gd name="T6" fmla="*/ 0 w 911"/>
              <a:gd name="T7" fmla="*/ 260 h 261"/>
              <a:gd name="T8" fmla="*/ 910 w 911"/>
              <a:gd name="T9" fmla="*/ 26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Freeform 24"/>
          <p:cNvSpPr>
            <a:spLocks/>
          </p:cNvSpPr>
          <p:nvPr/>
        </p:nvSpPr>
        <p:spPr bwMode="auto">
          <a:xfrm>
            <a:off x="6975475" y="1727200"/>
            <a:ext cx="722313" cy="484188"/>
          </a:xfrm>
          <a:custGeom>
            <a:avLst/>
            <a:gdLst>
              <a:gd name="T0" fmla="*/ 226 w 455"/>
              <a:gd name="T1" fmla="*/ 0 h 305"/>
              <a:gd name="T2" fmla="*/ 454 w 455"/>
              <a:gd name="T3" fmla="*/ 304 h 305"/>
              <a:gd name="T4" fmla="*/ 0 w 455"/>
              <a:gd name="T5" fmla="*/ 304 h 305"/>
              <a:gd name="T6" fmla="*/ 22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Rectangle 25"/>
          <p:cNvSpPr>
            <a:spLocks noChangeArrowheads="1"/>
          </p:cNvSpPr>
          <p:nvPr/>
        </p:nvSpPr>
        <p:spPr bwMode="auto">
          <a:xfrm>
            <a:off x="7094538" y="1933575"/>
            <a:ext cx="477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accent2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46107" name="Rectangle 26"/>
          <p:cNvSpPr>
            <a:spLocks noChangeArrowheads="1"/>
          </p:cNvSpPr>
          <p:nvPr/>
        </p:nvSpPr>
        <p:spPr bwMode="auto">
          <a:xfrm>
            <a:off x="5716588" y="2822575"/>
            <a:ext cx="1327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Hourly_Emps</a:t>
            </a:r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7824788" y="2128838"/>
            <a:ext cx="1039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contractid</a:t>
            </a:r>
          </a:p>
        </p:txBody>
      </p:sp>
      <p:sp>
        <p:nvSpPr>
          <p:cNvPr id="46109" name="Rectangle 28"/>
          <p:cNvSpPr>
            <a:spLocks noChangeArrowheads="1"/>
          </p:cNvSpPr>
          <p:nvPr/>
        </p:nvSpPr>
        <p:spPr bwMode="auto">
          <a:xfrm>
            <a:off x="5407025" y="1673225"/>
            <a:ext cx="1397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hours_worked</a:t>
            </a:r>
          </a:p>
        </p:txBody>
      </p:sp>
      <p:sp>
        <p:nvSpPr>
          <p:cNvPr id="46110" name="Line 29"/>
          <p:cNvSpPr>
            <a:spLocks noChangeShapeType="1"/>
          </p:cNvSpPr>
          <p:nvPr/>
        </p:nvSpPr>
        <p:spPr bwMode="auto">
          <a:xfrm flipH="1">
            <a:off x="6389688" y="2195513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30"/>
          <p:cNvSpPr>
            <a:spLocks noChangeShapeType="1"/>
          </p:cNvSpPr>
          <p:nvPr/>
        </p:nvSpPr>
        <p:spPr bwMode="auto">
          <a:xfrm>
            <a:off x="7415213" y="2195513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1"/>
          <p:cNvSpPr>
            <a:spLocks noChangeShapeType="1"/>
          </p:cNvSpPr>
          <p:nvPr/>
        </p:nvSpPr>
        <p:spPr bwMode="auto">
          <a:xfrm>
            <a:off x="8383588" y="2516188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2"/>
          <p:cNvSpPr>
            <a:spLocks noChangeShapeType="1"/>
          </p:cNvSpPr>
          <p:nvPr/>
        </p:nvSpPr>
        <p:spPr bwMode="auto">
          <a:xfrm>
            <a:off x="6076950" y="2078038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Rectangle 33"/>
          <p:cNvSpPr>
            <a:spLocks noChangeArrowheads="1"/>
          </p:cNvSpPr>
          <p:nvPr/>
        </p:nvSpPr>
        <p:spPr bwMode="auto">
          <a:xfrm>
            <a:off x="152400" y="1676400"/>
            <a:ext cx="4703763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kumimoji="0" lang="en-US">
                <a:latin typeface="Book Antiqua" pitchFamily="18" charset="0"/>
              </a:rPr>
              <a:t>As in C++, or other PLs, attributes are inherited.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kumimoji="0" lang="en-US">
                <a:latin typeface="Book Antiqua" pitchFamily="18" charset="0"/>
              </a:rPr>
              <a:t>If we declare A </a:t>
            </a:r>
            <a:r>
              <a:rPr kumimoji="0" lang="en-US" sz="2000" b="1">
                <a:solidFill>
                  <a:schemeClr val="accent2"/>
                </a:solidFill>
                <a:latin typeface="Book Antiqua" pitchFamily="18" charset="0"/>
              </a:rPr>
              <a:t>ISA</a:t>
            </a:r>
            <a:r>
              <a:rPr kumimoji="0" lang="en-US">
                <a:latin typeface="Book Antiqua" pitchFamily="18" charset="0"/>
              </a:rPr>
              <a:t> B, every A entity is also considered to be a B entity. </a:t>
            </a:r>
          </a:p>
        </p:txBody>
      </p:sp>
      <p:sp>
        <p:nvSpPr>
          <p:cNvPr id="214050" name="Rectangle 3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668713"/>
            <a:ext cx="8610600" cy="2732087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3300"/>
                </a:solidFill>
              </a:rPr>
              <a:t>Overlap constraints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/>
              <a:t>  Can Joe be an </a:t>
            </a:r>
            <a:r>
              <a:rPr lang="en-US" sz="2000" dirty="0" err="1" smtClean="0"/>
              <a:t>Hourly_Emps</a:t>
            </a:r>
            <a:r>
              <a:rPr lang="en-US" sz="2000" dirty="0" smtClean="0"/>
              <a:t> as well as a </a:t>
            </a:r>
            <a:r>
              <a:rPr lang="en-US" sz="2000" dirty="0" err="1" smtClean="0"/>
              <a:t>Contract_Emps</a:t>
            </a:r>
            <a:r>
              <a:rPr lang="en-US" sz="2000" dirty="0" smtClean="0"/>
              <a:t> entity?  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i="1" dirty="0" smtClean="0">
                <a:solidFill>
                  <a:schemeClr val="tx2"/>
                </a:solidFill>
              </a:rPr>
              <a:t>Allowed/disallowed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3300"/>
                </a:solidFill>
              </a:rPr>
              <a:t>Covering constraints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 Does every Employees entity have to be either an </a:t>
            </a:r>
            <a:r>
              <a:rPr lang="en-US" sz="2000" dirty="0" err="1" smtClean="0"/>
              <a:t>Hourly_Emps</a:t>
            </a:r>
            <a:r>
              <a:rPr lang="en-US" sz="2000" dirty="0" smtClean="0"/>
              <a:t> or a </a:t>
            </a:r>
            <a:r>
              <a:rPr lang="en-US" sz="2000" dirty="0" err="1" smtClean="0"/>
              <a:t>Contract_Emps</a:t>
            </a:r>
            <a:r>
              <a:rPr lang="en-US" sz="2000" dirty="0" smtClean="0"/>
              <a:t> entity?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</a:rPr>
              <a:t>(Yes/no)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sz="2000" dirty="0" smtClean="0"/>
              <a:t>Reasons for using </a:t>
            </a:r>
            <a:r>
              <a:rPr lang="en-US" sz="1800" dirty="0" smtClean="0"/>
              <a:t>ISA</a:t>
            </a:r>
            <a:r>
              <a:rPr lang="en-US" sz="2000" dirty="0" smtClean="0"/>
              <a:t>: 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</a:pPr>
            <a:r>
              <a:rPr lang="en-US" dirty="0" smtClean="0"/>
              <a:t>To add descriptive attributes</a:t>
            </a:r>
            <a:r>
              <a:rPr lang="en-US" sz="1800" dirty="0" smtClean="0"/>
              <a:t> </a:t>
            </a:r>
            <a:r>
              <a:rPr lang="en-US" dirty="0" smtClean="0"/>
              <a:t>specific to a subclass</a:t>
            </a:r>
            <a:r>
              <a:rPr lang="en-US" sz="1800" dirty="0" smtClean="0"/>
              <a:t>.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</a:pPr>
            <a:r>
              <a:rPr lang="en-US" dirty="0" smtClean="0"/>
              <a:t>To identify subsets of entities that participate in a relationship</a:t>
            </a:r>
            <a:r>
              <a:rPr lang="en-US" sz="1800" dirty="0" smtClean="0"/>
              <a:t>.</a:t>
            </a:r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V="1">
            <a:off x="7315200" y="1441450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D451D54-4EAB-41FC-9754-444D735E144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Symbols (Cont.)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098550" y="1673225"/>
            <a:ext cx="6896100" cy="44497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155474" y="2873829"/>
            <a:ext cx="531223" cy="2699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077097" y="3161212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261461" y="2947848"/>
            <a:ext cx="13933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ell MT" pitchFamily="18" charset="0"/>
                <a:cs typeface="Shonar Bangla" pitchFamily="34" charset="0"/>
              </a:rPr>
              <a:t>Total Participation</a:t>
            </a:r>
            <a:endParaRPr lang="en-US" sz="1600" b="1" dirty="0">
              <a:latin typeface="Bell MT" pitchFamily="18" charset="0"/>
              <a:cs typeface="Shonar Bangl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 Design Decisions - Attribute vs Entity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1576388"/>
            <a:ext cx="8278812" cy="1687512"/>
          </a:xfrm>
        </p:spPr>
        <p:txBody>
          <a:bodyPr/>
          <a:lstStyle/>
          <a:p>
            <a:pPr eaLnBrk="1" hangingPunct="1"/>
            <a:r>
              <a:rPr lang="en-US" sz="2000" smtClean="0"/>
              <a:t>For each employee we want to store the office number, location of the office (e.g., Building A, floor 6), and telephone.</a:t>
            </a:r>
          </a:p>
          <a:p>
            <a:pPr eaLnBrk="1" hangingPunct="1"/>
            <a:r>
              <a:rPr lang="en-US" sz="2000" smtClean="0"/>
              <a:t>Several employees share the same office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111250" y="2924175"/>
          <a:ext cx="6861175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icrosoft Drawing 1.01" r:id="rId3" imgW="9510713" imgH="4222750" progId="MSDraw.1.01">
                  <p:embed/>
                </p:oleObj>
              </mc:Choice>
              <mc:Fallback>
                <p:oleObj name="Microsoft Drawing 1.01" r:id="rId3" imgW="9510713" imgH="4222750" progId="MSDraw.1.0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924175"/>
                        <a:ext cx="6861175" cy="304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9D9CE2E-E959-40A6-B678-B2E96AA0368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 Design Decisions - Entity vs Relationship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58150" cy="1365250"/>
          </a:xfrm>
        </p:spPr>
        <p:txBody>
          <a:bodyPr/>
          <a:lstStyle/>
          <a:p>
            <a:pPr eaLnBrk="1" hangingPunct="1"/>
            <a:r>
              <a:rPr lang="en-US" sz="2000" smtClean="0"/>
              <a:t>Account example</a:t>
            </a:r>
          </a:p>
          <a:p>
            <a:pPr eaLnBrk="1" hangingPunct="1"/>
            <a:r>
              <a:rPr lang="en-US" sz="2000" smtClean="0"/>
              <a:t>Can you see some differences? (e.g., can you have accounts without a customer?)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74713" y="3078163"/>
          <a:ext cx="61198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icrosoft Drawing 1.01" r:id="rId3" imgW="8481960" imgH="3613320" progId="MSDraw.1.01">
                  <p:embed/>
                </p:oleObj>
              </mc:Choice>
              <mc:Fallback>
                <p:oleObj name="Microsoft Drawing 1.01" r:id="rId3" imgW="8481960" imgH="3613320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78163"/>
                        <a:ext cx="6119812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3BDBF9B-799F-47EC-A2FC-235A36D158E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 Design Decisions - Entity vs Relationship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446213"/>
            <a:ext cx="7772400" cy="538162"/>
          </a:xfrm>
        </p:spPr>
        <p:txBody>
          <a:bodyPr/>
          <a:lstStyle/>
          <a:p>
            <a:pPr eaLnBrk="1" hangingPunct="1"/>
            <a:r>
              <a:rPr lang="en-US" sz="1800" smtClean="0">
                <a:latin typeface="Times New Roman" pitchFamily="18" charset="0"/>
              </a:rPr>
              <a:t>You want to record the period that an employ works for some department.</a:t>
            </a: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622425" y="2165350"/>
            <a:ext cx="2278063" cy="1190625"/>
            <a:chOff x="2058" y="919"/>
            <a:chExt cx="1435" cy="750"/>
          </a:xfrm>
        </p:grpSpPr>
        <p:sp>
          <p:nvSpPr>
            <p:cNvPr id="48193" name="Freeform 5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26"/>
                <a:gd name="T109" fmla="*/ 0 h 214"/>
                <a:gd name="T110" fmla="*/ 626 w 62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Freeform 6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Freeform 7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7"/>
                <a:gd name="T109" fmla="*/ 0 h 214"/>
                <a:gd name="T110" fmla="*/ 507 w 507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Freeform 8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201"/>
                <a:gd name="T17" fmla="*/ 742 w 74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Rectangle 9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48198" name="Rectangle 10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48199" name="Rectangle 11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48200" name="Rectangle 12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48201" name="Line 13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14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5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6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4" name="Freeform 17"/>
          <p:cNvSpPr>
            <a:spLocks/>
          </p:cNvSpPr>
          <p:nvPr/>
        </p:nvSpPr>
        <p:spPr bwMode="auto">
          <a:xfrm>
            <a:off x="3724275" y="2897188"/>
            <a:ext cx="1566863" cy="569912"/>
          </a:xfrm>
          <a:custGeom>
            <a:avLst/>
            <a:gdLst>
              <a:gd name="T0" fmla="*/ 0 w 987"/>
              <a:gd name="T1" fmla="*/ 179 h 359"/>
              <a:gd name="T2" fmla="*/ 487 w 987"/>
              <a:gd name="T3" fmla="*/ 0 h 359"/>
              <a:gd name="T4" fmla="*/ 986 w 987"/>
              <a:gd name="T5" fmla="*/ 185 h 359"/>
              <a:gd name="T6" fmla="*/ 487 w 987"/>
              <a:gd name="T7" fmla="*/ 358 h 359"/>
              <a:gd name="T8" fmla="*/ 0 w 987"/>
              <a:gd name="T9" fmla="*/ 179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7"/>
              <a:gd name="T16" fmla="*/ 0 h 359"/>
              <a:gd name="T17" fmla="*/ 987 w 987"/>
              <a:gd name="T18" fmla="*/ 359 h 3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Rectangle 18"/>
          <p:cNvSpPr>
            <a:spLocks noChangeArrowheads="1"/>
          </p:cNvSpPr>
          <p:nvPr/>
        </p:nvSpPr>
        <p:spPr bwMode="auto">
          <a:xfrm>
            <a:off x="3870325" y="3019425"/>
            <a:ext cx="1208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Works_In2</a:t>
            </a:r>
          </a:p>
        </p:txBody>
      </p:sp>
      <p:sp>
        <p:nvSpPr>
          <p:cNvPr id="48136" name="Freeform 19"/>
          <p:cNvSpPr>
            <a:spLocks/>
          </p:cNvSpPr>
          <p:nvPr/>
        </p:nvSpPr>
        <p:spPr bwMode="auto">
          <a:xfrm>
            <a:off x="3649663" y="2043113"/>
            <a:ext cx="804862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7 h 214"/>
              <a:gd name="T8" fmla="*/ 75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7 w 507"/>
              <a:gd name="T15" fmla="*/ 209 h 214"/>
              <a:gd name="T16" fmla="*/ 231 w 507"/>
              <a:gd name="T17" fmla="*/ 212 h 214"/>
              <a:gd name="T18" fmla="*/ 275 w 507"/>
              <a:gd name="T19" fmla="*/ 212 h 214"/>
              <a:gd name="T20" fmla="*/ 318 w 507"/>
              <a:gd name="T21" fmla="*/ 209 h 214"/>
              <a:gd name="T22" fmla="*/ 360 w 507"/>
              <a:gd name="T23" fmla="*/ 202 h 214"/>
              <a:gd name="T24" fmla="*/ 398 w 507"/>
              <a:gd name="T25" fmla="*/ 194 h 214"/>
              <a:gd name="T26" fmla="*/ 432 w 507"/>
              <a:gd name="T27" fmla="*/ 181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3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5 w 507"/>
              <a:gd name="T63" fmla="*/ 31 h 214"/>
              <a:gd name="T64" fmla="*/ 46 w 507"/>
              <a:gd name="T65" fmla="*/ 45 h 214"/>
              <a:gd name="T66" fmla="*/ 24 w 507"/>
              <a:gd name="T67" fmla="*/ 61 h 214"/>
              <a:gd name="T68" fmla="*/ 9 w 507"/>
              <a:gd name="T69" fmla="*/ 79 h 214"/>
              <a:gd name="T70" fmla="*/ 1 w 507"/>
              <a:gd name="T71" fmla="*/ 9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7"/>
              <a:gd name="T109" fmla="*/ 0 h 214"/>
              <a:gd name="T110" fmla="*/ 507 w 507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Freeform 20"/>
          <p:cNvSpPr>
            <a:spLocks/>
          </p:cNvSpPr>
          <p:nvPr/>
        </p:nvSpPr>
        <p:spPr bwMode="auto">
          <a:xfrm>
            <a:off x="4552950" y="2043113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3 w 506"/>
              <a:gd name="T5" fmla="*/ 151 h 214"/>
              <a:gd name="T6" fmla="*/ 46 w 506"/>
              <a:gd name="T7" fmla="*/ 167 h 214"/>
              <a:gd name="T8" fmla="*/ 74 w 506"/>
              <a:gd name="T9" fmla="*/ 182 h 214"/>
              <a:gd name="T10" fmla="*/ 108 w 506"/>
              <a:gd name="T11" fmla="*/ 194 h 214"/>
              <a:gd name="T12" fmla="*/ 146 w 506"/>
              <a:gd name="T13" fmla="*/ 203 h 214"/>
              <a:gd name="T14" fmla="*/ 187 w 506"/>
              <a:gd name="T15" fmla="*/ 209 h 214"/>
              <a:gd name="T16" fmla="*/ 231 w 506"/>
              <a:gd name="T17" fmla="*/ 212 h 214"/>
              <a:gd name="T18" fmla="*/ 275 w 506"/>
              <a:gd name="T19" fmla="*/ 212 h 214"/>
              <a:gd name="T20" fmla="*/ 318 w 506"/>
              <a:gd name="T21" fmla="*/ 209 h 214"/>
              <a:gd name="T22" fmla="*/ 360 w 506"/>
              <a:gd name="T23" fmla="*/ 202 h 214"/>
              <a:gd name="T24" fmla="*/ 397 w 506"/>
              <a:gd name="T25" fmla="*/ 194 h 214"/>
              <a:gd name="T26" fmla="*/ 431 w 506"/>
              <a:gd name="T27" fmla="*/ 181 h 214"/>
              <a:gd name="T28" fmla="*/ 460 w 506"/>
              <a:gd name="T29" fmla="*/ 167 h 214"/>
              <a:gd name="T30" fmla="*/ 481 w 506"/>
              <a:gd name="T31" fmla="*/ 151 h 214"/>
              <a:gd name="T32" fmla="*/ 497 w 506"/>
              <a:gd name="T33" fmla="*/ 133 h 214"/>
              <a:gd name="T34" fmla="*/ 504 w 506"/>
              <a:gd name="T35" fmla="*/ 115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1 h 214"/>
              <a:gd name="T42" fmla="*/ 460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3 h 214"/>
              <a:gd name="T52" fmla="*/ 275 w 506"/>
              <a:gd name="T53" fmla="*/ 0 h 214"/>
              <a:gd name="T54" fmla="*/ 231 w 506"/>
              <a:gd name="T55" fmla="*/ 0 h 214"/>
              <a:gd name="T56" fmla="*/ 187 w 506"/>
              <a:gd name="T57" fmla="*/ 3 h 214"/>
              <a:gd name="T58" fmla="*/ 146 w 506"/>
              <a:gd name="T59" fmla="*/ 10 h 214"/>
              <a:gd name="T60" fmla="*/ 107 w 506"/>
              <a:gd name="T61" fmla="*/ 19 h 214"/>
              <a:gd name="T62" fmla="*/ 74 w 506"/>
              <a:gd name="T63" fmla="*/ 31 h 214"/>
              <a:gd name="T64" fmla="*/ 46 w 506"/>
              <a:gd name="T65" fmla="*/ 45 h 214"/>
              <a:gd name="T66" fmla="*/ 23 w 506"/>
              <a:gd name="T67" fmla="*/ 61 h 214"/>
              <a:gd name="T68" fmla="*/ 8 w 506"/>
              <a:gd name="T69" fmla="*/ 79 h 214"/>
              <a:gd name="T70" fmla="*/ 1 w 506"/>
              <a:gd name="T71" fmla="*/ 9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Rectangle 21"/>
          <p:cNvSpPr>
            <a:spLocks noChangeArrowheads="1"/>
          </p:cNvSpPr>
          <p:nvPr/>
        </p:nvSpPr>
        <p:spPr bwMode="auto">
          <a:xfrm>
            <a:off x="3754438" y="2014538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48139" name="Rectangle 22"/>
          <p:cNvSpPr>
            <a:spLocks noChangeArrowheads="1"/>
          </p:cNvSpPr>
          <p:nvPr/>
        </p:nvSpPr>
        <p:spPr bwMode="auto">
          <a:xfrm>
            <a:off x="4791075" y="1993900"/>
            <a:ext cx="373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48140" name="Line 23"/>
          <p:cNvSpPr>
            <a:spLocks noChangeShapeType="1"/>
          </p:cNvSpPr>
          <p:nvPr/>
        </p:nvSpPr>
        <p:spPr bwMode="auto">
          <a:xfrm flipH="1">
            <a:off x="4779963" y="2405063"/>
            <a:ext cx="74612" cy="61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Freeform 24"/>
          <p:cNvSpPr>
            <a:spLocks/>
          </p:cNvSpPr>
          <p:nvPr/>
        </p:nvSpPr>
        <p:spPr bwMode="auto">
          <a:xfrm>
            <a:off x="6534150" y="2489200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4 w 506"/>
              <a:gd name="T5" fmla="*/ 152 h 214"/>
              <a:gd name="T6" fmla="*/ 45 w 506"/>
              <a:gd name="T7" fmla="*/ 168 h 214"/>
              <a:gd name="T8" fmla="*/ 74 w 506"/>
              <a:gd name="T9" fmla="*/ 182 h 214"/>
              <a:gd name="T10" fmla="*/ 108 w 506"/>
              <a:gd name="T11" fmla="*/ 194 h 214"/>
              <a:gd name="T12" fmla="*/ 145 w 506"/>
              <a:gd name="T13" fmla="*/ 203 h 214"/>
              <a:gd name="T14" fmla="*/ 187 w 506"/>
              <a:gd name="T15" fmla="*/ 210 h 214"/>
              <a:gd name="T16" fmla="*/ 231 w 506"/>
              <a:gd name="T17" fmla="*/ 213 h 214"/>
              <a:gd name="T18" fmla="*/ 274 w 506"/>
              <a:gd name="T19" fmla="*/ 213 h 214"/>
              <a:gd name="T20" fmla="*/ 318 w 506"/>
              <a:gd name="T21" fmla="*/ 210 h 214"/>
              <a:gd name="T22" fmla="*/ 359 w 506"/>
              <a:gd name="T23" fmla="*/ 203 h 214"/>
              <a:gd name="T24" fmla="*/ 397 w 506"/>
              <a:gd name="T25" fmla="*/ 194 h 214"/>
              <a:gd name="T26" fmla="*/ 431 w 506"/>
              <a:gd name="T27" fmla="*/ 182 h 214"/>
              <a:gd name="T28" fmla="*/ 459 w 506"/>
              <a:gd name="T29" fmla="*/ 168 h 214"/>
              <a:gd name="T30" fmla="*/ 481 w 506"/>
              <a:gd name="T31" fmla="*/ 151 h 214"/>
              <a:gd name="T32" fmla="*/ 497 w 506"/>
              <a:gd name="T33" fmla="*/ 134 h 214"/>
              <a:gd name="T34" fmla="*/ 504 w 506"/>
              <a:gd name="T35" fmla="*/ 116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2 h 214"/>
              <a:gd name="T42" fmla="*/ 459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4 h 214"/>
              <a:gd name="T52" fmla="*/ 274 w 506"/>
              <a:gd name="T53" fmla="*/ 0 h 214"/>
              <a:gd name="T54" fmla="*/ 231 w 506"/>
              <a:gd name="T55" fmla="*/ 0 h 214"/>
              <a:gd name="T56" fmla="*/ 187 w 506"/>
              <a:gd name="T57" fmla="*/ 4 h 214"/>
              <a:gd name="T58" fmla="*/ 145 w 506"/>
              <a:gd name="T59" fmla="*/ 10 h 214"/>
              <a:gd name="T60" fmla="*/ 108 w 506"/>
              <a:gd name="T61" fmla="*/ 20 h 214"/>
              <a:gd name="T62" fmla="*/ 74 w 506"/>
              <a:gd name="T63" fmla="*/ 31 h 214"/>
              <a:gd name="T64" fmla="*/ 45 w 506"/>
              <a:gd name="T65" fmla="*/ 46 h 214"/>
              <a:gd name="T66" fmla="*/ 24 w 506"/>
              <a:gd name="T67" fmla="*/ 62 h 214"/>
              <a:gd name="T68" fmla="*/ 8 w 506"/>
              <a:gd name="T69" fmla="*/ 79 h 214"/>
              <a:gd name="T70" fmla="*/ 1 w 506"/>
              <a:gd name="T71" fmla="*/ 98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Freeform 25"/>
          <p:cNvSpPr>
            <a:spLocks/>
          </p:cNvSpPr>
          <p:nvPr/>
        </p:nvSpPr>
        <p:spPr bwMode="auto">
          <a:xfrm>
            <a:off x="5629275" y="3036888"/>
            <a:ext cx="1411288" cy="368300"/>
          </a:xfrm>
          <a:custGeom>
            <a:avLst/>
            <a:gdLst>
              <a:gd name="T0" fmla="*/ 888 w 889"/>
              <a:gd name="T1" fmla="*/ 231 h 232"/>
              <a:gd name="T2" fmla="*/ 888 w 889"/>
              <a:gd name="T3" fmla="*/ 0 h 232"/>
              <a:gd name="T4" fmla="*/ 0 w 889"/>
              <a:gd name="T5" fmla="*/ 0 h 232"/>
              <a:gd name="T6" fmla="*/ 0 w 889"/>
              <a:gd name="T7" fmla="*/ 231 h 232"/>
              <a:gd name="T8" fmla="*/ 888 w 889"/>
              <a:gd name="T9" fmla="*/ 231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"/>
              <a:gd name="T16" fmla="*/ 0 h 232"/>
              <a:gd name="T17" fmla="*/ 889 w 88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43" name="Group 26"/>
          <p:cNvGrpSpPr>
            <a:grpSpLocks/>
          </p:cNvGrpSpPr>
          <p:nvPr/>
        </p:nvGrpSpPr>
        <p:grpSpPr bwMode="auto">
          <a:xfrm>
            <a:off x="5705475" y="2239963"/>
            <a:ext cx="979488" cy="342900"/>
            <a:chOff x="4630" y="966"/>
            <a:chExt cx="617" cy="216"/>
          </a:xfrm>
        </p:grpSpPr>
        <p:sp>
          <p:nvSpPr>
            <p:cNvPr id="48191" name="Freeform 27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17"/>
                <a:gd name="T109" fmla="*/ 0 h 215"/>
                <a:gd name="T110" fmla="*/ 617 w 617"/>
                <a:gd name="T111" fmla="*/ 215 h 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Rectangle 28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</p:grpSp>
      <p:sp>
        <p:nvSpPr>
          <p:cNvPr id="48144" name="Rectangle 29"/>
          <p:cNvSpPr>
            <a:spLocks noChangeArrowheads="1"/>
          </p:cNvSpPr>
          <p:nvPr/>
        </p:nvSpPr>
        <p:spPr bwMode="auto">
          <a:xfrm>
            <a:off x="6510338" y="2509838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grpSp>
        <p:nvGrpSpPr>
          <p:cNvPr id="48145" name="Group 30"/>
          <p:cNvGrpSpPr>
            <a:grpSpLocks/>
          </p:cNvGrpSpPr>
          <p:nvPr/>
        </p:nvGrpSpPr>
        <p:grpSpPr bwMode="auto">
          <a:xfrm>
            <a:off x="5059363" y="2452688"/>
            <a:ext cx="803275" cy="376237"/>
            <a:chOff x="4223" y="1100"/>
            <a:chExt cx="506" cy="237"/>
          </a:xfrm>
        </p:grpSpPr>
        <p:sp>
          <p:nvSpPr>
            <p:cNvPr id="48189" name="Freeform 31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Rectangle 32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48146" name="Rectangle 33"/>
          <p:cNvSpPr>
            <a:spLocks noChangeArrowheads="1"/>
          </p:cNvSpPr>
          <p:nvPr/>
        </p:nvSpPr>
        <p:spPr bwMode="auto">
          <a:xfrm>
            <a:off x="5678488" y="300037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48147" name="Line 34"/>
          <p:cNvSpPr>
            <a:spLocks noChangeShapeType="1"/>
          </p:cNvSpPr>
          <p:nvPr/>
        </p:nvSpPr>
        <p:spPr bwMode="auto">
          <a:xfrm>
            <a:off x="5330825" y="3190875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35"/>
          <p:cNvSpPr>
            <a:spLocks noChangeShapeType="1"/>
          </p:cNvSpPr>
          <p:nvPr/>
        </p:nvSpPr>
        <p:spPr bwMode="auto">
          <a:xfrm flipH="1">
            <a:off x="6532563" y="2816225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Freeform 36"/>
          <p:cNvSpPr>
            <a:spLocks/>
          </p:cNvSpPr>
          <p:nvPr/>
        </p:nvSpPr>
        <p:spPr bwMode="auto">
          <a:xfrm>
            <a:off x="2459038" y="4116388"/>
            <a:ext cx="782637" cy="331787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9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8 h 209"/>
              <a:gd name="T12" fmla="*/ 350 w 493"/>
              <a:gd name="T13" fmla="*/ 10 h 209"/>
              <a:gd name="T14" fmla="*/ 309 w 493"/>
              <a:gd name="T15" fmla="*/ 4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4 h 209"/>
              <a:gd name="T22" fmla="*/ 142 w 493"/>
              <a:gd name="T23" fmla="*/ 10 h 209"/>
              <a:gd name="T24" fmla="*/ 105 w 493"/>
              <a:gd name="T25" fmla="*/ 18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9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9 w 493"/>
              <a:gd name="T39" fmla="*/ 131 h 209"/>
              <a:gd name="T40" fmla="*/ 23 w 493"/>
              <a:gd name="T41" fmla="*/ 147 h 209"/>
              <a:gd name="T42" fmla="*/ 44 w 493"/>
              <a:gd name="T43" fmla="*/ 163 h 209"/>
              <a:gd name="T44" fmla="*/ 72 w 493"/>
              <a:gd name="T45" fmla="*/ 177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50 w 493"/>
              <a:gd name="T59" fmla="*/ 198 h 209"/>
              <a:gd name="T60" fmla="*/ 387 w 493"/>
              <a:gd name="T61" fmla="*/ 189 h 209"/>
              <a:gd name="T62" fmla="*/ 420 w 493"/>
              <a:gd name="T63" fmla="*/ 177 h 209"/>
              <a:gd name="T64" fmla="*/ 447 w 493"/>
              <a:gd name="T65" fmla="*/ 163 h 209"/>
              <a:gd name="T66" fmla="*/ 469 w 493"/>
              <a:gd name="T67" fmla="*/ 147 h 209"/>
              <a:gd name="T68" fmla="*/ 483 w 493"/>
              <a:gd name="T69" fmla="*/ 131 h 209"/>
              <a:gd name="T70" fmla="*/ 491 w 493"/>
              <a:gd name="T71" fmla="*/ 113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3"/>
              <a:gd name="T109" fmla="*/ 0 h 209"/>
              <a:gd name="T110" fmla="*/ 493 w 493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Freeform 37"/>
          <p:cNvSpPr>
            <a:spLocks/>
          </p:cNvSpPr>
          <p:nvPr/>
        </p:nvSpPr>
        <p:spPr bwMode="auto">
          <a:xfrm>
            <a:off x="1757363" y="4359275"/>
            <a:ext cx="781050" cy="331788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59 h 209"/>
              <a:gd name="T6" fmla="*/ 447 w 492"/>
              <a:gd name="T7" fmla="*/ 44 h 209"/>
              <a:gd name="T8" fmla="*/ 419 w 492"/>
              <a:gd name="T9" fmla="*/ 30 h 209"/>
              <a:gd name="T10" fmla="*/ 386 w 492"/>
              <a:gd name="T11" fmla="*/ 19 h 209"/>
              <a:gd name="T12" fmla="*/ 349 w 492"/>
              <a:gd name="T13" fmla="*/ 9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9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59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2 h 209"/>
              <a:gd name="T38" fmla="*/ 8 w 492"/>
              <a:gd name="T39" fmla="*/ 131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6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1 h 209"/>
              <a:gd name="T70" fmla="*/ 490 w 492"/>
              <a:gd name="T71" fmla="*/ 112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Freeform 38"/>
          <p:cNvSpPr>
            <a:spLocks/>
          </p:cNvSpPr>
          <p:nvPr/>
        </p:nvSpPr>
        <p:spPr bwMode="auto">
          <a:xfrm>
            <a:off x="3190875" y="4359275"/>
            <a:ext cx="781050" cy="331788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8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59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50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Freeform 39"/>
          <p:cNvSpPr>
            <a:spLocks/>
          </p:cNvSpPr>
          <p:nvPr/>
        </p:nvSpPr>
        <p:spPr bwMode="auto">
          <a:xfrm>
            <a:off x="3814763" y="4643438"/>
            <a:ext cx="1476375" cy="717550"/>
          </a:xfrm>
          <a:custGeom>
            <a:avLst/>
            <a:gdLst>
              <a:gd name="T0" fmla="*/ 0 w 930"/>
              <a:gd name="T1" fmla="*/ 226 h 452"/>
              <a:gd name="T2" fmla="*/ 459 w 930"/>
              <a:gd name="T3" fmla="*/ 0 h 452"/>
              <a:gd name="T4" fmla="*/ 929 w 930"/>
              <a:gd name="T5" fmla="*/ 234 h 452"/>
              <a:gd name="T6" fmla="*/ 459 w 930"/>
              <a:gd name="T7" fmla="*/ 451 h 452"/>
              <a:gd name="T8" fmla="*/ 0 w 930"/>
              <a:gd name="T9" fmla="*/ 226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"/>
              <a:gd name="T16" fmla="*/ 0 h 452"/>
              <a:gd name="T17" fmla="*/ 930 w 930"/>
              <a:gd name="T18" fmla="*/ 452 h 4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Freeform 40"/>
          <p:cNvSpPr>
            <a:spLocks/>
          </p:cNvSpPr>
          <p:nvPr/>
        </p:nvSpPr>
        <p:spPr bwMode="auto">
          <a:xfrm>
            <a:off x="5580063" y="4902200"/>
            <a:ext cx="1416050" cy="336550"/>
          </a:xfrm>
          <a:custGeom>
            <a:avLst/>
            <a:gdLst>
              <a:gd name="T0" fmla="*/ 891 w 892"/>
              <a:gd name="T1" fmla="*/ 211 h 212"/>
              <a:gd name="T2" fmla="*/ 891 w 892"/>
              <a:gd name="T3" fmla="*/ 0 h 212"/>
              <a:gd name="T4" fmla="*/ 0 w 892"/>
              <a:gd name="T5" fmla="*/ 0 h 212"/>
              <a:gd name="T6" fmla="*/ 0 w 892"/>
              <a:gd name="T7" fmla="*/ 211 h 212"/>
              <a:gd name="T8" fmla="*/ 891 w 892"/>
              <a:gd name="T9" fmla="*/ 211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212"/>
              <a:gd name="T17" fmla="*/ 892 w 892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Freeform 41"/>
          <p:cNvSpPr>
            <a:spLocks/>
          </p:cNvSpPr>
          <p:nvPr/>
        </p:nvSpPr>
        <p:spPr bwMode="auto">
          <a:xfrm>
            <a:off x="2233613" y="4892675"/>
            <a:ext cx="1287462" cy="346075"/>
          </a:xfrm>
          <a:custGeom>
            <a:avLst/>
            <a:gdLst>
              <a:gd name="T0" fmla="*/ 810 w 811"/>
              <a:gd name="T1" fmla="*/ 217 h 218"/>
              <a:gd name="T2" fmla="*/ 810 w 811"/>
              <a:gd name="T3" fmla="*/ 0 h 218"/>
              <a:gd name="T4" fmla="*/ 0 w 811"/>
              <a:gd name="T5" fmla="*/ 0 h 218"/>
              <a:gd name="T6" fmla="*/ 0 w 811"/>
              <a:gd name="T7" fmla="*/ 217 h 218"/>
              <a:gd name="T8" fmla="*/ 810 w 811"/>
              <a:gd name="T9" fmla="*/ 217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1"/>
              <a:gd name="T16" fmla="*/ 0 h 218"/>
              <a:gd name="T17" fmla="*/ 811 w 811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5" name="Group 42"/>
          <p:cNvGrpSpPr>
            <a:grpSpLocks/>
          </p:cNvGrpSpPr>
          <p:nvPr/>
        </p:nvGrpSpPr>
        <p:grpSpPr bwMode="auto">
          <a:xfrm>
            <a:off x="4954588" y="4125913"/>
            <a:ext cx="2230437" cy="588962"/>
            <a:chOff x="4322" y="2602"/>
            <a:chExt cx="1405" cy="371"/>
          </a:xfrm>
        </p:grpSpPr>
        <p:sp>
          <p:nvSpPr>
            <p:cNvPr id="48183" name="Freeform 43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Freeform 44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Freeform 45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3"/>
                <a:gd name="T109" fmla="*/ 0 h 209"/>
                <a:gd name="T110" fmla="*/ 493 w 493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Rectangle 46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48187" name="Rectangle 47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48188" name="Rectangle 48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48156" name="Rectangle 49"/>
          <p:cNvSpPr>
            <a:spLocks noChangeArrowheads="1"/>
          </p:cNvSpPr>
          <p:nvPr/>
        </p:nvSpPr>
        <p:spPr bwMode="auto">
          <a:xfrm>
            <a:off x="2505075" y="411162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48157" name="Rectangle 50"/>
          <p:cNvSpPr>
            <a:spLocks noChangeArrowheads="1"/>
          </p:cNvSpPr>
          <p:nvPr/>
        </p:nvSpPr>
        <p:spPr bwMode="auto">
          <a:xfrm>
            <a:off x="5626100" y="486092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48158" name="Rectangle 51"/>
          <p:cNvSpPr>
            <a:spLocks noChangeArrowheads="1"/>
          </p:cNvSpPr>
          <p:nvPr/>
        </p:nvSpPr>
        <p:spPr bwMode="auto">
          <a:xfrm>
            <a:off x="1939925" y="4318000"/>
            <a:ext cx="531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48159" name="Rectangle 52"/>
          <p:cNvSpPr>
            <a:spLocks noChangeArrowheads="1"/>
          </p:cNvSpPr>
          <p:nvPr/>
        </p:nvSpPr>
        <p:spPr bwMode="auto">
          <a:xfrm>
            <a:off x="3413125" y="4325938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48160" name="Rectangle 53"/>
          <p:cNvSpPr>
            <a:spLocks noChangeArrowheads="1"/>
          </p:cNvSpPr>
          <p:nvPr/>
        </p:nvSpPr>
        <p:spPr bwMode="auto">
          <a:xfrm>
            <a:off x="2257425" y="4914900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48161" name="Rectangle 54"/>
          <p:cNvSpPr>
            <a:spLocks noChangeArrowheads="1"/>
          </p:cNvSpPr>
          <p:nvPr/>
        </p:nvSpPr>
        <p:spPr bwMode="auto">
          <a:xfrm>
            <a:off x="3957638" y="4856163"/>
            <a:ext cx="1208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pitchFamily="34" charset="0"/>
              </a:rPr>
              <a:t>Works_In3</a:t>
            </a:r>
          </a:p>
        </p:txBody>
      </p:sp>
      <p:sp>
        <p:nvSpPr>
          <p:cNvPr id="48162" name="Line 55"/>
          <p:cNvSpPr>
            <a:spLocks noChangeShapeType="1"/>
          </p:cNvSpPr>
          <p:nvPr/>
        </p:nvSpPr>
        <p:spPr bwMode="auto">
          <a:xfrm flipH="1">
            <a:off x="3497263" y="5040313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56"/>
          <p:cNvSpPr>
            <a:spLocks noChangeShapeType="1"/>
          </p:cNvSpPr>
          <p:nvPr/>
        </p:nvSpPr>
        <p:spPr bwMode="auto">
          <a:xfrm>
            <a:off x="5270500" y="5024438"/>
            <a:ext cx="3000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57"/>
          <p:cNvSpPr>
            <a:spLocks noChangeShapeType="1"/>
          </p:cNvSpPr>
          <p:nvPr/>
        </p:nvSpPr>
        <p:spPr bwMode="auto">
          <a:xfrm>
            <a:off x="2154238" y="4695825"/>
            <a:ext cx="444500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58"/>
          <p:cNvSpPr>
            <a:spLocks noChangeShapeType="1"/>
          </p:cNvSpPr>
          <p:nvPr/>
        </p:nvSpPr>
        <p:spPr bwMode="auto">
          <a:xfrm>
            <a:off x="2847975" y="4451350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59"/>
          <p:cNvSpPr>
            <a:spLocks noChangeShapeType="1"/>
          </p:cNvSpPr>
          <p:nvPr/>
        </p:nvSpPr>
        <p:spPr bwMode="auto">
          <a:xfrm flipH="1">
            <a:off x="3284538" y="4695825"/>
            <a:ext cx="3175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67" name="Group 60"/>
          <p:cNvGrpSpPr>
            <a:grpSpLocks/>
          </p:cNvGrpSpPr>
          <p:nvPr/>
        </p:nvGrpSpPr>
        <p:grpSpPr bwMode="auto">
          <a:xfrm>
            <a:off x="3073400" y="5662613"/>
            <a:ext cx="2994025" cy="384175"/>
            <a:chOff x="3137" y="3570"/>
            <a:chExt cx="1886" cy="242"/>
          </a:xfrm>
        </p:grpSpPr>
        <p:sp>
          <p:nvSpPr>
            <p:cNvPr id="48175" name="Freeform 61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62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63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>
                  <a:solidFill>
                    <a:srgbClr val="000000"/>
                  </a:solidFill>
                  <a:latin typeface="Arial" pitchFamily="34" charset="0"/>
                </a:rPr>
                <a:t>Duration</a:t>
              </a:r>
            </a:p>
          </p:txBody>
        </p:sp>
        <p:sp>
          <p:nvSpPr>
            <p:cNvPr id="48178" name="Freeform 64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2"/>
                <a:gd name="T16" fmla="*/ 0 h 215"/>
                <a:gd name="T17" fmla="*/ 592 w 592"/>
                <a:gd name="T18" fmla="*/ 215 h 2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Rectangle 65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pitchFamily="34" charset="0"/>
                </a:rPr>
                <a:t>from</a:t>
              </a:r>
            </a:p>
          </p:txBody>
        </p:sp>
        <p:sp>
          <p:nvSpPr>
            <p:cNvPr id="48180" name="Rectangle 66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600" b="1" u="sng">
                  <a:solidFill>
                    <a:srgbClr val="000000"/>
                  </a:solidFill>
                  <a:latin typeface="Arial" pitchFamily="34" charset="0"/>
                </a:rPr>
                <a:t>to</a:t>
              </a:r>
            </a:p>
          </p:txBody>
        </p:sp>
        <p:sp>
          <p:nvSpPr>
            <p:cNvPr id="48181" name="Line 67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68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68" name="Line 69"/>
          <p:cNvSpPr>
            <a:spLocks noChangeShapeType="1"/>
          </p:cNvSpPr>
          <p:nvPr/>
        </p:nvSpPr>
        <p:spPr bwMode="auto">
          <a:xfrm>
            <a:off x="4152900" y="2389188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70"/>
          <p:cNvSpPr>
            <a:spLocks noChangeShapeType="1"/>
          </p:cNvSpPr>
          <p:nvPr/>
        </p:nvSpPr>
        <p:spPr bwMode="auto">
          <a:xfrm>
            <a:off x="6203950" y="2617788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71"/>
          <p:cNvSpPr>
            <a:spLocks noChangeShapeType="1"/>
          </p:cNvSpPr>
          <p:nvPr/>
        </p:nvSpPr>
        <p:spPr bwMode="auto">
          <a:xfrm>
            <a:off x="5676900" y="2846388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72"/>
          <p:cNvSpPr>
            <a:spLocks noChangeShapeType="1"/>
          </p:cNvSpPr>
          <p:nvPr/>
        </p:nvSpPr>
        <p:spPr bwMode="auto">
          <a:xfrm>
            <a:off x="5643563" y="4649788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73"/>
          <p:cNvSpPr>
            <a:spLocks noChangeShapeType="1"/>
          </p:cNvSpPr>
          <p:nvPr/>
        </p:nvSpPr>
        <p:spPr bwMode="auto">
          <a:xfrm flipH="1">
            <a:off x="6392863" y="4649788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74"/>
          <p:cNvSpPr>
            <a:spLocks noChangeShapeType="1"/>
          </p:cNvSpPr>
          <p:nvPr/>
        </p:nvSpPr>
        <p:spPr bwMode="auto">
          <a:xfrm>
            <a:off x="6094413" y="4497388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75"/>
          <p:cNvSpPr>
            <a:spLocks noChangeShapeType="1"/>
          </p:cNvSpPr>
          <p:nvPr/>
        </p:nvSpPr>
        <p:spPr bwMode="auto">
          <a:xfrm>
            <a:off x="4570413" y="5335588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3AA5311-CFF1-4FC6-A998-DF30A232B3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 Design Decisions - Strong vs. Weak Entity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Example</a:t>
            </a:r>
            <a:r>
              <a:rPr lang="en-US" smtClean="0"/>
              <a:t>: What if in the accounts example </a:t>
            </a:r>
          </a:p>
          <a:p>
            <a:pPr lvl="1" eaLnBrk="1" hangingPunct="1"/>
            <a:r>
              <a:rPr lang="en-US" smtClean="0"/>
              <a:t>an account must be associated with exactly one branch</a:t>
            </a:r>
          </a:p>
          <a:p>
            <a:pPr lvl="1" eaLnBrk="1" hangingPunct="1"/>
            <a:r>
              <a:rPr lang="en-US" smtClean="0"/>
              <a:t>two different branches are allowed to have accounts with the same number.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762125" y="3697288"/>
          <a:ext cx="56626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Microsoft Drawing 1.01" r:id="rId3" imgW="5662440" imgH="1549440" progId="MSDraw.1.01">
                  <p:embed/>
                </p:oleObj>
              </mc:Choice>
              <mc:Fallback>
                <p:oleObj name="Microsoft Drawing 1.01" r:id="rId3" imgW="5662440" imgH="1549440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697288"/>
                        <a:ext cx="566261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8B9C18B-717F-4B29-B872-E157890EABC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an entity or a relationship</a:t>
            </a:r>
          </a:p>
          <a:p>
            <a:pPr lvl="1" eaLnBrk="1" hangingPunct="1"/>
            <a:r>
              <a:rPr lang="en-US" altLang="zh-TW" smtClean="0"/>
              <a:t>name, address, weight, height are properties of a </a:t>
            </a:r>
            <a:r>
              <a:rPr lang="en-US" altLang="zh-TW" smtClean="0">
                <a:solidFill>
                  <a:srgbClr val="FF3300"/>
                </a:solidFill>
              </a:rPr>
              <a:t>Person</a:t>
            </a:r>
            <a:r>
              <a:rPr lang="en-US" altLang="zh-TW" smtClean="0"/>
              <a:t> entity.</a:t>
            </a:r>
          </a:p>
          <a:p>
            <a:pPr eaLnBrk="1" hangingPunct="1"/>
            <a:r>
              <a:rPr lang="en-US" altLang="zh-TW" smtClean="0"/>
              <a:t>date of marriage is a property of the relationship </a:t>
            </a:r>
            <a:r>
              <a:rPr lang="en-US" altLang="zh-TW" smtClean="0">
                <a:solidFill>
                  <a:srgbClr val="FF3300"/>
                </a:solidFill>
              </a:rPr>
              <a:t>Marriage</a:t>
            </a:r>
            <a:r>
              <a:rPr lang="en-US" altLang="zh-TW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A55D066-DD6E-4D7B-9CD9-79F18335CA8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Types of Attributes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3300"/>
                </a:solidFill>
              </a:rPr>
              <a:t>Simple attribute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chemeClr val="accent2"/>
                </a:solidFill>
              </a:rPr>
              <a:t>contains a single value</a:t>
            </a:r>
            <a:r>
              <a:rPr lang="en-US" altLang="zh-TW" smtClean="0"/>
              <a:t>.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600200" y="3733800"/>
            <a:ext cx="1676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5181600" y="2895600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EmpNo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257800" y="3962400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Name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5334000" y="5029200"/>
            <a:ext cx="1524000" cy="609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Address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3352800" y="3352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3276600" y="4038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3276600" y="41910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ED02874-D4B6-40FE-AED9-A7A5CDEAD07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1800" smtClean="0">
                <a:solidFill>
                  <a:srgbClr val="FF3300"/>
                </a:solidFill>
              </a:rPr>
              <a:t> </a:t>
            </a:r>
            <a:r>
              <a:rPr lang="en-US" altLang="zh-TW" sz="2000" smtClean="0">
                <a:solidFill>
                  <a:srgbClr val="FF3300"/>
                </a:solidFill>
                <a:latin typeface="Tahoma" pitchFamily="34" charset="0"/>
              </a:rPr>
              <a:t>Composite attribute</a:t>
            </a:r>
            <a:r>
              <a:rPr lang="en-US" altLang="zh-TW" sz="2000" smtClean="0">
                <a:latin typeface="Tahoma" pitchFamily="34" charset="0"/>
              </a:rPr>
              <a:t>: </a:t>
            </a:r>
            <a:r>
              <a:rPr lang="en-US" altLang="zh-TW" sz="2000" smtClean="0">
                <a:solidFill>
                  <a:schemeClr val="accent2"/>
                </a:solidFill>
                <a:latin typeface="Tahoma" pitchFamily="34" charset="0"/>
              </a:rPr>
              <a:t>consists of several components (e.g., address)</a:t>
            </a:r>
            <a:endParaRPr lang="en-US" altLang="zh-TW" sz="2000" smtClean="0">
              <a:latin typeface="Tahoma" pitchFamily="34" charset="0"/>
            </a:endParaRP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6248400" y="5029200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Country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371600" y="2819400"/>
            <a:ext cx="1600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3733800" y="3733800"/>
            <a:ext cx="13716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Address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096000" y="3276600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Street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6172200" y="4114800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City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2971800" y="3276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5029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0292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800600" y="4343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4572000" y="1828800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EmpNo</a:t>
            </a:r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4800600" y="2590800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Name</a:t>
            </a:r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2971800" y="23622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2971800" y="28956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285DB49-CBEF-4D23-A8B9-4534EC09209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1800" smtClean="0">
                <a:solidFill>
                  <a:srgbClr val="FF3300"/>
                </a:solidFill>
              </a:rPr>
              <a:t> </a:t>
            </a:r>
            <a:r>
              <a:rPr lang="en-US" altLang="zh-TW" sz="2000" smtClean="0">
                <a:solidFill>
                  <a:srgbClr val="FF3300"/>
                </a:solidFill>
                <a:latin typeface="Tahoma" pitchFamily="34" charset="0"/>
              </a:rPr>
              <a:t>Multivalued attribute</a:t>
            </a:r>
            <a:r>
              <a:rPr lang="en-US" altLang="zh-TW" sz="2000" smtClean="0">
                <a:latin typeface="Tahoma" pitchFamily="34" charset="0"/>
              </a:rPr>
              <a:t>: </a:t>
            </a:r>
            <a:r>
              <a:rPr lang="en-US" altLang="zh-TW" sz="2000" smtClean="0">
                <a:solidFill>
                  <a:schemeClr val="accent2"/>
                </a:solidFill>
                <a:latin typeface="Tahoma" pitchFamily="34" charset="0"/>
              </a:rPr>
              <a:t>contains more than one value</a:t>
            </a:r>
            <a:r>
              <a:rPr lang="en-US" altLang="zh-TW" sz="1800" smtClean="0">
                <a:solidFill>
                  <a:schemeClr val="accent2"/>
                </a:solidFill>
              </a:rPr>
              <a:t/>
            </a:r>
            <a:br>
              <a:rPr lang="en-US" altLang="zh-TW" sz="1800" smtClean="0">
                <a:solidFill>
                  <a:schemeClr val="accent2"/>
                </a:solidFill>
              </a:rPr>
            </a:br>
            <a:endParaRPr lang="en-US" altLang="zh-TW" sz="18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990600" y="2667000"/>
            <a:ext cx="20574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V="1">
            <a:off x="3048000" y="2514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3048000" y="3124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4419600" y="1905000"/>
            <a:ext cx="2362200" cy="990600"/>
          </a:xfrm>
          <a:custGeom>
            <a:avLst/>
            <a:gdLst>
              <a:gd name="T0" fmla="*/ 1181100 w 21600"/>
              <a:gd name="T1" fmla="*/ 0 h 21600"/>
              <a:gd name="T2" fmla="*/ 345909 w 21600"/>
              <a:gd name="T3" fmla="*/ 145059 h 21600"/>
              <a:gd name="T4" fmla="*/ 0 w 21600"/>
              <a:gd name="T5" fmla="*/ 495300 h 21600"/>
              <a:gd name="T6" fmla="*/ 345909 w 21600"/>
              <a:gd name="T7" fmla="*/ 845541 h 21600"/>
              <a:gd name="T8" fmla="*/ 1181100 w 21600"/>
              <a:gd name="T9" fmla="*/ 990600 h 21600"/>
              <a:gd name="T10" fmla="*/ 2016291 w 21600"/>
              <a:gd name="T11" fmla="*/ 845541 h 21600"/>
              <a:gd name="T12" fmla="*/ 2362200 w 21600"/>
              <a:gd name="T13" fmla="*/ 495300 h 21600"/>
              <a:gd name="T14" fmla="*/ 2016291 w 21600"/>
              <a:gd name="T15" fmla="*/ 14505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58" y="10800"/>
                </a:moveTo>
                <a:cubicBezTo>
                  <a:pt x="1858" y="15739"/>
                  <a:pt x="5861" y="19742"/>
                  <a:pt x="10800" y="19742"/>
                </a:cubicBezTo>
                <a:cubicBezTo>
                  <a:pt x="15739" y="19742"/>
                  <a:pt x="19742" y="15739"/>
                  <a:pt x="19742" y="10800"/>
                </a:cubicBezTo>
                <a:cubicBezTo>
                  <a:pt x="19742" y="5861"/>
                  <a:pt x="15739" y="1858"/>
                  <a:pt x="10800" y="1858"/>
                </a:cubicBezTo>
                <a:cubicBezTo>
                  <a:pt x="5861" y="1858"/>
                  <a:pt x="1858" y="5861"/>
                  <a:pt x="1858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Phone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4572000" y="3581400"/>
            <a:ext cx="2209800" cy="1066800"/>
          </a:xfrm>
          <a:custGeom>
            <a:avLst/>
            <a:gdLst>
              <a:gd name="T0" fmla="*/ 1104900 w 21600"/>
              <a:gd name="T1" fmla="*/ 0 h 21600"/>
              <a:gd name="T2" fmla="*/ 323592 w 21600"/>
              <a:gd name="T3" fmla="*/ 156217 h 21600"/>
              <a:gd name="T4" fmla="*/ 0 w 21600"/>
              <a:gd name="T5" fmla="*/ 533400 h 21600"/>
              <a:gd name="T6" fmla="*/ 323592 w 21600"/>
              <a:gd name="T7" fmla="*/ 910583 h 21600"/>
              <a:gd name="T8" fmla="*/ 1104900 w 21600"/>
              <a:gd name="T9" fmla="*/ 1066800 h 21600"/>
              <a:gd name="T10" fmla="*/ 1886208 w 21600"/>
              <a:gd name="T11" fmla="*/ 910583 h 21600"/>
              <a:gd name="T12" fmla="*/ 2209800 w 21600"/>
              <a:gd name="T13" fmla="*/ 533400 h 21600"/>
              <a:gd name="T14" fmla="*/ 1886208 w 21600"/>
              <a:gd name="T15" fmla="*/ 15621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483" y="10800"/>
                </a:moveTo>
                <a:cubicBezTo>
                  <a:pt x="2483" y="15393"/>
                  <a:pt x="6207" y="19117"/>
                  <a:pt x="10800" y="19117"/>
                </a:cubicBezTo>
                <a:cubicBezTo>
                  <a:pt x="15393" y="19117"/>
                  <a:pt x="19117" y="15393"/>
                  <a:pt x="19117" y="10800"/>
                </a:cubicBezTo>
                <a:cubicBezTo>
                  <a:pt x="19117" y="6207"/>
                  <a:pt x="15393" y="2483"/>
                  <a:pt x="10800" y="2483"/>
                </a:cubicBezTo>
                <a:cubicBezTo>
                  <a:pt x="6207" y="2483"/>
                  <a:pt x="2483" y="6207"/>
                  <a:pt x="2483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5ECFA4A-44B0-4627-9DD4-01C49BDB563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1800" smtClean="0">
                <a:solidFill>
                  <a:srgbClr val="FF3300"/>
                </a:solidFill>
              </a:rPr>
              <a:t> </a:t>
            </a:r>
            <a:r>
              <a:rPr lang="en-US" altLang="zh-TW" sz="2000" smtClean="0">
                <a:solidFill>
                  <a:srgbClr val="FF3300"/>
                </a:solidFill>
                <a:latin typeface="Tahoma" pitchFamily="34" charset="0"/>
              </a:rPr>
              <a:t>Derived attribute</a:t>
            </a:r>
            <a:r>
              <a:rPr lang="en-US" altLang="zh-TW" sz="2000" smtClean="0">
                <a:solidFill>
                  <a:schemeClr val="accent2"/>
                </a:solidFill>
                <a:latin typeface="Tahoma" pitchFamily="34" charset="0"/>
              </a:rPr>
              <a:t>: computed from other attributes (e.g., age can be computed from the date of birth and the current date)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371600" y="2895600"/>
            <a:ext cx="17526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724400" y="2133600"/>
            <a:ext cx="16764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>
                <a:solidFill>
                  <a:srgbClr val="FF3399"/>
                </a:solidFill>
              </a:rPr>
              <a:t>Age</a:t>
            </a:r>
            <a:endParaRPr lang="en-US" altLang="zh-TW">
              <a:solidFill>
                <a:srgbClr val="FF3399"/>
              </a:solidFill>
            </a:endParaRP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4800600" y="3733800"/>
            <a:ext cx="16764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Date of birth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3124200" y="24384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3124200" y="3429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DCA0DD0-D1DE-4D41-9980-0568CD55B57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Key Attributes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61338" cy="411480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A set of </a:t>
            </a:r>
            <a:r>
              <a:rPr lang="en-US" altLang="zh-TW" sz="2000" dirty="0" smtClean="0">
                <a:solidFill>
                  <a:srgbClr val="FF3300"/>
                </a:solidFill>
              </a:rPr>
              <a:t>attributes</a:t>
            </a:r>
            <a:r>
              <a:rPr lang="en-US" altLang="zh-TW" sz="2000" dirty="0" smtClean="0"/>
              <a:t> that can </a:t>
            </a:r>
            <a:r>
              <a:rPr lang="en-US" altLang="zh-TW" sz="2000" u="sng" dirty="0" smtClean="0">
                <a:solidFill>
                  <a:srgbClr val="FF3300"/>
                </a:solidFill>
              </a:rPr>
              <a:t>uniquely</a:t>
            </a:r>
            <a:r>
              <a:rPr lang="en-US" altLang="zh-TW" sz="2000" dirty="0" smtClean="0"/>
              <a:t> identify an entity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2514600"/>
            <a:ext cx="5105400" cy="1371600"/>
            <a:chOff x="1536" y="1584"/>
            <a:chExt cx="3216" cy="864"/>
          </a:xfrm>
        </p:grpSpPr>
        <p:sp>
          <p:nvSpPr>
            <p:cNvPr id="23688" name="Rectangle 5"/>
            <p:cNvSpPr>
              <a:spLocks noChangeArrowheads="1"/>
            </p:cNvSpPr>
            <p:nvPr/>
          </p:nvSpPr>
          <p:spPr bwMode="auto">
            <a:xfrm>
              <a:off x="1536" y="1776"/>
              <a:ext cx="100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Employee</a:t>
              </a:r>
            </a:p>
          </p:txBody>
        </p:sp>
        <p:sp>
          <p:nvSpPr>
            <p:cNvPr id="23689" name="Oval 6"/>
            <p:cNvSpPr>
              <a:spLocks noChangeArrowheads="1"/>
            </p:cNvSpPr>
            <p:nvPr/>
          </p:nvSpPr>
          <p:spPr bwMode="auto">
            <a:xfrm>
              <a:off x="3552" y="1584"/>
              <a:ext cx="912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u="sng"/>
                <a:t>EmpNo</a:t>
              </a:r>
            </a:p>
          </p:txBody>
        </p:sp>
        <p:sp>
          <p:nvSpPr>
            <p:cNvPr id="23690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10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1" name="Line 8"/>
            <p:cNvSpPr>
              <a:spLocks noChangeShapeType="1"/>
            </p:cNvSpPr>
            <p:nvPr/>
          </p:nvSpPr>
          <p:spPr bwMode="auto">
            <a:xfrm>
              <a:off x="2544" y="2112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2" name="Oval 9"/>
            <p:cNvSpPr>
              <a:spLocks noChangeArrowheads="1"/>
            </p:cNvSpPr>
            <p:nvPr/>
          </p:nvSpPr>
          <p:spPr bwMode="auto">
            <a:xfrm>
              <a:off x="3792" y="2064"/>
              <a:ext cx="960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1826</Words>
  <Application>Microsoft Office PowerPoint</Application>
  <PresentationFormat>On-screen Show (4:3)</PresentationFormat>
  <Paragraphs>312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DotumChe</vt:lpstr>
      <vt:lpstr>Monotype Sorts</vt:lpstr>
      <vt:lpstr>PMingLiU</vt:lpstr>
      <vt:lpstr>Arial</vt:lpstr>
      <vt:lpstr>Arial Narrow</vt:lpstr>
      <vt:lpstr>Bell MT</vt:lpstr>
      <vt:lpstr>Book Antiqua</vt:lpstr>
      <vt:lpstr>Helvetica</vt:lpstr>
      <vt:lpstr>Shonar Bangla</vt:lpstr>
      <vt:lpstr>Symbol</vt:lpstr>
      <vt:lpstr>Tahoma</vt:lpstr>
      <vt:lpstr>Times New Roman</vt:lpstr>
      <vt:lpstr>Trebuchet MS</vt:lpstr>
      <vt:lpstr>Wingdings</vt:lpstr>
      <vt:lpstr>Default Design</vt:lpstr>
      <vt:lpstr>Microsoft Drawing 1.01</vt:lpstr>
      <vt:lpstr>PowerPoint Presentation</vt:lpstr>
      <vt:lpstr>Basic Concepts of ER</vt:lpstr>
      <vt:lpstr>An entity set is a set of entities of the same type.</vt:lpstr>
      <vt:lpstr>Attributes</vt:lpstr>
      <vt:lpstr>Types of Attributes</vt:lpstr>
      <vt:lpstr> Composite attribute: consists of several components (e.g., address)</vt:lpstr>
      <vt:lpstr> Multivalued attribute: contains more than one value </vt:lpstr>
      <vt:lpstr> Derived attribute: computed from other attributes (e.g., age can be computed from the date of birth and the current date)</vt:lpstr>
      <vt:lpstr>Key Attributes</vt:lpstr>
      <vt:lpstr>Key Attributes</vt:lpstr>
      <vt:lpstr>Example Entity (Customer)</vt:lpstr>
      <vt:lpstr>Relationship</vt:lpstr>
      <vt:lpstr>Example of Binary Relationship</vt:lpstr>
      <vt:lpstr>Relationship Sets with Attributes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Cardinality Limits</vt:lpstr>
      <vt:lpstr>Roles</vt:lpstr>
      <vt:lpstr>Keys for Relationship Sets</vt:lpstr>
      <vt:lpstr>E-R Diagram with a Ternary Relationship</vt:lpstr>
      <vt:lpstr>Binary Vs. Non-Binary Relationships</vt:lpstr>
      <vt:lpstr>Converting Non-Binary Relationships to Binary Form</vt:lpstr>
      <vt:lpstr>Example of Conversion</vt:lpstr>
      <vt:lpstr>Weak Entity Sets</vt:lpstr>
      <vt:lpstr>Weak Entity Sets (Cont.)</vt:lpstr>
      <vt:lpstr>Another Example of Weak Entity Set</vt:lpstr>
      <vt:lpstr>ISA (`is a’) Hierarchies</vt:lpstr>
      <vt:lpstr>Summary of Symbols (Cont.)</vt:lpstr>
      <vt:lpstr>ER Design Decisions - Attribute vs Entity</vt:lpstr>
      <vt:lpstr>ER Design Decisions - Entity vs Relationship</vt:lpstr>
      <vt:lpstr>ER Design Decisions - Entity vs Relationship</vt:lpstr>
      <vt:lpstr>ER Design Decisions - Strong vs. Weak Entity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Dimitris</dc:creator>
  <cp:lastModifiedBy>Qiong Luo</cp:lastModifiedBy>
  <cp:revision>121</cp:revision>
  <cp:lastPrinted>1999-09-02T03:31:05Z</cp:lastPrinted>
  <dcterms:created xsi:type="dcterms:W3CDTF">1999-09-01T05:51:25Z</dcterms:created>
  <dcterms:modified xsi:type="dcterms:W3CDTF">2014-02-10T05:27:10Z</dcterms:modified>
</cp:coreProperties>
</file>