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6" r:id="rId3"/>
    <p:sldId id="348" r:id="rId4"/>
    <p:sldId id="349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4660"/>
  </p:normalViewPr>
  <p:slideViewPr>
    <p:cSldViewPr>
      <p:cViewPr varScale="1">
        <p:scale>
          <a:sx n="117" d="100"/>
          <a:sy n="117" d="100"/>
        </p:scale>
        <p:origin x="-1836" y="-10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6B29A9BF-E5F3-48B7-A797-6A909AAE28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5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E0F8912E-F8A5-4643-ADC3-5479DBB2F3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C9A780C3-C9B3-4252-928E-CFFC99EBD1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915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751E7E87-E556-46BC-BE4D-08BC2C171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94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F30EB911-6243-48C9-AC12-D7472E2C93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8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A9FAFA1C-2B77-4AFB-84F6-3DA633A14E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8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FB94D53B-66E5-4A8F-A91C-19A5AFEECE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0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BCC9B2C8-450F-4AF4-B3C6-EC23D56ADD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3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39816D08-7C13-4E51-B09F-93BC3AF565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94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C375B520-1D62-4D71-9E16-1C3578776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0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BEC3392D-8676-4484-8C63-CC01F2D37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07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95F5B7F8-E4EA-403B-BFC3-6D7B289042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16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 3311  Fall 2011                  CSE, HKUST   Slide </a:t>
            </a:r>
            <a:fld id="{189C4D69-1F47-4122-B607-CACE53C53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B5B54CD-C5F4-4029-9AA3-CE02A849C9A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1219200"/>
            <a:ext cx="91440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3. Relational Data Model</a:t>
            </a:r>
          </a:p>
          <a:p>
            <a:pPr algn="ctr">
              <a:buFontTx/>
              <a:buNone/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B3B993C-A7E8-4E29-8EEC-1EF58ACC176A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4762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HK" sz="2800" smtClean="0"/>
              <a:t>Reduction of an E-R Schema to Relations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305800" cy="5334000"/>
          </a:xfrm>
        </p:spPr>
        <p:txBody>
          <a:bodyPr/>
          <a:lstStyle/>
          <a:p>
            <a:pPr eaLnBrk="1" hangingPunct="1"/>
            <a:r>
              <a:rPr lang="en-US" altLang="zh-HK" smtClean="0"/>
              <a:t>A database which conforms to an E-R diagram can be represented by a collection of tables.</a:t>
            </a:r>
          </a:p>
          <a:p>
            <a:pPr eaLnBrk="1" hangingPunct="1"/>
            <a:r>
              <a:rPr lang="en-US" altLang="zh-HK" smtClean="0"/>
              <a:t>Converting an E-R diagram to a table format is “automatic”.</a:t>
            </a:r>
          </a:p>
          <a:p>
            <a:pPr eaLnBrk="1" hangingPunct="1"/>
            <a:r>
              <a:rPr lang="en-US" altLang="zh-HK" smtClean="0"/>
              <a:t>For each entity set there is a unique table which is assigned the name of the corresponding entity set.</a:t>
            </a:r>
          </a:p>
          <a:p>
            <a:pPr eaLnBrk="1" hangingPunct="1"/>
            <a:r>
              <a:rPr lang="en-US" altLang="zh-HK" smtClean="0"/>
              <a:t>Each table has a number of columns (generally corresponding to attributes), which have unique names.</a:t>
            </a:r>
          </a:p>
          <a:p>
            <a:pPr eaLnBrk="1" hangingPunct="1"/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A6BB871-66EB-4440-B167-A94CD51516D5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HK" smtClean="0"/>
              <a:t>Composite and Multivalued Attributes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0831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000" smtClean="0">
                <a:solidFill>
                  <a:srgbClr val="FF3300"/>
                </a:solidFill>
              </a:rPr>
              <a:t>Composite</a:t>
            </a:r>
            <a:r>
              <a:rPr lang="en-US" altLang="zh-HK" sz="2000" smtClean="0"/>
              <a:t> attributes are flattened out by creating a separate attribute for each component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smtClean="0"/>
              <a:t>E.g. given entity set </a:t>
            </a:r>
            <a:r>
              <a:rPr lang="en-US" altLang="zh-HK" sz="1800" smtClean="0">
                <a:solidFill>
                  <a:srgbClr val="FF3300"/>
                </a:solidFill>
              </a:rPr>
              <a:t>customer</a:t>
            </a:r>
            <a:r>
              <a:rPr lang="en-US" altLang="zh-HK" sz="1800" smtClean="0"/>
              <a:t> with composite attribute </a:t>
            </a:r>
            <a:r>
              <a:rPr lang="en-US" altLang="zh-HK" sz="1800" i="1" smtClean="0">
                <a:solidFill>
                  <a:srgbClr val="0000FF"/>
                </a:solidFill>
              </a:rPr>
              <a:t>name</a:t>
            </a:r>
            <a:r>
              <a:rPr lang="en-US" altLang="zh-HK" sz="1800" smtClean="0"/>
              <a:t> with component attributes </a:t>
            </a:r>
            <a:r>
              <a:rPr lang="en-US" altLang="zh-HK" sz="1800" i="1" smtClean="0">
                <a:solidFill>
                  <a:srgbClr val="0000FF"/>
                </a:solidFill>
              </a:rPr>
              <a:t>first-name</a:t>
            </a:r>
            <a:r>
              <a:rPr lang="en-US" altLang="zh-HK" sz="1800" i="1" smtClean="0"/>
              <a:t> </a:t>
            </a:r>
            <a:r>
              <a:rPr lang="en-US" altLang="zh-HK" sz="1800" smtClean="0"/>
              <a:t>and </a:t>
            </a:r>
            <a:r>
              <a:rPr lang="en-US" altLang="zh-HK" sz="1800" i="1" smtClean="0"/>
              <a:t>l</a:t>
            </a:r>
            <a:r>
              <a:rPr lang="en-US" altLang="zh-HK" sz="1800" i="1" smtClean="0">
                <a:solidFill>
                  <a:srgbClr val="0000FF"/>
                </a:solidFill>
              </a:rPr>
              <a:t>ast-name</a:t>
            </a:r>
            <a:r>
              <a:rPr lang="en-US" altLang="zh-HK" sz="1800" smtClean="0"/>
              <a:t> the </a:t>
            </a:r>
            <a:r>
              <a:rPr lang="en-US" altLang="zh-HK" sz="1800" smtClean="0">
                <a:solidFill>
                  <a:srgbClr val="FF3300"/>
                </a:solidFill>
              </a:rPr>
              <a:t>customer</a:t>
            </a:r>
            <a:r>
              <a:rPr lang="en-US" altLang="zh-HK" sz="1800" smtClean="0"/>
              <a:t> table has two attributes</a:t>
            </a:r>
            <a:br>
              <a:rPr lang="en-US" altLang="zh-HK" sz="1800" smtClean="0"/>
            </a:br>
            <a:r>
              <a:rPr lang="en-US" altLang="zh-HK" sz="1800" smtClean="0"/>
              <a:t>                 </a:t>
            </a:r>
            <a:r>
              <a:rPr lang="en-US" altLang="zh-HK" sz="1800" i="1" smtClean="0"/>
              <a:t>name.first-name</a:t>
            </a:r>
            <a:r>
              <a:rPr lang="en-US" altLang="zh-HK" sz="1800" smtClean="0"/>
              <a:t>  and </a:t>
            </a:r>
            <a:r>
              <a:rPr lang="en-US" altLang="zh-HK" sz="1800" i="1" smtClean="0"/>
              <a:t>name.last-name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smtClean="0"/>
              <a:t>A multivalued attribute </a:t>
            </a:r>
            <a:r>
              <a:rPr lang="en-US" altLang="zh-HK" sz="2000" smtClean="0">
                <a:solidFill>
                  <a:srgbClr val="FF3300"/>
                </a:solidFill>
              </a:rPr>
              <a:t>M</a:t>
            </a:r>
            <a:r>
              <a:rPr lang="en-US" altLang="zh-HK" sz="2000" smtClean="0"/>
              <a:t> of an entity </a:t>
            </a:r>
            <a:r>
              <a:rPr lang="en-US" altLang="zh-HK" sz="2000" smtClean="0">
                <a:solidFill>
                  <a:srgbClr val="FF3300"/>
                </a:solidFill>
              </a:rPr>
              <a:t>E</a:t>
            </a:r>
            <a:r>
              <a:rPr lang="en-US" altLang="zh-HK" sz="2000" smtClean="0"/>
              <a:t> is represented by a separate table </a:t>
            </a:r>
            <a:r>
              <a:rPr lang="en-US" altLang="zh-HK" sz="2000" smtClean="0">
                <a:solidFill>
                  <a:srgbClr val="FF3300"/>
                </a:solidFill>
              </a:rPr>
              <a:t>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smtClean="0"/>
              <a:t>Table </a:t>
            </a:r>
            <a:r>
              <a:rPr lang="en-US" altLang="zh-HK" sz="1800" smtClean="0">
                <a:solidFill>
                  <a:srgbClr val="FF3300"/>
                </a:solidFill>
              </a:rPr>
              <a:t>EM</a:t>
            </a:r>
            <a:r>
              <a:rPr lang="en-US" altLang="zh-HK" sz="1800" smtClean="0"/>
              <a:t> has attributes corresponding to the primary key of E and an attribute corresponding to multivalued attribute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smtClean="0"/>
              <a:t>E.g.  Multivalued attribute </a:t>
            </a:r>
            <a:r>
              <a:rPr lang="en-US" altLang="zh-HK" sz="1800" i="1" smtClean="0"/>
              <a:t>phone-number</a:t>
            </a:r>
            <a:r>
              <a:rPr lang="en-US" altLang="zh-HK" sz="1800" smtClean="0"/>
              <a:t> of </a:t>
            </a:r>
            <a:r>
              <a:rPr lang="en-US" altLang="zh-HK" sz="1800" i="1" smtClean="0"/>
              <a:t>employee</a:t>
            </a:r>
            <a:r>
              <a:rPr lang="en-US" altLang="zh-HK" sz="1800" smtClean="0"/>
              <a:t> is represented by a table</a:t>
            </a:r>
            <a:br>
              <a:rPr lang="en-US" altLang="zh-HK" sz="1800" smtClean="0"/>
            </a:br>
            <a:r>
              <a:rPr lang="en-US" altLang="zh-HK" sz="1800" smtClean="0"/>
              <a:t>    </a:t>
            </a:r>
            <a:r>
              <a:rPr lang="en-US" altLang="zh-HK" sz="1800" i="1" smtClean="0"/>
              <a:t>employee-phone</a:t>
            </a:r>
            <a:r>
              <a:rPr lang="en-US" altLang="zh-HK" sz="1800" smtClean="0"/>
              <a:t>(</a:t>
            </a:r>
            <a:r>
              <a:rPr lang="en-US" altLang="zh-HK" sz="1800" i="1" smtClean="0"/>
              <a:t>employee-id, phone-number</a:t>
            </a:r>
            <a:r>
              <a:rPr lang="en-US" altLang="zh-HK" sz="1800" smtClean="0"/>
              <a:t>)</a:t>
            </a:r>
            <a:r>
              <a:rPr lang="en-US" altLang="zh-HK" sz="18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800" smtClean="0"/>
              <a:t>Each value of the multivalued attribute maps to a separate row of the table 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HK" sz="1600" smtClean="0"/>
              <a:t>E.g.,  an employee with primary key 19444 and phones 23580000, 95555555 maps to two rows:   (19444, 23580000) and (19444, 95555555)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9100" y="6553200"/>
            <a:ext cx="8229600" cy="457200"/>
          </a:xfrm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C704424-035D-45FE-8EE6-8D756A8E4C54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7888"/>
          </a:xfrm>
        </p:spPr>
        <p:txBody>
          <a:bodyPr/>
          <a:lstStyle/>
          <a:p>
            <a:pPr eaLnBrk="1" hangingPunct="1"/>
            <a:r>
              <a:rPr lang="en-US" altLang="zh-HK" smtClean="0"/>
              <a:t>Representing Weak Entity Sets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1600200" y="3810000"/>
            <a:ext cx="6003925" cy="25542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28600" y="1143000"/>
            <a:ext cx="8610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HK" sz="1800"/>
              <a:t>A weak entity set becomes a table that includes a column for the primary key of the identifying strong entity set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828800" y="1905000"/>
            <a:ext cx="5437188" cy="17240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32B1BFE-973C-48B2-8D22-9C755A76C414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5300"/>
            <a:ext cx="8001000" cy="457200"/>
          </a:xfrm>
        </p:spPr>
        <p:txBody>
          <a:bodyPr/>
          <a:lstStyle/>
          <a:p>
            <a:pPr eaLnBrk="1" hangingPunct="1"/>
            <a:r>
              <a:rPr lang="en-US" altLang="zh-HK" smtClean="0"/>
              <a:t>Representing Relationship Sets as Tables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5838"/>
            <a:ext cx="8534400" cy="1376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2000" smtClean="0">
                <a:latin typeface="Times New Roman" pitchFamily="18" charset="0"/>
              </a:rPr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2000" smtClean="0">
                <a:latin typeface="Times New Roman" pitchFamily="18" charset="0"/>
              </a:rPr>
              <a:t>E.g.: table for relationship set </a:t>
            </a:r>
            <a:r>
              <a:rPr lang="en-US" altLang="zh-HK" sz="2000" i="1" smtClean="0">
                <a:latin typeface="Times New Roman" pitchFamily="18" charset="0"/>
              </a:rPr>
              <a:t>borrower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1778000" y="2560638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FA681E7-B5C2-4515-AD2F-4709D1B73B3E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Redundancy of Tables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419100" y="3735388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81000" y="1447800"/>
            <a:ext cx="854233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HK" sz="2000"/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HK" sz="2000"/>
              <a:t>Instead of creating a table for relationship </a:t>
            </a:r>
            <a:r>
              <a:rPr lang="en-US" altLang="zh-HK" sz="2000" i="1"/>
              <a:t>account-branch</a:t>
            </a:r>
            <a:r>
              <a:rPr lang="en-US" altLang="zh-HK" sz="2000"/>
              <a:t>, </a:t>
            </a:r>
            <a:r>
              <a:rPr lang="en-US" altLang="zh-HK" sz="2000">
                <a:solidFill>
                  <a:schemeClr val="tx2"/>
                </a:solidFill>
              </a:rPr>
              <a:t>add the key of branch (</a:t>
            </a:r>
            <a:r>
              <a:rPr lang="en-US" altLang="zh-HK" sz="2000" i="1">
                <a:solidFill>
                  <a:schemeClr val="tx2"/>
                </a:solidFill>
              </a:rPr>
              <a:t>branch-name</a:t>
            </a:r>
            <a:r>
              <a:rPr lang="en-US" altLang="zh-HK" sz="2000">
                <a:solidFill>
                  <a:schemeClr val="tx2"/>
                </a:solidFill>
              </a:rPr>
              <a:t>) to the entity set </a:t>
            </a:r>
            <a:r>
              <a:rPr lang="en-US" altLang="zh-HK" sz="2000" i="1">
                <a:solidFill>
                  <a:schemeClr val="tx2"/>
                </a:solidFill>
              </a:rPr>
              <a:t>account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HK" sz="2000" i="1">
                <a:solidFill>
                  <a:schemeClr val="tx2"/>
                </a:solidFill>
              </a:rPr>
              <a:t>branch-name in account is a </a:t>
            </a:r>
            <a:r>
              <a:rPr lang="en-US" altLang="zh-HK" sz="2000" i="1">
                <a:solidFill>
                  <a:srgbClr val="FF3300"/>
                </a:solidFill>
              </a:rPr>
              <a:t>foreign key</a:t>
            </a:r>
            <a:r>
              <a:rPr lang="en-US" altLang="zh-HK" sz="2000" i="1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855FBCF-8765-4E85-8819-E58FC3743BE6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Redundancy of Tables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24025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mtClean="0">
                <a:latin typeface="Times New Roman" pitchFamily="18" charset="0"/>
              </a:rPr>
              <a:t>For one-to-one relationship sets, either side can be chosen to act as the </a:t>
            </a:r>
            <a:r>
              <a:rPr lang="en-US" altLang="zh-HK" smtClean="0"/>
              <a:t>“</a:t>
            </a:r>
            <a:r>
              <a:rPr lang="en-US" altLang="zh-HK" smtClean="0">
                <a:latin typeface="Times New Roman" pitchFamily="18" charset="0"/>
              </a:rPr>
              <a:t>many</a:t>
            </a:r>
            <a:r>
              <a:rPr lang="en-US" altLang="zh-HK" smtClean="0"/>
              <a:t>”</a:t>
            </a:r>
            <a:r>
              <a:rPr lang="en-US" altLang="zh-HK" smtClean="0">
                <a:latin typeface="Times New Roman" pitchFamily="18" charset="0"/>
              </a:rPr>
              <a:t>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mtClean="0">
                <a:latin typeface="Times New Roman" pitchFamily="18" charset="0"/>
              </a:rPr>
              <a:t>That is, extra attribute can be added to either of the tables corresponding to the two entity sets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mtClean="0">
                <a:latin typeface="Times New Roman" pitchFamily="18" charset="0"/>
              </a:rPr>
              <a:t>If participation is </a:t>
            </a:r>
            <a:r>
              <a:rPr lang="en-US" altLang="zh-HK" i="1" smtClean="0">
                <a:latin typeface="Times New Roman" pitchFamily="18" charset="0"/>
              </a:rPr>
              <a:t>partial</a:t>
            </a:r>
            <a:r>
              <a:rPr lang="en-US" altLang="zh-HK" smtClean="0">
                <a:latin typeface="Times New Roman" pitchFamily="18" charset="0"/>
              </a:rPr>
              <a:t> on the many side, replacing a table by an extra attribute in the relation corresponding to the </a:t>
            </a:r>
            <a:r>
              <a:rPr lang="en-US" altLang="zh-HK" smtClean="0"/>
              <a:t>“</a:t>
            </a:r>
            <a:r>
              <a:rPr lang="en-US" altLang="zh-HK" smtClean="0">
                <a:latin typeface="Times New Roman" pitchFamily="18" charset="0"/>
              </a:rPr>
              <a:t>many</a:t>
            </a:r>
            <a:r>
              <a:rPr lang="en-US" altLang="zh-HK" smtClean="0"/>
              <a:t>”</a:t>
            </a:r>
            <a:r>
              <a:rPr lang="en-US" altLang="zh-HK" smtClean="0">
                <a:latin typeface="Times New Roman" pitchFamily="18" charset="0"/>
              </a:rPr>
              <a:t> side could result in null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mtClean="0">
                <a:latin typeface="Times New Roman" pitchFamily="18" charset="0"/>
              </a:rPr>
              <a:t>The table corresponding to a relationship set linking a weak entity set to its identifying strong entity set is redundant.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mtClean="0">
                <a:latin typeface="Times New Roman" pitchFamily="18" charset="0"/>
              </a:rPr>
              <a:t>E.g. The </a:t>
            </a:r>
            <a:r>
              <a:rPr lang="en-US" altLang="zh-HK" i="1" smtClean="0">
                <a:latin typeface="Times New Roman" pitchFamily="18" charset="0"/>
              </a:rPr>
              <a:t>payment</a:t>
            </a:r>
            <a:r>
              <a:rPr lang="en-US" altLang="zh-HK" smtClean="0">
                <a:latin typeface="Times New Roman" pitchFamily="18" charset="0"/>
              </a:rPr>
              <a:t> table already contains the information that would appear in the </a:t>
            </a:r>
            <a:r>
              <a:rPr lang="en-US" altLang="zh-HK" i="1" smtClean="0">
                <a:latin typeface="Times New Roman" pitchFamily="18" charset="0"/>
              </a:rPr>
              <a:t>loan-payment</a:t>
            </a:r>
            <a:r>
              <a:rPr lang="en-US" altLang="zh-HK" smtClean="0">
                <a:latin typeface="Times New Roman" pitchFamily="18" charset="0"/>
              </a:rPr>
              <a:t> table (i.e., the columns loan-number and </a:t>
            </a:r>
            <a:r>
              <a:rPr lang="en-US" altLang="zh-HK" i="1" smtClean="0">
                <a:latin typeface="Times New Roman" pitchFamily="18" charset="0"/>
              </a:rPr>
              <a:t>payment-number</a:t>
            </a:r>
            <a:r>
              <a:rPr lang="en-US" altLang="zh-HK" smtClean="0">
                <a:latin typeface="Times New Roman" pitchFamily="18" charset="0"/>
              </a:rPr>
              <a:t>).</a:t>
            </a:r>
          </a:p>
          <a:p>
            <a:pPr eaLnBrk="1" hangingPunct="1"/>
            <a:endParaRPr lang="en-US" altLang="zh-HK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867530A-8FEE-44DE-AF56-3B8F33370104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HK" smtClean="0"/>
              <a:t>Representing Specialization as Tables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74713"/>
            <a:ext cx="8453438" cy="5461000"/>
          </a:xfrm>
        </p:spPr>
        <p:txBody>
          <a:bodyPr/>
          <a:lstStyle/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800" smtClean="0"/>
              <a:t>Method 1: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400" smtClean="0"/>
              <a:t>Form a table for the higher level entity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400" smtClean="0"/>
              <a:t>Form a table for each lower level entity set, include primary key of higher level entity set and local attributes</a:t>
            </a:r>
            <a:br>
              <a:rPr lang="en-US" altLang="zh-HK" sz="2400" smtClean="0"/>
            </a:br>
            <a:r>
              <a:rPr lang="en-US" altLang="zh-HK" sz="2400" smtClean="0"/>
              <a:t/>
            </a:r>
            <a:br>
              <a:rPr lang="en-US" altLang="zh-HK" sz="2400" smtClean="0"/>
            </a:br>
            <a:r>
              <a:rPr lang="en-US" altLang="zh-HK" sz="2400" smtClean="0">
                <a:solidFill>
                  <a:srgbClr val="990000"/>
                </a:solidFill>
              </a:rPr>
              <a:t>   table</a:t>
            </a:r>
            <a:r>
              <a:rPr lang="en-US" altLang="zh-HK" sz="2400" smtClean="0"/>
              <a:t>	    </a:t>
            </a:r>
            <a:r>
              <a:rPr lang="en-US" altLang="zh-HK" sz="2400" smtClean="0">
                <a:solidFill>
                  <a:srgbClr val="990000"/>
                </a:solidFill>
              </a:rPr>
              <a:t>table attributes</a:t>
            </a:r>
            <a:r>
              <a:rPr lang="en-US" altLang="zh-HK" sz="2400" smtClean="0">
                <a:solidFill>
                  <a:schemeClr val="hlink"/>
                </a:solidFill>
              </a:rPr>
              <a:t/>
            </a:r>
            <a:br>
              <a:rPr lang="en-US" altLang="zh-HK" sz="2400" smtClean="0">
                <a:solidFill>
                  <a:schemeClr val="hlink"/>
                </a:solidFill>
              </a:rPr>
            </a:br>
            <a:r>
              <a:rPr lang="en-US" altLang="zh-HK" sz="2400" i="1" smtClean="0"/>
              <a:t>person	id, name, street, city  </a:t>
            </a:r>
            <a:br>
              <a:rPr lang="en-US" altLang="zh-HK" sz="2400" i="1" smtClean="0"/>
            </a:br>
            <a:r>
              <a:rPr lang="en-US" altLang="zh-HK" sz="2400" i="1" smtClean="0"/>
              <a:t>customer	id, credit-rating</a:t>
            </a:r>
            <a:br>
              <a:rPr lang="en-US" altLang="zh-HK" sz="2400" i="1" smtClean="0"/>
            </a:br>
            <a:r>
              <a:rPr lang="en-US" altLang="zh-HK" sz="2400" i="1" smtClean="0"/>
              <a:t>employee	id, salary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HK" sz="2400" smtClean="0"/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400" smtClean="0"/>
              <a:t>Drawback:  getting information about, e.g., </a:t>
            </a:r>
            <a:r>
              <a:rPr lang="en-US" altLang="zh-HK" sz="2400" i="1" smtClean="0"/>
              <a:t>employee</a:t>
            </a:r>
            <a:r>
              <a:rPr lang="en-US" altLang="zh-HK" sz="2400" smtClean="0"/>
              <a:t> requires accessing two tables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979488" y="30480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438400" y="26955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0C760E2-108A-4B24-B357-8D7790EE5DA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49053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HK" smtClean="0"/>
              <a:t>Specialization as Tables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74713"/>
            <a:ext cx="8453438" cy="5461000"/>
          </a:xfrm>
        </p:spPr>
        <p:txBody>
          <a:bodyPr/>
          <a:lstStyle/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HK" smtClean="0"/>
          </a:p>
          <a:p>
            <a:pPr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800" smtClean="0"/>
              <a:t>Method 2: 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400" smtClean="0"/>
              <a:t>Form a table for each entity set with all local and inherited attributes	</a:t>
            </a:r>
            <a:br>
              <a:rPr lang="en-US" altLang="zh-HK" sz="2400" smtClean="0"/>
            </a:br>
            <a:r>
              <a:rPr lang="en-US" altLang="zh-HK" sz="2400" smtClean="0"/>
              <a:t>	</a:t>
            </a:r>
            <a:r>
              <a:rPr lang="en-US" altLang="zh-HK" smtClean="0">
                <a:solidFill>
                  <a:srgbClr val="990000"/>
                </a:solidFill>
              </a:rPr>
              <a:t>table </a:t>
            </a:r>
            <a:r>
              <a:rPr lang="en-US" altLang="zh-HK" smtClean="0"/>
              <a:t>	   </a:t>
            </a:r>
            <a:r>
              <a:rPr lang="en-US" altLang="zh-HK" smtClean="0">
                <a:solidFill>
                  <a:srgbClr val="990000"/>
                </a:solidFill>
              </a:rPr>
              <a:t>table attributes</a:t>
            </a:r>
            <a:r>
              <a:rPr lang="en-US" altLang="zh-HK" smtClean="0"/>
              <a:t/>
            </a:r>
            <a:br>
              <a:rPr lang="en-US" altLang="zh-HK" smtClean="0"/>
            </a:br>
            <a:r>
              <a:rPr lang="en-US" altLang="zh-HK" i="1" smtClean="0"/>
              <a:t>person	id, name, street, city	</a:t>
            </a:r>
            <a:br>
              <a:rPr lang="en-US" altLang="zh-HK" i="1" smtClean="0"/>
            </a:br>
            <a:r>
              <a:rPr lang="en-US" altLang="zh-HK" i="1" smtClean="0"/>
              <a:t>customer	id, name, street, city, credit-rating</a:t>
            </a:r>
            <a:br>
              <a:rPr lang="en-US" altLang="zh-HK" i="1" smtClean="0"/>
            </a:br>
            <a:r>
              <a:rPr lang="en-US" altLang="zh-HK" i="1" smtClean="0"/>
              <a:t>employee 	id, name, street, city, salary</a:t>
            </a:r>
            <a:br>
              <a:rPr lang="en-US" altLang="zh-HK" i="1" smtClean="0"/>
            </a:br>
            <a:r>
              <a:rPr lang="en-US" altLang="zh-HK" sz="2400" smtClean="0"/>
              <a:t>		</a:t>
            </a:r>
            <a:br>
              <a:rPr lang="en-US" altLang="zh-HK" sz="2400" smtClean="0"/>
            </a:br>
            <a:r>
              <a:rPr lang="en-US" altLang="zh-HK" sz="2400" smtClean="0"/>
              <a:t>If specialization is </a:t>
            </a:r>
            <a:r>
              <a:rPr lang="en-US" altLang="zh-HK" sz="2400" smtClean="0">
                <a:solidFill>
                  <a:srgbClr val="FF3300"/>
                </a:solidFill>
              </a:rPr>
              <a:t>total</a:t>
            </a:r>
            <a:r>
              <a:rPr lang="en-US" altLang="zh-HK" sz="2400" smtClean="0"/>
              <a:t>, no need to create  table for generalized entity (</a:t>
            </a:r>
            <a:r>
              <a:rPr lang="en-US" altLang="zh-HK" sz="2400" i="1" smtClean="0"/>
              <a:t>person</a:t>
            </a:r>
            <a:r>
              <a:rPr lang="en-US" altLang="zh-HK" sz="2400" smtClean="0"/>
              <a:t>) </a:t>
            </a:r>
          </a:p>
          <a:p>
            <a:pPr lvl="1" eaLnBrk="1" hangingPunct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HK" sz="2400" smtClean="0"/>
              <a:t>Drawback:  street and city may be stored redundantly for persons who are both customers and employees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914400" y="29718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667000" y="2819400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1E99A00-7D90-4C9C-8322-0BE96079D18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143000" y="457200"/>
            <a:ext cx="7173913" cy="931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ahoma" pitchFamily="34" charset="0"/>
              </a:rPr>
              <a:t>Basic Concepts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703263" y="1676400"/>
            <a:ext cx="79486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TW">
                <a:latin typeface="Tahoma" pitchFamily="34" charset="0"/>
              </a:rPr>
              <a:t>Entities and relationships are stored in tables</a:t>
            </a:r>
          </a:p>
          <a:p>
            <a:pPr marL="342900" indent="-342900"/>
            <a:r>
              <a:rPr lang="en-US" altLang="zh-TW">
                <a:latin typeface="Tahoma" pitchFamily="34" charset="0"/>
              </a:rPr>
              <a:t>Well-defined semantics and languages for manipulating the tables</a:t>
            </a:r>
          </a:p>
          <a:p>
            <a:pPr marL="342900" indent="-342900"/>
            <a:r>
              <a:rPr lang="en-US" altLang="zh-TW">
                <a:latin typeface="Tahoma" pitchFamily="34" charset="0"/>
              </a:rPr>
              <a:t>Ease of implementation – write queries on tables without caring about the physical level and optimization issues</a:t>
            </a:r>
          </a:p>
          <a:p>
            <a:pPr marL="342900" indent="-342900"/>
            <a:r>
              <a:rPr lang="en-US" altLang="zh-TW">
                <a:latin typeface="Tahoma" pitchFamily="34" charset="0"/>
              </a:rPr>
              <a:t>All popular DBMSs today are based on relational data model (or an extension of it, e.g., object-relational data model)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ECB3525-5A98-417D-838F-89CFD7920CE2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143000" y="457200"/>
            <a:ext cx="7173913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rebuchet MS" pitchFamily="34" charset="0"/>
              </a:rPr>
              <a:t>Terminology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703263" y="1447800"/>
            <a:ext cx="7948612" cy="346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Relation</a:t>
            </a:r>
            <a:r>
              <a:rPr lang="en-US" altLang="zh-TW" sz="2000">
                <a:latin typeface="Tahoma" pitchFamily="34" charset="0"/>
              </a:rPr>
              <a:t>  table; denoted by R(A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 A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 ..., A</a:t>
            </a:r>
            <a:r>
              <a:rPr lang="en-US" altLang="zh-TW" sz="2000" baseline="-25000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) where R is a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relation name</a:t>
            </a:r>
            <a:r>
              <a:rPr lang="en-US" altLang="zh-TW" sz="2000">
                <a:latin typeface="Tahoma" pitchFamily="34" charset="0"/>
              </a:rPr>
              <a:t> and (A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 A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 ..., A</a:t>
            </a:r>
            <a:r>
              <a:rPr lang="en-US" altLang="zh-TW" sz="2000" baseline="-25000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) is the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relation schema</a:t>
            </a:r>
            <a:r>
              <a:rPr lang="en-US" altLang="zh-TW" sz="2000">
                <a:latin typeface="Tahoma" pitchFamily="34" charset="0"/>
              </a:rPr>
              <a:t> of R</a:t>
            </a:r>
          </a:p>
          <a:p>
            <a:pPr marL="342900" indent="-342900"/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Attribute (column)</a:t>
            </a:r>
            <a:r>
              <a:rPr lang="en-US" altLang="zh-TW" sz="2000">
                <a:latin typeface="Tahoma" pitchFamily="34" charset="0"/>
              </a:rPr>
              <a:t>  denoted by A</a:t>
            </a:r>
            <a:r>
              <a:rPr lang="en-US" altLang="zh-TW" sz="2000" baseline="-25000">
                <a:latin typeface="Tahoma" pitchFamily="34" charset="0"/>
              </a:rPr>
              <a:t>i</a:t>
            </a:r>
            <a:endParaRPr lang="en-US" altLang="zh-TW" sz="2000">
              <a:latin typeface="Tahoma" pitchFamily="34" charset="0"/>
            </a:endParaRPr>
          </a:p>
          <a:p>
            <a:pPr marL="342900" indent="-342900"/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Tuple (Record)</a:t>
            </a:r>
            <a:r>
              <a:rPr lang="en-US" altLang="zh-TW" sz="2000">
                <a:latin typeface="Tahoma" pitchFamily="34" charset="0"/>
              </a:rPr>
              <a:t>  row</a:t>
            </a:r>
          </a:p>
          <a:p>
            <a:pPr marL="342900" indent="-342900"/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Attribute value</a:t>
            </a:r>
            <a:r>
              <a:rPr lang="en-US" altLang="zh-TW" sz="2000">
                <a:latin typeface="Tahoma" pitchFamily="34" charset="0"/>
              </a:rPr>
              <a:t>  value stored in a table cell</a:t>
            </a:r>
          </a:p>
          <a:p>
            <a:pPr marL="342900" indent="-342900"/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Domain</a:t>
            </a:r>
            <a:r>
              <a:rPr lang="en-US" altLang="zh-TW" sz="2000">
                <a:latin typeface="Tahoma" pitchFamily="34" charset="0"/>
              </a:rPr>
              <a:t>  legal type and range of values of an attribute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denoted by dom(A</a:t>
            </a:r>
            <a:r>
              <a:rPr lang="en-US" altLang="zh-TW" sz="2000" baseline="-25000">
                <a:latin typeface="Tahoma" pitchFamily="34" charset="0"/>
              </a:rPr>
              <a:t>i</a:t>
            </a:r>
            <a:r>
              <a:rPr lang="en-US" altLang="zh-TW" sz="2000">
                <a:latin typeface="Tahoma" pitchFamily="34" charset="0"/>
              </a:rPr>
              <a:t>)</a:t>
            </a:r>
          </a:p>
          <a:p>
            <a:pPr marL="742950" lvl="1" indent="-285750">
              <a:buFontTx/>
              <a:buChar char="–"/>
            </a:pPr>
            <a:r>
              <a:rPr lang="en-US" altLang="zh-TW" sz="1800">
                <a:latin typeface="Tahoma" pitchFamily="34" charset="0"/>
              </a:rPr>
              <a:t>Attribute: Age			Domain: [0-100]</a:t>
            </a:r>
          </a:p>
          <a:p>
            <a:pPr marL="742950" lvl="1" indent="-285750">
              <a:buFontTx/>
              <a:buChar char="–"/>
            </a:pPr>
            <a:r>
              <a:rPr lang="en-US" altLang="zh-TW" sz="1800">
                <a:latin typeface="Tahoma" pitchFamily="34" charset="0"/>
              </a:rPr>
              <a:t>Attribute: EmpName		Domain: 50 alphabetic chars</a:t>
            </a:r>
          </a:p>
          <a:p>
            <a:pPr marL="742950" lvl="1" indent="-285750">
              <a:buFontTx/>
              <a:buChar char="–"/>
            </a:pPr>
            <a:r>
              <a:rPr lang="en-US" altLang="zh-TW" sz="1800">
                <a:latin typeface="Tahoma" pitchFamily="34" charset="0"/>
              </a:rPr>
              <a:t>Attribute: Salary			Domain: non-negative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7B9AD16-2554-48B6-A801-37517D6EA54D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965200" y="2466975"/>
          <a:ext cx="69151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文件" r:id="rId3" imgW="6923532" imgH="3339084" progId="Word.Document.8">
                  <p:embed/>
                </p:oleObj>
              </mc:Choice>
              <mc:Fallback>
                <p:oleObj name="文件" r:id="rId3" imgW="6923532" imgH="33390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466975"/>
                        <a:ext cx="69151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Line 3"/>
          <p:cNvSpPr>
            <a:spLocks noChangeShapeType="1"/>
          </p:cNvSpPr>
          <p:nvPr/>
        </p:nvSpPr>
        <p:spPr bwMode="auto">
          <a:xfrm flipV="1">
            <a:off x="2359025" y="1885950"/>
            <a:ext cx="1898650" cy="118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429000" y="15240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sz="1800" b="1"/>
              <a:t>Attributes/Columns (collectively as a schema)</a:t>
            </a:r>
            <a:endParaRPr lang="en-US" altLang="zh-TW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H="1" flipV="1">
            <a:off x="4610100" y="1809750"/>
            <a:ext cx="0" cy="110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H="1" flipV="1">
            <a:off x="4821238" y="1885950"/>
            <a:ext cx="1125537" cy="103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 flipH="1" flipV="1">
            <a:off x="5102225" y="1809750"/>
            <a:ext cx="1828800" cy="110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 rot="5358753">
            <a:off x="7671594" y="4006057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sz="1800" b="1"/>
              <a:t>Tuples/Rows</a:t>
            </a:r>
            <a:endParaRPr lang="en-US" altLang="zh-TW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30" name="Group 9"/>
          <p:cNvGrpSpPr>
            <a:grpSpLocks/>
          </p:cNvGrpSpPr>
          <p:nvPr/>
        </p:nvGrpSpPr>
        <p:grpSpPr bwMode="auto">
          <a:xfrm>
            <a:off x="7454900" y="3449638"/>
            <a:ext cx="714375" cy="1676400"/>
            <a:chOff x="4691" y="2161"/>
            <a:chExt cx="683" cy="1056"/>
          </a:xfrm>
        </p:grpSpPr>
        <p:sp>
          <p:nvSpPr>
            <p:cNvPr id="5134" name="Line 10"/>
            <p:cNvSpPr>
              <a:spLocks noChangeShapeType="1"/>
            </p:cNvSpPr>
            <p:nvPr/>
          </p:nvSpPr>
          <p:spPr bwMode="auto">
            <a:xfrm>
              <a:off x="4691" y="2161"/>
              <a:ext cx="683" cy="2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1"/>
            <p:cNvSpPr>
              <a:spLocks noChangeShapeType="1"/>
            </p:cNvSpPr>
            <p:nvPr/>
          </p:nvSpPr>
          <p:spPr bwMode="auto">
            <a:xfrm>
              <a:off x="4691" y="2449"/>
              <a:ext cx="63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2"/>
            <p:cNvSpPr>
              <a:spLocks noChangeShapeType="1"/>
            </p:cNvSpPr>
            <p:nvPr/>
          </p:nvSpPr>
          <p:spPr bwMode="auto">
            <a:xfrm flipV="1">
              <a:off x="4691" y="2643"/>
              <a:ext cx="638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3"/>
            <p:cNvSpPr>
              <a:spLocks noChangeShapeType="1"/>
            </p:cNvSpPr>
            <p:nvPr/>
          </p:nvSpPr>
          <p:spPr bwMode="auto">
            <a:xfrm flipV="1">
              <a:off x="4691" y="2739"/>
              <a:ext cx="638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4"/>
            <p:cNvSpPr>
              <a:spLocks noChangeShapeType="1"/>
            </p:cNvSpPr>
            <p:nvPr/>
          </p:nvSpPr>
          <p:spPr bwMode="auto">
            <a:xfrm flipV="1">
              <a:off x="4691" y="2835"/>
              <a:ext cx="683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Text Box 15"/>
          <p:cNvSpPr txBox="1">
            <a:spLocks noChangeArrowheads="1"/>
          </p:cNvSpPr>
          <p:nvPr/>
        </p:nvSpPr>
        <p:spPr bwMode="auto">
          <a:xfrm>
            <a:off x="20638" y="1524000"/>
            <a:ext cx="288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Relation Name/Table Name</a:t>
            </a:r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 flipH="1" flipV="1">
            <a:off x="1093788" y="1852613"/>
            <a:ext cx="350837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7"/>
          <p:cNvSpPr>
            <a:spLocks noChangeArrowheads="1"/>
          </p:cNvSpPr>
          <p:nvPr/>
        </p:nvSpPr>
        <p:spPr bwMode="auto">
          <a:xfrm>
            <a:off x="914400" y="457200"/>
            <a:ext cx="7173913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rebuchet MS" pitchFamily="34" charset="0"/>
              </a:rPr>
              <a:t>An Example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1CCC59E-2736-484A-8631-F9BE785E0D9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143000" y="457200"/>
            <a:ext cx="7173913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rebuchet MS" pitchFamily="34" charset="0"/>
              </a:rPr>
              <a:t>Some Formal Definitions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703263" y="1524000"/>
            <a:ext cx="79486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Aft>
                <a:spcPts val="600"/>
              </a:spcAft>
            </a:pPr>
            <a:r>
              <a:rPr lang="en-US" altLang="zh-TW" sz="2000">
                <a:latin typeface="Tahoma" pitchFamily="34" charset="0"/>
              </a:rPr>
              <a:t>A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relation schema</a:t>
            </a:r>
            <a:r>
              <a:rPr lang="en-US" altLang="zh-TW" sz="2000">
                <a:latin typeface="Tahoma" pitchFamily="34" charset="0"/>
              </a:rPr>
              <a:t> is denoted by: R(A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 A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 ..., A</a:t>
            </a:r>
            <a:r>
              <a:rPr lang="en-US" altLang="zh-TW" sz="2000" baseline="-25000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zh-TW" sz="1800">
                <a:latin typeface="Tahoma" pitchFamily="34" charset="0"/>
              </a:rPr>
              <a:t>STUDENT(Name, Student-id, Age, CGA)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Degree</a:t>
            </a:r>
            <a:r>
              <a:rPr lang="en-US" altLang="zh-TW" sz="2000">
                <a:latin typeface="Tahoma" pitchFamily="34" charset="0"/>
              </a:rPr>
              <a:t> of a relation: the number of attributes </a:t>
            </a:r>
            <a:r>
              <a:rPr lang="en-US" altLang="zh-TW" sz="2000" i="1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 in the relation.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Tuple </a:t>
            </a:r>
            <a:r>
              <a:rPr lang="en-US" altLang="zh-TW" sz="2000" i="1">
                <a:latin typeface="Tahoma" pitchFamily="34" charset="0"/>
              </a:rPr>
              <a:t>t</a:t>
            </a:r>
            <a:r>
              <a:rPr lang="en-US" altLang="zh-TW" sz="2000">
                <a:latin typeface="Tahoma" pitchFamily="34" charset="0"/>
              </a:rPr>
              <a:t> of R(A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 A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 ..., A</a:t>
            </a:r>
            <a:r>
              <a:rPr lang="en-US" altLang="zh-TW" sz="2000" baseline="-25000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): An ordered set of values &lt;v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,v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,...,v</a:t>
            </a:r>
            <a:r>
              <a:rPr lang="en-US" altLang="zh-TW" sz="2000" baseline="-25000">
                <a:latin typeface="Tahoma" pitchFamily="34" charset="0"/>
              </a:rPr>
              <a:t>n</a:t>
            </a:r>
            <a:r>
              <a:rPr lang="en-US" altLang="zh-TW" sz="2000">
                <a:latin typeface="Tahoma" pitchFamily="34" charset="0"/>
              </a:rPr>
              <a:t>&gt; where each v</a:t>
            </a:r>
            <a:r>
              <a:rPr lang="en-US" altLang="zh-TW" sz="2000" baseline="-25000">
                <a:latin typeface="Tahoma" pitchFamily="34" charset="0"/>
              </a:rPr>
              <a:t>i</a:t>
            </a:r>
            <a:r>
              <a:rPr lang="en-US" altLang="zh-TW" sz="2000">
                <a:latin typeface="Tahoma" pitchFamily="34" charset="0"/>
              </a:rPr>
              <a:t> is an element of dom(A</a:t>
            </a:r>
            <a:r>
              <a:rPr lang="en-US" altLang="zh-TW" sz="2000" baseline="-25000">
                <a:latin typeface="Tahoma" pitchFamily="34" charset="0"/>
              </a:rPr>
              <a:t>i</a:t>
            </a:r>
            <a:r>
              <a:rPr lang="en-US" altLang="zh-TW" sz="2000">
                <a:latin typeface="Tahoma" pitchFamily="34" charset="0"/>
              </a:rPr>
              <a:t>). 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Relation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instance</a:t>
            </a:r>
            <a:r>
              <a:rPr lang="en-US" altLang="zh-TW" sz="2000">
                <a:latin typeface="Tahoma" pitchFamily="34" charset="0"/>
              </a:rPr>
              <a:t> r(R): A set of tuples in R.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r(R) = {t</a:t>
            </a:r>
            <a:r>
              <a:rPr lang="en-US" altLang="zh-TW" sz="2000" baseline="-25000">
                <a:latin typeface="Tahoma" pitchFamily="34" charset="0"/>
              </a:rPr>
              <a:t>1</a:t>
            </a:r>
            <a:r>
              <a:rPr lang="en-US" altLang="zh-TW" sz="2000">
                <a:latin typeface="Tahoma" pitchFamily="34" charset="0"/>
              </a:rPr>
              <a:t>, t</a:t>
            </a:r>
            <a:r>
              <a:rPr lang="en-US" altLang="zh-TW" sz="2000" baseline="-25000">
                <a:latin typeface="Tahoma" pitchFamily="34" charset="0"/>
              </a:rPr>
              <a:t>2</a:t>
            </a:r>
            <a:r>
              <a:rPr lang="en-US" altLang="zh-TW" sz="2000">
                <a:latin typeface="Tahoma" pitchFamily="34" charset="0"/>
              </a:rPr>
              <a:t>, ..., t</a:t>
            </a:r>
            <a:r>
              <a:rPr lang="en-US" altLang="zh-TW" sz="2000" baseline="-25000">
                <a:latin typeface="Tahoma" pitchFamily="34" charset="0"/>
              </a:rPr>
              <a:t>m</a:t>
            </a:r>
            <a:r>
              <a:rPr lang="en-US" altLang="zh-TW" sz="2000">
                <a:latin typeface="Tahoma" pitchFamily="34" charset="0"/>
              </a:rPr>
              <a:t>}, or alternatively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219200" y="4648200"/>
            <a:ext cx="7173913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ahoma" pitchFamily="34" charset="0"/>
              </a:rPr>
              <a:t>r(R)  dom(A1)  dom(A2)  ...  dom(An)</a:t>
            </a:r>
            <a:endParaRPr lang="en-US" altLang="zh-TW" sz="2800">
              <a:solidFill>
                <a:srgbClr val="FF33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  <p:bldP spid="134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64DBAD5-6C2D-4D59-9389-20F1508ADA50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143000" y="457200"/>
            <a:ext cx="7173913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rebuchet MS" pitchFamily="34" charset="0"/>
              </a:rPr>
              <a:t>Relation and Cartesian Product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703263" y="1524000"/>
            <a:ext cx="79486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Aft>
                <a:spcPts val="600"/>
              </a:spcAft>
            </a:pPr>
            <a:r>
              <a:rPr lang="en-US" altLang="zh-TW" sz="2000">
                <a:latin typeface="Tahoma" pitchFamily="34" charset="0"/>
              </a:rPr>
              <a:t>A relation is any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subset</a:t>
            </a:r>
            <a:r>
              <a:rPr lang="en-US" altLang="zh-TW" sz="2000">
                <a:latin typeface="Tahoma" pitchFamily="34" charset="0"/>
              </a:rPr>
              <a:t> of the Cartesian product of domains of values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TW" sz="2000">
                <a:latin typeface="Tahoma" pitchFamily="34" charset="0"/>
              </a:rPr>
              <a:t>Example: </a:t>
            </a:r>
            <a:r>
              <a:rPr lang="en-US" altLang="zh-TW" sz="1800">
                <a:latin typeface="Tahoma" pitchFamily="34" charset="0"/>
              </a:rPr>
              <a:t>Let	</a:t>
            </a:r>
            <a:r>
              <a:rPr lang="en-US" altLang="zh-TW" sz="1800">
                <a:solidFill>
                  <a:srgbClr val="0236B8"/>
                </a:solidFill>
                <a:latin typeface="Tahoma" pitchFamily="34" charset="0"/>
              </a:rPr>
              <a:t>Dom(Name) = { Lee, Cheung }</a:t>
            </a:r>
            <a:br>
              <a:rPr lang="en-US" altLang="zh-TW" sz="1800">
                <a:solidFill>
                  <a:srgbClr val="0236B8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rgbClr val="0236B8"/>
                </a:solidFill>
                <a:latin typeface="Tahoma" pitchFamily="34" charset="0"/>
              </a:rPr>
              <a:t>        	Dom(Grade) = { A, B, C }</a:t>
            </a:r>
          </a:p>
          <a:p>
            <a:pPr marL="1143000" lvl="2" indent="-228600">
              <a:spcAft>
                <a:spcPts val="600"/>
              </a:spcAft>
              <a:buFontTx/>
              <a:buNone/>
            </a:pPr>
            <a:r>
              <a:rPr lang="en-US" altLang="zh-TW" sz="1800">
                <a:latin typeface="Tahoma" pitchFamily="34" charset="0"/>
              </a:rPr>
              <a:t>Then the Cartesian product of the domains is</a:t>
            </a:r>
          </a:p>
          <a:p>
            <a:pPr marL="1143000" lvl="2" indent="-228600">
              <a:spcAft>
                <a:spcPts val="600"/>
              </a:spcAft>
              <a:buFontTx/>
              <a:buNone/>
            </a:pPr>
            <a:r>
              <a:rPr lang="en-US" altLang="zh-TW" sz="1600">
                <a:solidFill>
                  <a:srgbClr val="0236B8"/>
                </a:solidFill>
                <a:latin typeface="Tahoma" pitchFamily="34" charset="0"/>
              </a:rPr>
              <a:t>Dom(Name)  Dom(Grade) = { Lee, A, Lee, B , Lee, C,</a:t>
            </a:r>
            <a:br>
              <a:rPr lang="en-US" altLang="zh-TW" sz="1600">
                <a:solidFill>
                  <a:srgbClr val="0236B8"/>
                </a:solidFill>
                <a:latin typeface="Tahoma" pitchFamily="34" charset="0"/>
              </a:rPr>
            </a:br>
            <a:r>
              <a:rPr lang="en-US" altLang="zh-TW" sz="1600">
                <a:solidFill>
                  <a:srgbClr val="0236B8"/>
                </a:solidFill>
                <a:latin typeface="Tahoma" pitchFamily="34" charset="0"/>
              </a:rPr>
              <a:t>			Cheung, A, Cheung, B, Cheung C }</a:t>
            </a:r>
          </a:p>
          <a:p>
            <a:pPr marL="1143000" lvl="2" indent="-228600">
              <a:spcAft>
                <a:spcPts val="600"/>
              </a:spcAft>
              <a:buFontTx/>
              <a:buNone/>
            </a:pPr>
            <a:endParaRPr lang="en-US" altLang="zh-TW" sz="1600">
              <a:solidFill>
                <a:srgbClr val="0236B8"/>
              </a:solidFill>
              <a:latin typeface="Tahoma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en-US" altLang="zh-TW" sz="1800">
                <a:latin typeface="Tahoma" pitchFamily="34" charset="0"/>
              </a:rPr>
              <a:t>A relation StudentGrade (Name, Grade) can be defined as any </a:t>
            </a:r>
            <a:r>
              <a:rPr lang="en-US" altLang="zh-TW" sz="1800" i="1">
                <a:solidFill>
                  <a:srgbClr val="FF3300"/>
                </a:solidFill>
                <a:latin typeface="Tahoma" pitchFamily="34" charset="0"/>
              </a:rPr>
              <a:t>subset</a:t>
            </a: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n-US" altLang="zh-TW" sz="1800">
                <a:latin typeface="Tahoma" pitchFamily="34" charset="0"/>
              </a:rPr>
              <a:t>of the Cartesian product </a:t>
            </a:r>
            <a:r>
              <a:rPr lang="en-US" altLang="zh-TW" sz="1800">
                <a:solidFill>
                  <a:srgbClr val="0236B8"/>
                </a:solidFill>
                <a:latin typeface="Tahoma" pitchFamily="34" charset="0"/>
              </a:rPr>
              <a:t>Dom(Name)  Dom(Grade)</a:t>
            </a:r>
            <a:r>
              <a:rPr lang="en-US" altLang="zh-TW" sz="1800">
                <a:latin typeface="Tahoma" pitchFamily="34" charset="0"/>
              </a:rPr>
              <a:t> 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zh-TW" sz="1600">
                <a:solidFill>
                  <a:srgbClr val="0236B8"/>
                </a:solidFill>
                <a:latin typeface="Tahoma" pitchFamily="34" charset="0"/>
              </a:rPr>
              <a:t>r(StudentGrade) = { Lee, A, Cheung C }  Dom(Name)  Dom(Grade)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zh-TW" altLang="zh-TW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EDAAB85-E52E-497C-B446-8E4AD6725A1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73113" y="457200"/>
            <a:ext cx="7526337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83162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Trebuchet MS" pitchFamily="34" charset="0"/>
              </a:rPr>
              <a:t>Characteristics of Relations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81000" y="15240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Tuples in a relation are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not</a:t>
            </a:r>
            <a:r>
              <a:rPr lang="en-US" altLang="zh-TW" sz="2000">
                <a:latin typeface="Tahoma" pitchFamily="34" charset="0"/>
              </a:rPr>
              <a:t> considered to be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ordered</a:t>
            </a:r>
            <a:r>
              <a:rPr lang="en-US" altLang="zh-TW" sz="2000">
                <a:latin typeface="Tahoma" pitchFamily="34" charset="0"/>
              </a:rPr>
              <a:t>, even though they appear to be in a tabular form. (Recall that a relation is a </a:t>
            </a:r>
            <a:r>
              <a:rPr lang="en-US" altLang="zh-TW" sz="2000">
                <a:solidFill>
                  <a:srgbClr val="FF3300"/>
                </a:solidFill>
                <a:latin typeface="Tahoma" pitchFamily="34" charset="0"/>
              </a:rPr>
              <a:t>set of tuples</a:t>
            </a:r>
            <a:r>
              <a:rPr lang="en-US" altLang="zh-TW" sz="2000">
                <a:latin typeface="Tahoma" pitchFamily="34" charset="0"/>
              </a:rPr>
              <a:t>.) 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All attribute values are considered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atomic</a:t>
            </a:r>
            <a:r>
              <a:rPr lang="en-US" altLang="zh-TW" sz="2000">
                <a:latin typeface="Tahoma" pitchFamily="34" charset="0"/>
              </a:rPr>
              <a:t>. </a:t>
            </a:r>
            <a:r>
              <a:rPr lang="en-US" altLang="zh-TW" sz="2000">
                <a:solidFill>
                  <a:srgbClr val="0000FF"/>
                </a:solidFill>
                <a:latin typeface="Tahoma" pitchFamily="34" charset="0"/>
              </a:rPr>
              <a:t>Multivalued</a:t>
            </a:r>
            <a:r>
              <a:rPr lang="en-US" altLang="zh-TW" sz="2000">
                <a:latin typeface="Tahoma" pitchFamily="34" charset="0"/>
              </a:rPr>
              <a:t> and </a:t>
            </a:r>
            <a:r>
              <a:rPr lang="en-US" altLang="zh-TW" sz="2000">
                <a:solidFill>
                  <a:srgbClr val="0000FF"/>
                </a:solidFill>
                <a:latin typeface="Tahoma" pitchFamily="34" charset="0"/>
              </a:rPr>
              <a:t>composite</a:t>
            </a:r>
            <a:r>
              <a:rPr lang="en-US" altLang="zh-TW" sz="2000">
                <a:latin typeface="Tahoma" pitchFamily="34" charset="0"/>
              </a:rPr>
              <a:t> attribute values are </a:t>
            </a:r>
            <a:r>
              <a:rPr lang="en-US" altLang="zh-TW" sz="2000">
                <a:solidFill>
                  <a:srgbClr val="0000FF"/>
                </a:solidFill>
                <a:latin typeface="Tahoma" pitchFamily="34" charset="0"/>
              </a:rPr>
              <a:t>not</a:t>
            </a:r>
            <a:r>
              <a:rPr lang="en-US" altLang="zh-TW" sz="2000">
                <a:latin typeface="Tahoma" pitchFamily="34" charset="0"/>
              </a:rPr>
              <a:t> allowed in tables, although they are permitted by the ER diagrams 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000">
                <a:latin typeface="Tahoma" pitchFamily="34" charset="0"/>
              </a:rPr>
              <a:t>A special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null</a:t>
            </a:r>
            <a:r>
              <a:rPr lang="en-US" altLang="zh-TW" sz="2000">
                <a:latin typeface="Tahoma" pitchFamily="34" charset="0"/>
              </a:rPr>
              <a:t> value is used to represent values that are: </a:t>
            </a:r>
          </a:p>
          <a:p>
            <a:pPr marL="819150" lvl="1" indent="-285750">
              <a:spcBef>
                <a:spcPts val="600"/>
              </a:spcBef>
              <a:buFontTx/>
              <a:buChar char="–"/>
            </a:pPr>
            <a:r>
              <a:rPr lang="en-US" altLang="zh-HK" sz="1800" i="1">
                <a:latin typeface="Tahoma" pitchFamily="34" charset="0"/>
              </a:rPr>
              <a:t>Not applicable</a:t>
            </a:r>
            <a:r>
              <a:rPr lang="en-US" altLang="zh-HK" sz="1800">
                <a:latin typeface="Tahoma" pitchFamily="34" charset="0"/>
              </a:rPr>
              <a:t> (phone number for a client that has no phone)</a:t>
            </a:r>
          </a:p>
          <a:p>
            <a:pPr marL="819150" lvl="1" indent="-285750">
              <a:spcBef>
                <a:spcPts val="600"/>
              </a:spcBef>
              <a:buFontTx/>
              <a:buChar char="–"/>
            </a:pPr>
            <a:r>
              <a:rPr lang="en-US" altLang="zh-HK" sz="1800" i="1">
                <a:latin typeface="Tahoma" pitchFamily="34" charset="0"/>
              </a:rPr>
              <a:t>Missing values</a:t>
            </a:r>
            <a:r>
              <a:rPr lang="en-US" altLang="zh-HK" sz="1800">
                <a:latin typeface="Tahoma" pitchFamily="34" charset="0"/>
              </a:rPr>
              <a:t> (there is a phone number but we do not know it yet)</a:t>
            </a:r>
          </a:p>
          <a:p>
            <a:pPr marL="819150" lvl="1" indent="-285750">
              <a:spcBef>
                <a:spcPts val="600"/>
              </a:spcBef>
              <a:buFontTx/>
              <a:buChar char="–"/>
            </a:pPr>
            <a:r>
              <a:rPr lang="en-US" altLang="zh-HK" sz="1800" i="1">
                <a:latin typeface="Tahoma" pitchFamily="34" charset="0"/>
              </a:rPr>
              <a:t>Not known</a:t>
            </a:r>
            <a:r>
              <a:rPr lang="en-US" altLang="zh-HK" sz="1800">
                <a:latin typeface="Tahoma" pitchFamily="34" charset="0"/>
              </a:rPr>
              <a:t> (we do not know whether there is a phone number or not) </a:t>
            </a:r>
          </a:p>
          <a:p>
            <a:pPr marL="342900" indent="-342900">
              <a:spcBef>
                <a:spcPts val="600"/>
              </a:spcBef>
            </a:pPr>
            <a:endParaRPr lang="en-US" altLang="zh-TW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910B473-B86B-42B9-ADC2-77D03BB5275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328738"/>
            <a:ext cx="7908925" cy="1119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Let </a:t>
            </a:r>
            <a:r>
              <a:rPr lang="en-US" altLang="zh-TW" sz="1800" i="1" smtClean="0"/>
              <a:t>K </a:t>
            </a:r>
            <a:r>
              <a:rPr lang="en-US" altLang="zh-TW" sz="1800" smtClean="0">
                <a:solidFill>
                  <a:srgbClr val="0236B8"/>
                </a:solidFill>
                <a:sym typeface="Symbol" pitchFamily="18" charset="2"/>
              </a:rPr>
              <a:t></a:t>
            </a:r>
            <a:r>
              <a:rPr lang="en-US" altLang="zh-TW" sz="1800" i="1" smtClean="0">
                <a:solidFill>
                  <a:srgbClr val="0236B8"/>
                </a:solidFill>
                <a:sym typeface="Symbol" pitchFamily="18" charset="2"/>
              </a:rPr>
              <a:t> </a:t>
            </a:r>
            <a:r>
              <a:rPr lang="en-US" altLang="zh-TW" sz="1800" i="1" smtClean="0"/>
              <a:t>R  (I.e., K is a set of attributes </a:t>
            </a:r>
            <a:r>
              <a:rPr lang="en-US" altLang="zh-TW" sz="1800" smtClean="0"/>
              <a:t>which is</a:t>
            </a:r>
            <a:r>
              <a:rPr lang="en-US" altLang="zh-TW" sz="1800" i="1" smtClean="0"/>
              <a:t> a subset of </a:t>
            </a:r>
            <a:r>
              <a:rPr lang="en-US" altLang="zh-TW" sz="1800" smtClean="0"/>
              <a:t>the schema of </a:t>
            </a:r>
            <a:r>
              <a:rPr lang="en-US" altLang="zh-TW" sz="1800" i="1" smtClean="0"/>
              <a:t>R)</a:t>
            </a: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1800" i="1" smtClean="0"/>
              <a:t>K</a:t>
            </a:r>
            <a:r>
              <a:rPr lang="en-US" altLang="zh-TW" sz="1800" smtClean="0"/>
              <a:t> is a </a:t>
            </a:r>
            <a:r>
              <a:rPr lang="en-US" altLang="zh-TW" sz="1800" i="1" smtClean="0">
                <a:solidFill>
                  <a:srgbClr val="FF3300"/>
                </a:solidFill>
              </a:rPr>
              <a:t>superkey</a:t>
            </a:r>
            <a:r>
              <a:rPr lang="en-US" altLang="zh-TW" sz="1800" smtClean="0"/>
              <a:t> of </a:t>
            </a:r>
            <a:r>
              <a:rPr lang="en-US" altLang="zh-TW" sz="1800" i="1" smtClean="0"/>
              <a:t>R</a:t>
            </a:r>
            <a:r>
              <a:rPr lang="en-US" altLang="zh-TW" sz="1800" smtClean="0"/>
              <a:t> if </a:t>
            </a:r>
            <a:r>
              <a:rPr lang="en-US" altLang="zh-TW" sz="1800" i="1" smtClean="0"/>
              <a:t>K</a:t>
            </a:r>
            <a:r>
              <a:rPr lang="en-US" altLang="zh-TW" sz="1800" smtClean="0"/>
              <a:t> can identify a unique tuple in a given </a:t>
            </a:r>
            <a:r>
              <a:rPr lang="en-US" altLang="zh-TW" sz="1800" i="1" smtClean="0">
                <a:solidFill>
                  <a:srgbClr val="FF3300"/>
                </a:solidFill>
              </a:rPr>
              <a:t>relation</a:t>
            </a:r>
            <a:r>
              <a:rPr lang="en-US" altLang="zh-TW" sz="1800" smtClean="0"/>
              <a:t> </a:t>
            </a:r>
            <a:r>
              <a:rPr lang="en-US" altLang="zh-TW" sz="1800" i="1" smtClean="0"/>
              <a:t>r</a:t>
            </a:r>
            <a:r>
              <a:rPr lang="en-US" altLang="zh-TW" sz="1800" smtClean="0"/>
              <a:t>(</a:t>
            </a:r>
            <a:r>
              <a:rPr lang="en-US" altLang="zh-TW" sz="1800" i="1" smtClean="0"/>
              <a:t>R</a:t>
            </a:r>
            <a:r>
              <a:rPr lang="en-US" altLang="zh-TW" sz="1800" smtClean="0"/>
              <a:t>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44525"/>
          </a:xfrm>
          <a:effectLst>
            <a:outerShdw dist="18316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altLang="zh-TW" sz="2800" smtClean="0">
                <a:latin typeface="Trebuchet MS" pitchFamily="34" charset="0"/>
              </a:rPr>
              <a:t>Keys</a:t>
            </a:r>
            <a:endParaRPr lang="en-US" altLang="zh-TW" sz="2800" b="1" smtClean="0">
              <a:latin typeface="Arial Narrow" pitchFamily="34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35050" y="2625725"/>
            <a:ext cx="7164388" cy="20145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  <a:t>Student(SID, HKID, Name, Address, …)</a:t>
            </a:r>
            <a:b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  <a:t>where SID and HKID are unique.</a:t>
            </a:r>
            <a:b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  <a:t>Possible superkeys: 	</a:t>
            </a: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SID</a:t>
            </a:r>
            <a:br>
              <a:rPr lang="en-US" altLang="zh-TW" sz="1800">
                <a:solidFill>
                  <a:srgbClr val="FF3300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			HKID</a:t>
            </a:r>
            <a:br>
              <a:rPr lang="en-US" altLang="zh-TW" sz="1800">
                <a:solidFill>
                  <a:srgbClr val="FF3300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			{SID, Name}</a:t>
            </a:r>
            <a:br>
              <a:rPr lang="en-US" altLang="zh-TW" sz="1800">
                <a:solidFill>
                  <a:srgbClr val="FF3300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			{HKID, Name, Address}</a:t>
            </a:r>
            <a:br>
              <a:rPr lang="en-US" altLang="zh-TW" sz="1800">
                <a:solidFill>
                  <a:srgbClr val="FF3300"/>
                </a:solidFill>
                <a:latin typeface="Tahoma" pitchFamily="34" charset="0"/>
              </a:rPr>
            </a:br>
            <a:r>
              <a:rPr lang="en-US" altLang="zh-TW" sz="1800">
                <a:solidFill>
                  <a:srgbClr val="FF3300"/>
                </a:solidFill>
                <a:latin typeface="Tahoma" pitchFamily="34" charset="0"/>
              </a:rPr>
              <a:t>			plus many others</a:t>
            </a:r>
            <a:endParaRPr lang="en-US" altLang="zh-HK">
              <a:solidFill>
                <a:srgbClr val="FF3300"/>
              </a:solidFill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701675" y="4730750"/>
            <a:ext cx="7916863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TW" sz="2000">
                <a:latin typeface="Tahoma" pitchFamily="34" charset="0"/>
              </a:rPr>
              <a:t>K is a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candidate key</a:t>
            </a:r>
            <a:r>
              <a:rPr lang="en-US" altLang="zh-TW" sz="2000">
                <a:latin typeface="Tahoma" pitchFamily="34" charset="0"/>
              </a:rPr>
              <a:t> if K is </a:t>
            </a:r>
            <a:r>
              <a:rPr lang="en-US" altLang="zh-TW" sz="2000" i="1">
                <a:solidFill>
                  <a:srgbClr val="FF3300"/>
                </a:solidFill>
                <a:latin typeface="Tahoma" pitchFamily="34" charset="0"/>
              </a:rPr>
              <a:t>minimal</a:t>
            </a:r>
            <a:endParaRPr lang="en-US" altLang="zh-TW" sz="2000">
              <a:latin typeface="Tahoma" pitchFamily="34" charset="0"/>
            </a:endParaRPr>
          </a:p>
          <a:p>
            <a:pPr marL="742950" lvl="1" indent="-285750">
              <a:buFontTx/>
              <a:buChar char="–"/>
            </a:pPr>
            <a:r>
              <a:rPr lang="en-US" altLang="zh-TW" sz="1800">
                <a:latin typeface="Tahoma" pitchFamily="34" charset="0"/>
              </a:rPr>
              <a:t>In the above example there are </a:t>
            </a:r>
            <a:r>
              <a:rPr lang="en-US" altLang="zh-TW" sz="1800" i="1">
                <a:solidFill>
                  <a:srgbClr val="FF3300"/>
                </a:solidFill>
                <a:latin typeface="Tahoma" pitchFamily="34" charset="0"/>
              </a:rPr>
              <a:t>two</a:t>
            </a:r>
            <a:r>
              <a:rPr lang="en-US" altLang="zh-TW" sz="1800">
                <a:latin typeface="Tahoma" pitchFamily="34" charset="0"/>
              </a:rPr>
              <a:t> candidate keys: </a:t>
            </a:r>
            <a: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  <a:t>SID</a:t>
            </a:r>
            <a:r>
              <a:rPr lang="en-US" altLang="zh-TW" sz="1800">
                <a:latin typeface="Tahoma" pitchFamily="34" charset="0"/>
              </a:rPr>
              <a:t> and </a:t>
            </a:r>
            <a:r>
              <a:rPr lang="en-US" altLang="zh-TW" sz="1800">
                <a:solidFill>
                  <a:schemeClr val="accent2"/>
                </a:solidFill>
                <a:latin typeface="Tahoma" pitchFamily="34" charset="0"/>
              </a:rPr>
              <a:t>HKID</a:t>
            </a:r>
          </a:p>
          <a:p>
            <a:pPr marL="342900" indent="-342900"/>
            <a:r>
              <a:rPr lang="en-US" altLang="zh-TW" sz="2000">
                <a:latin typeface="Tahoma" pitchFamily="34" charset="0"/>
              </a:rPr>
              <a:t>Every relation must have at least one candidate key.</a:t>
            </a:r>
          </a:p>
          <a:p>
            <a:pPr marL="342900" indent="-342900"/>
            <a:r>
              <a:rPr lang="en-US" altLang="zh-TW" sz="2000">
                <a:latin typeface="Tahoma" pitchFamily="34" charset="0"/>
              </a:rPr>
              <a:t>If there are multiple, one is chosen as the </a:t>
            </a:r>
            <a:r>
              <a:rPr lang="en-US" altLang="zh-TW" sz="2000">
                <a:solidFill>
                  <a:srgbClr val="FF3300"/>
                </a:solidFill>
                <a:latin typeface="Tahoma" pitchFamily="34" charset="0"/>
              </a:rPr>
              <a:t>primary</a:t>
            </a:r>
            <a:r>
              <a:rPr lang="en-US" altLang="zh-TW" sz="2000">
                <a:latin typeface="Tahoma" pitchFamily="34" charset="0"/>
              </a:rPr>
              <a:t> key.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58622A7-2756-43D5-AA7F-7EB945B4BBA9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Need for Multiple Tables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8913"/>
            <a:ext cx="8280400" cy="4865687"/>
          </a:xfrm>
          <a:noFill/>
        </p:spPr>
        <p:txBody>
          <a:bodyPr/>
          <a:lstStyle/>
          <a:p>
            <a:pPr eaLnBrk="1" hangingPunct="1"/>
            <a:r>
              <a:rPr lang="en-US" altLang="zh-HK" sz="2000" smtClean="0"/>
              <a:t>Storing all information as a single relation such as </a:t>
            </a:r>
            <a:br>
              <a:rPr lang="en-US" altLang="zh-HK" sz="2000" smtClean="0"/>
            </a:br>
            <a:r>
              <a:rPr lang="en-US" altLang="zh-HK" sz="2000" smtClean="0"/>
              <a:t>   </a:t>
            </a:r>
            <a:r>
              <a:rPr lang="en-US" altLang="zh-HK" sz="2000" i="1" smtClean="0"/>
              <a:t>bank</a:t>
            </a:r>
            <a:r>
              <a:rPr lang="en-US" altLang="zh-HK" sz="2000" smtClean="0"/>
              <a:t>(</a:t>
            </a:r>
            <a:r>
              <a:rPr lang="en-US" altLang="zh-HK" sz="2000" i="1" smtClean="0"/>
              <a:t>account-number, balance, customer-name</a:t>
            </a:r>
            <a:r>
              <a:rPr lang="en-US" altLang="zh-HK" sz="2000" smtClean="0"/>
              <a:t>, ..)</a:t>
            </a:r>
            <a:br>
              <a:rPr lang="en-US" altLang="zh-HK" sz="2000" smtClean="0"/>
            </a:br>
            <a:r>
              <a:rPr lang="en-US" altLang="zh-HK" sz="2000" smtClean="0"/>
              <a:t>results in</a:t>
            </a:r>
          </a:p>
          <a:p>
            <a:pPr lvl="1" eaLnBrk="1" hangingPunct="1"/>
            <a:r>
              <a:rPr lang="en-US" altLang="zh-HK" sz="1800" smtClean="0"/>
              <a:t>repetition of information (e.g. repeat the customer info for each of his/her accounts)</a:t>
            </a:r>
          </a:p>
          <a:p>
            <a:pPr lvl="1" eaLnBrk="1" hangingPunct="1"/>
            <a:r>
              <a:rPr lang="en-US" altLang="zh-HK" sz="1800" smtClean="0"/>
              <a:t>the need for null values  (e.g. represent a customer without an account)</a:t>
            </a:r>
          </a:p>
          <a:p>
            <a:pPr eaLnBrk="1" hangingPunct="1"/>
            <a:r>
              <a:rPr lang="en-US" altLang="zh-HK" sz="2000" smtClean="0"/>
              <a:t>That is why we need the ER diagrams (and some additional normalization techniques discussed later) to break up information into parts, with each relation storing one part.</a:t>
            </a:r>
            <a:br>
              <a:rPr lang="en-US" altLang="zh-HK" sz="2000" smtClean="0"/>
            </a:br>
            <a:r>
              <a:rPr lang="en-US" altLang="zh-HK" sz="2000" smtClean="0"/>
              <a:t/>
            </a:r>
            <a:br>
              <a:rPr lang="en-US" altLang="zh-HK" sz="2000" smtClean="0"/>
            </a:br>
            <a:r>
              <a:rPr lang="en-US" altLang="zh-HK" sz="2000" smtClean="0"/>
              <a:t>E.g.:   </a:t>
            </a:r>
            <a:r>
              <a:rPr lang="en-US" altLang="zh-HK" sz="2000" i="1" smtClean="0"/>
              <a:t>account </a:t>
            </a:r>
            <a:r>
              <a:rPr lang="en-US" altLang="zh-HK" sz="2000" smtClean="0"/>
              <a:t>:    stores information about accounts</a:t>
            </a:r>
            <a:br>
              <a:rPr lang="en-US" altLang="zh-HK" sz="2000" smtClean="0"/>
            </a:br>
            <a:r>
              <a:rPr lang="en-US" altLang="zh-HK" sz="2000" smtClean="0"/>
              <a:t>           </a:t>
            </a:r>
            <a:r>
              <a:rPr lang="en-US" altLang="zh-HK" sz="2000" i="1" smtClean="0"/>
              <a:t>depositor </a:t>
            </a:r>
            <a:r>
              <a:rPr lang="en-US" altLang="zh-HK" sz="2000" smtClean="0"/>
              <a:t>: stores information about which customer</a:t>
            </a:r>
            <a:br>
              <a:rPr lang="en-US" altLang="zh-HK" sz="2000" smtClean="0"/>
            </a:br>
            <a:r>
              <a:rPr lang="en-US" altLang="zh-HK" sz="2000" smtClean="0"/>
              <a:t>                                     owns which account </a:t>
            </a:r>
            <a:br>
              <a:rPr lang="en-US" altLang="zh-HK" sz="2000" smtClean="0"/>
            </a:br>
            <a:r>
              <a:rPr lang="en-US" altLang="zh-HK" sz="2000" smtClean="0"/>
              <a:t>           </a:t>
            </a:r>
            <a:r>
              <a:rPr lang="en-US" altLang="zh-HK" sz="2000" i="1" smtClean="0"/>
              <a:t>customer </a:t>
            </a:r>
            <a:r>
              <a:rPr lang="en-US" altLang="zh-HK" sz="2000" smtClean="0"/>
              <a:t>: stores information about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945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文件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Keys</vt:lpstr>
      <vt:lpstr>Need for Multiple Tables</vt:lpstr>
      <vt:lpstr>Reduction of an E-R Schema to Relations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Specialization as Tables (Cont.)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Qiong Luo</cp:lastModifiedBy>
  <cp:revision>235</cp:revision>
  <cp:lastPrinted>1999-09-08T01:28:28Z</cp:lastPrinted>
  <dcterms:created xsi:type="dcterms:W3CDTF">1999-09-01T05:51:25Z</dcterms:created>
  <dcterms:modified xsi:type="dcterms:W3CDTF">2013-02-16T23:55:43Z</dcterms:modified>
</cp:coreProperties>
</file>