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47" r:id="rId12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05" d="100"/>
          <a:sy n="10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E3B26E-3681-4EC0-A779-FED89D691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473D558-FA5A-4F1E-80F8-E6FDC121EB8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C1846E-8B95-49A5-B99E-7958ABDABFE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24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8E15912-59FE-4981-8AFD-FE058D93DF8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BE57C15-0B97-4913-9E14-D0B1FD8F294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74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98B4972-B432-45D5-92AA-C132FA25BED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04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12629B7-392B-49DE-B887-5AF689E1F7A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9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EBB1AB9-1AC8-4E37-969F-08CE4073BA5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27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B8C976C-8E3C-4623-9B02-7668CEB9684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04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BAAC6BD-C4A9-466F-9E31-6D3F1845E29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41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C4CE266-9F45-4D74-9D08-BFF2AF02EB3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9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B2867F3-540E-445B-A48F-83897A33CE4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915F29A-A22B-409A-B18F-B65286C4B47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1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60E87B03-4BAD-41CF-A6EE-C42FBEFADE7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C75C6F-6C1F-44B6-90A6-C3FBA26919E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6. Structured Query Language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AA8A8D7-88EF-4F93-B4CB-2DE928F91EF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27000" dir="221219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solidFill>
                  <a:srgbClr val="FF0000"/>
                </a:solidFill>
              </a:rPr>
              <a:t>Having</a:t>
            </a:r>
            <a:r>
              <a:rPr lang="en-US" altLang="zh-TW" smtClean="0"/>
              <a:t> Clause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39624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Display the names of all branches in Hong Kong where the average account balance is more than </a:t>
            </a:r>
            <a:r>
              <a:rPr lang="en-US" altLang="zh-TW" sz="2000" smtClean="0">
                <a:solidFill>
                  <a:srgbClr val="FF0000"/>
                </a:solidFill>
              </a:rPr>
              <a:t>$700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account, branch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account.branch-name=branch.branch-name 		and branch-city="Hong Kong"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solidFill>
                  <a:schemeClr val="accent2"/>
                </a:solidFill>
              </a:rPr>
              <a:t>			group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by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having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avg</a:t>
            </a:r>
            <a:r>
              <a:rPr lang="en-US" altLang="zh-TW" sz="2000" smtClean="0"/>
              <a:t> (balance) &gt;</a:t>
            </a:r>
            <a:r>
              <a:rPr lang="en-US" altLang="zh-TW" sz="2000" smtClean="0">
                <a:solidFill>
                  <a:srgbClr val="FF0000"/>
                </a:solidFill>
              </a:rPr>
              <a:t>700</a:t>
            </a:r>
          </a:p>
          <a:p>
            <a:pPr eaLnBrk="1" hangingPunct="1"/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first you find the records that satisfy the </a:t>
            </a:r>
            <a:r>
              <a:rPr lang="en-US" altLang="zh-TW" sz="2000" b="1" smtClean="0">
                <a:solidFill>
                  <a:schemeClr val="tx2"/>
                </a:solidFill>
                <a:sym typeface="Symbol" pitchFamily="18" charset="2"/>
              </a:rPr>
              <a:t>where</a:t>
            </a:r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 condition, then you form the groups (including only those records), and finally you apply the </a:t>
            </a:r>
            <a:r>
              <a:rPr lang="en-US" altLang="zh-TW" sz="2000" b="1" smtClean="0">
                <a:solidFill>
                  <a:schemeClr val="tx2"/>
                </a:solidFill>
                <a:sym typeface="Symbol" pitchFamily="18" charset="2"/>
              </a:rPr>
              <a:t>having</a:t>
            </a:r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 clause to </a:t>
            </a:r>
            <a:r>
              <a:rPr lang="en-US" altLang="zh-TW" sz="2000" i="1" smtClean="0">
                <a:sym typeface="Symbol" pitchFamily="18" charset="2"/>
              </a:rPr>
              <a:t>each group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1800" smtClean="0">
                <a:solidFill>
                  <a:schemeClr val="tx2"/>
                </a:solidFill>
              </a:rPr>
              <a:t> 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037DBAC-F853-417C-86CD-770C4CD3BC5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2438400"/>
            <a:ext cx="6443663" cy="1447800"/>
            <a:chOff x="1056" y="1503"/>
            <a:chExt cx="3991" cy="1089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1056" y="1824"/>
              <a:ext cx="2400" cy="7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4"/>
            <p:cNvSpPr txBox="1">
              <a:spLocks noChangeArrowheads="1"/>
            </p:cNvSpPr>
            <p:nvPr/>
          </p:nvSpPr>
          <p:spPr bwMode="auto">
            <a:xfrm>
              <a:off x="3840" y="1503"/>
              <a:ext cx="1207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Return avg balance</a:t>
              </a:r>
            </a:p>
            <a:p>
              <a:r>
                <a:rPr kumimoji="0" lang="en-US" sz="1800"/>
                <a:t>of each branch</a:t>
              </a:r>
              <a:endParaRPr kumimoji="0" lang="en-US"/>
            </a:p>
          </p:txBody>
        </p:sp>
        <p:sp>
          <p:nvSpPr>
            <p:cNvPr id="12296" name="Freeform 5"/>
            <p:cNvSpPr>
              <a:spLocks/>
            </p:cNvSpPr>
            <p:nvPr/>
          </p:nvSpPr>
          <p:spPr bwMode="auto">
            <a:xfrm>
              <a:off x="3288" y="1648"/>
              <a:ext cx="552" cy="176"/>
            </a:xfrm>
            <a:custGeom>
              <a:avLst/>
              <a:gdLst>
                <a:gd name="T0" fmla="*/ 552 w 552"/>
                <a:gd name="T1" fmla="*/ 0 h 176"/>
                <a:gd name="T2" fmla="*/ 232 w 552"/>
                <a:gd name="T3" fmla="*/ 37 h 176"/>
                <a:gd name="T4" fmla="*/ 0 w 552"/>
                <a:gd name="T5" fmla="*/ 176 h 176"/>
                <a:gd name="T6" fmla="*/ 0 60000 65536"/>
                <a:gd name="T7" fmla="*/ 0 60000 65536"/>
                <a:gd name="T8" fmla="*/ 0 60000 65536"/>
                <a:gd name="T9" fmla="*/ 0 w 552"/>
                <a:gd name="T10" fmla="*/ 0 h 176"/>
                <a:gd name="T11" fmla="*/ 552 w 552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176">
                  <a:moveTo>
                    <a:pt x="552" y="0"/>
                  </a:moveTo>
                  <a:cubicBezTo>
                    <a:pt x="432" y="28"/>
                    <a:pt x="324" y="8"/>
                    <a:pt x="232" y="37"/>
                  </a:cubicBezTo>
                  <a:cubicBezTo>
                    <a:pt x="140" y="66"/>
                    <a:pt x="48" y="147"/>
                    <a:pt x="0" y="1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Find the name(s) of branches with the </a:t>
            </a:r>
            <a:r>
              <a:rPr lang="en-US" altLang="zh-TW" sz="2000" smtClean="0">
                <a:solidFill>
                  <a:srgbClr val="FF0000"/>
                </a:solidFill>
              </a:rPr>
              <a:t>maximum average</a:t>
            </a:r>
            <a:r>
              <a:rPr lang="en-US" altLang="zh-TW" sz="2000" smtClean="0"/>
              <a:t> account balance.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(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branch-name, avg(balance)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account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group by</a:t>
            </a:r>
            <a:r>
              <a:rPr lang="en-US" altLang="zh-TW" sz="2000" smtClean="0"/>
              <a:t> branch-name)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as </a:t>
            </a:r>
            <a:r>
              <a:rPr lang="en-US" altLang="zh-TW" sz="2000" smtClean="0">
                <a:solidFill>
                  <a:srgbClr val="FF0000"/>
                </a:solidFill>
              </a:rPr>
              <a:t>result</a:t>
            </a:r>
            <a:r>
              <a:rPr lang="en-US" altLang="zh-TW" sz="2000" smtClean="0"/>
              <a:t> (branch-name, avg-balance)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avg-balance =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(select max(avg-balance)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from result)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	</a:t>
            </a:r>
          </a:p>
        </p:txBody>
      </p:sp>
      <p:sp>
        <p:nvSpPr>
          <p:cNvPr id="323591" name="Rectangle 7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Derived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222C5A6-A616-4434-87AD-DF01EF827A1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27000" dir="221219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Aggregate Functions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Operate on a column of a relation, and return a value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avg</a:t>
            </a:r>
            <a:r>
              <a:rPr lang="en-US" altLang="zh-TW" sz="2000" smtClean="0"/>
              <a:t>: average value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min</a:t>
            </a:r>
            <a:r>
              <a:rPr lang="en-US" altLang="zh-TW" sz="2000" smtClean="0"/>
              <a:t>: minimum value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max</a:t>
            </a:r>
            <a:r>
              <a:rPr lang="en-US" altLang="zh-TW" sz="2000" smtClean="0"/>
              <a:t>: maximum value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sum</a:t>
            </a:r>
            <a:r>
              <a:rPr lang="en-US" altLang="zh-TW" sz="2000" smtClean="0"/>
              <a:t>: sum of values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count</a:t>
            </a:r>
            <a:r>
              <a:rPr lang="en-US" altLang="zh-TW" sz="2000" smtClean="0"/>
              <a:t>: number of values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Note: for our examples we use the tables: </a:t>
            </a:r>
          </a:p>
          <a:p>
            <a:pPr lvl="1" eaLnBrk="1" hangingPunct="1"/>
            <a:r>
              <a:rPr lang="en-US" sz="1800" smtClean="0"/>
              <a:t>Branch (</a:t>
            </a:r>
            <a:r>
              <a:rPr lang="en-US" sz="1800" u="sng" smtClean="0"/>
              <a:t>branch-name</a:t>
            </a:r>
            <a:r>
              <a:rPr lang="en-US" sz="1800" smtClean="0"/>
              <a:t>, branch-city, assets)</a:t>
            </a:r>
          </a:p>
          <a:p>
            <a:pPr lvl="1" eaLnBrk="1" hangingPunct="1"/>
            <a:r>
              <a:rPr lang="en-US" altLang="zh-TW" sz="1800" smtClean="0"/>
              <a:t>Account </a:t>
            </a:r>
            <a:r>
              <a:rPr lang="en-US" sz="1800" smtClean="0"/>
              <a:t>(</a:t>
            </a:r>
            <a:r>
              <a:rPr lang="en-US" sz="1800" u="sng" smtClean="0"/>
              <a:t>account-number</a:t>
            </a:r>
            <a:r>
              <a:rPr lang="en-US" sz="1800" smtClean="0"/>
              <a:t>, balance, </a:t>
            </a:r>
            <a:r>
              <a:rPr lang="en-US" sz="1800" i="1" smtClean="0">
                <a:solidFill>
                  <a:srgbClr val="FF0000"/>
                </a:solidFill>
              </a:rPr>
              <a:t>branch-name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en-US" sz="1800" smtClean="0"/>
              <a:t>Depositor (</a:t>
            </a:r>
            <a:r>
              <a:rPr lang="en-US" sz="1800" i="1" u="sng" smtClean="0">
                <a:solidFill>
                  <a:srgbClr val="FF0000"/>
                </a:solidFill>
              </a:rPr>
              <a:t>customer-name, account-number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en-US" sz="1800" smtClean="0"/>
              <a:t>Customer (</a:t>
            </a:r>
            <a:r>
              <a:rPr lang="en-US" sz="1800" u="sng" smtClean="0"/>
              <a:t>customer-name</a:t>
            </a:r>
            <a:r>
              <a:rPr lang="en-US" sz="1800" smtClean="0"/>
              <a:t>, customer-street, customer-city)</a:t>
            </a:r>
            <a:endParaRPr lang="en-US" altLang="zh-TW" sz="1800" smtClean="0"/>
          </a:p>
          <a:p>
            <a:pPr eaLnBrk="1" hangingPunct="1"/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CAAEACA4-F214-4131-A900-05BF992DC6E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Aggregate Function Computation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Find the average account balance at the Perryridge branch.</a:t>
            </a:r>
          </a:p>
          <a:p>
            <a:pPr eaLnBrk="1" hangingPunct="1">
              <a:buFontTx/>
              <a:buNone/>
            </a:pP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 avg</a:t>
            </a:r>
            <a:r>
              <a:rPr lang="en-US" altLang="zh-TW" sz="2000" smtClean="0"/>
              <a:t>(balance)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account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branch-name=“Perryridge”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733800"/>
            <a:ext cx="7023100" cy="1781175"/>
            <a:chOff x="528" y="2208"/>
            <a:chExt cx="4424" cy="1122"/>
          </a:xfrm>
        </p:grpSpPr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528" y="2208"/>
              <a:ext cx="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/>
                <a:t>account</a:t>
              </a:r>
            </a:p>
          </p:txBody>
        </p:sp>
        <p:sp>
          <p:nvSpPr>
            <p:cNvPr id="7178" name="Text Box 6"/>
            <p:cNvSpPr txBox="1">
              <a:spLocks noChangeArrowheads="1"/>
            </p:cNvSpPr>
            <p:nvPr/>
          </p:nvSpPr>
          <p:spPr bwMode="auto">
            <a:xfrm>
              <a:off x="1968" y="2256"/>
              <a:ext cx="125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/>
                <a:t>select balance</a:t>
              </a:r>
            </a:p>
            <a:p>
              <a:pPr eaLnBrk="1" hangingPunct="1"/>
              <a:r>
                <a:rPr lang="en-US" altLang="zh-TW" sz="1800"/>
                <a:t>from account</a:t>
              </a:r>
            </a:p>
            <a:p>
              <a:pPr eaLnBrk="1" hangingPunct="1"/>
              <a:r>
                <a:rPr lang="en-US" altLang="zh-TW" sz="1800"/>
                <a:t>where branch-name</a:t>
              </a:r>
            </a:p>
            <a:p>
              <a:pPr eaLnBrk="1" hangingPunct="1"/>
              <a:r>
                <a:rPr lang="en-US" altLang="zh-TW" sz="1800"/>
                <a:t>         =“Perryridge”</a:t>
              </a:r>
              <a:endParaRPr lang="en-US" altLang="zh-TW"/>
            </a:p>
          </p:txBody>
        </p:sp>
        <p:sp>
          <p:nvSpPr>
            <p:cNvPr id="7179" name="AutoShape 7"/>
            <p:cNvSpPr>
              <a:spLocks noChangeArrowheads="1"/>
            </p:cNvSpPr>
            <p:nvPr/>
          </p:nvSpPr>
          <p:spPr bwMode="auto">
            <a:xfrm>
              <a:off x="2400" y="3024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8"/>
            <p:cNvSpPr txBox="1">
              <a:spLocks noChangeArrowheads="1"/>
            </p:cNvSpPr>
            <p:nvPr/>
          </p:nvSpPr>
          <p:spPr bwMode="auto">
            <a:xfrm>
              <a:off x="3792" y="264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/>
                <a:t>Avg()</a:t>
              </a:r>
              <a:endParaRPr lang="en-US" altLang="zh-TW"/>
            </a:p>
          </p:txBody>
        </p:sp>
        <p:sp>
          <p:nvSpPr>
            <p:cNvPr id="7181" name="AutoShape 9"/>
            <p:cNvSpPr>
              <a:spLocks noChangeArrowheads="1"/>
            </p:cNvSpPr>
            <p:nvPr/>
          </p:nvSpPr>
          <p:spPr bwMode="auto">
            <a:xfrm>
              <a:off x="3888" y="2880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0"/>
            <p:cNvSpPr txBox="1">
              <a:spLocks noChangeArrowheads="1"/>
            </p:cNvSpPr>
            <p:nvPr/>
          </p:nvSpPr>
          <p:spPr bwMode="auto">
            <a:xfrm>
              <a:off x="4368" y="2784"/>
              <a:ext cx="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/>
                <a:t>120,000</a:t>
              </a:r>
              <a:endParaRPr lang="en-US" altLang="zh-TW"/>
            </a:p>
          </p:txBody>
        </p:sp>
        <p:grpSp>
          <p:nvGrpSpPr>
            <p:cNvPr id="7183" name="Group 11"/>
            <p:cNvGrpSpPr>
              <a:grpSpLocks/>
            </p:cNvGrpSpPr>
            <p:nvPr/>
          </p:nvGrpSpPr>
          <p:grpSpPr bwMode="auto">
            <a:xfrm>
              <a:off x="3360" y="2592"/>
              <a:ext cx="288" cy="624"/>
              <a:chOff x="3360" y="2592"/>
              <a:chExt cx="288" cy="624"/>
            </a:xfrm>
          </p:grpSpPr>
          <p:sp>
            <p:nvSpPr>
              <p:cNvPr id="7189" name="Rectangle 12"/>
              <p:cNvSpPr>
                <a:spLocks noChangeArrowheads="1"/>
              </p:cNvSpPr>
              <p:nvPr/>
            </p:nvSpPr>
            <p:spPr bwMode="auto">
              <a:xfrm>
                <a:off x="3360" y="2592"/>
                <a:ext cx="288" cy="6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Line 13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Line 14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Line 1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3" name="Line 16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4" name="Group 17"/>
            <p:cNvGrpSpPr>
              <a:grpSpLocks/>
            </p:cNvGrpSpPr>
            <p:nvPr/>
          </p:nvGrpSpPr>
          <p:grpSpPr bwMode="auto">
            <a:xfrm>
              <a:off x="1008" y="2544"/>
              <a:ext cx="721" cy="768"/>
              <a:chOff x="1008" y="2544"/>
              <a:chExt cx="721" cy="768"/>
            </a:xfrm>
          </p:grpSpPr>
          <p:sp>
            <p:nvSpPr>
              <p:cNvPr id="7185" name="Rectangle 18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720" cy="7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Line 19"/>
              <p:cNvSpPr>
                <a:spLocks noChangeShapeType="1"/>
              </p:cNvSpPr>
              <p:nvPr/>
            </p:nvSpPr>
            <p:spPr bwMode="auto">
              <a:xfrm>
                <a:off x="1008" y="2688"/>
                <a:ext cx="7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20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7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Line 21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7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638800" y="3654425"/>
            <a:ext cx="3136900" cy="687388"/>
            <a:chOff x="3552" y="2158"/>
            <a:chExt cx="1976" cy="433"/>
          </a:xfrm>
        </p:grpSpPr>
        <p:sp>
          <p:nvSpPr>
            <p:cNvPr id="7175" name="Rectangle 23"/>
            <p:cNvSpPr>
              <a:spLocks noChangeArrowheads="1"/>
            </p:cNvSpPr>
            <p:nvPr/>
          </p:nvSpPr>
          <p:spPr bwMode="auto">
            <a:xfrm>
              <a:off x="3552" y="2158"/>
              <a:ext cx="19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Balances of Perryridge accounts</a:t>
              </a:r>
            </a:p>
          </p:txBody>
        </p:sp>
        <p:sp>
          <p:nvSpPr>
            <p:cNvPr id="7176" name="Line 24"/>
            <p:cNvSpPr>
              <a:spLocks noChangeShapeType="1"/>
            </p:cNvSpPr>
            <p:nvPr/>
          </p:nvSpPr>
          <p:spPr bwMode="auto">
            <a:xfrm flipH="1">
              <a:off x="3598" y="2349"/>
              <a:ext cx="14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9436509-771F-48BB-A0C2-347948BC6A0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Examples of Aggregate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000" smtClean="0"/>
              <a:t>Find the numbers of tuples in the account relation.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 count(*)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account</a:t>
            </a:r>
          </a:p>
          <a:p>
            <a:pPr lvl="1" eaLnBrk="1" hangingPunct="1"/>
            <a:r>
              <a:rPr lang="en-US" altLang="zh-TW" smtClean="0"/>
              <a:t>remember * stands for all attributes</a:t>
            </a:r>
          </a:p>
          <a:p>
            <a:pPr lvl="1" eaLnBrk="1" hangingPunct="1"/>
            <a:r>
              <a:rPr lang="en-US" altLang="zh-TW" smtClean="0"/>
              <a:t>Same as:</a:t>
            </a:r>
            <a:br>
              <a:rPr lang="en-US" altLang="zh-TW" smtClean="0"/>
            </a:br>
            <a:r>
              <a:rPr lang="en-US" altLang="zh-TW" smtClean="0"/>
              <a:t>	select count(branch-name)</a:t>
            </a:r>
            <a:br>
              <a:rPr lang="en-US" altLang="zh-TW" smtClean="0"/>
            </a:br>
            <a:r>
              <a:rPr lang="en-US" altLang="zh-TW" smtClean="0"/>
              <a:t>	from account</a:t>
            </a:r>
          </a:p>
          <a:p>
            <a:pPr lvl="1" eaLnBrk="1" hangingPunct="1"/>
            <a:r>
              <a:rPr lang="en-US" altLang="zh-TW" smtClean="0"/>
              <a:t>Different from:</a:t>
            </a:r>
            <a:br>
              <a:rPr lang="en-US" altLang="zh-TW" smtClean="0"/>
            </a:br>
            <a:r>
              <a:rPr lang="en-US" altLang="zh-TW" smtClean="0"/>
              <a:t>	select count(</a:t>
            </a:r>
            <a:r>
              <a:rPr lang="en-US" altLang="zh-TW" smtClean="0">
                <a:solidFill>
                  <a:srgbClr val="FF0000"/>
                </a:solidFill>
              </a:rPr>
              <a:t>distinct</a:t>
            </a:r>
            <a:r>
              <a:rPr lang="en-US" altLang="zh-TW" smtClean="0"/>
              <a:t> branch-name)</a:t>
            </a:r>
            <a:br>
              <a:rPr lang="en-US" altLang="zh-TW" smtClean="0"/>
            </a:br>
            <a:r>
              <a:rPr lang="en-US" altLang="zh-TW" smtClean="0"/>
              <a:t>	from account</a:t>
            </a:r>
          </a:p>
          <a:p>
            <a:pPr lvl="1" eaLnBrk="1" hangingPunct="1"/>
            <a:r>
              <a:rPr lang="en-US" altLang="zh-TW" smtClean="0"/>
              <a:t>Because branch-name is not a key in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184E8C4-E902-490A-B61F-356299505B6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Group by </a:t>
            </a:r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609600" y="14478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>
                <a:latin typeface="Tahoma" pitchFamily="34" charset="0"/>
              </a:rPr>
              <a:t>Find the number of accounts for </a:t>
            </a:r>
            <a:r>
              <a:rPr lang="en-US" altLang="zh-TW" sz="2000" i="1">
                <a:latin typeface="Tahoma" pitchFamily="34" charset="0"/>
              </a:rPr>
              <a:t>each</a:t>
            </a:r>
            <a:r>
              <a:rPr lang="en-US" altLang="zh-TW" sz="2000">
                <a:latin typeface="Tahoma" pitchFamily="34" charset="0"/>
              </a:rPr>
              <a:t> branch. 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select</a:t>
            </a:r>
            <a:r>
              <a:rPr lang="en-US" altLang="zh-TW" sz="2000">
                <a:latin typeface="Tahoma" pitchFamily="34" charset="0"/>
              </a:rPr>
              <a:t> branch-name,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count</a:t>
            </a:r>
            <a:r>
              <a:rPr lang="en-US" altLang="zh-TW" sz="2000">
                <a:latin typeface="Tahoma" pitchFamily="34" charset="0"/>
              </a:rPr>
              <a:t>(account-number)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from</a:t>
            </a:r>
            <a:r>
              <a:rPr lang="en-US" altLang="zh-TW" sz="2000">
                <a:latin typeface="Tahoma" pitchFamily="34" charset="0"/>
              </a:rPr>
              <a:t> account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group by</a:t>
            </a:r>
            <a:r>
              <a:rPr lang="en-US" altLang="zh-TW" sz="2000">
                <a:latin typeface="Tahoma" pitchFamily="34" charset="0"/>
              </a:rPr>
              <a:t> branch-name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>
                <a:latin typeface="Tahoma" pitchFamily="34" charset="0"/>
              </a:rPr>
              <a:t>For each group of tuples with the same branch-name, count the account-numbers for this group 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3124200" y="5105400"/>
          <a:ext cx="32385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3243864" imgH="1632683" progId="Word.Document.8">
                  <p:embed/>
                </p:oleObj>
              </mc:Choice>
              <mc:Fallback>
                <p:oleObj name="Document" r:id="rId3" imgW="3243864" imgH="16326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32385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57200" y="3581400"/>
          <a:ext cx="40386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文件" r:id="rId5" imgW="4789080" imgH="2454120" progId="Word.Document.8">
                  <p:embed/>
                </p:oleObj>
              </mc:Choice>
              <mc:Fallback>
                <p:oleObj name="文件" r:id="rId5" imgW="4789080" imgH="24541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40386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5181600" y="3505200"/>
          <a:ext cx="34004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7" imgW="4672576" imgH="2457311" progId="Word.Document.8">
                  <p:embed/>
                </p:oleObj>
              </mc:Choice>
              <mc:Fallback>
                <p:oleObj name="Document" r:id="rId7" imgW="4672576" imgH="245731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340042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4495800" y="4114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4" name="AutoShape 8"/>
          <p:cNvSpPr>
            <a:spLocks noChangeArrowheads="1"/>
          </p:cNvSpPr>
          <p:nvPr/>
        </p:nvSpPr>
        <p:spPr bwMode="auto">
          <a:xfrm rot="6881494">
            <a:off x="6277769" y="5304631"/>
            <a:ext cx="577850" cy="179388"/>
          </a:xfrm>
          <a:prstGeom prst="curvedDownArrow">
            <a:avLst>
              <a:gd name="adj1" fmla="val 64425"/>
              <a:gd name="adj2" fmla="val 128849"/>
              <a:gd name="adj3" fmla="val 33333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685800" y="5257800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account table</a:t>
            </a:r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 flipH="1" flipV="1">
            <a:off x="1219200" y="4953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68900" y="4267200"/>
            <a:ext cx="3441700" cy="431800"/>
            <a:chOff x="3256" y="2688"/>
            <a:chExt cx="2168" cy="272"/>
          </a:xfrm>
        </p:grpSpPr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>
              <a:off x="3264" y="2688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3256" y="2960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 animBg="1"/>
      <p:bldP spid="260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9C80F16-2628-4A6E-91DE-D40715356CE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533400" y="1524000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>
              <a:latin typeface="Tahoma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>
                <a:latin typeface="Tahoma" pitchFamily="34" charset="0"/>
                <a:sym typeface="Symbol" pitchFamily="18" charset="2"/>
              </a:rPr>
              <a:t>Attributes in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select</a:t>
            </a:r>
            <a:r>
              <a:rPr lang="en-US" altLang="zh-TW" sz="2000">
                <a:latin typeface="Tahoma" pitchFamily="34" charset="0"/>
                <a:sym typeface="Symbol" pitchFamily="18" charset="2"/>
              </a:rPr>
              <a:t> clause outside of aggregate functions must appear in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group by</a:t>
            </a:r>
            <a:r>
              <a:rPr lang="en-US" altLang="zh-TW" sz="2000">
                <a:latin typeface="Tahoma" pitchFamily="34" charset="0"/>
                <a:sym typeface="Symbol" pitchFamily="18" charset="2"/>
              </a:rPr>
              <a:t> list, why?</a:t>
            </a:r>
            <a:r>
              <a:rPr lang="en-US" altLang="zh-TW" sz="200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/>
            </a:r>
            <a:br>
              <a:rPr lang="en-US" altLang="zh-TW" sz="200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select</a:t>
            </a:r>
            <a:r>
              <a:rPr lang="en-US" altLang="zh-TW" sz="2000">
                <a:latin typeface="Tahoma" pitchFamily="34" charset="0"/>
              </a:rPr>
              <a:t> branch-name, </a:t>
            </a:r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balance</a:t>
            </a:r>
            <a:r>
              <a:rPr lang="en-US" altLang="zh-TW" sz="2000">
                <a:latin typeface="Tahoma" pitchFamily="34" charset="0"/>
              </a:rPr>
              <a:t>,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count</a:t>
            </a:r>
            <a:r>
              <a:rPr lang="en-US" altLang="zh-TW" sz="2000">
                <a:latin typeface="Tahoma" pitchFamily="34" charset="0"/>
              </a:rPr>
              <a:t>(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 distinct</a:t>
            </a:r>
            <a:r>
              <a:rPr lang="en-US" altLang="zh-TW" sz="2000">
                <a:latin typeface="Tahoma" pitchFamily="34" charset="0"/>
              </a:rPr>
              <a:t> account-number)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from</a:t>
            </a:r>
            <a:r>
              <a:rPr lang="en-US" altLang="zh-TW" sz="2000">
                <a:latin typeface="Tahoma" pitchFamily="34" charset="0"/>
              </a:rPr>
              <a:t> account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group by</a:t>
            </a:r>
            <a:r>
              <a:rPr lang="en-US" altLang="zh-TW" sz="2000">
                <a:latin typeface="Tahoma" pitchFamily="34" charset="0"/>
              </a:rPr>
              <a:t> branch-name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5181600" y="4191000"/>
          <a:ext cx="34290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文件" r:id="rId3" imgW="4706640" imgH="2927880" progId="Word.Document.8">
                  <p:embed/>
                </p:oleObj>
              </mc:Choice>
              <mc:Fallback>
                <p:oleObj name="文件" r:id="rId3" imgW="4706640" imgH="29278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34290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90500" y="4330700"/>
            <a:ext cx="4843463" cy="1768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accent2"/>
                </a:solidFill>
              </a:rPr>
              <a:t>select</a:t>
            </a:r>
            <a:r>
              <a:rPr lang="en-US" altLang="zh-TW" sz="2000"/>
              <a:t>  … </a:t>
            </a:r>
            <a:r>
              <a:rPr lang="en-US" altLang="zh-TW" sz="2000">
                <a:solidFill>
                  <a:schemeClr val="accent2"/>
                </a:solidFill>
              </a:rPr>
              <a:t>from</a:t>
            </a:r>
            <a:r>
              <a:rPr lang="en-US" altLang="zh-TW" sz="2000"/>
              <a:t> account</a:t>
            </a:r>
            <a:r>
              <a:rPr lang="en-US" altLang="zh-TW" sz="1600"/>
              <a:t> </a:t>
            </a:r>
          </a:p>
          <a:p>
            <a:r>
              <a:rPr lang="en-US" altLang="zh-TW" sz="2000">
                <a:solidFill>
                  <a:schemeClr val="accent2"/>
                </a:solidFill>
              </a:rPr>
              <a:t>group by</a:t>
            </a:r>
            <a:r>
              <a:rPr lang="en-US" altLang="zh-TW" sz="2000"/>
              <a:t> branch-name, balance</a:t>
            </a:r>
          </a:p>
          <a:p>
            <a:pPr algn="ctr"/>
            <a:r>
              <a:rPr lang="en-US" altLang="zh-TW" sz="2000"/>
              <a:t>OR</a:t>
            </a:r>
          </a:p>
          <a:p>
            <a:r>
              <a:rPr lang="en-US" altLang="zh-TW" sz="2000">
                <a:solidFill>
                  <a:schemeClr val="accent2"/>
                </a:solidFill>
              </a:rPr>
              <a:t>select</a:t>
            </a:r>
            <a:r>
              <a:rPr lang="en-US" altLang="zh-TW" sz="2000"/>
              <a:t> branch-name, sum(</a:t>
            </a:r>
            <a:r>
              <a:rPr lang="en-US" altLang="zh-TW" sz="2000">
                <a:solidFill>
                  <a:srgbClr val="FF0000"/>
                </a:solidFill>
              </a:rPr>
              <a:t>balance), count(…) </a:t>
            </a:r>
            <a:r>
              <a:rPr lang="en-US" altLang="zh-TW" sz="2000">
                <a:solidFill>
                  <a:schemeClr val="accent2"/>
                </a:solidFill>
              </a:rPr>
              <a:t>from</a:t>
            </a:r>
            <a:r>
              <a:rPr lang="en-US" altLang="zh-TW" sz="2000"/>
              <a:t> account  </a:t>
            </a:r>
            <a:r>
              <a:rPr lang="en-US" altLang="zh-TW" sz="2000">
                <a:solidFill>
                  <a:schemeClr val="accent2"/>
                </a:solidFill>
              </a:rPr>
              <a:t>group by</a:t>
            </a:r>
            <a:r>
              <a:rPr lang="en-US" altLang="zh-TW" sz="2000"/>
              <a:t> branch-name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Group by Attributes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68900" y="5080000"/>
            <a:ext cx="3441700" cy="431800"/>
            <a:chOff x="3256" y="2688"/>
            <a:chExt cx="2168" cy="272"/>
          </a:xfrm>
        </p:grpSpPr>
        <p:sp>
          <p:nvSpPr>
            <p:cNvPr id="2061" name="Line 7"/>
            <p:cNvSpPr>
              <a:spLocks noChangeShapeType="1"/>
            </p:cNvSpPr>
            <p:nvPr/>
          </p:nvSpPr>
          <p:spPr bwMode="auto">
            <a:xfrm>
              <a:off x="3264" y="2688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8"/>
            <p:cNvSpPr>
              <a:spLocks noChangeShapeType="1"/>
            </p:cNvSpPr>
            <p:nvPr/>
          </p:nvSpPr>
          <p:spPr bwMode="auto">
            <a:xfrm>
              <a:off x="3256" y="2960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4325" y="3898900"/>
            <a:ext cx="819150" cy="660400"/>
            <a:chOff x="102" y="2360"/>
            <a:chExt cx="516" cy="416"/>
          </a:xfrm>
        </p:grpSpPr>
        <p:sp>
          <p:nvSpPr>
            <p:cNvPr id="2059" name="Text Box 10"/>
            <p:cNvSpPr txBox="1">
              <a:spLocks noChangeArrowheads="1"/>
            </p:cNvSpPr>
            <p:nvPr/>
          </p:nvSpPr>
          <p:spPr bwMode="auto">
            <a:xfrm>
              <a:off x="102" y="236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/>
                <a:t>correct</a:t>
              </a:r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>
              <a:off x="392" y="2512"/>
              <a:ext cx="9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7" name="Line 12"/>
          <p:cNvSpPr>
            <a:spLocks noChangeShapeType="1"/>
          </p:cNvSpPr>
          <p:nvPr/>
        </p:nvSpPr>
        <p:spPr bwMode="auto">
          <a:xfrm flipH="1">
            <a:off x="1752600" y="2514600"/>
            <a:ext cx="3505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914400" y="2667000"/>
            <a:ext cx="457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8F667C8-7CE8-4CBE-8E38-4DE679F2B9E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990600" y="2057400"/>
            <a:ext cx="70866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Find the number of depositors for each branch.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branch-name, </a:t>
            </a:r>
            <a:r>
              <a:rPr lang="en-US" altLang="zh-TW" sz="2000" smtClean="0">
                <a:solidFill>
                  <a:schemeClr val="accent2"/>
                </a:solidFill>
              </a:rPr>
              <a:t>count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chemeClr val="accent2"/>
                </a:solidFill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distinct</a:t>
            </a:r>
            <a:r>
              <a:rPr lang="en-US" altLang="zh-TW" sz="2000" smtClean="0"/>
              <a:t> customer-name)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depositor, account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depositor.account-number = account.account-number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group by</a:t>
            </a:r>
            <a:r>
              <a:rPr lang="en-US" altLang="zh-TW" sz="2000" smtClean="0"/>
              <a:t> branch-name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Perform Join  </a:t>
            </a:r>
            <a:r>
              <a:rPr lang="en-US" altLang="zh-TW" sz="2000" smtClean="0">
                <a:solidFill>
                  <a:srgbClr val="FF0000"/>
                </a:solidFill>
              </a:rPr>
              <a:t>then</a:t>
            </a:r>
            <a:r>
              <a:rPr lang="en-US" altLang="zh-TW" sz="2000" smtClean="0"/>
              <a:t> group by </a:t>
            </a:r>
            <a:r>
              <a:rPr lang="en-US" altLang="zh-TW" sz="2000" smtClean="0">
                <a:solidFill>
                  <a:srgbClr val="FF0000"/>
                </a:solidFill>
              </a:rPr>
              <a:t>then</a:t>
            </a:r>
            <a:r>
              <a:rPr lang="en-US" altLang="zh-TW" sz="2000" smtClean="0"/>
              <a:t> count ( </a:t>
            </a:r>
            <a:r>
              <a:rPr lang="en-US" altLang="zh-TW" sz="2000" smtClean="0">
                <a:solidFill>
                  <a:srgbClr val="FF0000"/>
                </a:solidFill>
              </a:rPr>
              <a:t>distinct</a:t>
            </a:r>
            <a:r>
              <a:rPr lang="en-US" altLang="zh-TW" sz="2000" smtClean="0"/>
              <a:t> () )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tx2"/>
                </a:solidFill>
              </a:rPr>
              <a:t>depositor (customer-name, </a:t>
            </a:r>
            <a:r>
              <a:rPr lang="en-US" altLang="zh-TW" sz="2000" smtClean="0">
                <a:solidFill>
                  <a:srgbClr val="00B0F0"/>
                </a:solidFill>
              </a:rPr>
              <a:t>account-number</a:t>
            </a:r>
            <a:r>
              <a:rPr lang="en-US" altLang="zh-TW" sz="2000" smtClean="0">
                <a:solidFill>
                  <a:schemeClr val="tx2"/>
                </a:solidFill>
              </a:rPr>
              <a:t>)</a:t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smtClean="0">
                <a:solidFill>
                  <a:schemeClr val="tx2"/>
                </a:solidFill>
              </a:rPr>
              <a:t>account (</a:t>
            </a:r>
            <a:r>
              <a:rPr lang="en-US" altLang="zh-TW" sz="2000" smtClean="0">
                <a:solidFill>
                  <a:srgbClr val="00B0F0"/>
                </a:solidFill>
              </a:rPr>
              <a:t>account-number</a:t>
            </a:r>
            <a:r>
              <a:rPr lang="en-US" altLang="zh-TW" sz="2000" smtClean="0">
                <a:solidFill>
                  <a:schemeClr val="tx2"/>
                </a:solidFill>
              </a:rPr>
              <a:t>, branch-name, balance)</a:t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smtClean="0">
                <a:solidFill>
                  <a:schemeClr val="tx2"/>
                </a:solidFill>
              </a:rPr>
              <a:t>Join </a:t>
            </a:r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</a:t>
            </a:r>
            <a:r>
              <a:rPr lang="en-US" altLang="zh-TW" sz="2000" smtClean="0">
                <a:solidFill>
                  <a:schemeClr val="tx2"/>
                </a:solidFill>
              </a:rPr>
              <a:t> (customer-name, account-number, branch-name, balance)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Group by and aggregate functions apply to the Join result</a:t>
            </a:r>
            <a:endParaRPr lang="en-US" altLang="zh-TW" sz="2000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Group by with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06398B7-3BFC-473F-945E-AEE7E27C893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101"/>
          <p:cNvSpPr>
            <a:spLocks noChangeArrowheads="1"/>
          </p:cNvSpPr>
          <p:nvPr/>
        </p:nvSpPr>
        <p:spPr bwMode="auto">
          <a:xfrm>
            <a:off x="304800" y="2133600"/>
            <a:ext cx="358140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Group by Evaluation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505200" cy="12954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altLang="zh-TW" sz="1600" smtClean="0">
                <a:solidFill>
                  <a:schemeClr val="accent2"/>
                </a:solidFill>
              </a:rPr>
              <a:t>select</a:t>
            </a:r>
            <a:r>
              <a:rPr lang="en-US" altLang="zh-TW" sz="1600" smtClean="0"/>
              <a:t> branch-name, customer-name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TW" sz="1600" smtClean="0">
                <a:solidFill>
                  <a:schemeClr val="accent2"/>
                </a:solidFill>
              </a:rPr>
              <a:t>from</a:t>
            </a:r>
            <a:r>
              <a:rPr lang="en-US" altLang="zh-TW" sz="1600" smtClean="0"/>
              <a:t> depositor, account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TW" sz="1600" smtClean="0">
                <a:solidFill>
                  <a:schemeClr val="accent2"/>
                </a:solidFill>
              </a:rPr>
              <a:t>where</a:t>
            </a:r>
            <a:r>
              <a:rPr lang="en-US" altLang="zh-TW" sz="1600" smtClean="0"/>
              <a:t> depositor.account-number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TW" sz="1600" smtClean="0"/>
              <a:t>= account.account-number</a:t>
            </a: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609600" y="3886200"/>
            <a:ext cx="2362200" cy="2203450"/>
            <a:chOff x="480" y="2020"/>
            <a:chExt cx="1680" cy="1388"/>
          </a:xfrm>
        </p:grpSpPr>
        <p:grpSp>
          <p:nvGrpSpPr>
            <p:cNvPr id="10317" name="Group 5"/>
            <p:cNvGrpSpPr>
              <a:grpSpLocks/>
            </p:cNvGrpSpPr>
            <p:nvPr/>
          </p:nvGrpSpPr>
          <p:grpSpPr bwMode="auto">
            <a:xfrm>
              <a:off x="480" y="2020"/>
              <a:ext cx="1680" cy="171"/>
              <a:chOff x="480" y="2020"/>
              <a:chExt cx="1680" cy="171"/>
            </a:xfrm>
          </p:grpSpPr>
          <p:sp>
            <p:nvSpPr>
              <p:cNvPr id="10342" name="Rectangle 6"/>
              <p:cNvSpPr>
                <a:spLocks noChangeArrowheads="1"/>
              </p:cNvSpPr>
              <p:nvPr/>
            </p:nvSpPr>
            <p:spPr bwMode="auto">
              <a:xfrm>
                <a:off x="480" y="2020"/>
                <a:ext cx="884" cy="1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10343" name="Rectangle 7"/>
              <p:cNvSpPr>
                <a:spLocks noChangeArrowheads="1"/>
              </p:cNvSpPr>
              <p:nvPr/>
            </p:nvSpPr>
            <p:spPr bwMode="auto">
              <a:xfrm>
                <a:off x="1364" y="2020"/>
                <a:ext cx="796" cy="1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cust-name</a:t>
                </a:r>
              </a:p>
            </p:txBody>
          </p:sp>
        </p:grpSp>
        <p:grpSp>
          <p:nvGrpSpPr>
            <p:cNvPr id="10318" name="Group 8"/>
            <p:cNvGrpSpPr>
              <a:grpSpLocks/>
            </p:cNvGrpSpPr>
            <p:nvPr/>
          </p:nvGrpSpPr>
          <p:grpSpPr bwMode="auto">
            <a:xfrm>
              <a:off x="480" y="2176"/>
              <a:ext cx="1680" cy="170"/>
              <a:chOff x="912" y="2064"/>
              <a:chExt cx="1824" cy="192"/>
            </a:xfrm>
          </p:grpSpPr>
          <p:sp>
            <p:nvSpPr>
              <p:cNvPr id="10340" name="Rectangle 9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41" name="Rectangle 10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319" name="Group 11"/>
            <p:cNvGrpSpPr>
              <a:grpSpLocks/>
            </p:cNvGrpSpPr>
            <p:nvPr/>
          </p:nvGrpSpPr>
          <p:grpSpPr bwMode="auto">
            <a:xfrm>
              <a:off x="480" y="2629"/>
              <a:ext cx="1680" cy="171"/>
              <a:chOff x="912" y="2064"/>
              <a:chExt cx="1824" cy="192"/>
            </a:xfrm>
          </p:grpSpPr>
          <p:sp>
            <p:nvSpPr>
              <p:cNvPr id="10338" name="Rectangle 12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39" name="Rectangle 13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Jacky Chan</a:t>
                </a:r>
              </a:p>
            </p:txBody>
          </p:sp>
        </p:grpSp>
        <p:grpSp>
          <p:nvGrpSpPr>
            <p:cNvPr id="10320" name="Group 14"/>
            <p:cNvGrpSpPr>
              <a:grpSpLocks/>
            </p:cNvGrpSpPr>
            <p:nvPr/>
          </p:nvGrpSpPr>
          <p:grpSpPr bwMode="auto">
            <a:xfrm>
              <a:off x="480" y="3085"/>
              <a:ext cx="1680" cy="171"/>
              <a:chOff x="912" y="2064"/>
              <a:chExt cx="1824" cy="192"/>
            </a:xfrm>
          </p:grpSpPr>
          <p:sp>
            <p:nvSpPr>
              <p:cNvPr id="10336" name="Rectangle 1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37" name="Rectangle 16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321" name="Group 17"/>
            <p:cNvGrpSpPr>
              <a:grpSpLocks/>
            </p:cNvGrpSpPr>
            <p:nvPr/>
          </p:nvGrpSpPr>
          <p:grpSpPr bwMode="auto">
            <a:xfrm>
              <a:off x="480" y="2478"/>
              <a:ext cx="1680" cy="170"/>
              <a:chOff x="912" y="2064"/>
              <a:chExt cx="1824" cy="192"/>
            </a:xfrm>
          </p:grpSpPr>
          <p:sp>
            <p:nvSpPr>
              <p:cNvPr id="10334" name="Rectangle 18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335" name="Rectangle 1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322" name="Group 20"/>
            <p:cNvGrpSpPr>
              <a:grpSpLocks/>
            </p:cNvGrpSpPr>
            <p:nvPr/>
          </p:nvGrpSpPr>
          <p:grpSpPr bwMode="auto">
            <a:xfrm>
              <a:off x="480" y="2933"/>
              <a:ext cx="1680" cy="171"/>
              <a:chOff x="912" y="2064"/>
              <a:chExt cx="1824" cy="192"/>
            </a:xfrm>
          </p:grpSpPr>
          <p:sp>
            <p:nvSpPr>
              <p:cNvPr id="10332" name="Rectangle 21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33" name="Rectangle 22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323" name="Group 23"/>
            <p:cNvGrpSpPr>
              <a:grpSpLocks/>
            </p:cNvGrpSpPr>
            <p:nvPr/>
          </p:nvGrpSpPr>
          <p:grpSpPr bwMode="auto">
            <a:xfrm>
              <a:off x="480" y="2781"/>
              <a:ext cx="1680" cy="171"/>
              <a:chOff x="912" y="2064"/>
              <a:chExt cx="1824" cy="192"/>
            </a:xfrm>
          </p:grpSpPr>
          <p:sp>
            <p:nvSpPr>
              <p:cNvPr id="10330" name="Rectangle 24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331" name="Rectangle 25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Mary Kwan</a:t>
                </a:r>
              </a:p>
            </p:txBody>
          </p:sp>
        </p:grpSp>
        <p:grpSp>
          <p:nvGrpSpPr>
            <p:cNvPr id="10324" name="Group 26"/>
            <p:cNvGrpSpPr>
              <a:grpSpLocks/>
            </p:cNvGrpSpPr>
            <p:nvPr/>
          </p:nvGrpSpPr>
          <p:grpSpPr bwMode="auto">
            <a:xfrm>
              <a:off x="480" y="2327"/>
              <a:ext cx="1680" cy="170"/>
              <a:chOff x="912" y="2064"/>
              <a:chExt cx="1824" cy="192"/>
            </a:xfrm>
          </p:grpSpPr>
          <p:sp>
            <p:nvSpPr>
              <p:cNvPr id="10328" name="Rectangle 27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29" name="Rectangle 28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Pat Lee</a:t>
                </a:r>
              </a:p>
            </p:txBody>
          </p:sp>
        </p:grpSp>
        <p:grpSp>
          <p:nvGrpSpPr>
            <p:cNvPr id="10325" name="Group 29"/>
            <p:cNvGrpSpPr>
              <a:grpSpLocks/>
            </p:cNvGrpSpPr>
            <p:nvPr/>
          </p:nvGrpSpPr>
          <p:grpSpPr bwMode="auto">
            <a:xfrm>
              <a:off x="480" y="3237"/>
              <a:ext cx="1680" cy="171"/>
              <a:chOff x="912" y="2064"/>
              <a:chExt cx="1824" cy="192"/>
            </a:xfrm>
          </p:grpSpPr>
          <p:sp>
            <p:nvSpPr>
              <p:cNvPr id="10326" name="Rectangle 30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27" name="Rectangle 31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May Cheung</a:t>
                </a:r>
              </a:p>
            </p:txBody>
          </p:sp>
        </p:grpSp>
      </p:grpSp>
      <p:grpSp>
        <p:nvGrpSpPr>
          <p:cNvPr id="10247" name="Group 32"/>
          <p:cNvGrpSpPr>
            <a:grpSpLocks/>
          </p:cNvGrpSpPr>
          <p:nvPr/>
        </p:nvGrpSpPr>
        <p:grpSpPr bwMode="auto">
          <a:xfrm>
            <a:off x="3886200" y="3886200"/>
            <a:ext cx="2362200" cy="2209800"/>
            <a:chOff x="912" y="1872"/>
            <a:chExt cx="1824" cy="1728"/>
          </a:xfrm>
        </p:grpSpPr>
        <p:sp>
          <p:nvSpPr>
            <p:cNvPr id="10291" name="Rectangle 33"/>
            <p:cNvSpPr>
              <a:spLocks noChangeArrowheads="1"/>
            </p:cNvSpPr>
            <p:nvPr/>
          </p:nvSpPr>
          <p:spPr bwMode="auto">
            <a:xfrm>
              <a:off x="912" y="1872"/>
              <a:ext cx="96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10292" name="Rectangle 34"/>
            <p:cNvSpPr>
              <a:spLocks noChangeArrowheads="1"/>
            </p:cNvSpPr>
            <p:nvPr/>
          </p:nvSpPr>
          <p:spPr bwMode="auto">
            <a:xfrm>
              <a:off x="1872" y="1872"/>
              <a:ext cx="864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cust-name</a:t>
              </a:r>
            </a:p>
          </p:txBody>
        </p:sp>
        <p:grpSp>
          <p:nvGrpSpPr>
            <p:cNvPr id="10293" name="Group 35"/>
            <p:cNvGrpSpPr>
              <a:grpSpLocks/>
            </p:cNvGrpSpPr>
            <p:nvPr/>
          </p:nvGrpSpPr>
          <p:grpSpPr bwMode="auto">
            <a:xfrm>
              <a:off x="912" y="2064"/>
              <a:ext cx="1824" cy="192"/>
              <a:chOff x="912" y="2064"/>
              <a:chExt cx="1824" cy="192"/>
            </a:xfrm>
          </p:grpSpPr>
          <p:sp>
            <p:nvSpPr>
              <p:cNvPr id="10315" name="Rectangle 36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16" name="Rectangle 37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94" name="Group 38"/>
            <p:cNvGrpSpPr>
              <a:grpSpLocks/>
            </p:cNvGrpSpPr>
            <p:nvPr/>
          </p:nvGrpSpPr>
          <p:grpSpPr bwMode="auto">
            <a:xfrm>
              <a:off x="912" y="2256"/>
              <a:ext cx="1824" cy="192"/>
              <a:chOff x="912" y="2064"/>
              <a:chExt cx="1824" cy="192"/>
            </a:xfrm>
          </p:grpSpPr>
          <p:sp>
            <p:nvSpPr>
              <p:cNvPr id="10313" name="Rectangle 39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14" name="Rectangle 40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Jacky Chan</a:t>
                </a:r>
              </a:p>
            </p:txBody>
          </p:sp>
        </p:grpSp>
        <p:grpSp>
          <p:nvGrpSpPr>
            <p:cNvPr id="10295" name="Group 41"/>
            <p:cNvGrpSpPr>
              <a:grpSpLocks/>
            </p:cNvGrpSpPr>
            <p:nvPr/>
          </p:nvGrpSpPr>
          <p:grpSpPr bwMode="auto">
            <a:xfrm>
              <a:off x="912" y="2448"/>
              <a:ext cx="1824" cy="192"/>
              <a:chOff x="912" y="2064"/>
              <a:chExt cx="1824" cy="192"/>
            </a:xfrm>
          </p:grpSpPr>
          <p:sp>
            <p:nvSpPr>
              <p:cNvPr id="10311" name="Rectangle 42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312" name="Rectangle 43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96" name="Group 44"/>
            <p:cNvGrpSpPr>
              <a:grpSpLocks/>
            </p:cNvGrpSpPr>
            <p:nvPr/>
          </p:nvGrpSpPr>
          <p:grpSpPr bwMode="auto">
            <a:xfrm>
              <a:off x="912" y="2640"/>
              <a:ext cx="1824" cy="192"/>
              <a:chOff x="912" y="2064"/>
              <a:chExt cx="1824" cy="192"/>
            </a:xfrm>
          </p:grpSpPr>
          <p:sp>
            <p:nvSpPr>
              <p:cNvPr id="10309" name="Rectangle 4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310" name="Rectangle 46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97" name="Group 47"/>
            <p:cNvGrpSpPr>
              <a:grpSpLocks/>
            </p:cNvGrpSpPr>
            <p:nvPr/>
          </p:nvGrpSpPr>
          <p:grpSpPr bwMode="auto">
            <a:xfrm>
              <a:off x="912" y="3024"/>
              <a:ext cx="1824" cy="192"/>
              <a:chOff x="912" y="2064"/>
              <a:chExt cx="1824" cy="192"/>
            </a:xfrm>
          </p:grpSpPr>
          <p:sp>
            <p:nvSpPr>
              <p:cNvPr id="10307" name="Rectangle 48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08" name="Rectangle 4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98" name="Group 50"/>
            <p:cNvGrpSpPr>
              <a:grpSpLocks/>
            </p:cNvGrpSpPr>
            <p:nvPr/>
          </p:nvGrpSpPr>
          <p:grpSpPr bwMode="auto">
            <a:xfrm>
              <a:off x="912" y="2832"/>
              <a:ext cx="1824" cy="192"/>
              <a:chOff x="912" y="2064"/>
              <a:chExt cx="1824" cy="192"/>
            </a:xfrm>
          </p:grpSpPr>
          <p:sp>
            <p:nvSpPr>
              <p:cNvPr id="10305" name="Rectangle 51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306" name="Rectangle 52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Mary Kwan</a:t>
                </a:r>
              </a:p>
            </p:txBody>
          </p:sp>
        </p:grpSp>
        <p:grpSp>
          <p:nvGrpSpPr>
            <p:cNvPr id="10299" name="Group 53"/>
            <p:cNvGrpSpPr>
              <a:grpSpLocks/>
            </p:cNvGrpSpPr>
            <p:nvPr/>
          </p:nvGrpSpPr>
          <p:grpSpPr bwMode="auto">
            <a:xfrm>
              <a:off x="912" y="3216"/>
              <a:ext cx="1824" cy="192"/>
              <a:chOff x="912" y="2064"/>
              <a:chExt cx="1824" cy="192"/>
            </a:xfrm>
          </p:grpSpPr>
          <p:sp>
            <p:nvSpPr>
              <p:cNvPr id="10303" name="Rectangle 54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04" name="Rectangle 55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Pat Lee</a:t>
                </a:r>
              </a:p>
            </p:txBody>
          </p:sp>
        </p:grpSp>
        <p:grpSp>
          <p:nvGrpSpPr>
            <p:cNvPr id="10300" name="Group 56"/>
            <p:cNvGrpSpPr>
              <a:grpSpLocks/>
            </p:cNvGrpSpPr>
            <p:nvPr/>
          </p:nvGrpSpPr>
          <p:grpSpPr bwMode="auto">
            <a:xfrm>
              <a:off x="912" y="3408"/>
              <a:ext cx="1824" cy="192"/>
              <a:chOff x="912" y="2064"/>
              <a:chExt cx="1824" cy="192"/>
            </a:xfrm>
          </p:grpSpPr>
          <p:sp>
            <p:nvSpPr>
              <p:cNvPr id="10301" name="Rectangle 57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302" name="Rectangle 58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May Cheung</a:t>
                </a:r>
              </a:p>
            </p:txBody>
          </p:sp>
        </p:grpSp>
      </p:grpSp>
      <p:sp>
        <p:nvSpPr>
          <p:cNvPr id="10248" name="AutoShape 59"/>
          <p:cNvSpPr>
            <a:spLocks noChangeArrowheads="1"/>
          </p:cNvSpPr>
          <p:nvPr/>
        </p:nvSpPr>
        <p:spPr bwMode="auto">
          <a:xfrm>
            <a:off x="1905000" y="35052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60"/>
          <p:cNvSpPr>
            <a:spLocks noChangeArrowheads="1"/>
          </p:cNvSpPr>
          <p:nvPr/>
        </p:nvSpPr>
        <p:spPr bwMode="auto">
          <a:xfrm>
            <a:off x="3200400" y="4953000"/>
            <a:ext cx="384175" cy="3841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61"/>
          <p:cNvSpPr txBox="1">
            <a:spLocks noChangeArrowheads="1"/>
          </p:cNvSpPr>
          <p:nvPr/>
        </p:nvSpPr>
        <p:spPr bwMode="auto">
          <a:xfrm>
            <a:off x="2987675" y="4572000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400">
                <a:latin typeface="Tahoma" pitchFamily="34" charset="0"/>
              </a:rPr>
              <a:t>group by</a:t>
            </a:r>
          </a:p>
        </p:txBody>
      </p:sp>
      <p:grpSp>
        <p:nvGrpSpPr>
          <p:cNvPr id="10251" name="Group 62"/>
          <p:cNvGrpSpPr>
            <a:grpSpLocks/>
          </p:cNvGrpSpPr>
          <p:nvPr/>
        </p:nvGrpSpPr>
        <p:grpSpPr bwMode="auto">
          <a:xfrm>
            <a:off x="3962400" y="1600200"/>
            <a:ext cx="2362200" cy="1770063"/>
            <a:chOff x="4416" y="2730"/>
            <a:chExt cx="1680" cy="1115"/>
          </a:xfrm>
        </p:grpSpPr>
        <p:grpSp>
          <p:nvGrpSpPr>
            <p:cNvPr id="10267" name="Group 63"/>
            <p:cNvGrpSpPr>
              <a:grpSpLocks/>
            </p:cNvGrpSpPr>
            <p:nvPr/>
          </p:nvGrpSpPr>
          <p:grpSpPr bwMode="auto">
            <a:xfrm>
              <a:off x="4416" y="2730"/>
              <a:ext cx="1680" cy="155"/>
              <a:chOff x="4416" y="2730"/>
              <a:chExt cx="1680" cy="155"/>
            </a:xfrm>
          </p:grpSpPr>
          <p:sp>
            <p:nvSpPr>
              <p:cNvPr id="10289" name="Rectangle 64"/>
              <p:cNvSpPr>
                <a:spLocks noChangeArrowheads="1"/>
              </p:cNvSpPr>
              <p:nvPr/>
            </p:nvSpPr>
            <p:spPr bwMode="auto">
              <a:xfrm>
                <a:off x="4416" y="2730"/>
                <a:ext cx="884" cy="15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10290" name="Rectangle 65"/>
              <p:cNvSpPr>
                <a:spLocks noChangeArrowheads="1"/>
              </p:cNvSpPr>
              <p:nvPr/>
            </p:nvSpPr>
            <p:spPr bwMode="auto">
              <a:xfrm>
                <a:off x="5300" y="2730"/>
                <a:ext cx="796" cy="15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cust-name</a:t>
                </a:r>
              </a:p>
            </p:txBody>
          </p:sp>
        </p:grpSp>
        <p:grpSp>
          <p:nvGrpSpPr>
            <p:cNvPr id="10268" name="Group 66"/>
            <p:cNvGrpSpPr>
              <a:grpSpLocks/>
            </p:cNvGrpSpPr>
            <p:nvPr/>
          </p:nvGrpSpPr>
          <p:grpSpPr bwMode="auto">
            <a:xfrm>
              <a:off x="4416" y="2868"/>
              <a:ext cx="1680" cy="154"/>
              <a:chOff x="912" y="2064"/>
              <a:chExt cx="1824" cy="192"/>
            </a:xfrm>
          </p:grpSpPr>
          <p:sp>
            <p:nvSpPr>
              <p:cNvPr id="10287" name="Rectangle 67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288" name="Rectangle 68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69" name="Group 69"/>
            <p:cNvGrpSpPr>
              <a:grpSpLocks/>
            </p:cNvGrpSpPr>
            <p:nvPr/>
          </p:nvGrpSpPr>
          <p:grpSpPr bwMode="auto">
            <a:xfrm>
              <a:off x="4416" y="3004"/>
              <a:ext cx="1680" cy="155"/>
              <a:chOff x="912" y="2064"/>
              <a:chExt cx="1824" cy="192"/>
            </a:xfrm>
          </p:grpSpPr>
          <p:sp>
            <p:nvSpPr>
              <p:cNvPr id="10285" name="Rectangle 70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10286" name="Rectangle 71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Jacky Chan</a:t>
                </a:r>
              </a:p>
            </p:txBody>
          </p:sp>
        </p:grpSp>
        <p:grpSp>
          <p:nvGrpSpPr>
            <p:cNvPr id="10270" name="Group 72"/>
            <p:cNvGrpSpPr>
              <a:grpSpLocks/>
            </p:cNvGrpSpPr>
            <p:nvPr/>
          </p:nvGrpSpPr>
          <p:grpSpPr bwMode="auto">
            <a:xfrm>
              <a:off x="4416" y="3142"/>
              <a:ext cx="1680" cy="154"/>
              <a:chOff x="912" y="2064"/>
              <a:chExt cx="1824" cy="192"/>
            </a:xfrm>
          </p:grpSpPr>
          <p:sp>
            <p:nvSpPr>
              <p:cNvPr id="10283" name="Rectangle 73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284" name="Rectangle 74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71" name="Group 75"/>
            <p:cNvGrpSpPr>
              <a:grpSpLocks/>
            </p:cNvGrpSpPr>
            <p:nvPr/>
          </p:nvGrpSpPr>
          <p:grpSpPr bwMode="auto">
            <a:xfrm>
              <a:off x="4416" y="3416"/>
              <a:ext cx="1680" cy="155"/>
              <a:chOff x="912" y="2064"/>
              <a:chExt cx="1824" cy="192"/>
            </a:xfrm>
          </p:grpSpPr>
          <p:sp>
            <p:nvSpPr>
              <p:cNvPr id="10281" name="Rectangle 76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282" name="Rectangle 77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John Wong</a:t>
                </a:r>
              </a:p>
            </p:txBody>
          </p:sp>
        </p:grpSp>
        <p:grpSp>
          <p:nvGrpSpPr>
            <p:cNvPr id="10272" name="Group 78"/>
            <p:cNvGrpSpPr>
              <a:grpSpLocks/>
            </p:cNvGrpSpPr>
            <p:nvPr/>
          </p:nvGrpSpPr>
          <p:grpSpPr bwMode="auto">
            <a:xfrm>
              <a:off x="4416" y="3279"/>
              <a:ext cx="1680" cy="155"/>
              <a:chOff x="912" y="2064"/>
              <a:chExt cx="1824" cy="192"/>
            </a:xfrm>
          </p:grpSpPr>
          <p:sp>
            <p:nvSpPr>
              <p:cNvPr id="10279" name="Rectangle 79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Uptown</a:t>
                </a:r>
              </a:p>
            </p:txBody>
          </p:sp>
          <p:sp>
            <p:nvSpPr>
              <p:cNvPr id="10280" name="Rectangle 80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Mary Kwan</a:t>
                </a:r>
              </a:p>
            </p:txBody>
          </p:sp>
        </p:grpSp>
        <p:grpSp>
          <p:nvGrpSpPr>
            <p:cNvPr id="10273" name="Group 81"/>
            <p:cNvGrpSpPr>
              <a:grpSpLocks/>
            </p:cNvGrpSpPr>
            <p:nvPr/>
          </p:nvGrpSpPr>
          <p:grpSpPr bwMode="auto">
            <a:xfrm>
              <a:off x="4416" y="3554"/>
              <a:ext cx="1680" cy="154"/>
              <a:chOff x="912" y="2064"/>
              <a:chExt cx="1824" cy="192"/>
            </a:xfrm>
          </p:grpSpPr>
          <p:sp>
            <p:nvSpPr>
              <p:cNvPr id="10277" name="Rectangle 82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278" name="Rectangle 83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Pat Lee</a:t>
                </a:r>
              </a:p>
            </p:txBody>
          </p:sp>
        </p:grpSp>
        <p:grpSp>
          <p:nvGrpSpPr>
            <p:cNvPr id="10274" name="Group 84"/>
            <p:cNvGrpSpPr>
              <a:grpSpLocks/>
            </p:cNvGrpSpPr>
            <p:nvPr/>
          </p:nvGrpSpPr>
          <p:grpSpPr bwMode="auto">
            <a:xfrm>
              <a:off x="4416" y="3690"/>
              <a:ext cx="1680" cy="155"/>
              <a:chOff x="912" y="2064"/>
              <a:chExt cx="1824" cy="192"/>
            </a:xfrm>
          </p:grpSpPr>
          <p:sp>
            <p:nvSpPr>
              <p:cNvPr id="10275" name="Rectangle 8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10276" name="Rectangle 86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864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May Cheung</a:t>
                </a:r>
              </a:p>
            </p:txBody>
          </p:sp>
        </p:grpSp>
      </p:grpSp>
      <p:sp>
        <p:nvSpPr>
          <p:cNvPr id="10252" name="AutoShape 87"/>
          <p:cNvSpPr>
            <a:spLocks noChangeArrowheads="1"/>
          </p:cNvSpPr>
          <p:nvPr/>
        </p:nvSpPr>
        <p:spPr bwMode="auto">
          <a:xfrm>
            <a:off x="4800600" y="3505200"/>
            <a:ext cx="3048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88"/>
          <p:cNvSpPr txBox="1">
            <a:spLocks noChangeArrowheads="1"/>
          </p:cNvSpPr>
          <p:nvPr/>
        </p:nvSpPr>
        <p:spPr bwMode="auto">
          <a:xfrm>
            <a:off x="5257800" y="3505200"/>
            <a:ext cx="742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400">
                <a:latin typeface="Tahoma" pitchFamily="34" charset="0"/>
              </a:rPr>
              <a:t>distinct</a:t>
            </a:r>
          </a:p>
        </p:txBody>
      </p:sp>
      <p:sp>
        <p:nvSpPr>
          <p:cNvPr id="10254" name="Text Box 89"/>
          <p:cNvSpPr txBox="1">
            <a:spLocks noChangeArrowheads="1"/>
          </p:cNvSpPr>
          <p:nvPr/>
        </p:nvSpPr>
        <p:spPr bwMode="auto">
          <a:xfrm>
            <a:off x="6934200" y="205740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400">
                <a:latin typeface="Tahoma" pitchFamily="34" charset="0"/>
              </a:rPr>
              <a:t>count</a:t>
            </a:r>
          </a:p>
        </p:txBody>
      </p:sp>
      <p:grpSp>
        <p:nvGrpSpPr>
          <p:cNvPr id="10255" name="Group 90"/>
          <p:cNvGrpSpPr>
            <a:grpSpLocks/>
          </p:cNvGrpSpPr>
          <p:nvPr/>
        </p:nvGrpSpPr>
        <p:grpSpPr bwMode="auto">
          <a:xfrm>
            <a:off x="6553200" y="2819400"/>
            <a:ext cx="1752600" cy="931863"/>
            <a:chOff x="4128" y="1776"/>
            <a:chExt cx="1104" cy="587"/>
          </a:xfrm>
        </p:grpSpPr>
        <p:sp>
          <p:nvSpPr>
            <p:cNvPr id="10258" name="Rectangle 91"/>
            <p:cNvSpPr>
              <a:spLocks noChangeArrowheads="1"/>
            </p:cNvSpPr>
            <p:nvPr/>
          </p:nvSpPr>
          <p:spPr bwMode="auto">
            <a:xfrm>
              <a:off x="4128" y="1776"/>
              <a:ext cx="789" cy="1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10259" name="Rectangle 92"/>
            <p:cNvSpPr>
              <a:spLocks noChangeArrowheads="1"/>
            </p:cNvSpPr>
            <p:nvPr/>
          </p:nvSpPr>
          <p:spPr bwMode="auto">
            <a:xfrm>
              <a:off x="4128" y="1914"/>
              <a:ext cx="789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10260" name="Rectangle 93"/>
            <p:cNvSpPr>
              <a:spLocks noChangeArrowheads="1"/>
            </p:cNvSpPr>
            <p:nvPr/>
          </p:nvSpPr>
          <p:spPr bwMode="auto">
            <a:xfrm>
              <a:off x="4128" y="2064"/>
              <a:ext cx="789" cy="15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Uptown</a:t>
              </a:r>
            </a:p>
          </p:txBody>
        </p:sp>
        <p:sp>
          <p:nvSpPr>
            <p:cNvPr id="10261" name="Rectangle 94"/>
            <p:cNvSpPr>
              <a:spLocks noChangeArrowheads="1"/>
            </p:cNvSpPr>
            <p:nvPr/>
          </p:nvSpPr>
          <p:spPr bwMode="auto">
            <a:xfrm>
              <a:off x="4128" y="2208"/>
              <a:ext cx="789" cy="1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Downtown</a:t>
              </a:r>
            </a:p>
          </p:txBody>
        </p:sp>
        <p:grpSp>
          <p:nvGrpSpPr>
            <p:cNvPr id="10262" name="Group 95"/>
            <p:cNvGrpSpPr>
              <a:grpSpLocks/>
            </p:cNvGrpSpPr>
            <p:nvPr/>
          </p:nvGrpSpPr>
          <p:grpSpPr bwMode="auto">
            <a:xfrm>
              <a:off x="4917" y="1776"/>
              <a:ext cx="315" cy="587"/>
              <a:chOff x="5108" y="2016"/>
              <a:chExt cx="796" cy="587"/>
            </a:xfrm>
          </p:grpSpPr>
          <p:sp>
            <p:nvSpPr>
              <p:cNvPr id="10263" name="Rectangle 96"/>
              <p:cNvSpPr>
                <a:spLocks noChangeArrowheads="1"/>
              </p:cNvSpPr>
              <p:nvPr/>
            </p:nvSpPr>
            <p:spPr bwMode="auto">
              <a:xfrm>
                <a:off x="5108" y="2016"/>
                <a:ext cx="796" cy="15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count</a:t>
                </a:r>
              </a:p>
            </p:txBody>
          </p:sp>
          <p:sp>
            <p:nvSpPr>
              <p:cNvPr id="10264" name="Rectangle 97"/>
              <p:cNvSpPr>
                <a:spLocks noChangeArrowheads="1"/>
              </p:cNvSpPr>
              <p:nvPr/>
            </p:nvSpPr>
            <p:spPr bwMode="auto">
              <a:xfrm>
                <a:off x="5108" y="2154"/>
                <a:ext cx="796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0265" name="Rectangle 98"/>
              <p:cNvSpPr>
                <a:spLocks noChangeArrowheads="1"/>
              </p:cNvSpPr>
              <p:nvPr/>
            </p:nvSpPr>
            <p:spPr bwMode="auto">
              <a:xfrm>
                <a:off x="5108" y="2304"/>
                <a:ext cx="796" cy="15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0266" name="Rectangle 99"/>
              <p:cNvSpPr>
                <a:spLocks noChangeArrowheads="1"/>
              </p:cNvSpPr>
              <p:nvPr/>
            </p:nvSpPr>
            <p:spPr bwMode="auto">
              <a:xfrm>
                <a:off x="5108" y="2448"/>
                <a:ext cx="796" cy="15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Tahoma" pitchFamily="34" charset="0"/>
                  </a:rPr>
                  <a:t>3</a:t>
                </a:r>
              </a:p>
            </p:txBody>
          </p:sp>
        </p:grpSp>
      </p:grpSp>
      <p:sp>
        <p:nvSpPr>
          <p:cNvPr id="10256" name="AutoShape 100"/>
          <p:cNvSpPr>
            <a:spLocks noChangeArrowheads="1"/>
          </p:cNvSpPr>
          <p:nvPr/>
        </p:nvSpPr>
        <p:spPr bwMode="auto">
          <a:xfrm rot="5400000">
            <a:off x="6502400" y="2260600"/>
            <a:ext cx="431800" cy="330200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185860 h 21600"/>
              <a:gd name="T4" fmla="*/ 64710 w 21600"/>
              <a:gd name="T5" fmla="*/ 330200 h 21600"/>
              <a:gd name="T6" fmla="*/ 431800 w 21600"/>
              <a:gd name="T7" fmla="*/ 9293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61"/>
          <p:cNvSpPr txBox="1">
            <a:spLocks noChangeArrowheads="1"/>
          </p:cNvSpPr>
          <p:nvPr/>
        </p:nvSpPr>
        <p:spPr bwMode="auto">
          <a:xfrm>
            <a:off x="2209800" y="3505200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400">
                <a:latin typeface="Tahoma" pitchFamily="34" charset="0"/>
              </a:rPr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BB67B48-82EA-43C5-A4AD-E31C0EC87B1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27000" dir="221219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Having</a:t>
            </a:r>
            <a:r>
              <a:rPr lang="en-US" altLang="zh-TW" dirty="0" smtClean="0"/>
              <a:t> Clause (condition on the groups)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Find the names and average of balances of all branches where the average account balance is more than </a:t>
            </a:r>
            <a:r>
              <a:rPr lang="en-US" altLang="zh-TW" sz="2000" smtClean="0">
                <a:solidFill>
                  <a:srgbClr val="FF0000"/>
                </a:solidFill>
              </a:rPr>
              <a:t>$700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branch-name, </a:t>
            </a:r>
            <a:r>
              <a:rPr lang="en-US" altLang="zh-TW" sz="2000" smtClean="0">
                <a:solidFill>
                  <a:srgbClr val="FF0000"/>
                </a:solidFill>
              </a:rPr>
              <a:t>avg</a:t>
            </a:r>
            <a:r>
              <a:rPr lang="en-US" altLang="zh-TW" sz="2000" smtClean="0"/>
              <a:t>(balance)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account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group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by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having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avg</a:t>
            </a:r>
            <a:r>
              <a:rPr lang="en-US" altLang="zh-TW" sz="2000" smtClean="0"/>
              <a:t> (balance) &gt;</a:t>
            </a:r>
            <a:r>
              <a:rPr lang="en-US" altLang="zh-TW" sz="2000" smtClean="0">
                <a:solidFill>
                  <a:srgbClr val="FF0000"/>
                </a:solidFill>
              </a:rPr>
              <a:t>700</a:t>
            </a:r>
          </a:p>
          <a:p>
            <a:pPr eaLnBrk="1" hangingPunct="1"/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predicates in the </a:t>
            </a:r>
            <a:r>
              <a:rPr lang="en-US" altLang="zh-TW" sz="2000" b="1" smtClean="0">
                <a:solidFill>
                  <a:schemeClr val="tx2"/>
                </a:solidFill>
                <a:sym typeface="Symbol" pitchFamily="18" charset="2"/>
              </a:rPr>
              <a:t>having</a:t>
            </a:r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 clause are applied to </a:t>
            </a:r>
            <a:r>
              <a:rPr lang="en-US" altLang="zh-TW" sz="2000" i="1" smtClean="0">
                <a:solidFill>
                  <a:srgbClr val="FF0000"/>
                </a:solidFill>
                <a:sym typeface="Symbol" pitchFamily="18" charset="2"/>
              </a:rPr>
              <a:t>each group</a:t>
            </a:r>
            <a:r>
              <a:rPr lang="en-US" altLang="zh-TW" sz="2000" smtClean="0">
                <a:solidFill>
                  <a:schemeClr val="tx2"/>
                </a:solidFill>
                <a:sym typeface="Symbol" pitchFamily="18" charset="2"/>
              </a:rPr>
              <a:t> after the formation of groups</a:t>
            </a:r>
            <a:r>
              <a:rPr lang="en-US" altLang="zh-TW" sz="1800" smtClean="0">
                <a:solidFill>
                  <a:schemeClr val="tx2"/>
                </a:solidFill>
              </a:rPr>
              <a:t> </a:t>
            </a:r>
            <a:endParaRPr lang="en-US" altLang="zh-TW" smtClean="0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029200" y="4343400"/>
          <a:ext cx="34290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文件" r:id="rId3" imgW="4706640" imgH="2927880" progId="Word.Document.8">
                  <p:embed/>
                </p:oleObj>
              </mc:Choice>
              <mc:Fallback>
                <p:oleObj name="文件" r:id="rId3" imgW="4706640" imgH="29278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34290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03800" y="5245100"/>
            <a:ext cx="3441700" cy="431800"/>
            <a:chOff x="3256" y="2688"/>
            <a:chExt cx="2168" cy="272"/>
          </a:xfrm>
        </p:grpSpPr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3264" y="2688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3256" y="2960"/>
              <a:ext cx="21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200" name="AutoShape 8"/>
          <p:cNvSpPr>
            <a:spLocks noChangeArrowheads="1"/>
          </p:cNvSpPr>
          <p:nvPr/>
        </p:nvSpPr>
        <p:spPr bwMode="auto">
          <a:xfrm>
            <a:off x="3810000" y="53340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325</Words>
  <Application>Microsoft Office PowerPoint</Application>
  <PresentationFormat>On-screen Show (4:3)</PresentationFormat>
  <Paragraphs>139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Document</vt:lpstr>
      <vt:lpstr>文件</vt:lpstr>
      <vt:lpstr>PowerPoint Presentation</vt:lpstr>
      <vt:lpstr>Aggregate Functions</vt:lpstr>
      <vt:lpstr>Aggregate Function Computation </vt:lpstr>
      <vt:lpstr>Examples of Aggregate Functions</vt:lpstr>
      <vt:lpstr>Group by </vt:lpstr>
      <vt:lpstr>Group by Attributes </vt:lpstr>
      <vt:lpstr>Group by with Join </vt:lpstr>
      <vt:lpstr>Group by Evaluation</vt:lpstr>
      <vt:lpstr>Having Clause (condition on the groups)</vt:lpstr>
      <vt:lpstr>Having Clause</vt:lpstr>
      <vt:lpstr>Derived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62</cp:revision>
  <dcterms:modified xsi:type="dcterms:W3CDTF">2013-02-26T05:37:52Z</dcterms:modified>
</cp:coreProperties>
</file>