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23" r:id="rId2"/>
    <p:sldId id="434" r:id="rId3"/>
    <p:sldId id="435" r:id="rId4"/>
    <p:sldId id="436" r:id="rId5"/>
    <p:sldId id="455" r:id="rId6"/>
    <p:sldId id="437" r:id="rId7"/>
    <p:sldId id="438" r:id="rId8"/>
    <p:sldId id="439" r:id="rId9"/>
    <p:sldId id="441" r:id="rId10"/>
    <p:sldId id="442" r:id="rId11"/>
    <p:sldId id="443" r:id="rId12"/>
    <p:sldId id="444" r:id="rId13"/>
    <p:sldId id="445" r:id="rId14"/>
    <p:sldId id="447" r:id="rId15"/>
    <p:sldId id="448" r:id="rId16"/>
    <p:sldId id="449" r:id="rId17"/>
    <p:sldId id="450" r:id="rId18"/>
    <p:sldId id="459" r:id="rId19"/>
    <p:sldId id="380" r:id="rId20"/>
    <p:sldId id="381" r:id="rId21"/>
    <p:sldId id="383" r:id="rId22"/>
    <p:sldId id="384" r:id="rId23"/>
    <p:sldId id="385" r:id="rId24"/>
    <p:sldId id="386" r:id="rId25"/>
    <p:sldId id="461" r:id="rId26"/>
    <p:sldId id="462" r:id="rId27"/>
    <p:sldId id="463" r:id="rId28"/>
    <p:sldId id="390" r:id="rId29"/>
    <p:sldId id="464" r:id="rId30"/>
    <p:sldId id="460" r:id="rId31"/>
    <p:sldId id="457" r:id="rId32"/>
    <p:sldId id="419" r:id="rId33"/>
    <p:sldId id="420" r:id="rId34"/>
    <p:sldId id="421" r:id="rId35"/>
  </p:sldIdLst>
  <p:sldSz cx="9144000" cy="6858000" type="screen4x3"/>
  <p:notesSz cx="6743700" cy="9906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9" autoAdjust="0"/>
    <p:restoredTop sz="94660"/>
  </p:normalViewPr>
  <p:slideViewPr>
    <p:cSldViewPr>
      <p:cViewPr varScale="1">
        <p:scale>
          <a:sx n="109" d="100"/>
          <a:sy n="109" d="100"/>
        </p:scale>
        <p:origin x="-1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4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05350"/>
            <a:ext cx="539432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C35092-6396-48E7-B88C-891BB46075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0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71FDBF40-85A3-49CE-918C-40EAB49DEFFA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38915" name="Rectangle 7"/>
          <p:cNvSpPr txBox="1">
            <a:spLocks noGrp="1" noChangeArrowheads="1"/>
          </p:cNvSpPr>
          <p:nvPr/>
        </p:nvSpPr>
        <p:spPr bwMode="auto">
          <a:xfrm>
            <a:off x="3821113" y="9412288"/>
            <a:ext cx="292258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b"/>
          <a:lstStyle>
            <a:lvl1pPr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8E1BA6AE-3F77-40C1-B8AB-9B1135344CEF}" type="slidenum">
              <a:rPr kumimoji="0" lang="en-US" sz="1200">
                <a:latin typeface="Helvetica" pitchFamily="34" charset="0"/>
              </a:rPr>
              <a:pPr algn="r"/>
              <a:t>5</a:t>
            </a:fld>
            <a:endParaRPr kumimoji="0" lang="en-US" sz="1200">
              <a:latin typeface="Helvetica" pitchFamily="34" charset="0"/>
            </a:endParaRPr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3817938" y="0"/>
            <a:ext cx="29257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ctr"/>
          <a:lstStyle/>
          <a:p>
            <a:pPr defTabSz="909638"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38917" name="Rectangle 3"/>
          <p:cNvSpPr>
            <a:spLocks noChangeArrowheads="1"/>
          </p:cNvSpPr>
          <p:nvPr/>
        </p:nvSpPr>
        <p:spPr bwMode="auto">
          <a:xfrm>
            <a:off x="3817938" y="9412288"/>
            <a:ext cx="292576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964" tIns="0" rIns="18964" bIns="0" anchor="b"/>
          <a:lstStyle/>
          <a:p>
            <a:pPr algn="r" defTabSz="931863" eaLnBrk="0" hangingPunct="0"/>
            <a:r>
              <a:rPr kumimoji="0" lang="en-US" sz="1000" i="1"/>
              <a:t>15</a:t>
            </a:r>
          </a:p>
        </p:txBody>
      </p:sp>
      <p:sp>
        <p:nvSpPr>
          <p:cNvPr id="38918" name="Rectangle 4"/>
          <p:cNvSpPr>
            <a:spLocks noChangeArrowheads="1"/>
          </p:cNvSpPr>
          <p:nvPr/>
        </p:nvSpPr>
        <p:spPr bwMode="auto">
          <a:xfrm>
            <a:off x="0" y="9412288"/>
            <a:ext cx="292258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ctr"/>
          <a:lstStyle/>
          <a:p>
            <a:pPr defTabSz="909638"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38919" name="Rectangle 5"/>
          <p:cNvSpPr>
            <a:spLocks noChangeArrowheads="1"/>
          </p:cNvSpPr>
          <p:nvPr/>
        </p:nvSpPr>
        <p:spPr bwMode="auto">
          <a:xfrm>
            <a:off x="0" y="0"/>
            <a:ext cx="2922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ctr"/>
          <a:lstStyle/>
          <a:p>
            <a:pPr defTabSz="909638"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3892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96938" y="4705350"/>
            <a:ext cx="4948237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81" tIns="44250" rIns="90081" bIns="44250"/>
          <a:lstStyle/>
          <a:p>
            <a:pPr eaLnBrk="1" hangingPunct="1"/>
            <a:endParaRPr lang="en-US" smtClean="0"/>
          </a:p>
        </p:txBody>
      </p:sp>
      <p:sp>
        <p:nvSpPr>
          <p:cNvPr id="38921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6463" y="750888"/>
            <a:ext cx="4933950" cy="3700462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8B0D92D8-6622-48FD-B4B6-7BEE03DD126A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48131" name="Rectangle 7"/>
          <p:cNvSpPr txBox="1">
            <a:spLocks noGrp="1" noChangeArrowheads="1"/>
          </p:cNvSpPr>
          <p:nvPr/>
        </p:nvSpPr>
        <p:spPr bwMode="auto">
          <a:xfrm>
            <a:off x="3821113" y="9412288"/>
            <a:ext cx="292258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b"/>
          <a:lstStyle>
            <a:lvl1pPr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6D2E4968-14BC-4201-8596-FBEE2039117F}" type="slidenum">
              <a:rPr kumimoji="0" lang="en-US" sz="1200">
                <a:latin typeface="Helvetica" pitchFamily="34" charset="0"/>
              </a:rPr>
              <a:pPr algn="r"/>
              <a:t>17</a:t>
            </a:fld>
            <a:endParaRPr kumimoji="0" lang="en-US" sz="1200">
              <a:latin typeface="Helvetica" pitchFamily="34" charset="0"/>
            </a:endParaRPr>
          </a:p>
        </p:txBody>
      </p:sp>
      <p:sp>
        <p:nvSpPr>
          <p:cNvPr id="48132" name="Rectangle 2"/>
          <p:cNvSpPr>
            <a:spLocks noChangeArrowheads="1"/>
          </p:cNvSpPr>
          <p:nvPr/>
        </p:nvSpPr>
        <p:spPr bwMode="auto">
          <a:xfrm>
            <a:off x="3819525" y="0"/>
            <a:ext cx="29241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ctr"/>
          <a:lstStyle/>
          <a:p>
            <a:pPr defTabSz="909638"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48133" name="Rectangle 3"/>
          <p:cNvSpPr>
            <a:spLocks noChangeArrowheads="1"/>
          </p:cNvSpPr>
          <p:nvPr/>
        </p:nvSpPr>
        <p:spPr bwMode="auto">
          <a:xfrm>
            <a:off x="3819525" y="9412288"/>
            <a:ext cx="29241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964" tIns="0" rIns="18964" bIns="0" anchor="b"/>
          <a:lstStyle/>
          <a:p>
            <a:pPr algn="r" defTabSz="909638" eaLnBrk="0" hangingPunct="0"/>
            <a:r>
              <a:rPr kumimoji="0" lang="en-US" sz="1000" i="1"/>
              <a:t>11</a:t>
            </a:r>
          </a:p>
        </p:txBody>
      </p:sp>
      <p:sp>
        <p:nvSpPr>
          <p:cNvPr id="48134" name="Rectangle 4"/>
          <p:cNvSpPr>
            <a:spLocks noChangeArrowheads="1"/>
          </p:cNvSpPr>
          <p:nvPr/>
        </p:nvSpPr>
        <p:spPr bwMode="auto">
          <a:xfrm>
            <a:off x="0" y="9412288"/>
            <a:ext cx="292258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ctr"/>
          <a:lstStyle/>
          <a:p>
            <a:pPr defTabSz="909638"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48135" name="Rectangle 5"/>
          <p:cNvSpPr>
            <a:spLocks noChangeArrowheads="1"/>
          </p:cNvSpPr>
          <p:nvPr/>
        </p:nvSpPr>
        <p:spPr bwMode="auto">
          <a:xfrm>
            <a:off x="0" y="0"/>
            <a:ext cx="2922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ctr"/>
          <a:lstStyle/>
          <a:p>
            <a:pPr defTabSz="909638"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4813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6463" y="750888"/>
            <a:ext cx="4933950" cy="3700462"/>
          </a:xfrm>
          <a:ln w="12700" cap="flat">
            <a:solidFill>
              <a:schemeClr val="tx1"/>
            </a:solidFill>
          </a:ln>
        </p:spPr>
      </p:sp>
      <p:sp>
        <p:nvSpPr>
          <p:cNvPr id="4813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96938" y="4705350"/>
            <a:ext cx="4948237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81" tIns="44250" rIns="90081" bIns="4425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89CDC80D-E971-4CE9-8BCD-32DC913A63D8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49155" name="Rectangle 7"/>
          <p:cNvSpPr txBox="1">
            <a:spLocks noGrp="1" noChangeArrowheads="1"/>
          </p:cNvSpPr>
          <p:nvPr/>
        </p:nvSpPr>
        <p:spPr bwMode="auto">
          <a:xfrm>
            <a:off x="3821113" y="9412288"/>
            <a:ext cx="292258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b"/>
          <a:lstStyle>
            <a:lvl1pPr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0D191133-0848-4DBE-BE6A-74B8C483D5F3}" type="slidenum">
              <a:rPr kumimoji="0" lang="en-US" sz="1200">
                <a:latin typeface="Helvetica" pitchFamily="34" charset="0"/>
              </a:rPr>
              <a:pPr algn="r"/>
              <a:t>18</a:t>
            </a:fld>
            <a:endParaRPr kumimoji="0" lang="en-US" sz="1200">
              <a:latin typeface="Helvetica" pitchFamily="34" charset="0"/>
            </a:endParaRPr>
          </a:p>
        </p:txBody>
      </p:sp>
      <p:sp>
        <p:nvSpPr>
          <p:cNvPr id="49156" name="Rectangle 2"/>
          <p:cNvSpPr>
            <a:spLocks noChangeArrowheads="1"/>
          </p:cNvSpPr>
          <p:nvPr/>
        </p:nvSpPr>
        <p:spPr bwMode="auto">
          <a:xfrm>
            <a:off x="3817938" y="0"/>
            <a:ext cx="29257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ctr"/>
          <a:lstStyle/>
          <a:p>
            <a:pPr defTabSz="909638"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49157" name="Rectangle 3"/>
          <p:cNvSpPr>
            <a:spLocks noChangeArrowheads="1"/>
          </p:cNvSpPr>
          <p:nvPr/>
        </p:nvSpPr>
        <p:spPr bwMode="auto">
          <a:xfrm>
            <a:off x="3817938" y="9412288"/>
            <a:ext cx="292576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964" tIns="0" rIns="18964" bIns="0" anchor="b"/>
          <a:lstStyle/>
          <a:p>
            <a:pPr algn="r" defTabSz="931863" eaLnBrk="0" hangingPunct="0"/>
            <a:r>
              <a:rPr kumimoji="0" lang="en-US" sz="1000" i="1"/>
              <a:t>16</a:t>
            </a:r>
          </a:p>
        </p:txBody>
      </p:sp>
      <p:sp>
        <p:nvSpPr>
          <p:cNvPr id="49158" name="Rectangle 4"/>
          <p:cNvSpPr>
            <a:spLocks noChangeArrowheads="1"/>
          </p:cNvSpPr>
          <p:nvPr/>
        </p:nvSpPr>
        <p:spPr bwMode="auto">
          <a:xfrm>
            <a:off x="0" y="9412288"/>
            <a:ext cx="292258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ctr"/>
          <a:lstStyle/>
          <a:p>
            <a:pPr defTabSz="909638"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49159" name="Rectangle 5"/>
          <p:cNvSpPr>
            <a:spLocks noChangeArrowheads="1"/>
          </p:cNvSpPr>
          <p:nvPr/>
        </p:nvSpPr>
        <p:spPr bwMode="auto">
          <a:xfrm>
            <a:off x="0" y="0"/>
            <a:ext cx="2922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ctr"/>
          <a:lstStyle/>
          <a:p>
            <a:pPr defTabSz="909638"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4916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6463" y="750888"/>
            <a:ext cx="4933950" cy="3700462"/>
          </a:xfrm>
          <a:ln w="12700" cap="flat">
            <a:solidFill>
              <a:schemeClr val="tx1"/>
            </a:solidFill>
          </a:ln>
        </p:spPr>
      </p:sp>
      <p:sp>
        <p:nvSpPr>
          <p:cNvPr id="4916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96938" y="4705350"/>
            <a:ext cx="4946650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42" tIns="45831" rIns="93242" bIns="45831"/>
          <a:lstStyle/>
          <a:p>
            <a:pPr defTabSz="936625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1E1E2B71-A477-417C-BBBF-9510579EC549}" type="slidenum">
              <a:rPr lang="en-US" sz="1200"/>
              <a:pPr eaLnBrk="1" hangingPunct="1"/>
              <a:t>29</a:t>
            </a:fld>
            <a:endParaRPr lang="en-US" sz="1200"/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3821113" y="0"/>
            <a:ext cx="2922587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ctr"/>
          <a:lstStyle/>
          <a:p>
            <a:endParaRPr lang="en-US"/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3821113" y="9412288"/>
            <a:ext cx="292258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964" tIns="0" rIns="18964" bIns="0" anchor="b"/>
          <a:lstStyle/>
          <a:p>
            <a:pPr algn="r"/>
            <a:r>
              <a:rPr lang="en-US" sz="1000" i="1"/>
              <a:t>8</a:t>
            </a: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0" y="9412288"/>
            <a:ext cx="292258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ctr"/>
          <a:lstStyle/>
          <a:p>
            <a:endParaRPr lang="en-US"/>
          </a:p>
        </p:txBody>
      </p:sp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ctr"/>
          <a:lstStyle/>
          <a:p>
            <a:endParaRPr lang="en-US"/>
          </a:p>
        </p:txBody>
      </p:sp>
      <p:sp>
        <p:nvSpPr>
          <p:cNvPr id="5018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6463" y="750888"/>
            <a:ext cx="4932362" cy="3700462"/>
          </a:xfrm>
          <a:ln w="12700" cap="flat">
            <a:solidFill>
              <a:schemeClr val="tx1"/>
            </a:solidFill>
          </a:ln>
        </p:spPr>
      </p:sp>
      <p:sp>
        <p:nvSpPr>
          <p:cNvPr id="5018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5063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42" tIns="45831" rIns="93242" bIns="45831"/>
          <a:lstStyle/>
          <a:p>
            <a:pPr defTabSz="931863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46AD4BF-4F35-408A-AA53-D5316D9EFD31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39939" name="Rectangle 7"/>
          <p:cNvSpPr txBox="1">
            <a:spLocks noGrp="1" noChangeArrowheads="1"/>
          </p:cNvSpPr>
          <p:nvPr/>
        </p:nvSpPr>
        <p:spPr bwMode="auto">
          <a:xfrm>
            <a:off x="3821113" y="9412288"/>
            <a:ext cx="292258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b"/>
          <a:lstStyle>
            <a:lvl1pPr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833C5DAF-3793-4668-A574-2630A8EF1677}" type="slidenum">
              <a:rPr kumimoji="0" lang="en-US" sz="1200">
                <a:latin typeface="Helvetica" pitchFamily="34" charset="0"/>
              </a:rPr>
              <a:pPr algn="r"/>
              <a:t>9</a:t>
            </a:fld>
            <a:endParaRPr kumimoji="0" lang="en-US" sz="1200">
              <a:latin typeface="Helvetica" pitchFamily="34" charset="0"/>
            </a:endParaRPr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3819525" y="0"/>
            <a:ext cx="29241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ctr"/>
          <a:lstStyle/>
          <a:p>
            <a:pPr defTabSz="909638"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39941" name="Rectangle 3"/>
          <p:cNvSpPr>
            <a:spLocks noChangeArrowheads="1"/>
          </p:cNvSpPr>
          <p:nvPr/>
        </p:nvSpPr>
        <p:spPr bwMode="auto">
          <a:xfrm>
            <a:off x="3819525" y="9412288"/>
            <a:ext cx="29241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964" tIns="0" rIns="18964" bIns="0" anchor="b"/>
          <a:lstStyle/>
          <a:p>
            <a:pPr algn="r" defTabSz="909638" eaLnBrk="0" hangingPunct="0"/>
            <a:r>
              <a:rPr kumimoji="0" lang="en-US" sz="1000" i="1"/>
              <a:t>6</a:t>
            </a:r>
          </a:p>
        </p:txBody>
      </p:sp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0" y="9412288"/>
            <a:ext cx="292258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ctr"/>
          <a:lstStyle/>
          <a:p>
            <a:pPr defTabSz="909638"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39943" name="Rectangle 5"/>
          <p:cNvSpPr>
            <a:spLocks noChangeArrowheads="1"/>
          </p:cNvSpPr>
          <p:nvPr/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ctr"/>
          <a:lstStyle/>
          <a:p>
            <a:pPr defTabSz="909638"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3994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6463" y="750888"/>
            <a:ext cx="4933950" cy="3700462"/>
          </a:xfrm>
          <a:ln w="12700" cap="flat">
            <a:solidFill>
              <a:schemeClr val="tx1"/>
            </a:solidFill>
          </a:ln>
        </p:spPr>
      </p:sp>
      <p:sp>
        <p:nvSpPr>
          <p:cNvPr id="3994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96938" y="4705350"/>
            <a:ext cx="4948237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81" tIns="44250" rIns="90081" bIns="4425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170671F-6914-426A-B412-5E58ADFEDC58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40963" name="Rectangle 7"/>
          <p:cNvSpPr txBox="1">
            <a:spLocks noGrp="1" noChangeArrowheads="1"/>
          </p:cNvSpPr>
          <p:nvPr/>
        </p:nvSpPr>
        <p:spPr bwMode="auto">
          <a:xfrm>
            <a:off x="3821113" y="9412288"/>
            <a:ext cx="292258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b"/>
          <a:lstStyle>
            <a:lvl1pPr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84AC8960-B927-4F4F-812A-AEE1FE0B6499}" type="slidenum">
              <a:rPr kumimoji="0" lang="en-US" sz="1200">
                <a:latin typeface="Helvetica" pitchFamily="34" charset="0"/>
              </a:rPr>
              <a:pPr algn="r"/>
              <a:t>10</a:t>
            </a:fld>
            <a:endParaRPr kumimoji="0" lang="en-US" sz="1200">
              <a:latin typeface="Helvetica" pitchFamily="34" charset="0"/>
            </a:endParaRPr>
          </a:p>
        </p:txBody>
      </p:sp>
      <p:sp>
        <p:nvSpPr>
          <p:cNvPr id="40964" name="Rectangle 2"/>
          <p:cNvSpPr>
            <a:spLocks noChangeArrowheads="1"/>
          </p:cNvSpPr>
          <p:nvPr/>
        </p:nvSpPr>
        <p:spPr bwMode="auto">
          <a:xfrm>
            <a:off x="3819525" y="0"/>
            <a:ext cx="29241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ctr"/>
          <a:lstStyle/>
          <a:p>
            <a:pPr defTabSz="909638"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40965" name="Rectangle 3"/>
          <p:cNvSpPr>
            <a:spLocks noChangeArrowheads="1"/>
          </p:cNvSpPr>
          <p:nvPr/>
        </p:nvSpPr>
        <p:spPr bwMode="auto">
          <a:xfrm>
            <a:off x="3819525" y="9412288"/>
            <a:ext cx="29241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964" tIns="0" rIns="18964" bIns="0" anchor="b"/>
          <a:lstStyle/>
          <a:p>
            <a:pPr algn="r" defTabSz="909638" eaLnBrk="0" hangingPunct="0"/>
            <a:r>
              <a:rPr kumimoji="0" lang="en-US" sz="1000" i="1"/>
              <a:t>7</a:t>
            </a:r>
          </a:p>
        </p:txBody>
      </p:sp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0" y="9412288"/>
            <a:ext cx="292258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ctr"/>
          <a:lstStyle/>
          <a:p>
            <a:pPr defTabSz="909638"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40967" name="Rectangle 5"/>
          <p:cNvSpPr>
            <a:spLocks noChangeArrowheads="1"/>
          </p:cNvSpPr>
          <p:nvPr/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ctr"/>
          <a:lstStyle/>
          <a:p>
            <a:pPr defTabSz="909638"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4096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6463" y="750888"/>
            <a:ext cx="4933950" cy="3700462"/>
          </a:xfrm>
          <a:ln w="12700" cap="flat">
            <a:solidFill>
              <a:schemeClr val="tx1"/>
            </a:solidFill>
          </a:ln>
        </p:spPr>
      </p:sp>
      <p:sp>
        <p:nvSpPr>
          <p:cNvPr id="4096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96938" y="4705350"/>
            <a:ext cx="4948237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81" tIns="44250" rIns="90081" bIns="4425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8E85E9A4-4320-43FE-9603-BEE4073C1343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41987" name="Rectangle 7"/>
          <p:cNvSpPr txBox="1">
            <a:spLocks noGrp="1" noChangeArrowheads="1"/>
          </p:cNvSpPr>
          <p:nvPr/>
        </p:nvSpPr>
        <p:spPr bwMode="auto">
          <a:xfrm>
            <a:off x="3821113" y="9412288"/>
            <a:ext cx="292258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b"/>
          <a:lstStyle>
            <a:lvl1pPr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B4044A13-C3B7-4389-A5E4-E8B99A0BDEB0}" type="slidenum">
              <a:rPr kumimoji="0" lang="en-US" sz="1200">
                <a:latin typeface="Helvetica" pitchFamily="34" charset="0"/>
              </a:rPr>
              <a:pPr algn="r"/>
              <a:t>11</a:t>
            </a:fld>
            <a:endParaRPr kumimoji="0" lang="en-US" sz="1200">
              <a:latin typeface="Helvetica" pitchFamily="34" charset="0"/>
            </a:endParaRPr>
          </a:p>
        </p:txBody>
      </p:sp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3819525" y="0"/>
            <a:ext cx="29241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ctr"/>
          <a:lstStyle/>
          <a:p>
            <a:pPr defTabSz="909638"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41989" name="Rectangle 3"/>
          <p:cNvSpPr>
            <a:spLocks noChangeArrowheads="1"/>
          </p:cNvSpPr>
          <p:nvPr/>
        </p:nvSpPr>
        <p:spPr bwMode="auto">
          <a:xfrm>
            <a:off x="3819525" y="9412288"/>
            <a:ext cx="29241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964" tIns="0" rIns="18964" bIns="0" anchor="b"/>
          <a:lstStyle/>
          <a:p>
            <a:pPr algn="r" defTabSz="909638" eaLnBrk="0" hangingPunct="0"/>
            <a:r>
              <a:rPr kumimoji="0" lang="en-US" sz="1000" i="1"/>
              <a:t>7</a:t>
            </a:r>
          </a:p>
        </p:txBody>
      </p:sp>
      <p:sp>
        <p:nvSpPr>
          <p:cNvPr id="41990" name="Rectangle 4"/>
          <p:cNvSpPr>
            <a:spLocks noChangeArrowheads="1"/>
          </p:cNvSpPr>
          <p:nvPr/>
        </p:nvSpPr>
        <p:spPr bwMode="auto">
          <a:xfrm>
            <a:off x="0" y="9412288"/>
            <a:ext cx="292258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ctr"/>
          <a:lstStyle/>
          <a:p>
            <a:pPr defTabSz="909638"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41991" name="Rectangle 5"/>
          <p:cNvSpPr>
            <a:spLocks noChangeArrowheads="1"/>
          </p:cNvSpPr>
          <p:nvPr/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ctr"/>
          <a:lstStyle/>
          <a:p>
            <a:pPr defTabSz="909638"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4199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6463" y="750888"/>
            <a:ext cx="4933950" cy="3700462"/>
          </a:xfrm>
          <a:ln w="12700" cap="flat">
            <a:solidFill>
              <a:schemeClr val="tx1"/>
            </a:solidFill>
          </a:ln>
        </p:spPr>
      </p:sp>
      <p:sp>
        <p:nvSpPr>
          <p:cNvPr id="4199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96938" y="4705350"/>
            <a:ext cx="4948237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81" tIns="44250" rIns="90081" bIns="4425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18A7566-5A76-45D0-834A-04E936FECD47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43011" name="Rectangle 7"/>
          <p:cNvSpPr txBox="1">
            <a:spLocks noGrp="1" noChangeArrowheads="1"/>
          </p:cNvSpPr>
          <p:nvPr/>
        </p:nvSpPr>
        <p:spPr bwMode="auto">
          <a:xfrm>
            <a:off x="3821113" y="9412288"/>
            <a:ext cx="292258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b"/>
          <a:lstStyle>
            <a:lvl1pPr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1FE643CD-1BDC-4A9D-9779-73AB19542BEF}" type="slidenum">
              <a:rPr kumimoji="0" lang="en-US" sz="1200">
                <a:latin typeface="Helvetica" pitchFamily="34" charset="0"/>
              </a:rPr>
              <a:pPr algn="r"/>
              <a:t>12</a:t>
            </a:fld>
            <a:endParaRPr kumimoji="0" lang="en-US" sz="1200">
              <a:latin typeface="Helvetica" pitchFamily="34" charset="0"/>
            </a:endParaRPr>
          </a:p>
        </p:txBody>
      </p:sp>
      <p:sp>
        <p:nvSpPr>
          <p:cNvPr id="43012" name="Rectangle 2"/>
          <p:cNvSpPr>
            <a:spLocks noChangeArrowheads="1"/>
          </p:cNvSpPr>
          <p:nvPr/>
        </p:nvSpPr>
        <p:spPr bwMode="auto">
          <a:xfrm>
            <a:off x="3819525" y="0"/>
            <a:ext cx="29241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ctr"/>
          <a:lstStyle/>
          <a:p>
            <a:pPr defTabSz="909638"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43013" name="Rectangle 3"/>
          <p:cNvSpPr>
            <a:spLocks noChangeArrowheads="1"/>
          </p:cNvSpPr>
          <p:nvPr/>
        </p:nvSpPr>
        <p:spPr bwMode="auto">
          <a:xfrm>
            <a:off x="3819525" y="9412288"/>
            <a:ext cx="29241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964" tIns="0" rIns="18964" bIns="0" anchor="b"/>
          <a:lstStyle/>
          <a:p>
            <a:pPr algn="r" defTabSz="909638" eaLnBrk="0" hangingPunct="0"/>
            <a:r>
              <a:rPr kumimoji="0" lang="en-US" sz="1000" i="1"/>
              <a:t>13</a:t>
            </a:r>
          </a:p>
        </p:txBody>
      </p:sp>
      <p:sp>
        <p:nvSpPr>
          <p:cNvPr id="43014" name="Rectangle 4"/>
          <p:cNvSpPr>
            <a:spLocks noChangeArrowheads="1"/>
          </p:cNvSpPr>
          <p:nvPr/>
        </p:nvSpPr>
        <p:spPr bwMode="auto">
          <a:xfrm>
            <a:off x="0" y="9412288"/>
            <a:ext cx="292258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ctr"/>
          <a:lstStyle/>
          <a:p>
            <a:pPr defTabSz="909638"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43015" name="Rectangle 5"/>
          <p:cNvSpPr>
            <a:spLocks noChangeArrowheads="1"/>
          </p:cNvSpPr>
          <p:nvPr/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ctr"/>
          <a:lstStyle/>
          <a:p>
            <a:pPr defTabSz="909638"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4301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6463" y="750888"/>
            <a:ext cx="4933950" cy="3700462"/>
          </a:xfrm>
          <a:ln w="12700" cap="flat">
            <a:solidFill>
              <a:schemeClr val="tx1"/>
            </a:solidFill>
          </a:ln>
        </p:spPr>
      </p:sp>
      <p:sp>
        <p:nvSpPr>
          <p:cNvPr id="4301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96938" y="4705350"/>
            <a:ext cx="4948237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81" tIns="44250" rIns="90081" bIns="4425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019639A-80C5-4B6A-9159-56725D38EB05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44035" name="Rectangle 7"/>
          <p:cNvSpPr txBox="1">
            <a:spLocks noGrp="1" noChangeArrowheads="1"/>
          </p:cNvSpPr>
          <p:nvPr/>
        </p:nvSpPr>
        <p:spPr bwMode="auto">
          <a:xfrm>
            <a:off x="3821113" y="9412288"/>
            <a:ext cx="292258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b"/>
          <a:lstStyle>
            <a:lvl1pPr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6335CF36-F299-411A-A58D-67C07B1F5BE9}" type="slidenum">
              <a:rPr kumimoji="0" lang="en-US" sz="1200">
                <a:latin typeface="Helvetica" pitchFamily="34" charset="0"/>
              </a:rPr>
              <a:pPr algn="r"/>
              <a:t>13</a:t>
            </a:fld>
            <a:endParaRPr kumimoji="0" lang="en-US" sz="1200">
              <a:latin typeface="Helvetica" pitchFamily="34" charset="0"/>
            </a:endParaRPr>
          </a:p>
        </p:txBody>
      </p:sp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3819525" y="0"/>
            <a:ext cx="29241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ctr"/>
          <a:lstStyle/>
          <a:p>
            <a:pPr defTabSz="909638"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44037" name="Rectangle 3"/>
          <p:cNvSpPr>
            <a:spLocks noChangeArrowheads="1"/>
          </p:cNvSpPr>
          <p:nvPr/>
        </p:nvSpPr>
        <p:spPr bwMode="auto">
          <a:xfrm>
            <a:off x="3819525" y="9412288"/>
            <a:ext cx="29241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964" tIns="0" rIns="18964" bIns="0" anchor="b"/>
          <a:lstStyle/>
          <a:p>
            <a:pPr algn="r" defTabSz="909638" eaLnBrk="0" hangingPunct="0"/>
            <a:r>
              <a:rPr kumimoji="0" lang="en-US" sz="1000" i="1"/>
              <a:t>14</a:t>
            </a:r>
          </a:p>
        </p:txBody>
      </p:sp>
      <p:sp>
        <p:nvSpPr>
          <p:cNvPr id="44038" name="Rectangle 4"/>
          <p:cNvSpPr>
            <a:spLocks noChangeArrowheads="1"/>
          </p:cNvSpPr>
          <p:nvPr/>
        </p:nvSpPr>
        <p:spPr bwMode="auto">
          <a:xfrm>
            <a:off x="0" y="9412288"/>
            <a:ext cx="292258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ctr"/>
          <a:lstStyle/>
          <a:p>
            <a:pPr defTabSz="909638"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44039" name="Rectangle 5"/>
          <p:cNvSpPr>
            <a:spLocks noChangeArrowheads="1"/>
          </p:cNvSpPr>
          <p:nvPr/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ctr"/>
          <a:lstStyle/>
          <a:p>
            <a:pPr defTabSz="909638"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4404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6463" y="750888"/>
            <a:ext cx="4933950" cy="3700462"/>
          </a:xfrm>
          <a:ln w="12700" cap="flat">
            <a:solidFill>
              <a:schemeClr val="tx1"/>
            </a:solidFill>
          </a:ln>
        </p:spPr>
      </p:sp>
      <p:sp>
        <p:nvSpPr>
          <p:cNvPr id="4404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96938" y="4705350"/>
            <a:ext cx="4946650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42" tIns="45831" rIns="93242" bIns="45831"/>
          <a:lstStyle/>
          <a:p>
            <a:pPr defTabSz="936625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EE4A52B-40FB-41C8-BD92-188DB4A5110F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45059" name="Rectangle 7"/>
          <p:cNvSpPr txBox="1">
            <a:spLocks noGrp="1" noChangeArrowheads="1"/>
          </p:cNvSpPr>
          <p:nvPr/>
        </p:nvSpPr>
        <p:spPr bwMode="auto">
          <a:xfrm>
            <a:off x="3821113" y="9412288"/>
            <a:ext cx="292258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b"/>
          <a:lstStyle>
            <a:lvl1pPr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5FF9D3A1-6ABA-44A6-B16C-55DBDCABD7EE}" type="slidenum">
              <a:rPr kumimoji="0" lang="en-US" sz="1200">
                <a:latin typeface="Helvetica" pitchFamily="34" charset="0"/>
              </a:rPr>
              <a:pPr algn="r"/>
              <a:t>14</a:t>
            </a:fld>
            <a:endParaRPr kumimoji="0" lang="en-US" sz="1200">
              <a:latin typeface="Helvetica" pitchFamily="34" charset="0"/>
            </a:endParaRPr>
          </a:p>
        </p:txBody>
      </p:sp>
      <p:sp>
        <p:nvSpPr>
          <p:cNvPr id="45060" name="Rectangle 2"/>
          <p:cNvSpPr>
            <a:spLocks noChangeArrowheads="1"/>
          </p:cNvSpPr>
          <p:nvPr/>
        </p:nvSpPr>
        <p:spPr bwMode="auto">
          <a:xfrm>
            <a:off x="3819525" y="0"/>
            <a:ext cx="29241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ctr"/>
          <a:lstStyle/>
          <a:p>
            <a:pPr defTabSz="909638"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45061" name="Rectangle 3"/>
          <p:cNvSpPr>
            <a:spLocks noChangeArrowheads="1"/>
          </p:cNvSpPr>
          <p:nvPr/>
        </p:nvSpPr>
        <p:spPr bwMode="auto">
          <a:xfrm>
            <a:off x="3819525" y="9412288"/>
            <a:ext cx="29241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964" tIns="0" rIns="18964" bIns="0" anchor="b"/>
          <a:lstStyle/>
          <a:p>
            <a:pPr algn="r" defTabSz="909638" eaLnBrk="0" hangingPunct="0"/>
            <a:r>
              <a:rPr kumimoji="0" lang="en-US" sz="1000" i="1"/>
              <a:t>8</a:t>
            </a:r>
          </a:p>
        </p:txBody>
      </p:sp>
      <p:sp>
        <p:nvSpPr>
          <p:cNvPr id="45062" name="Rectangle 4"/>
          <p:cNvSpPr>
            <a:spLocks noChangeArrowheads="1"/>
          </p:cNvSpPr>
          <p:nvPr/>
        </p:nvSpPr>
        <p:spPr bwMode="auto">
          <a:xfrm>
            <a:off x="0" y="9412288"/>
            <a:ext cx="292258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ctr"/>
          <a:lstStyle/>
          <a:p>
            <a:pPr defTabSz="909638"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45063" name="Rectangle 5"/>
          <p:cNvSpPr>
            <a:spLocks noChangeArrowheads="1"/>
          </p:cNvSpPr>
          <p:nvPr/>
        </p:nvSpPr>
        <p:spPr bwMode="auto">
          <a:xfrm>
            <a:off x="0" y="0"/>
            <a:ext cx="2922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ctr"/>
          <a:lstStyle/>
          <a:p>
            <a:pPr defTabSz="909638"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4506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6463" y="750888"/>
            <a:ext cx="4933950" cy="3700462"/>
          </a:xfrm>
          <a:ln w="12700" cap="flat">
            <a:solidFill>
              <a:schemeClr val="tx1"/>
            </a:solidFill>
          </a:ln>
        </p:spPr>
      </p:sp>
      <p:sp>
        <p:nvSpPr>
          <p:cNvPr id="4506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96938" y="4705350"/>
            <a:ext cx="4948237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81" tIns="44250" rIns="90081" bIns="4425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00E25025-0F97-48A5-838E-10EF8AACC376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46083" name="Rectangle 7"/>
          <p:cNvSpPr txBox="1">
            <a:spLocks noGrp="1" noChangeArrowheads="1"/>
          </p:cNvSpPr>
          <p:nvPr/>
        </p:nvSpPr>
        <p:spPr bwMode="auto">
          <a:xfrm>
            <a:off x="3821113" y="9412288"/>
            <a:ext cx="292258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b"/>
          <a:lstStyle>
            <a:lvl1pPr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DFEADE4D-23DB-4E78-B0BF-286874737111}" type="slidenum">
              <a:rPr kumimoji="0" lang="en-US" sz="1200">
                <a:latin typeface="Helvetica" pitchFamily="34" charset="0"/>
              </a:rPr>
              <a:pPr algn="r"/>
              <a:t>15</a:t>
            </a:fld>
            <a:endParaRPr kumimoji="0" lang="en-US" sz="1200">
              <a:latin typeface="Helvetica" pitchFamily="34" charset="0"/>
            </a:endParaRPr>
          </a:p>
        </p:txBody>
      </p:sp>
      <p:sp>
        <p:nvSpPr>
          <p:cNvPr id="46084" name="Rectangle 2"/>
          <p:cNvSpPr>
            <a:spLocks noChangeArrowheads="1"/>
          </p:cNvSpPr>
          <p:nvPr/>
        </p:nvSpPr>
        <p:spPr bwMode="auto">
          <a:xfrm>
            <a:off x="3819525" y="0"/>
            <a:ext cx="29241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ctr"/>
          <a:lstStyle/>
          <a:p>
            <a:pPr defTabSz="909638"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46085" name="Rectangle 3"/>
          <p:cNvSpPr>
            <a:spLocks noChangeArrowheads="1"/>
          </p:cNvSpPr>
          <p:nvPr/>
        </p:nvSpPr>
        <p:spPr bwMode="auto">
          <a:xfrm>
            <a:off x="3819525" y="9412288"/>
            <a:ext cx="29241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964" tIns="0" rIns="18964" bIns="0" anchor="b"/>
          <a:lstStyle/>
          <a:p>
            <a:pPr algn="r" defTabSz="909638" eaLnBrk="0" hangingPunct="0"/>
            <a:r>
              <a:rPr kumimoji="0" lang="en-US" sz="1000" i="1"/>
              <a:t>9</a:t>
            </a:r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0" y="9412288"/>
            <a:ext cx="292258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ctr"/>
          <a:lstStyle/>
          <a:p>
            <a:pPr defTabSz="909638"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46087" name="Rectangle 5"/>
          <p:cNvSpPr>
            <a:spLocks noChangeArrowheads="1"/>
          </p:cNvSpPr>
          <p:nvPr/>
        </p:nvSpPr>
        <p:spPr bwMode="auto">
          <a:xfrm>
            <a:off x="0" y="0"/>
            <a:ext cx="2922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ctr"/>
          <a:lstStyle/>
          <a:p>
            <a:pPr defTabSz="909638"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4608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6463" y="750888"/>
            <a:ext cx="4933950" cy="3700462"/>
          </a:xfrm>
          <a:ln w="12700" cap="flat">
            <a:solidFill>
              <a:schemeClr val="tx1"/>
            </a:solidFill>
          </a:ln>
        </p:spPr>
      </p:sp>
      <p:sp>
        <p:nvSpPr>
          <p:cNvPr id="4608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96938" y="4705350"/>
            <a:ext cx="4948237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81" tIns="44250" rIns="90081" bIns="4425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E76A4F16-82C6-41A7-A80D-5077B93365CC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47107" name="Rectangle 7"/>
          <p:cNvSpPr txBox="1">
            <a:spLocks noGrp="1" noChangeArrowheads="1"/>
          </p:cNvSpPr>
          <p:nvPr/>
        </p:nvSpPr>
        <p:spPr bwMode="auto">
          <a:xfrm>
            <a:off x="3821113" y="9412288"/>
            <a:ext cx="292258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b"/>
          <a:lstStyle>
            <a:lvl1pPr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E2F4224A-236F-4B6C-B784-B399AFBD83D9}" type="slidenum">
              <a:rPr kumimoji="0" lang="en-US" sz="1200">
                <a:latin typeface="Helvetica" pitchFamily="34" charset="0"/>
              </a:rPr>
              <a:pPr algn="r"/>
              <a:t>16</a:t>
            </a:fld>
            <a:endParaRPr kumimoji="0" lang="en-US" sz="1200">
              <a:latin typeface="Helvetica" pitchFamily="34" charset="0"/>
            </a:endParaRPr>
          </a:p>
        </p:txBody>
      </p:sp>
      <p:sp>
        <p:nvSpPr>
          <p:cNvPr id="47108" name="Rectangle 2"/>
          <p:cNvSpPr>
            <a:spLocks noChangeArrowheads="1"/>
          </p:cNvSpPr>
          <p:nvPr/>
        </p:nvSpPr>
        <p:spPr bwMode="auto">
          <a:xfrm>
            <a:off x="3819525" y="0"/>
            <a:ext cx="29241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ctr"/>
          <a:lstStyle/>
          <a:p>
            <a:pPr defTabSz="909638"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47109" name="Rectangle 3"/>
          <p:cNvSpPr>
            <a:spLocks noChangeArrowheads="1"/>
          </p:cNvSpPr>
          <p:nvPr/>
        </p:nvSpPr>
        <p:spPr bwMode="auto">
          <a:xfrm>
            <a:off x="3819525" y="9412288"/>
            <a:ext cx="29241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964" tIns="0" rIns="18964" bIns="0" anchor="b"/>
          <a:lstStyle/>
          <a:p>
            <a:pPr algn="r" defTabSz="909638" eaLnBrk="0" hangingPunct="0"/>
            <a:r>
              <a:rPr kumimoji="0" lang="en-US" sz="1000" i="1"/>
              <a:t>10</a:t>
            </a:r>
          </a:p>
        </p:txBody>
      </p:sp>
      <p:sp>
        <p:nvSpPr>
          <p:cNvPr id="47110" name="Rectangle 4"/>
          <p:cNvSpPr>
            <a:spLocks noChangeArrowheads="1"/>
          </p:cNvSpPr>
          <p:nvPr/>
        </p:nvSpPr>
        <p:spPr bwMode="auto">
          <a:xfrm>
            <a:off x="0" y="9412288"/>
            <a:ext cx="292258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ctr"/>
          <a:lstStyle/>
          <a:p>
            <a:pPr defTabSz="909638"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47111" name="Rectangle 5"/>
          <p:cNvSpPr>
            <a:spLocks noChangeArrowheads="1"/>
          </p:cNvSpPr>
          <p:nvPr/>
        </p:nvSpPr>
        <p:spPr bwMode="auto">
          <a:xfrm>
            <a:off x="0" y="0"/>
            <a:ext cx="2922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ctr"/>
          <a:lstStyle/>
          <a:p>
            <a:pPr defTabSz="909638"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4711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6463" y="750888"/>
            <a:ext cx="4933950" cy="3700462"/>
          </a:xfrm>
          <a:ln w="12700" cap="flat">
            <a:solidFill>
              <a:schemeClr val="tx1"/>
            </a:solidFill>
          </a:ln>
        </p:spPr>
      </p:sp>
      <p:sp>
        <p:nvSpPr>
          <p:cNvPr id="4711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96938" y="4705350"/>
            <a:ext cx="4948237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81" tIns="44250" rIns="90081" bIns="4425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EF5576E1-CCFF-45C9-98F8-45B78F3CC143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635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A9852494-F9CD-462D-B809-DC9EA1158BD4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7499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6F815823-316D-4B06-9046-C12EECB21CB1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734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66675"/>
            <a:ext cx="80772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784975" y="6146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451F26-3C2A-497E-A2FC-7FBDDF4EC7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5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8F7DED94-37B2-4CB3-9C4B-1C76BF1861D2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23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28A2556E-A3E8-41D2-8184-7BEC22CC8E21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437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77211C1D-15FA-4F66-AFA0-4F827B02B83A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242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090CB9AB-FDFC-4B30-A86D-74B3957D41EA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1057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67169FC5-525B-4757-98FE-7BBE895063E2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108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DF8ED673-0320-45CB-93F8-8E53DDD1D1E5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787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3C2E224F-904A-4620-BAEA-1D87AF6BDB5C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242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AE705408-06C7-4F9F-ABE2-D2B5E2FDF04C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107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chemeClr val="accent2"/>
                </a:solidFill>
              </a:defRPr>
            </a:lvl1pPr>
          </a:lstStyle>
          <a:p>
            <a:r>
              <a:rPr lang="en-US" altLang="zh-TW"/>
              <a:t>COMP231 Spring 2009                  CSE, HKUST   Slide </a:t>
            </a:r>
            <a:fld id="{75B8F9B4-EDF3-4161-808B-6825FF8D898D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138EC2B-117C-46C7-979A-A5A9BE22C32F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762000" y="1295400"/>
            <a:ext cx="7772400" cy="11430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dist="135003" dir="2928844" algn="ctr" rotWithShape="0">
              <a:schemeClr val="accent1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latin typeface="Tahoma" pitchFamily="34" charset="0"/>
                <a:hlinkClick r:id="" action="ppaction://noaction">
                  <a:snd r:embed="rId2" name="TYPE.WAV"/>
                </a:hlinkClick>
              </a:rPr>
              <a:t>Comp </a:t>
            </a:r>
            <a:r>
              <a:rPr lang="en-US" altLang="zh-TW" sz="2800" dirty="0" smtClean="0">
                <a:latin typeface="Tahoma" pitchFamily="34" charset="0"/>
                <a:hlinkClick r:id="" action="ppaction://noaction">
                  <a:snd r:embed="rId2" name="TYPE.WAV"/>
                </a:hlinkClick>
              </a:rPr>
              <a:t>3311 </a:t>
            </a:r>
            <a:r>
              <a:rPr lang="en-US" altLang="zh-TW" sz="2800" dirty="0">
                <a:latin typeface="Tahoma" pitchFamily="34" charset="0"/>
                <a:hlinkClick r:id="" action="ppaction://noaction">
                  <a:snd r:embed="rId2" name="TYPE.WAV"/>
                </a:hlinkClick>
              </a:rPr>
              <a:t>Database Management Systems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371600" y="3886200"/>
            <a:ext cx="647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TW">
                <a:solidFill>
                  <a:srgbClr val="FF5050"/>
                </a:solidFill>
                <a:latin typeface="Tahoma" pitchFamily="34" charset="0"/>
              </a:rPr>
              <a:t>7. Structured Query Language 3</a:t>
            </a:r>
          </a:p>
          <a:p>
            <a:pPr algn="ctr">
              <a:spcBef>
                <a:spcPct val="20000"/>
              </a:spcBef>
            </a:pPr>
            <a:endParaRPr lang="en-US" altLang="zh-TW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2D0638B8-52F4-4C3D-B76A-8E80A723792C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10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362500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Foreign Keys, Referential Integrity</a:t>
            </a:r>
          </a:p>
        </p:txBody>
      </p:sp>
      <p:sp>
        <p:nvSpPr>
          <p:cNvPr id="36250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828800"/>
            <a:ext cx="8534400" cy="4343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i="1" u="sng" dirty="0" smtClean="0">
                <a:solidFill>
                  <a:schemeClr val="tx2"/>
                </a:solidFill>
              </a:rPr>
              <a:t>Foreign key</a:t>
            </a:r>
            <a:r>
              <a:rPr lang="en-US" dirty="0" smtClean="0">
                <a:solidFill>
                  <a:schemeClr val="tx2"/>
                </a:solidFill>
              </a:rPr>
              <a:t> :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Set of fields in one relation that is used to `refer’ to a tuple in another relation.  (Must correspond to primary key of the other relation.)  Like a `logical pointer’.</a:t>
            </a:r>
          </a:p>
          <a:p>
            <a:pPr eaLnBrk="1" hangingPunct="1"/>
            <a:r>
              <a:rPr lang="en-US" dirty="0" smtClean="0"/>
              <a:t>E.g. </a:t>
            </a:r>
            <a:r>
              <a:rPr lang="en-US" i="1" dirty="0" err="1" smtClean="0">
                <a:solidFill>
                  <a:srgbClr val="CF0E30"/>
                </a:solidFill>
              </a:rPr>
              <a:t>sid</a:t>
            </a:r>
            <a:r>
              <a:rPr lang="en-US" dirty="0" smtClean="0"/>
              <a:t> is a foreign key in </a:t>
            </a:r>
            <a:r>
              <a:rPr lang="en-US" dirty="0" smtClean="0">
                <a:solidFill>
                  <a:schemeClr val="tx2"/>
                </a:solidFill>
              </a:rPr>
              <a:t>Enrolled</a:t>
            </a:r>
            <a:r>
              <a:rPr lang="en-US" dirty="0" smtClean="0"/>
              <a:t> referring to </a:t>
            </a:r>
            <a:r>
              <a:rPr lang="en-US" dirty="0" smtClean="0">
                <a:solidFill>
                  <a:srgbClr val="CF0E30"/>
                </a:solidFill>
              </a:rPr>
              <a:t>Students</a:t>
            </a:r>
            <a:r>
              <a:rPr lang="en-US" dirty="0" smtClean="0"/>
              <a:t>:</a:t>
            </a:r>
          </a:p>
          <a:p>
            <a:pPr lvl="1" eaLnBrk="1" hangingPunct="1">
              <a:buSzPct val="75000"/>
            </a:pPr>
            <a:r>
              <a:rPr lang="en-US" dirty="0" smtClean="0"/>
              <a:t>Enrolled(</a:t>
            </a:r>
            <a:r>
              <a:rPr lang="en-US" i="1" dirty="0" err="1" smtClean="0">
                <a:solidFill>
                  <a:srgbClr val="CF0E30"/>
                </a:solidFill>
              </a:rPr>
              <a:t>sid</a:t>
            </a:r>
            <a:r>
              <a:rPr lang="en-US" dirty="0" smtClean="0">
                <a:solidFill>
                  <a:srgbClr val="CF0E30"/>
                </a:solidFill>
              </a:rPr>
              <a:t>: </a:t>
            </a:r>
            <a:r>
              <a:rPr lang="en-US" dirty="0" smtClean="0"/>
              <a:t>string, </a:t>
            </a:r>
            <a:r>
              <a:rPr lang="en-US" i="1" dirty="0" smtClean="0"/>
              <a:t>cid</a:t>
            </a:r>
            <a:r>
              <a:rPr lang="en-US" dirty="0" smtClean="0"/>
              <a:t>: string, </a:t>
            </a:r>
            <a:r>
              <a:rPr lang="en-US" i="1" dirty="0" smtClean="0"/>
              <a:t>grade</a:t>
            </a:r>
            <a:r>
              <a:rPr lang="en-US" dirty="0" smtClean="0"/>
              <a:t>: string)</a:t>
            </a:r>
          </a:p>
          <a:p>
            <a:pPr lvl="1" eaLnBrk="1" hangingPunct="1">
              <a:buSzPct val="75000"/>
            </a:pPr>
            <a:r>
              <a:rPr lang="en-US" dirty="0" smtClean="0"/>
              <a:t>If all foreign key constraints are enforced,  </a:t>
            </a:r>
            <a:r>
              <a:rPr lang="en-US" i="1" u="sng" dirty="0" smtClean="0">
                <a:solidFill>
                  <a:schemeClr val="tx2"/>
                </a:solidFill>
              </a:rPr>
              <a:t>referential integrity</a:t>
            </a:r>
            <a:r>
              <a:rPr lang="en-US" dirty="0" smtClean="0"/>
              <a:t> is achieved, i.e., no dangling references.</a:t>
            </a:r>
          </a:p>
          <a:p>
            <a:pPr lvl="1" eaLnBrk="1" hangingPunct="1">
              <a:buSzPct val="75000"/>
            </a:pPr>
            <a:r>
              <a:rPr lang="en-US" dirty="0" smtClean="0"/>
              <a:t>A data model without referential integrity: Links in HTML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0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EC7DF54-9032-49B5-A684-B4F345BE5188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11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02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364548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Foreign Keys in SQL</a:t>
            </a:r>
          </a:p>
        </p:txBody>
      </p:sp>
      <p:sp>
        <p:nvSpPr>
          <p:cNvPr id="1032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686800" cy="990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Only students listed in the Students relation should be allowed to enroll for courses.</a:t>
            </a:r>
          </a:p>
        </p:txBody>
      </p:sp>
      <p:sp>
        <p:nvSpPr>
          <p:cNvPr id="1033" name="Rectangle 6"/>
          <p:cNvSpPr>
            <a:spLocks noChangeArrowheads="1"/>
          </p:cNvSpPr>
          <p:nvPr/>
        </p:nvSpPr>
        <p:spPr bwMode="auto">
          <a:xfrm>
            <a:off x="1204913" y="2578100"/>
            <a:ext cx="6418262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2000">
                <a:latin typeface="Book Antiqua" pitchFamily="18" charset="0"/>
              </a:rPr>
              <a:t>CREATE TABLE</a:t>
            </a:r>
            <a:r>
              <a:rPr kumimoji="0" lang="en-US">
                <a:latin typeface="Book Antiqua" pitchFamily="18" charset="0"/>
              </a:rPr>
              <a:t> Enrolled</a:t>
            </a:r>
          </a:p>
          <a:p>
            <a:pPr eaLnBrk="0" hangingPunct="0"/>
            <a:r>
              <a:rPr kumimoji="0" lang="en-US">
                <a:latin typeface="Book Antiqua" pitchFamily="18" charset="0"/>
              </a:rPr>
              <a:t>   (sid </a:t>
            </a:r>
            <a:r>
              <a:rPr kumimoji="0" lang="en-US" sz="2000">
                <a:latin typeface="Book Antiqua" pitchFamily="18" charset="0"/>
              </a:rPr>
              <a:t>CHAR</a:t>
            </a:r>
            <a:r>
              <a:rPr kumimoji="0" lang="en-US">
                <a:latin typeface="Book Antiqua" pitchFamily="18" charset="0"/>
              </a:rPr>
              <a:t>(20),  cid </a:t>
            </a:r>
            <a:r>
              <a:rPr kumimoji="0" lang="en-US" sz="2000">
                <a:latin typeface="Book Antiqua" pitchFamily="18" charset="0"/>
              </a:rPr>
              <a:t>CHAR(20)</a:t>
            </a:r>
            <a:r>
              <a:rPr kumimoji="0" lang="en-US">
                <a:latin typeface="Book Antiqua" pitchFamily="18" charset="0"/>
              </a:rPr>
              <a:t>,  grade </a:t>
            </a:r>
            <a:r>
              <a:rPr kumimoji="0" lang="en-US" sz="2000">
                <a:latin typeface="Book Antiqua" pitchFamily="18" charset="0"/>
              </a:rPr>
              <a:t>CHAR</a:t>
            </a:r>
            <a:r>
              <a:rPr kumimoji="0" lang="en-US">
                <a:latin typeface="Book Antiqua" pitchFamily="18" charset="0"/>
              </a:rPr>
              <a:t>(2),</a:t>
            </a:r>
          </a:p>
          <a:p>
            <a:pPr eaLnBrk="0" hangingPunct="0"/>
            <a:r>
              <a:rPr kumimoji="0" lang="en-US">
                <a:latin typeface="Book Antiqua" pitchFamily="18" charset="0"/>
              </a:rPr>
              <a:t>     </a:t>
            </a:r>
            <a:r>
              <a:rPr kumimoji="0" lang="en-US" sz="2000">
                <a:solidFill>
                  <a:srgbClr val="FF0000"/>
                </a:solidFill>
                <a:latin typeface="Book Antiqua" pitchFamily="18" charset="0"/>
              </a:rPr>
              <a:t>PRIMARY KEY  </a:t>
            </a:r>
            <a:r>
              <a:rPr kumimoji="0" lang="en-US">
                <a:solidFill>
                  <a:srgbClr val="FF0000"/>
                </a:solidFill>
                <a:latin typeface="Book Antiqua" pitchFamily="18" charset="0"/>
              </a:rPr>
              <a:t>(sid,cid),</a:t>
            </a:r>
          </a:p>
          <a:p>
            <a:pPr eaLnBrk="0" hangingPunct="0"/>
            <a:r>
              <a:rPr kumimoji="0" lang="en-US">
                <a:solidFill>
                  <a:srgbClr val="FF0000"/>
                </a:solidFill>
                <a:latin typeface="Book Antiqua" pitchFamily="18" charset="0"/>
              </a:rPr>
              <a:t>     </a:t>
            </a:r>
            <a:r>
              <a:rPr kumimoji="0" lang="en-US" sz="2000">
                <a:solidFill>
                  <a:srgbClr val="FF0000"/>
                </a:solidFill>
                <a:latin typeface="Book Antiqua" pitchFamily="18" charset="0"/>
              </a:rPr>
              <a:t>FOREIGN KEY </a:t>
            </a:r>
            <a:r>
              <a:rPr kumimoji="0" lang="en-US">
                <a:solidFill>
                  <a:srgbClr val="FF0000"/>
                </a:solidFill>
                <a:latin typeface="Book Antiqua" pitchFamily="18" charset="0"/>
              </a:rPr>
              <a:t>(sid) </a:t>
            </a:r>
            <a:r>
              <a:rPr kumimoji="0" lang="en-US" sz="2000">
                <a:solidFill>
                  <a:srgbClr val="FF0000"/>
                </a:solidFill>
                <a:latin typeface="Book Antiqua" pitchFamily="18" charset="0"/>
              </a:rPr>
              <a:t>REFERENCES</a:t>
            </a:r>
            <a:r>
              <a:rPr kumimoji="0" lang="en-US">
                <a:solidFill>
                  <a:srgbClr val="FF0000"/>
                </a:solidFill>
                <a:latin typeface="Book Antiqua" pitchFamily="18" charset="0"/>
              </a:rPr>
              <a:t> Students </a:t>
            </a:r>
            <a:r>
              <a:rPr kumimoji="0" lang="en-US">
                <a:latin typeface="Book Antiqua" pitchFamily="18" charset="0"/>
              </a:rPr>
              <a:t>)</a:t>
            </a:r>
          </a:p>
        </p:txBody>
      </p:sp>
      <p:graphicFrame>
        <p:nvGraphicFramePr>
          <p:cNvPr id="1026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72000" y="4745038"/>
          <a:ext cx="4519613" cy="169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Document" r:id="rId4" imgW="4518000" imgH="1692000" progId="Word.Document.8">
                  <p:embed/>
                </p:oleObj>
              </mc:Choice>
              <mc:Fallback>
                <p:oleObj name="Document" r:id="rId4" imgW="4518000" imgH="1692000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745038"/>
                        <a:ext cx="4519613" cy="169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338138" y="4503738"/>
          <a:ext cx="3489325" cy="183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Document" r:id="rId6" imgW="3487680" imgH="1834920" progId="Word.Document.8">
                  <p:embed/>
                </p:oleObj>
              </mc:Choice>
              <mc:Fallback>
                <p:oleObj name="Document" r:id="rId6" imgW="3487680" imgH="1834920" progId="Word.Document.8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8" y="4503738"/>
                        <a:ext cx="3489325" cy="183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Line 9"/>
          <p:cNvSpPr>
            <a:spLocks noChangeShapeType="1"/>
          </p:cNvSpPr>
          <p:nvPr/>
        </p:nvSpPr>
        <p:spPr bwMode="auto">
          <a:xfrm>
            <a:off x="3429000" y="4953000"/>
            <a:ext cx="1143000" cy="3048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" name="Line 10"/>
          <p:cNvSpPr>
            <a:spLocks noChangeShapeType="1"/>
          </p:cNvSpPr>
          <p:nvPr/>
        </p:nvSpPr>
        <p:spPr bwMode="auto">
          <a:xfrm>
            <a:off x="3505200" y="5334000"/>
            <a:ext cx="1066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Line 11"/>
          <p:cNvSpPr>
            <a:spLocks noChangeShapeType="1"/>
          </p:cNvSpPr>
          <p:nvPr/>
        </p:nvSpPr>
        <p:spPr bwMode="auto">
          <a:xfrm flipV="1">
            <a:off x="3429000" y="5410200"/>
            <a:ext cx="1143000" cy="609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7" name="Line 12"/>
          <p:cNvSpPr>
            <a:spLocks noChangeShapeType="1"/>
          </p:cNvSpPr>
          <p:nvPr/>
        </p:nvSpPr>
        <p:spPr bwMode="auto">
          <a:xfrm>
            <a:off x="3429000" y="5715000"/>
            <a:ext cx="1143000" cy="228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290513" y="4100513"/>
            <a:ext cx="13414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>
                <a:solidFill>
                  <a:srgbClr val="CF0E30"/>
                </a:solidFill>
                <a:latin typeface="Book Antiqua" pitchFamily="18" charset="0"/>
              </a:rPr>
              <a:t>Enrolled</a:t>
            </a:r>
          </a:p>
        </p:txBody>
      </p:sp>
      <p:sp>
        <p:nvSpPr>
          <p:cNvPr id="1039" name="Rectangle 14"/>
          <p:cNvSpPr>
            <a:spLocks noChangeArrowheads="1"/>
          </p:cNvSpPr>
          <p:nvPr/>
        </p:nvSpPr>
        <p:spPr bwMode="auto">
          <a:xfrm>
            <a:off x="4557713" y="4329113"/>
            <a:ext cx="13620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>
                <a:solidFill>
                  <a:srgbClr val="CF0E30"/>
                </a:solidFill>
                <a:latin typeface="Book Antiqua" pitchFamily="18" charset="0"/>
              </a:rPr>
              <a:t>Students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25BE405D-D5F6-4815-B71D-68A05E520804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12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366596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Enforcing Referential Integrity</a:t>
            </a:r>
          </a:p>
        </p:txBody>
      </p:sp>
      <p:sp>
        <p:nvSpPr>
          <p:cNvPr id="3665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39700" y="1524000"/>
            <a:ext cx="9067800" cy="48006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Consider Students and Enrolled;  </a:t>
            </a:r>
            <a:r>
              <a:rPr lang="en-US" i="1" dirty="0" err="1" smtClean="0"/>
              <a:t>sid</a:t>
            </a:r>
            <a:r>
              <a:rPr lang="en-US" dirty="0" smtClean="0"/>
              <a:t> in Enrolled is a foreign key that references Students.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What should be done if an Enrolled tuple with a non-existent student id is inserted?  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i="1" dirty="0" smtClean="0">
                <a:solidFill>
                  <a:schemeClr val="tx2"/>
                </a:solidFill>
              </a:rPr>
              <a:t>Reject it!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What should be done if a Students tuple is deleted?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dirty="0" smtClean="0"/>
              <a:t>Also delete all Enrolled tuples that refer to it (cascading deletion).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dirty="0" smtClean="0"/>
              <a:t>Disallow deletion of a Student tuple that is referred to by an Enrolled tuple.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dirty="0" smtClean="0"/>
              <a:t>Set </a:t>
            </a:r>
            <a:r>
              <a:rPr lang="en-US" dirty="0" err="1" smtClean="0"/>
              <a:t>sid</a:t>
            </a:r>
            <a:r>
              <a:rPr lang="en-US" dirty="0" smtClean="0"/>
              <a:t> in Enrolled tuples that refer to it to a </a:t>
            </a:r>
            <a:r>
              <a:rPr lang="en-US" i="1" dirty="0" smtClean="0">
                <a:solidFill>
                  <a:schemeClr val="tx2"/>
                </a:solidFill>
              </a:rPr>
              <a:t>default </a:t>
            </a:r>
            <a:r>
              <a:rPr lang="en-US" i="1" dirty="0" err="1" smtClean="0">
                <a:solidFill>
                  <a:schemeClr val="tx2"/>
                </a:solidFill>
              </a:rPr>
              <a:t>sid</a:t>
            </a:r>
            <a:r>
              <a:rPr lang="en-US" dirty="0" smtClean="0"/>
              <a:t>.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dirty="0" smtClean="0"/>
              <a:t>Set </a:t>
            </a:r>
            <a:r>
              <a:rPr lang="en-US" dirty="0" err="1" smtClean="0"/>
              <a:t>sid</a:t>
            </a:r>
            <a:r>
              <a:rPr lang="en-US" dirty="0" smtClean="0"/>
              <a:t> in Enrolled tuples that refer to it to a special value </a:t>
            </a:r>
            <a:r>
              <a:rPr lang="en-US" i="1" dirty="0" smtClean="0">
                <a:solidFill>
                  <a:schemeClr val="tx2"/>
                </a:solidFill>
              </a:rPr>
              <a:t>null</a:t>
            </a:r>
            <a:r>
              <a:rPr lang="en-US" i="1" dirty="0" smtClean="0"/>
              <a:t> </a:t>
            </a:r>
            <a:r>
              <a:rPr lang="en-US" dirty="0" smtClean="0"/>
              <a:t>(not applicable in this example because </a:t>
            </a:r>
            <a:r>
              <a:rPr lang="en-US" dirty="0" err="1" smtClean="0"/>
              <a:t>sid</a:t>
            </a:r>
            <a:r>
              <a:rPr lang="en-US" dirty="0" smtClean="0"/>
              <a:t> is part of the primary key)</a:t>
            </a:r>
            <a:r>
              <a:rPr lang="en-US" i="1" dirty="0" smtClean="0"/>
              <a:t>.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If primary key of Students tuple is updated, you must also update the </a:t>
            </a:r>
            <a:r>
              <a:rPr lang="en-US" dirty="0" err="1" smtClean="0"/>
              <a:t>sids</a:t>
            </a:r>
            <a:r>
              <a:rPr lang="en-US" dirty="0" smtClean="0"/>
              <a:t> in the enrollment records of the student.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5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5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5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5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91F9DFD8-678A-4706-A2F8-FD61427477BC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13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368644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Referential Integrity in SQL/92</a:t>
            </a:r>
          </a:p>
        </p:txBody>
      </p:sp>
      <p:sp>
        <p:nvSpPr>
          <p:cNvPr id="15366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2400" y="1828800"/>
            <a:ext cx="4191000" cy="4572000"/>
          </a:xfrm>
          <a:noFill/>
        </p:spPr>
        <p:txBody>
          <a:bodyPr lIns="90488" tIns="44450" rIns="90488" bIns="44450"/>
          <a:lstStyle/>
          <a:p>
            <a:pPr marL="0" indent="0" eaLnBrk="1" hangingPunct="1"/>
            <a:r>
              <a:rPr lang="en-US" sz="2000" smtClean="0"/>
              <a:t>SQL/92 supports all 4 options on deletes and updates.</a:t>
            </a:r>
          </a:p>
          <a:p>
            <a:pPr marL="457200" lvl="1" indent="0" eaLnBrk="1" hangingPunct="1">
              <a:buSzPct val="75000"/>
            </a:pPr>
            <a:r>
              <a:rPr lang="en-US" smtClean="0"/>
              <a:t>Default is </a:t>
            </a:r>
            <a:r>
              <a:rPr lang="en-US" sz="1800" smtClean="0">
                <a:solidFill>
                  <a:schemeClr val="tx2"/>
                </a:solidFill>
              </a:rPr>
              <a:t>NO ACTION</a:t>
            </a:r>
            <a:r>
              <a:rPr lang="en-US" sz="1800" smtClean="0">
                <a:solidFill>
                  <a:schemeClr val="accent2"/>
                </a:solidFill>
              </a:rPr>
              <a:t>   </a:t>
            </a:r>
            <a:r>
              <a:rPr lang="en-US" smtClean="0"/>
              <a:t>(</a:t>
            </a:r>
            <a:r>
              <a:rPr lang="en-US" i="1" smtClean="0"/>
              <a:t>delete is rejected</a:t>
            </a:r>
            <a:r>
              <a:rPr lang="en-US" smtClean="0"/>
              <a:t>)</a:t>
            </a:r>
          </a:p>
          <a:p>
            <a:pPr marL="457200" lvl="1" indent="0" eaLnBrk="1" hangingPunct="1">
              <a:buSzPct val="75000"/>
            </a:pPr>
            <a:r>
              <a:rPr lang="en-US" sz="1800" smtClean="0">
                <a:solidFill>
                  <a:schemeClr val="tx2"/>
                </a:solidFill>
              </a:rPr>
              <a:t>CASCADE</a:t>
            </a:r>
            <a:r>
              <a:rPr lang="en-US" smtClean="0"/>
              <a:t>  (also delete all tuples that refer to deleted tuple)</a:t>
            </a:r>
          </a:p>
          <a:p>
            <a:pPr marL="457200" lvl="1" indent="0" eaLnBrk="1" hangingPunct="1">
              <a:buSzPct val="75000"/>
            </a:pPr>
            <a:r>
              <a:rPr lang="en-US" sz="1800" smtClean="0">
                <a:solidFill>
                  <a:schemeClr val="tx2"/>
                </a:solidFill>
              </a:rPr>
              <a:t>SET NULL </a:t>
            </a:r>
            <a:r>
              <a:rPr lang="en-US" smtClean="0">
                <a:solidFill>
                  <a:schemeClr val="tx2"/>
                </a:solidFill>
              </a:rPr>
              <a:t>/</a:t>
            </a:r>
            <a:r>
              <a:rPr lang="en-US" sz="1800" smtClean="0">
                <a:solidFill>
                  <a:schemeClr val="tx2"/>
                </a:solidFill>
              </a:rPr>
              <a:t> SET DEFAULT</a:t>
            </a:r>
            <a:r>
              <a:rPr lang="en-US" sz="1800" smtClean="0"/>
              <a:t>  </a:t>
            </a:r>
            <a:r>
              <a:rPr lang="en-US" smtClean="0"/>
              <a:t>(sets foreign key value of referencing tuple)</a:t>
            </a:r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4724400" y="1828800"/>
            <a:ext cx="3689350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2000">
                <a:latin typeface="Tahoma" pitchFamily="34" charset="0"/>
              </a:rPr>
              <a:t>CREATE TABLE Enrolled</a:t>
            </a:r>
          </a:p>
          <a:p>
            <a:pPr eaLnBrk="0" hangingPunct="0"/>
            <a:r>
              <a:rPr kumimoji="0" lang="en-US" sz="2000">
                <a:latin typeface="Tahoma" pitchFamily="34" charset="0"/>
              </a:rPr>
              <a:t>   (sid CHAR(20),</a:t>
            </a:r>
          </a:p>
          <a:p>
            <a:pPr eaLnBrk="0" hangingPunct="0"/>
            <a:r>
              <a:rPr kumimoji="0" lang="en-US" sz="2000">
                <a:latin typeface="Tahoma" pitchFamily="34" charset="0"/>
              </a:rPr>
              <a:t>    cid CHAR(20),</a:t>
            </a:r>
          </a:p>
          <a:p>
            <a:pPr eaLnBrk="0" hangingPunct="0"/>
            <a:r>
              <a:rPr kumimoji="0" lang="en-US" sz="2000">
                <a:latin typeface="Tahoma" pitchFamily="34" charset="0"/>
              </a:rPr>
              <a:t>    grade CHAR(2),</a:t>
            </a:r>
          </a:p>
          <a:p>
            <a:pPr eaLnBrk="0" hangingPunct="0"/>
            <a:r>
              <a:rPr kumimoji="0" lang="en-US" sz="2000">
                <a:latin typeface="Tahoma" pitchFamily="34" charset="0"/>
              </a:rPr>
              <a:t>    </a:t>
            </a:r>
            <a:r>
              <a:rPr kumimoji="0" lang="en-US" sz="2000">
                <a:solidFill>
                  <a:schemeClr val="tx2"/>
                </a:solidFill>
                <a:latin typeface="Tahoma" pitchFamily="34" charset="0"/>
              </a:rPr>
              <a:t>PRIMARY KEY</a:t>
            </a:r>
            <a:r>
              <a:rPr kumimoji="0" lang="en-US" sz="2000">
                <a:solidFill>
                  <a:schemeClr val="accent2"/>
                </a:solidFill>
                <a:latin typeface="Tahoma" pitchFamily="34" charset="0"/>
              </a:rPr>
              <a:t>  </a:t>
            </a:r>
            <a:r>
              <a:rPr kumimoji="0" lang="en-US" sz="2000">
                <a:latin typeface="Tahoma" pitchFamily="34" charset="0"/>
              </a:rPr>
              <a:t>(sid,cid),</a:t>
            </a:r>
          </a:p>
          <a:p>
            <a:pPr eaLnBrk="0" hangingPunct="0"/>
            <a:r>
              <a:rPr kumimoji="0" lang="en-US" sz="2000">
                <a:latin typeface="Tahoma" pitchFamily="34" charset="0"/>
              </a:rPr>
              <a:t>    </a:t>
            </a:r>
            <a:r>
              <a:rPr kumimoji="0" lang="en-US" sz="2000">
                <a:solidFill>
                  <a:schemeClr val="tx2"/>
                </a:solidFill>
                <a:latin typeface="Tahoma" pitchFamily="34" charset="0"/>
              </a:rPr>
              <a:t>FOREIGN KEY</a:t>
            </a:r>
            <a:r>
              <a:rPr kumimoji="0" lang="en-US" sz="2000">
                <a:solidFill>
                  <a:schemeClr val="accent2"/>
                </a:solidFill>
                <a:latin typeface="Tahoma" pitchFamily="34" charset="0"/>
              </a:rPr>
              <a:t> </a:t>
            </a:r>
            <a:r>
              <a:rPr kumimoji="0" lang="en-US" sz="2000">
                <a:latin typeface="Tahoma" pitchFamily="34" charset="0"/>
              </a:rPr>
              <a:t>(sid)</a:t>
            </a:r>
          </a:p>
          <a:p>
            <a:pPr eaLnBrk="0" hangingPunct="0"/>
            <a:r>
              <a:rPr kumimoji="0" lang="en-US" sz="2000">
                <a:latin typeface="Tahoma" pitchFamily="34" charset="0"/>
              </a:rPr>
              <a:t>      </a:t>
            </a:r>
            <a:r>
              <a:rPr kumimoji="0" lang="en-US" sz="2000">
                <a:solidFill>
                  <a:schemeClr val="tx2"/>
                </a:solidFill>
                <a:latin typeface="Tahoma" pitchFamily="34" charset="0"/>
              </a:rPr>
              <a:t>REFERENCES</a:t>
            </a:r>
            <a:r>
              <a:rPr kumimoji="0" lang="en-US" sz="2000">
                <a:solidFill>
                  <a:schemeClr val="accent2"/>
                </a:solidFill>
                <a:latin typeface="Tahoma" pitchFamily="34" charset="0"/>
              </a:rPr>
              <a:t> </a:t>
            </a:r>
            <a:r>
              <a:rPr kumimoji="0" lang="en-US" sz="2000">
                <a:latin typeface="Tahoma" pitchFamily="34" charset="0"/>
              </a:rPr>
              <a:t>Students</a:t>
            </a:r>
          </a:p>
          <a:p>
            <a:pPr eaLnBrk="0" hangingPunct="0"/>
            <a:r>
              <a:rPr kumimoji="0" lang="en-US" sz="2000">
                <a:latin typeface="Tahoma" pitchFamily="34" charset="0"/>
              </a:rPr>
              <a:t>	</a:t>
            </a:r>
            <a:r>
              <a:rPr kumimoji="0" lang="en-US" sz="2000">
                <a:solidFill>
                  <a:schemeClr val="tx2"/>
                </a:solidFill>
                <a:latin typeface="Tahoma" pitchFamily="34" charset="0"/>
              </a:rPr>
              <a:t>ON DELETE CASCADE</a:t>
            </a:r>
          </a:p>
          <a:p>
            <a:pPr eaLnBrk="0" hangingPunct="0"/>
            <a:r>
              <a:rPr kumimoji="0" lang="en-US" sz="2000">
                <a:solidFill>
                  <a:schemeClr val="accent2"/>
                </a:solidFill>
                <a:latin typeface="Tahoma" pitchFamily="34" charset="0"/>
              </a:rPr>
              <a:t>	</a:t>
            </a:r>
            <a:r>
              <a:rPr kumimoji="0" lang="en-US" sz="2000">
                <a:solidFill>
                  <a:schemeClr val="tx2"/>
                </a:solidFill>
                <a:latin typeface="Tahoma" pitchFamily="34" charset="0"/>
              </a:rPr>
              <a:t>ON UPDATE CASCADE</a:t>
            </a:r>
            <a:r>
              <a:rPr kumimoji="0" lang="en-US" sz="2000">
                <a:latin typeface="Tahoma" pitchFamily="34" charset="0"/>
              </a:rPr>
              <a:t>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8B9FE25F-27CD-4DE0-A90A-3D4499E6F0A1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14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609600" y="5562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3048000" y="5562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37274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7772400" cy="9525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Participation Constraints</a:t>
            </a:r>
          </a:p>
        </p:txBody>
      </p:sp>
      <p:sp>
        <p:nvSpPr>
          <p:cNvPr id="16390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8263" y="1219200"/>
            <a:ext cx="8991600" cy="1524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000" dirty="0" smtClean="0"/>
              <a:t>Does every department have a manager?</a:t>
            </a:r>
          </a:p>
          <a:p>
            <a:pPr lvl="1" eaLnBrk="1" hangingPunct="1">
              <a:buSzPct val="75000"/>
            </a:pPr>
            <a:r>
              <a:rPr lang="en-US" sz="1800" dirty="0" smtClean="0"/>
              <a:t>If so, this is a </a:t>
            </a:r>
            <a:r>
              <a:rPr lang="en-US" sz="1800" i="1" u="sng" dirty="0" smtClean="0">
                <a:solidFill>
                  <a:schemeClr val="tx2"/>
                </a:solidFill>
              </a:rPr>
              <a:t>participation constraint</a:t>
            </a:r>
            <a:r>
              <a:rPr lang="en-US" sz="1800" dirty="0" smtClean="0"/>
              <a:t>:  the participation of Departments in Manages is said to be </a:t>
            </a:r>
            <a:r>
              <a:rPr lang="en-US" sz="1800" i="1" dirty="0" smtClean="0">
                <a:solidFill>
                  <a:schemeClr val="tx2"/>
                </a:solidFill>
              </a:rPr>
              <a:t>total</a:t>
            </a:r>
            <a:r>
              <a:rPr lang="en-US" sz="1800" dirty="0" smtClean="0">
                <a:solidFill>
                  <a:schemeClr val="tx2"/>
                </a:solidFill>
              </a:rPr>
              <a:t> (vs. </a:t>
            </a:r>
            <a:r>
              <a:rPr lang="en-US" sz="1800" i="1" dirty="0" smtClean="0">
                <a:solidFill>
                  <a:schemeClr val="tx2"/>
                </a:solidFill>
              </a:rPr>
              <a:t>partial</a:t>
            </a:r>
            <a:r>
              <a:rPr lang="en-US" sz="1800" dirty="0" smtClean="0">
                <a:solidFill>
                  <a:schemeClr val="tx2"/>
                </a:solidFill>
              </a:rPr>
              <a:t>)</a:t>
            </a:r>
            <a:r>
              <a:rPr lang="en-US" sz="1800" dirty="0" smtClean="0"/>
              <a:t>.</a:t>
            </a:r>
          </a:p>
          <a:p>
            <a:pPr lvl="2" eaLnBrk="1" hangingPunct="1"/>
            <a:r>
              <a:rPr lang="en-US" dirty="0" smtClean="0"/>
              <a:t>Every </a:t>
            </a:r>
            <a:r>
              <a:rPr lang="en-US" i="1" dirty="0" smtClean="0"/>
              <a:t>HKID</a:t>
            </a:r>
            <a:r>
              <a:rPr lang="en-US" dirty="0" smtClean="0"/>
              <a:t> value in Departments table must be </a:t>
            </a:r>
            <a:r>
              <a:rPr lang="en-US" dirty="0" smtClean="0">
                <a:solidFill>
                  <a:srgbClr val="FF0000"/>
                </a:solidFill>
              </a:rPr>
              <a:t>not null</a:t>
            </a:r>
            <a:r>
              <a:rPr lang="en-US" dirty="0" smtClean="0"/>
              <a:t>!</a:t>
            </a:r>
          </a:p>
        </p:txBody>
      </p:sp>
      <p:sp>
        <p:nvSpPr>
          <p:cNvPr id="16391" name="Freeform 6"/>
          <p:cNvSpPr>
            <a:spLocks/>
          </p:cNvSpPr>
          <p:nvPr/>
        </p:nvSpPr>
        <p:spPr bwMode="auto">
          <a:xfrm>
            <a:off x="5280025" y="3462338"/>
            <a:ext cx="1057275" cy="371475"/>
          </a:xfrm>
          <a:custGeom>
            <a:avLst/>
            <a:gdLst>
              <a:gd name="T0" fmla="*/ 1668343620 w 666"/>
              <a:gd name="T1" fmla="*/ 267136592 h 234"/>
              <a:gd name="T2" fmla="*/ 1643141670 w 666"/>
              <a:gd name="T3" fmla="*/ 216733480 h 234"/>
              <a:gd name="T4" fmla="*/ 1595259512 w 666"/>
              <a:gd name="T5" fmla="*/ 171370630 h 234"/>
              <a:gd name="T6" fmla="*/ 1522174214 w 666"/>
              <a:gd name="T7" fmla="*/ 126007829 h 234"/>
              <a:gd name="T8" fmla="*/ 1426408311 w 666"/>
              <a:gd name="T9" fmla="*/ 85685315 h 234"/>
              <a:gd name="T10" fmla="*/ 1315521477 w 666"/>
              <a:gd name="T11" fmla="*/ 52924086 h 234"/>
              <a:gd name="T12" fmla="*/ 1189513711 w 666"/>
              <a:gd name="T13" fmla="*/ 27722518 h 234"/>
              <a:gd name="T14" fmla="*/ 1055944685 w 666"/>
              <a:gd name="T15" fmla="*/ 10080625 h 234"/>
              <a:gd name="T16" fmla="*/ 907256314 w 666"/>
              <a:gd name="T17" fmla="*/ 2520950 h 234"/>
              <a:gd name="T18" fmla="*/ 766127418 w 666"/>
              <a:gd name="T19" fmla="*/ 2520950 h 234"/>
              <a:gd name="T20" fmla="*/ 622477770 w 666"/>
              <a:gd name="T21" fmla="*/ 10080625 h 234"/>
              <a:gd name="T22" fmla="*/ 481349072 w 666"/>
              <a:gd name="T23" fmla="*/ 27722518 h 234"/>
              <a:gd name="T24" fmla="*/ 355342794 w 666"/>
              <a:gd name="T25" fmla="*/ 52924086 h 234"/>
              <a:gd name="T26" fmla="*/ 246975321 w 666"/>
              <a:gd name="T27" fmla="*/ 85685315 h 234"/>
              <a:gd name="T28" fmla="*/ 151209369 w 666"/>
              <a:gd name="T29" fmla="*/ 126007829 h 234"/>
              <a:gd name="T30" fmla="*/ 78124046 w 666"/>
              <a:gd name="T31" fmla="*/ 171370630 h 234"/>
              <a:gd name="T32" fmla="*/ 25201559 w 666"/>
              <a:gd name="T33" fmla="*/ 216733480 h 234"/>
              <a:gd name="T34" fmla="*/ 2520950 w 666"/>
              <a:gd name="T35" fmla="*/ 267136592 h 234"/>
              <a:gd name="T36" fmla="*/ 2520950 w 666"/>
              <a:gd name="T37" fmla="*/ 320059066 h 234"/>
              <a:gd name="T38" fmla="*/ 25201559 w 666"/>
              <a:gd name="T39" fmla="*/ 370463765 h 234"/>
              <a:gd name="T40" fmla="*/ 78124046 w 666"/>
              <a:gd name="T41" fmla="*/ 418346027 h 234"/>
              <a:gd name="T42" fmla="*/ 151209369 w 666"/>
              <a:gd name="T43" fmla="*/ 461189466 h 234"/>
              <a:gd name="T44" fmla="*/ 246975321 w 666"/>
              <a:gd name="T45" fmla="*/ 501511955 h 234"/>
              <a:gd name="T46" fmla="*/ 355342794 w 666"/>
              <a:gd name="T47" fmla="*/ 534273184 h 234"/>
              <a:gd name="T48" fmla="*/ 481349072 w 666"/>
              <a:gd name="T49" fmla="*/ 559474740 h 234"/>
              <a:gd name="T50" fmla="*/ 622477770 w 666"/>
              <a:gd name="T51" fmla="*/ 577116623 h 234"/>
              <a:gd name="T52" fmla="*/ 766127418 w 666"/>
              <a:gd name="T53" fmla="*/ 584676296 h 234"/>
              <a:gd name="T54" fmla="*/ 907256314 w 666"/>
              <a:gd name="T55" fmla="*/ 584676296 h 234"/>
              <a:gd name="T56" fmla="*/ 1055944685 w 666"/>
              <a:gd name="T57" fmla="*/ 577116623 h 234"/>
              <a:gd name="T58" fmla="*/ 1189513711 w 666"/>
              <a:gd name="T59" fmla="*/ 559474740 h 234"/>
              <a:gd name="T60" fmla="*/ 1315521477 w 666"/>
              <a:gd name="T61" fmla="*/ 534273184 h 234"/>
              <a:gd name="T62" fmla="*/ 1426408311 w 666"/>
              <a:gd name="T63" fmla="*/ 501511955 h 234"/>
              <a:gd name="T64" fmla="*/ 1522174214 w 666"/>
              <a:gd name="T65" fmla="*/ 461189466 h 234"/>
              <a:gd name="T66" fmla="*/ 1595259512 w 666"/>
              <a:gd name="T67" fmla="*/ 418346027 h 234"/>
              <a:gd name="T68" fmla="*/ 1643141670 w 666"/>
              <a:gd name="T69" fmla="*/ 370463765 h 234"/>
              <a:gd name="T70" fmla="*/ 1668343620 w 666"/>
              <a:gd name="T71" fmla="*/ 320059066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6"/>
              <a:gd name="T109" fmla="*/ 0 h 234"/>
              <a:gd name="T110" fmla="*/ 666 w 666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6" h="234">
                <a:moveTo>
                  <a:pt x="665" y="117"/>
                </a:moveTo>
                <a:lnTo>
                  <a:pt x="662" y="106"/>
                </a:lnTo>
                <a:lnTo>
                  <a:pt x="658" y="96"/>
                </a:lnTo>
                <a:lnTo>
                  <a:pt x="652" y="86"/>
                </a:lnTo>
                <a:lnTo>
                  <a:pt x="644" y="77"/>
                </a:lnTo>
                <a:lnTo>
                  <a:pt x="633" y="68"/>
                </a:lnTo>
                <a:lnTo>
                  <a:pt x="620" y="58"/>
                </a:lnTo>
                <a:lnTo>
                  <a:pt x="604" y="50"/>
                </a:lnTo>
                <a:lnTo>
                  <a:pt x="586" y="42"/>
                </a:lnTo>
                <a:lnTo>
                  <a:pt x="566" y="34"/>
                </a:lnTo>
                <a:lnTo>
                  <a:pt x="546" y="27"/>
                </a:lnTo>
                <a:lnTo>
                  <a:pt x="522" y="21"/>
                </a:lnTo>
                <a:lnTo>
                  <a:pt x="497" y="16"/>
                </a:lnTo>
                <a:lnTo>
                  <a:pt x="472" y="11"/>
                </a:lnTo>
                <a:lnTo>
                  <a:pt x="445" y="7"/>
                </a:lnTo>
                <a:lnTo>
                  <a:pt x="419" y="4"/>
                </a:lnTo>
                <a:lnTo>
                  <a:pt x="390" y="2"/>
                </a:lnTo>
                <a:lnTo>
                  <a:pt x="360" y="1"/>
                </a:lnTo>
                <a:lnTo>
                  <a:pt x="331" y="0"/>
                </a:lnTo>
                <a:lnTo>
                  <a:pt x="304" y="1"/>
                </a:lnTo>
                <a:lnTo>
                  <a:pt x="274" y="2"/>
                </a:lnTo>
                <a:lnTo>
                  <a:pt x="247" y="4"/>
                </a:lnTo>
                <a:lnTo>
                  <a:pt x="218" y="7"/>
                </a:lnTo>
                <a:lnTo>
                  <a:pt x="191" y="11"/>
                </a:lnTo>
                <a:lnTo>
                  <a:pt x="165" y="16"/>
                </a:lnTo>
                <a:lnTo>
                  <a:pt x="141" y="21"/>
                </a:lnTo>
                <a:lnTo>
                  <a:pt x="118" y="27"/>
                </a:lnTo>
                <a:lnTo>
                  <a:pt x="98" y="34"/>
                </a:lnTo>
                <a:lnTo>
                  <a:pt x="77" y="42"/>
                </a:lnTo>
                <a:lnTo>
                  <a:pt x="60" y="50"/>
                </a:lnTo>
                <a:lnTo>
                  <a:pt x="44" y="58"/>
                </a:lnTo>
                <a:lnTo>
                  <a:pt x="31" y="68"/>
                </a:lnTo>
                <a:lnTo>
                  <a:pt x="20" y="77"/>
                </a:lnTo>
                <a:lnTo>
                  <a:pt x="10" y="86"/>
                </a:lnTo>
                <a:lnTo>
                  <a:pt x="6" y="96"/>
                </a:lnTo>
                <a:lnTo>
                  <a:pt x="1" y="106"/>
                </a:lnTo>
                <a:lnTo>
                  <a:pt x="0" y="117"/>
                </a:lnTo>
                <a:lnTo>
                  <a:pt x="1" y="127"/>
                </a:lnTo>
                <a:lnTo>
                  <a:pt x="6" y="137"/>
                </a:lnTo>
                <a:lnTo>
                  <a:pt x="10" y="147"/>
                </a:lnTo>
                <a:lnTo>
                  <a:pt x="20" y="156"/>
                </a:lnTo>
                <a:lnTo>
                  <a:pt x="31" y="166"/>
                </a:lnTo>
                <a:lnTo>
                  <a:pt x="44" y="175"/>
                </a:lnTo>
                <a:lnTo>
                  <a:pt x="60" y="183"/>
                </a:lnTo>
                <a:lnTo>
                  <a:pt x="77" y="191"/>
                </a:lnTo>
                <a:lnTo>
                  <a:pt x="98" y="199"/>
                </a:lnTo>
                <a:lnTo>
                  <a:pt x="118" y="205"/>
                </a:lnTo>
                <a:lnTo>
                  <a:pt x="141" y="212"/>
                </a:lnTo>
                <a:lnTo>
                  <a:pt x="165" y="217"/>
                </a:lnTo>
                <a:lnTo>
                  <a:pt x="191" y="222"/>
                </a:lnTo>
                <a:lnTo>
                  <a:pt x="218" y="226"/>
                </a:lnTo>
                <a:lnTo>
                  <a:pt x="247" y="229"/>
                </a:lnTo>
                <a:lnTo>
                  <a:pt x="274" y="231"/>
                </a:lnTo>
                <a:lnTo>
                  <a:pt x="304" y="232"/>
                </a:lnTo>
                <a:lnTo>
                  <a:pt x="331" y="233"/>
                </a:lnTo>
                <a:lnTo>
                  <a:pt x="360" y="232"/>
                </a:lnTo>
                <a:lnTo>
                  <a:pt x="390" y="231"/>
                </a:lnTo>
                <a:lnTo>
                  <a:pt x="419" y="229"/>
                </a:lnTo>
                <a:lnTo>
                  <a:pt x="445" y="226"/>
                </a:lnTo>
                <a:lnTo>
                  <a:pt x="472" y="222"/>
                </a:lnTo>
                <a:lnTo>
                  <a:pt x="497" y="217"/>
                </a:lnTo>
                <a:lnTo>
                  <a:pt x="522" y="212"/>
                </a:lnTo>
                <a:lnTo>
                  <a:pt x="546" y="205"/>
                </a:lnTo>
                <a:lnTo>
                  <a:pt x="566" y="199"/>
                </a:lnTo>
                <a:lnTo>
                  <a:pt x="586" y="191"/>
                </a:lnTo>
                <a:lnTo>
                  <a:pt x="604" y="183"/>
                </a:lnTo>
                <a:lnTo>
                  <a:pt x="620" y="175"/>
                </a:lnTo>
                <a:lnTo>
                  <a:pt x="633" y="166"/>
                </a:lnTo>
                <a:lnTo>
                  <a:pt x="644" y="156"/>
                </a:lnTo>
                <a:lnTo>
                  <a:pt x="652" y="147"/>
                </a:lnTo>
                <a:lnTo>
                  <a:pt x="658" y="137"/>
                </a:lnTo>
                <a:lnTo>
                  <a:pt x="662" y="127"/>
                </a:lnTo>
                <a:lnTo>
                  <a:pt x="665" y="1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Freeform 7"/>
          <p:cNvSpPr>
            <a:spLocks/>
          </p:cNvSpPr>
          <p:nvPr/>
        </p:nvSpPr>
        <p:spPr bwMode="auto">
          <a:xfrm>
            <a:off x="7219950" y="3462338"/>
            <a:ext cx="1185863" cy="371475"/>
          </a:xfrm>
          <a:custGeom>
            <a:avLst/>
            <a:gdLst>
              <a:gd name="T0" fmla="*/ 2520951 w 747"/>
              <a:gd name="T1" fmla="*/ 320059066 h 234"/>
              <a:gd name="T2" fmla="*/ 30241890 w 747"/>
              <a:gd name="T3" fmla="*/ 370463765 h 234"/>
              <a:gd name="T4" fmla="*/ 88206296 w 747"/>
              <a:gd name="T5" fmla="*/ 418346027 h 234"/>
              <a:gd name="T6" fmla="*/ 166330378 w 747"/>
              <a:gd name="T7" fmla="*/ 461189466 h 234"/>
              <a:gd name="T8" fmla="*/ 272177000 w 747"/>
              <a:gd name="T9" fmla="*/ 501511955 h 234"/>
              <a:gd name="T10" fmla="*/ 400705775 w 747"/>
              <a:gd name="T11" fmla="*/ 534273184 h 234"/>
              <a:gd name="T12" fmla="*/ 541834637 w 747"/>
              <a:gd name="T13" fmla="*/ 559474740 h 234"/>
              <a:gd name="T14" fmla="*/ 695563389 w 747"/>
              <a:gd name="T15" fmla="*/ 577116623 h 234"/>
              <a:gd name="T16" fmla="*/ 856853603 w 747"/>
              <a:gd name="T17" fmla="*/ 584676296 h 234"/>
              <a:gd name="T18" fmla="*/ 1020664569 w 747"/>
              <a:gd name="T19" fmla="*/ 584676296 h 234"/>
              <a:gd name="T20" fmla="*/ 1181954584 w 747"/>
              <a:gd name="T21" fmla="*/ 577116623 h 234"/>
              <a:gd name="T22" fmla="*/ 1335683336 w 747"/>
              <a:gd name="T23" fmla="*/ 559474740 h 234"/>
              <a:gd name="T24" fmla="*/ 1476812099 w 747"/>
              <a:gd name="T25" fmla="*/ 534273184 h 234"/>
              <a:gd name="T26" fmla="*/ 1605340874 w 747"/>
              <a:gd name="T27" fmla="*/ 498991006 h 234"/>
              <a:gd name="T28" fmla="*/ 1706147531 w 747"/>
              <a:gd name="T29" fmla="*/ 461189466 h 234"/>
              <a:gd name="T30" fmla="*/ 1789311901 w 747"/>
              <a:gd name="T31" fmla="*/ 418346027 h 234"/>
              <a:gd name="T32" fmla="*/ 1847276294 w 747"/>
              <a:gd name="T33" fmla="*/ 367942816 h 234"/>
              <a:gd name="T34" fmla="*/ 1874997222 w 747"/>
              <a:gd name="T35" fmla="*/ 317539704 h 234"/>
              <a:gd name="T36" fmla="*/ 1874997222 w 747"/>
              <a:gd name="T37" fmla="*/ 267136592 h 234"/>
              <a:gd name="T38" fmla="*/ 1847276294 w 747"/>
              <a:gd name="T39" fmla="*/ 216733480 h 234"/>
              <a:gd name="T40" fmla="*/ 1789311901 w 747"/>
              <a:gd name="T41" fmla="*/ 168851268 h 234"/>
              <a:gd name="T42" fmla="*/ 1706147531 w 747"/>
              <a:gd name="T43" fmla="*/ 126007829 h 234"/>
              <a:gd name="T44" fmla="*/ 1605340874 w 747"/>
              <a:gd name="T45" fmla="*/ 85685315 h 234"/>
              <a:gd name="T46" fmla="*/ 1476812099 w 747"/>
              <a:gd name="T47" fmla="*/ 52924086 h 234"/>
              <a:gd name="T48" fmla="*/ 1335683336 w 747"/>
              <a:gd name="T49" fmla="*/ 27722518 h 234"/>
              <a:gd name="T50" fmla="*/ 1181954584 w 747"/>
              <a:gd name="T51" fmla="*/ 10080625 h 234"/>
              <a:gd name="T52" fmla="*/ 1020664569 w 747"/>
              <a:gd name="T53" fmla="*/ 2520950 h 234"/>
              <a:gd name="T54" fmla="*/ 856853603 w 747"/>
              <a:gd name="T55" fmla="*/ 2520950 h 234"/>
              <a:gd name="T56" fmla="*/ 695563389 w 747"/>
              <a:gd name="T57" fmla="*/ 10080625 h 234"/>
              <a:gd name="T58" fmla="*/ 541834637 w 747"/>
              <a:gd name="T59" fmla="*/ 27722518 h 234"/>
              <a:gd name="T60" fmla="*/ 400705775 w 747"/>
              <a:gd name="T61" fmla="*/ 52924086 h 234"/>
              <a:gd name="T62" fmla="*/ 272177000 w 747"/>
              <a:gd name="T63" fmla="*/ 85685315 h 234"/>
              <a:gd name="T64" fmla="*/ 166330378 w 747"/>
              <a:gd name="T65" fmla="*/ 126007829 h 234"/>
              <a:gd name="T66" fmla="*/ 88206296 w 747"/>
              <a:gd name="T67" fmla="*/ 171370630 h 234"/>
              <a:gd name="T68" fmla="*/ 30241890 w 747"/>
              <a:gd name="T69" fmla="*/ 216733480 h 234"/>
              <a:gd name="T70" fmla="*/ 2520951 w 747"/>
              <a:gd name="T71" fmla="*/ 267136592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47"/>
              <a:gd name="T109" fmla="*/ 0 h 234"/>
              <a:gd name="T110" fmla="*/ 747 w 747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47" h="234">
                <a:moveTo>
                  <a:pt x="0" y="117"/>
                </a:moveTo>
                <a:lnTo>
                  <a:pt x="1" y="127"/>
                </a:lnTo>
                <a:lnTo>
                  <a:pt x="5" y="137"/>
                </a:lnTo>
                <a:lnTo>
                  <a:pt x="12" y="147"/>
                </a:lnTo>
                <a:lnTo>
                  <a:pt x="21" y="156"/>
                </a:lnTo>
                <a:lnTo>
                  <a:pt x="35" y="166"/>
                </a:lnTo>
                <a:lnTo>
                  <a:pt x="49" y="175"/>
                </a:lnTo>
                <a:lnTo>
                  <a:pt x="66" y="183"/>
                </a:lnTo>
                <a:lnTo>
                  <a:pt x="87" y="191"/>
                </a:lnTo>
                <a:lnTo>
                  <a:pt x="108" y="199"/>
                </a:lnTo>
                <a:lnTo>
                  <a:pt x="133" y="205"/>
                </a:lnTo>
                <a:lnTo>
                  <a:pt x="159" y="212"/>
                </a:lnTo>
                <a:lnTo>
                  <a:pt x="186" y="217"/>
                </a:lnTo>
                <a:lnTo>
                  <a:pt x="215" y="222"/>
                </a:lnTo>
                <a:lnTo>
                  <a:pt x="245" y="226"/>
                </a:lnTo>
                <a:lnTo>
                  <a:pt x="276" y="229"/>
                </a:lnTo>
                <a:lnTo>
                  <a:pt x="307" y="231"/>
                </a:lnTo>
                <a:lnTo>
                  <a:pt x="340" y="232"/>
                </a:lnTo>
                <a:lnTo>
                  <a:pt x="373" y="233"/>
                </a:lnTo>
                <a:lnTo>
                  <a:pt x="405" y="232"/>
                </a:lnTo>
                <a:lnTo>
                  <a:pt x="436" y="231"/>
                </a:lnTo>
                <a:lnTo>
                  <a:pt x="469" y="229"/>
                </a:lnTo>
                <a:lnTo>
                  <a:pt x="500" y="226"/>
                </a:lnTo>
                <a:lnTo>
                  <a:pt x="530" y="222"/>
                </a:lnTo>
                <a:lnTo>
                  <a:pt x="559" y="217"/>
                </a:lnTo>
                <a:lnTo>
                  <a:pt x="586" y="212"/>
                </a:lnTo>
                <a:lnTo>
                  <a:pt x="612" y="205"/>
                </a:lnTo>
                <a:lnTo>
                  <a:pt x="637" y="198"/>
                </a:lnTo>
                <a:lnTo>
                  <a:pt x="658" y="191"/>
                </a:lnTo>
                <a:lnTo>
                  <a:pt x="677" y="183"/>
                </a:lnTo>
                <a:lnTo>
                  <a:pt x="695" y="175"/>
                </a:lnTo>
                <a:lnTo>
                  <a:pt x="710" y="166"/>
                </a:lnTo>
                <a:lnTo>
                  <a:pt x="722" y="156"/>
                </a:lnTo>
                <a:lnTo>
                  <a:pt x="733" y="146"/>
                </a:lnTo>
                <a:lnTo>
                  <a:pt x="740" y="137"/>
                </a:lnTo>
                <a:lnTo>
                  <a:pt x="744" y="126"/>
                </a:lnTo>
                <a:lnTo>
                  <a:pt x="746" y="117"/>
                </a:lnTo>
                <a:lnTo>
                  <a:pt x="744" y="106"/>
                </a:lnTo>
                <a:lnTo>
                  <a:pt x="740" y="96"/>
                </a:lnTo>
                <a:lnTo>
                  <a:pt x="733" y="86"/>
                </a:lnTo>
                <a:lnTo>
                  <a:pt x="722" y="77"/>
                </a:lnTo>
                <a:lnTo>
                  <a:pt x="710" y="67"/>
                </a:lnTo>
                <a:lnTo>
                  <a:pt x="695" y="58"/>
                </a:lnTo>
                <a:lnTo>
                  <a:pt x="677" y="50"/>
                </a:lnTo>
                <a:lnTo>
                  <a:pt x="658" y="42"/>
                </a:lnTo>
                <a:lnTo>
                  <a:pt x="637" y="34"/>
                </a:lnTo>
                <a:lnTo>
                  <a:pt x="612" y="27"/>
                </a:lnTo>
                <a:lnTo>
                  <a:pt x="586" y="21"/>
                </a:lnTo>
                <a:lnTo>
                  <a:pt x="559" y="16"/>
                </a:lnTo>
                <a:lnTo>
                  <a:pt x="530" y="11"/>
                </a:lnTo>
                <a:lnTo>
                  <a:pt x="500" y="7"/>
                </a:lnTo>
                <a:lnTo>
                  <a:pt x="469" y="4"/>
                </a:lnTo>
                <a:lnTo>
                  <a:pt x="436" y="2"/>
                </a:lnTo>
                <a:lnTo>
                  <a:pt x="405" y="1"/>
                </a:lnTo>
                <a:lnTo>
                  <a:pt x="373" y="0"/>
                </a:lnTo>
                <a:lnTo>
                  <a:pt x="340" y="1"/>
                </a:lnTo>
                <a:lnTo>
                  <a:pt x="307" y="2"/>
                </a:lnTo>
                <a:lnTo>
                  <a:pt x="276" y="4"/>
                </a:lnTo>
                <a:lnTo>
                  <a:pt x="245" y="7"/>
                </a:lnTo>
                <a:lnTo>
                  <a:pt x="215" y="11"/>
                </a:lnTo>
                <a:lnTo>
                  <a:pt x="186" y="16"/>
                </a:lnTo>
                <a:lnTo>
                  <a:pt x="159" y="21"/>
                </a:lnTo>
                <a:lnTo>
                  <a:pt x="132" y="28"/>
                </a:lnTo>
                <a:lnTo>
                  <a:pt x="108" y="34"/>
                </a:lnTo>
                <a:lnTo>
                  <a:pt x="87" y="42"/>
                </a:lnTo>
                <a:lnTo>
                  <a:pt x="66" y="50"/>
                </a:lnTo>
                <a:lnTo>
                  <a:pt x="49" y="58"/>
                </a:lnTo>
                <a:lnTo>
                  <a:pt x="35" y="68"/>
                </a:lnTo>
                <a:lnTo>
                  <a:pt x="21" y="77"/>
                </a:lnTo>
                <a:lnTo>
                  <a:pt x="12" y="86"/>
                </a:lnTo>
                <a:lnTo>
                  <a:pt x="5" y="97"/>
                </a:lnTo>
                <a:lnTo>
                  <a:pt x="1" y="106"/>
                </a:lnTo>
                <a:lnTo>
                  <a:pt x="0" y="1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Freeform 8"/>
          <p:cNvSpPr>
            <a:spLocks/>
          </p:cNvSpPr>
          <p:nvPr/>
        </p:nvSpPr>
        <p:spPr bwMode="auto">
          <a:xfrm>
            <a:off x="1060450" y="3451225"/>
            <a:ext cx="1055688" cy="371475"/>
          </a:xfrm>
          <a:custGeom>
            <a:avLst/>
            <a:gdLst>
              <a:gd name="T0" fmla="*/ 1668344409 w 665"/>
              <a:gd name="T1" fmla="*/ 267136592 h 234"/>
              <a:gd name="T2" fmla="*/ 1645663397 w 665"/>
              <a:gd name="T3" fmla="*/ 216733480 h 234"/>
              <a:gd name="T4" fmla="*/ 1595260267 w 665"/>
              <a:gd name="T5" fmla="*/ 171370630 h 234"/>
              <a:gd name="T6" fmla="*/ 1522174934 w 665"/>
              <a:gd name="T7" fmla="*/ 126007829 h 234"/>
              <a:gd name="T8" fmla="*/ 1428929937 w 665"/>
              <a:gd name="T9" fmla="*/ 85685315 h 234"/>
              <a:gd name="T10" fmla="*/ 1315522099 w 665"/>
              <a:gd name="T11" fmla="*/ 52924086 h 234"/>
              <a:gd name="T12" fmla="*/ 1189514274 w 665"/>
              <a:gd name="T13" fmla="*/ 27722518 h 234"/>
              <a:gd name="T14" fmla="*/ 1053425822 w 665"/>
              <a:gd name="T15" fmla="*/ 12601575 h 234"/>
              <a:gd name="T16" fmla="*/ 909777694 w 665"/>
              <a:gd name="T17" fmla="*/ 2520950 h 234"/>
              <a:gd name="T18" fmla="*/ 761087467 w 665"/>
              <a:gd name="T19" fmla="*/ 2520950 h 234"/>
              <a:gd name="T20" fmla="*/ 622479652 w 665"/>
              <a:gd name="T21" fmla="*/ 12601575 h 234"/>
              <a:gd name="T22" fmla="*/ 481350887 w 665"/>
              <a:gd name="T23" fmla="*/ 27722518 h 234"/>
              <a:gd name="T24" fmla="*/ 355342962 w 665"/>
              <a:gd name="T25" fmla="*/ 52924086 h 234"/>
              <a:gd name="T26" fmla="*/ 241935125 w 665"/>
              <a:gd name="T27" fmla="*/ 85685315 h 234"/>
              <a:gd name="T28" fmla="*/ 151209441 w 665"/>
              <a:gd name="T29" fmla="*/ 126007829 h 234"/>
              <a:gd name="T30" fmla="*/ 78125671 w 665"/>
              <a:gd name="T31" fmla="*/ 171370630 h 234"/>
              <a:gd name="T32" fmla="*/ 25201571 w 665"/>
              <a:gd name="T33" fmla="*/ 216733480 h 234"/>
              <a:gd name="T34" fmla="*/ 2520951 w 665"/>
              <a:gd name="T35" fmla="*/ 267136592 h 234"/>
              <a:gd name="T36" fmla="*/ 2520951 w 665"/>
              <a:gd name="T37" fmla="*/ 320059066 h 234"/>
              <a:gd name="T38" fmla="*/ 25201571 w 665"/>
              <a:gd name="T39" fmla="*/ 370463765 h 234"/>
              <a:gd name="T40" fmla="*/ 78125671 w 665"/>
              <a:gd name="T41" fmla="*/ 418346027 h 234"/>
              <a:gd name="T42" fmla="*/ 151209441 w 665"/>
              <a:gd name="T43" fmla="*/ 461189466 h 234"/>
              <a:gd name="T44" fmla="*/ 241935125 w 665"/>
              <a:gd name="T45" fmla="*/ 501511955 h 234"/>
              <a:gd name="T46" fmla="*/ 355342962 w 665"/>
              <a:gd name="T47" fmla="*/ 534273184 h 234"/>
              <a:gd name="T48" fmla="*/ 481350887 w 665"/>
              <a:gd name="T49" fmla="*/ 559474740 h 234"/>
              <a:gd name="T50" fmla="*/ 622479652 w 665"/>
              <a:gd name="T51" fmla="*/ 577116623 h 234"/>
              <a:gd name="T52" fmla="*/ 761087467 w 665"/>
              <a:gd name="T53" fmla="*/ 584676296 h 234"/>
              <a:gd name="T54" fmla="*/ 909777694 w 665"/>
              <a:gd name="T55" fmla="*/ 584676296 h 234"/>
              <a:gd name="T56" fmla="*/ 1053425822 w 665"/>
              <a:gd name="T57" fmla="*/ 577116623 h 234"/>
              <a:gd name="T58" fmla="*/ 1189514274 w 665"/>
              <a:gd name="T59" fmla="*/ 559474740 h 234"/>
              <a:gd name="T60" fmla="*/ 1315522099 w 665"/>
              <a:gd name="T61" fmla="*/ 534273184 h 234"/>
              <a:gd name="T62" fmla="*/ 1428929937 w 665"/>
              <a:gd name="T63" fmla="*/ 501511955 h 234"/>
              <a:gd name="T64" fmla="*/ 1522174934 w 665"/>
              <a:gd name="T65" fmla="*/ 461189466 h 234"/>
              <a:gd name="T66" fmla="*/ 1595260267 w 665"/>
              <a:gd name="T67" fmla="*/ 418346027 h 234"/>
              <a:gd name="T68" fmla="*/ 1645663397 w 665"/>
              <a:gd name="T69" fmla="*/ 370463765 h 234"/>
              <a:gd name="T70" fmla="*/ 1668344409 w 665"/>
              <a:gd name="T71" fmla="*/ 320059066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5"/>
              <a:gd name="T109" fmla="*/ 0 h 234"/>
              <a:gd name="T110" fmla="*/ 665 w 665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5" h="234">
                <a:moveTo>
                  <a:pt x="664" y="117"/>
                </a:moveTo>
                <a:lnTo>
                  <a:pt x="662" y="106"/>
                </a:lnTo>
                <a:lnTo>
                  <a:pt x="659" y="97"/>
                </a:lnTo>
                <a:lnTo>
                  <a:pt x="653" y="86"/>
                </a:lnTo>
                <a:lnTo>
                  <a:pt x="644" y="77"/>
                </a:lnTo>
                <a:lnTo>
                  <a:pt x="633" y="68"/>
                </a:lnTo>
                <a:lnTo>
                  <a:pt x="620" y="58"/>
                </a:lnTo>
                <a:lnTo>
                  <a:pt x="604" y="50"/>
                </a:lnTo>
                <a:lnTo>
                  <a:pt x="586" y="42"/>
                </a:lnTo>
                <a:lnTo>
                  <a:pt x="567" y="34"/>
                </a:lnTo>
                <a:lnTo>
                  <a:pt x="546" y="28"/>
                </a:lnTo>
                <a:lnTo>
                  <a:pt x="522" y="21"/>
                </a:lnTo>
                <a:lnTo>
                  <a:pt x="498" y="16"/>
                </a:lnTo>
                <a:lnTo>
                  <a:pt x="472" y="11"/>
                </a:lnTo>
                <a:lnTo>
                  <a:pt x="445" y="7"/>
                </a:lnTo>
                <a:lnTo>
                  <a:pt x="418" y="5"/>
                </a:lnTo>
                <a:lnTo>
                  <a:pt x="390" y="2"/>
                </a:lnTo>
                <a:lnTo>
                  <a:pt x="361" y="1"/>
                </a:lnTo>
                <a:lnTo>
                  <a:pt x="332" y="0"/>
                </a:lnTo>
                <a:lnTo>
                  <a:pt x="302" y="1"/>
                </a:lnTo>
                <a:lnTo>
                  <a:pt x="275" y="2"/>
                </a:lnTo>
                <a:lnTo>
                  <a:pt x="247" y="5"/>
                </a:lnTo>
                <a:lnTo>
                  <a:pt x="218" y="7"/>
                </a:lnTo>
                <a:lnTo>
                  <a:pt x="191" y="11"/>
                </a:lnTo>
                <a:lnTo>
                  <a:pt x="166" y="16"/>
                </a:lnTo>
                <a:lnTo>
                  <a:pt x="141" y="21"/>
                </a:lnTo>
                <a:lnTo>
                  <a:pt x="118" y="28"/>
                </a:lnTo>
                <a:lnTo>
                  <a:pt x="96" y="34"/>
                </a:lnTo>
                <a:lnTo>
                  <a:pt x="77" y="42"/>
                </a:lnTo>
                <a:lnTo>
                  <a:pt x="60" y="50"/>
                </a:lnTo>
                <a:lnTo>
                  <a:pt x="44" y="58"/>
                </a:lnTo>
                <a:lnTo>
                  <a:pt x="31" y="68"/>
                </a:lnTo>
                <a:lnTo>
                  <a:pt x="20" y="77"/>
                </a:lnTo>
                <a:lnTo>
                  <a:pt x="10" y="86"/>
                </a:lnTo>
                <a:lnTo>
                  <a:pt x="4" y="97"/>
                </a:lnTo>
                <a:lnTo>
                  <a:pt x="1" y="106"/>
                </a:lnTo>
                <a:lnTo>
                  <a:pt x="0" y="117"/>
                </a:lnTo>
                <a:lnTo>
                  <a:pt x="1" y="127"/>
                </a:lnTo>
                <a:lnTo>
                  <a:pt x="4" y="137"/>
                </a:lnTo>
                <a:lnTo>
                  <a:pt x="10" y="147"/>
                </a:lnTo>
                <a:lnTo>
                  <a:pt x="20" y="156"/>
                </a:lnTo>
                <a:lnTo>
                  <a:pt x="31" y="166"/>
                </a:lnTo>
                <a:lnTo>
                  <a:pt x="44" y="175"/>
                </a:lnTo>
                <a:lnTo>
                  <a:pt x="60" y="183"/>
                </a:lnTo>
                <a:lnTo>
                  <a:pt x="77" y="191"/>
                </a:lnTo>
                <a:lnTo>
                  <a:pt x="96" y="199"/>
                </a:lnTo>
                <a:lnTo>
                  <a:pt x="118" y="206"/>
                </a:lnTo>
                <a:lnTo>
                  <a:pt x="141" y="212"/>
                </a:lnTo>
                <a:lnTo>
                  <a:pt x="166" y="217"/>
                </a:lnTo>
                <a:lnTo>
                  <a:pt x="191" y="222"/>
                </a:lnTo>
                <a:lnTo>
                  <a:pt x="218" y="226"/>
                </a:lnTo>
                <a:lnTo>
                  <a:pt x="247" y="229"/>
                </a:lnTo>
                <a:lnTo>
                  <a:pt x="275" y="231"/>
                </a:lnTo>
                <a:lnTo>
                  <a:pt x="302" y="232"/>
                </a:lnTo>
                <a:lnTo>
                  <a:pt x="332" y="233"/>
                </a:lnTo>
                <a:lnTo>
                  <a:pt x="361" y="232"/>
                </a:lnTo>
                <a:lnTo>
                  <a:pt x="390" y="231"/>
                </a:lnTo>
                <a:lnTo>
                  <a:pt x="418" y="229"/>
                </a:lnTo>
                <a:lnTo>
                  <a:pt x="445" y="226"/>
                </a:lnTo>
                <a:lnTo>
                  <a:pt x="472" y="222"/>
                </a:lnTo>
                <a:lnTo>
                  <a:pt x="498" y="217"/>
                </a:lnTo>
                <a:lnTo>
                  <a:pt x="522" y="212"/>
                </a:lnTo>
                <a:lnTo>
                  <a:pt x="546" y="206"/>
                </a:lnTo>
                <a:lnTo>
                  <a:pt x="567" y="199"/>
                </a:lnTo>
                <a:lnTo>
                  <a:pt x="586" y="191"/>
                </a:lnTo>
                <a:lnTo>
                  <a:pt x="604" y="183"/>
                </a:lnTo>
                <a:lnTo>
                  <a:pt x="620" y="175"/>
                </a:lnTo>
                <a:lnTo>
                  <a:pt x="633" y="166"/>
                </a:lnTo>
                <a:lnTo>
                  <a:pt x="644" y="156"/>
                </a:lnTo>
                <a:lnTo>
                  <a:pt x="653" y="147"/>
                </a:lnTo>
                <a:lnTo>
                  <a:pt x="659" y="137"/>
                </a:lnTo>
                <a:lnTo>
                  <a:pt x="662" y="127"/>
                </a:lnTo>
                <a:lnTo>
                  <a:pt x="664" y="1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Freeform 9"/>
          <p:cNvSpPr>
            <a:spLocks/>
          </p:cNvSpPr>
          <p:nvPr/>
        </p:nvSpPr>
        <p:spPr bwMode="auto">
          <a:xfrm>
            <a:off x="2009775" y="3181350"/>
            <a:ext cx="1057275" cy="369888"/>
          </a:xfrm>
          <a:custGeom>
            <a:avLst/>
            <a:gdLst>
              <a:gd name="T0" fmla="*/ 1670864569 w 666"/>
              <a:gd name="T1" fmla="*/ 267136953 h 233"/>
              <a:gd name="T2" fmla="*/ 1643141670 w 666"/>
              <a:gd name="T3" fmla="*/ 216733773 h 233"/>
              <a:gd name="T4" fmla="*/ 1595259512 w 666"/>
              <a:gd name="T5" fmla="*/ 166330543 h 233"/>
              <a:gd name="T6" fmla="*/ 1524695163 w 666"/>
              <a:gd name="T7" fmla="*/ 123488634 h 233"/>
              <a:gd name="T8" fmla="*/ 1431448622 w 666"/>
              <a:gd name="T9" fmla="*/ 85685431 h 233"/>
              <a:gd name="T10" fmla="*/ 1318042426 w 666"/>
              <a:gd name="T11" fmla="*/ 52924157 h 233"/>
              <a:gd name="T12" fmla="*/ 1189513711 w 666"/>
              <a:gd name="T13" fmla="*/ 25201596 h 233"/>
              <a:gd name="T14" fmla="*/ 1055944685 w 666"/>
              <a:gd name="T15" fmla="*/ 7561274 h 233"/>
              <a:gd name="T16" fmla="*/ 912296625 w 666"/>
              <a:gd name="T17" fmla="*/ 0 h 233"/>
              <a:gd name="T18" fmla="*/ 766127418 w 666"/>
              <a:gd name="T19" fmla="*/ 0 h 233"/>
              <a:gd name="T20" fmla="*/ 622477770 w 666"/>
              <a:gd name="T21" fmla="*/ 7561274 h 233"/>
              <a:gd name="T22" fmla="*/ 483870021 w 666"/>
              <a:gd name="T23" fmla="*/ 25201596 h 233"/>
              <a:gd name="T24" fmla="*/ 355342794 w 666"/>
              <a:gd name="T25" fmla="*/ 52924157 h 233"/>
              <a:gd name="T26" fmla="*/ 246975321 w 666"/>
              <a:gd name="T27" fmla="*/ 85685431 h 233"/>
              <a:gd name="T28" fmla="*/ 151209369 w 666"/>
              <a:gd name="T29" fmla="*/ 123488634 h 233"/>
              <a:gd name="T30" fmla="*/ 78124046 w 666"/>
              <a:gd name="T31" fmla="*/ 166330543 h 233"/>
              <a:gd name="T32" fmla="*/ 30241876 w 666"/>
              <a:gd name="T33" fmla="*/ 216733773 h 233"/>
              <a:gd name="T34" fmla="*/ 2520950 w 666"/>
              <a:gd name="T35" fmla="*/ 267136953 h 233"/>
              <a:gd name="T36" fmla="*/ 2520950 w 666"/>
              <a:gd name="T37" fmla="*/ 317540133 h 233"/>
              <a:gd name="T38" fmla="*/ 30241876 w 666"/>
              <a:gd name="T39" fmla="*/ 367943313 h 233"/>
              <a:gd name="T40" fmla="*/ 78124046 w 666"/>
              <a:gd name="T41" fmla="*/ 415827127 h 233"/>
              <a:gd name="T42" fmla="*/ 151209369 w 666"/>
              <a:gd name="T43" fmla="*/ 458669136 h 233"/>
              <a:gd name="T44" fmla="*/ 246975321 w 666"/>
              <a:gd name="T45" fmla="*/ 498991680 h 233"/>
              <a:gd name="T46" fmla="*/ 355342794 w 666"/>
              <a:gd name="T47" fmla="*/ 531754540 h 233"/>
              <a:gd name="T48" fmla="*/ 483870021 w 666"/>
              <a:gd name="T49" fmla="*/ 556956130 h 233"/>
              <a:gd name="T50" fmla="*/ 622477770 w 666"/>
              <a:gd name="T51" fmla="*/ 574596450 h 233"/>
              <a:gd name="T52" fmla="*/ 766127418 w 666"/>
              <a:gd name="T53" fmla="*/ 584677086 h 233"/>
              <a:gd name="T54" fmla="*/ 912296625 w 666"/>
              <a:gd name="T55" fmla="*/ 584677086 h 233"/>
              <a:gd name="T56" fmla="*/ 1055944685 w 666"/>
              <a:gd name="T57" fmla="*/ 574596450 h 233"/>
              <a:gd name="T58" fmla="*/ 1189513711 w 666"/>
              <a:gd name="T59" fmla="*/ 556956130 h 233"/>
              <a:gd name="T60" fmla="*/ 1318042426 w 666"/>
              <a:gd name="T61" fmla="*/ 531754540 h 233"/>
              <a:gd name="T62" fmla="*/ 1431448622 w 666"/>
              <a:gd name="T63" fmla="*/ 498991680 h 233"/>
              <a:gd name="T64" fmla="*/ 1524695163 w 666"/>
              <a:gd name="T65" fmla="*/ 458669136 h 233"/>
              <a:gd name="T66" fmla="*/ 1595259512 w 666"/>
              <a:gd name="T67" fmla="*/ 415827127 h 233"/>
              <a:gd name="T68" fmla="*/ 1643141670 w 666"/>
              <a:gd name="T69" fmla="*/ 367943313 h 233"/>
              <a:gd name="T70" fmla="*/ 1670864569 w 666"/>
              <a:gd name="T71" fmla="*/ 317540133 h 2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6"/>
              <a:gd name="T109" fmla="*/ 0 h 233"/>
              <a:gd name="T110" fmla="*/ 666 w 666"/>
              <a:gd name="T111" fmla="*/ 233 h 2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6" h="233">
                <a:moveTo>
                  <a:pt x="665" y="116"/>
                </a:moveTo>
                <a:lnTo>
                  <a:pt x="663" y="106"/>
                </a:lnTo>
                <a:lnTo>
                  <a:pt x="660" y="95"/>
                </a:lnTo>
                <a:lnTo>
                  <a:pt x="652" y="86"/>
                </a:lnTo>
                <a:lnTo>
                  <a:pt x="644" y="76"/>
                </a:lnTo>
                <a:lnTo>
                  <a:pt x="633" y="66"/>
                </a:lnTo>
                <a:lnTo>
                  <a:pt x="620" y="58"/>
                </a:lnTo>
                <a:lnTo>
                  <a:pt x="605" y="49"/>
                </a:lnTo>
                <a:lnTo>
                  <a:pt x="587" y="41"/>
                </a:lnTo>
                <a:lnTo>
                  <a:pt x="568" y="34"/>
                </a:lnTo>
                <a:lnTo>
                  <a:pt x="546" y="27"/>
                </a:lnTo>
                <a:lnTo>
                  <a:pt x="523" y="21"/>
                </a:lnTo>
                <a:lnTo>
                  <a:pt x="499" y="15"/>
                </a:lnTo>
                <a:lnTo>
                  <a:pt x="472" y="10"/>
                </a:lnTo>
                <a:lnTo>
                  <a:pt x="445" y="7"/>
                </a:lnTo>
                <a:lnTo>
                  <a:pt x="419" y="3"/>
                </a:lnTo>
                <a:lnTo>
                  <a:pt x="391" y="1"/>
                </a:lnTo>
                <a:lnTo>
                  <a:pt x="362" y="0"/>
                </a:lnTo>
                <a:lnTo>
                  <a:pt x="331" y="0"/>
                </a:lnTo>
                <a:lnTo>
                  <a:pt x="304" y="0"/>
                </a:lnTo>
                <a:lnTo>
                  <a:pt x="274" y="1"/>
                </a:lnTo>
                <a:lnTo>
                  <a:pt x="247" y="3"/>
                </a:lnTo>
                <a:lnTo>
                  <a:pt x="219" y="7"/>
                </a:lnTo>
                <a:lnTo>
                  <a:pt x="192" y="10"/>
                </a:lnTo>
                <a:lnTo>
                  <a:pt x="165" y="15"/>
                </a:lnTo>
                <a:lnTo>
                  <a:pt x="141" y="21"/>
                </a:lnTo>
                <a:lnTo>
                  <a:pt x="119" y="27"/>
                </a:lnTo>
                <a:lnTo>
                  <a:pt x="98" y="34"/>
                </a:lnTo>
                <a:lnTo>
                  <a:pt x="78" y="41"/>
                </a:lnTo>
                <a:lnTo>
                  <a:pt x="60" y="49"/>
                </a:lnTo>
                <a:lnTo>
                  <a:pt x="46" y="58"/>
                </a:lnTo>
                <a:lnTo>
                  <a:pt x="31" y="66"/>
                </a:lnTo>
                <a:lnTo>
                  <a:pt x="20" y="76"/>
                </a:lnTo>
                <a:lnTo>
                  <a:pt x="12" y="86"/>
                </a:lnTo>
                <a:lnTo>
                  <a:pt x="6" y="95"/>
                </a:lnTo>
                <a:lnTo>
                  <a:pt x="1" y="106"/>
                </a:lnTo>
                <a:lnTo>
                  <a:pt x="0" y="116"/>
                </a:lnTo>
                <a:lnTo>
                  <a:pt x="1" y="126"/>
                </a:lnTo>
                <a:lnTo>
                  <a:pt x="6" y="136"/>
                </a:lnTo>
                <a:lnTo>
                  <a:pt x="12" y="146"/>
                </a:lnTo>
                <a:lnTo>
                  <a:pt x="20" y="155"/>
                </a:lnTo>
                <a:lnTo>
                  <a:pt x="31" y="165"/>
                </a:lnTo>
                <a:lnTo>
                  <a:pt x="46" y="174"/>
                </a:lnTo>
                <a:lnTo>
                  <a:pt x="60" y="182"/>
                </a:lnTo>
                <a:lnTo>
                  <a:pt x="78" y="190"/>
                </a:lnTo>
                <a:lnTo>
                  <a:pt x="98" y="198"/>
                </a:lnTo>
                <a:lnTo>
                  <a:pt x="119" y="205"/>
                </a:lnTo>
                <a:lnTo>
                  <a:pt x="141" y="211"/>
                </a:lnTo>
                <a:lnTo>
                  <a:pt x="165" y="217"/>
                </a:lnTo>
                <a:lnTo>
                  <a:pt x="192" y="221"/>
                </a:lnTo>
                <a:lnTo>
                  <a:pt x="219" y="225"/>
                </a:lnTo>
                <a:lnTo>
                  <a:pt x="247" y="228"/>
                </a:lnTo>
                <a:lnTo>
                  <a:pt x="274" y="230"/>
                </a:lnTo>
                <a:lnTo>
                  <a:pt x="304" y="232"/>
                </a:lnTo>
                <a:lnTo>
                  <a:pt x="331" y="232"/>
                </a:lnTo>
                <a:lnTo>
                  <a:pt x="362" y="232"/>
                </a:lnTo>
                <a:lnTo>
                  <a:pt x="391" y="230"/>
                </a:lnTo>
                <a:lnTo>
                  <a:pt x="419" y="228"/>
                </a:lnTo>
                <a:lnTo>
                  <a:pt x="445" y="225"/>
                </a:lnTo>
                <a:lnTo>
                  <a:pt x="472" y="221"/>
                </a:lnTo>
                <a:lnTo>
                  <a:pt x="499" y="217"/>
                </a:lnTo>
                <a:lnTo>
                  <a:pt x="523" y="211"/>
                </a:lnTo>
                <a:lnTo>
                  <a:pt x="546" y="205"/>
                </a:lnTo>
                <a:lnTo>
                  <a:pt x="568" y="198"/>
                </a:lnTo>
                <a:lnTo>
                  <a:pt x="587" y="190"/>
                </a:lnTo>
                <a:lnTo>
                  <a:pt x="605" y="182"/>
                </a:lnTo>
                <a:lnTo>
                  <a:pt x="620" y="174"/>
                </a:lnTo>
                <a:lnTo>
                  <a:pt x="633" y="165"/>
                </a:lnTo>
                <a:lnTo>
                  <a:pt x="644" y="155"/>
                </a:lnTo>
                <a:lnTo>
                  <a:pt x="652" y="146"/>
                </a:lnTo>
                <a:lnTo>
                  <a:pt x="660" y="136"/>
                </a:lnTo>
                <a:lnTo>
                  <a:pt x="663" y="126"/>
                </a:lnTo>
                <a:lnTo>
                  <a:pt x="665" y="11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Freeform 10"/>
          <p:cNvSpPr>
            <a:spLocks/>
          </p:cNvSpPr>
          <p:nvPr/>
        </p:nvSpPr>
        <p:spPr bwMode="auto">
          <a:xfrm>
            <a:off x="4119563" y="5688013"/>
            <a:ext cx="1055687" cy="369887"/>
          </a:xfrm>
          <a:custGeom>
            <a:avLst/>
            <a:gdLst>
              <a:gd name="T0" fmla="*/ 2519361 w 665"/>
              <a:gd name="T1" fmla="*/ 317539274 h 233"/>
              <a:gd name="T2" fmla="*/ 30241862 w 665"/>
              <a:gd name="T3" fmla="*/ 367942318 h 233"/>
              <a:gd name="T4" fmla="*/ 78124009 w 665"/>
              <a:gd name="T5" fmla="*/ 415824416 h 233"/>
              <a:gd name="T6" fmla="*/ 151209297 w 665"/>
              <a:gd name="T7" fmla="*/ 461187254 h 233"/>
              <a:gd name="T8" fmla="*/ 241934896 w 665"/>
              <a:gd name="T9" fmla="*/ 498990331 h 233"/>
              <a:gd name="T10" fmla="*/ 355341038 w 665"/>
              <a:gd name="T11" fmla="*/ 531751515 h 233"/>
              <a:gd name="T12" fmla="*/ 483869792 w 665"/>
              <a:gd name="T13" fmla="*/ 556953037 h 233"/>
              <a:gd name="T14" fmla="*/ 617437167 w 665"/>
              <a:gd name="T15" fmla="*/ 574594896 h 233"/>
              <a:gd name="T16" fmla="*/ 761086746 w 665"/>
              <a:gd name="T17" fmla="*/ 584675505 h 233"/>
              <a:gd name="T18" fmla="*/ 909775244 w 665"/>
              <a:gd name="T19" fmla="*/ 584675505 h 233"/>
              <a:gd name="T20" fmla="*/ 1053424824 w 665"/>
              <a:gd name="T21" fmla="*/ 574594896 h 233"/>
              <a:gd name="T22" fmla="*/ 1189513147 w 665"/>
              <a:gd name="T23" fmla="*/ 556953037 h 233"/>
              <a:gd name="T24" fmla="*/ 1318040214 w 665"/>
              <a:gd name="T25" fmla="*/ 531751515 h 233"/>
              <a:gd name="T26" fmla="*/ 1428926995 w 665"/>
              <a:gd name="T27" fmla="*/ 498990331 h 233"/>
              <a:gd name="T28" fmla="*/ 1522173492 w 665"/>
              <a:gd name="T29" fmla="*/ 461187254 h 233"/>
              <a:gd name="T30" fmla="*/ 1595257168 w 665"/>
              <a:gd name="T31" fmla="*/ 415824416 h 233"/>
              <a:gd name="T32" fmla="*/ 1645660251 w 665"/>
              <a:gd name="T33" fmla="*/ 367942318 h 233"/>
              <a:gd name="T34" fmla="*/ 1673383137 w 665"/>
              <a:gd name="T35" fmla="*/ 317539274 h 233"/>
              <a:gd name="T36" fmla="*/ 1673383137 w 665"/>
              <a:gd name="T37" fmla="*/ 267136231 h 233"/>
              <a:gd name="T38" fmla="*/ 1645660251 w 665"/>
              <a:gd name="T39" fmla="*/ 216733187 h 233"/>
              <a:gd name="T40" fmla="*/ 1595257168 w 665"/>
              <a:gd name="T41" fmla="*/ 168849452 h 233"/>
              <a:gd name="T42" fmla="*/ 1522173492 w 665"/>
              <a:gd name="T43" fmla="*/ 123486713 h 233"/>
              <a:gd name="T44" fmla="*/ 1428926995 w 665"/>
              <a:gd name="T45" fmla="*/ 85685199 h 233"/>
              <a:gd name="T46" fmla="*/ 1318040214 w 665"/>
              <a:gd name="T47" fmla="*/ 52922427 h 233"/>
              <a:gd name="T48" fmla="*/ 1189513147 w 665"/>
              <a:gd name="T49" fmla="*/ 27720893 h 233"/>
              <a:gd name="T50" fmla="*/ 1053424824 w 665"/>
              <a:gd name="T51" fmla="*/ 10080612 h 233"/>
              <a:gd name="T52" fmla="*/ 909775244 w 665"/>
              <a:gd name="T53" fmla="*/ 0 h 233"/>
              <a:gd name="T54" fmla="*/ 761086746 w 665"/>
              <a:gd name="T55" fmla="*/ 0 h 233"/>
              <a:gd name="T56" fmla="*/ 617437167 w 665"/>
              <a:gd name="T57" fmla="*/ 10080612 h 233"/>
              <a:gd name="T58" fmla="*/ 483869792 w 665"/>
              <a:gd name="T59" fmla="*/ 27720893 h 233"/>
              <a:gd name="T60" fmla="*/ 355341038 w 665"/>
              <a:gd name="T61" fmla="*/ 52922427 h 233"/>
              <a:gd name="T62" fmla="*/ 241934896 w 665"/>
              <a:gd name="T63" fmla="*/ 85685199 h 233"/>
              <a:gd name="T64" fmla="*/ 151209297 w 665"/>
              <a:gd name="T65" fmla="*/ 126007659 h 233"/>
              <a:gd name="T66" fmla="*/ 78124009 w 665"/>
              <a:gd name="T67" fmla="*/ 168849452 h 233"/>
              <a:gd name="T68" fmla="*/ 30241862 w 665"/>
              <a:gd name="T69" fmla="*/ 216733187 h 233"/>
              <a:gd name="T70" fmla="*/ 2519361 w 665"/>
              <a:gd name="T71" fmla="*/ 267136231 h 2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5"/>
              <a:gd name="T109" fmla="*/ 0 h 233"/>
              <a:gd name="T110" fmla="*/ 665 w 665"/>
              <a:gd name="T111" fmla="*/ 233 h 2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5" h="233">
                <a:moveTo>
                  <a:pt x="0" y="116"/>
                </a:moveTo>
                <a:lnTo>
                  <a:pt x="1" y="126"/>
                </a:lnTo>
                <a:lnTo>
                  <a:pt x="4" y="136"/>
                </a:lnTo>
                <a:lnTo>
                  <a:pt x="12" y="146"/>
                </a:lnTo>
                <a:lnTo>
                  <a:pt x="20" y="156"/>
                </a:lnTo>
                <a:lnTo>
                  <a:pt x="31" y="165"/>
                </a:lnTo>
                <a:lnTo>
                  <a:pt x="44" y="174"/>
                </a:lnTo>
                <a:lnTo>
                  <a:pt x="60" y="183"/>
                </a:lnTo>
                <a:lnTo>
                  <a:pt x="77" y="191"/>
                </a:lnTo>
                <a:lnTo>
                  <a:pt x="96" y="198"/>
                </a:lnTo>
                <a:lnTo>
                  <a:pt x="118" y="205"/>
                </a:lnTo>
                <a:lnTo>
                  <a:pt x="141" y="211"/>
                </a:lnTo>
                <a:lnTo>
                  <a:pt x="167" y="217"/>
                </a:lnTo>
                <a:lnTo>
                  <a:pt x="192" y="221"/>
                </a:lnTo>
                <a:lnTo>
                  <a:pt x="219" y="225"/>
                </a:lnTo>
                <a:lnTo>
                  <a:pt x="245" y="228"/>
                </a:lnTo>
                <a:lnTo>
                  <a:pt x="275" y="231"/>
                </a:lnTo>
                <a:lnTo>
                  <a:pt x="302" y="232"/>
                </a:lnTo>
                <a:lnTo>
                  <a:pt x="333" y="232"/>
                </a:lnTo>
                <a:lnTo>
                  <a:pt x="361" y="232"/>
                </a:lnTo>
                <a:lnTo>
                  <a:pt x="390" y="231"/>
                </a:lnTo>
                <a:lnTo>
                  <a:pt x="418" y="228"/>
                </a:lnTo>
                <a:lnTo>
                  <a:pt x="445" y="225"/>
                </a:lnTo>
                <a:lnTo>
                  <a:pt x="472" y="221"/>
                </a:lnTo>
                <a:lnTo>
                  <a:pt x="499" y="217"/>
                </a:lnTo>
                <a:lnTo>
                  <a:pt x="523" y="211"/>
                </a:lnTo>
                <a:lnTo>
                  <a:pt x="546" y="205"/>
                </a:lnTo>
                <a:lnTo>
                  <a:pt x="567" y="198"/>
                </a:lnTo>
                <a:lnTo>
                  <a:pt x="587" y="191"/>
                </a:lnTo>
                <a:lnTo>
                  <a:pt x="604" y="183"/>
                </a:lnTo>
                <a:lnTo>
                  <a:pt x="620" y="174"/>
                </a:lnTo>
                <a:lnTo>
                  <a:pt x="633" y="165"/>
                </a:lnTo>
                <a:lnTo>
                  <a:pt x="644" y="156"/>
                </a:lnTo>
                <a:lnTo>
                  <a:pt x="653" y="146"/>
                </a:lnTo>
                <a:lnTo>
                  <a:pt x="659" y="136"/>
                </a:lnTo>
                <a:lnTo>
                  <a:pt x="664" y="126"/>
                </a:lnTo>
                <a:lnTo>
                  <a:pt x="664" y="116"/>
                </a:lnTo>
                <a:lnTo>
                  <a:pt x="664" y="106"/>
                </a:lnTo>
                <a:lnTo>
                  <a:pt x="659" y="96"/>
                </a:lnTo>
                <a:lnTo>
                  <a:pt x="653" y="86"/>
                </a:lnTo>
                <a:lnTo>
                  <a:pt x="644" y="76"/>
                </a:lnTo>
                <a:lnTo>
                  <a:pt x="633" y="67"/>
                </a:lnTo>
                <a:lnTo>
                  <a:pt x="619" y="58"/>
                </a:lnTo>
                <a:lnTo>
                  <a:pt x="604" y="49"/>
                </a:lnTo>
                <a:lnTo>
                  <a:pt x="587" y="41"/>
                </a:lnTo>
                <a:lnTo>
                  <a:pt x="567" y="34"/>
                </a:lnTo>
                <a:lnTo>
                  <a:pt x="546" y="27"/>
                </a:lnTo>
                <a:lnTo>
                  <a:pt x="523" y="21"/>
                </a:lnTo>
                <a:lnTo>
                  <a:pt x="498" y="15"/>
                </a:lnTo>
                <a:lnTo>
                  <a:pt x="472" y="11"/>
                </a:lnTo>
                <a:lnTo>
                  <a:pt x="445" y="7"/>
                </a:lnTo>
                <a:lnTo>
                  <a:pt x="418" y="4"/>
                </a:lnTo>
                <a:lnTo>
                  <a:pt x="390" y="2"/>
                </a:lnTo>
                <a:lnTo>
                  <a:pt x="361" y="0"/>
                </a:lnTo>
                <a:lnTo>
                  <a:pt x="332" y="0"/>
                </a:lnTo>
                <a:lnTo>
                  <a:pt x="302" y="0"/>
                </a:lnTo>
                <a:lnTo>
                  <a:pt x="275" y="2"/>
                </a:lnTo>
                <a:lnTo>
                  <a:pt x="245" y="4"/>
                </a:lnTo>
                <a:lnTo>
                  <a:pt x="219" y="7"/>
                </a:lnTo>
                <a:lnTo>
                  <a:pt x="192" y="11"/>
                </a:lnTo>
                <a:lnTo>
                  <a:pt x="166" y="15"/>
                </a:lnTo>
                <a:lnTo>
                  <a:pt x="141" y="21"/>
                </a:lnTo>
                <a:lnTo>
                  <a:pt x="118" y="27"/>
                </a:lnTo>
                <a:lnTo>
                  <a:pt x="96" y="34"/>
                </a:lnTo>
                <a:lnTo>
                  <a:pt x="77" y="42"/>
                </a:lnTo>
                <a:lnTo>
                  <a:pt x="60" y="50"/>
                </a:lnTo>
                <a:lnTo>
                  <a:pt x="44" y="58"/>
                </a:lnTo>
                <a:lnTo>
                  <a:pt x="31" y="67"/>
                </a:lnTo>
                <a:lnTo>
                  <a:pt x="20" y="77"/>
                </a:lnTo>
                <a:lnTo>
                  <a:pt x="12" y="86"/>
                </a:lnTo>
                <a:lnTo>
                  <a:pt x="4" y="96"/>
                </a:lnTo>
                <a:lnTo>
                  <a:pt x="1" y="106"/>
                </a:lnTo>
                <a:lnTo>
                  <a:pt x="0" y="11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Freeform 11"/>
          <p:cNvSpPr>
            <a:spLocks/>
          </p:cNvSpPr>
          <p:nvPr/>
        </p:nvSpPr>
        <p:spPr bwMode="auto">
          <a:xfrm>
            <a:off x="4119563" y="2973388"/>
            <a:ext cx="1055687" cy="371475"/>
          </a:xfrm>
          <a:custGeom>
            <a:avLst/>
            <a:gdLst>
              <a:gd name="T0" fmla="*/ 2519361 w 665"/>
              <a:gd name="T1" fmla="*/ 320059066 h 234"/>
              <a:gd name="T2" fmla="*/ 30241862 w 665"/>
              <a:gd name="T3" fmla="*/ 370463765 h 234"/>
              <a:gd name="T4" fmla="*/ 78124009 w 665"/>
              <a:gd name="T5" fmla="*/ 418346027 h 234"/>
              <a:gd name="T6" fmla="*/ 151209297 w 665"/>
              <a:gd name="T7" fmla="*/ 461189466 h 234"/>
              <a:gd name="T8" fmla="*/ 241934896 w 665"/>
              <a:gd name="T9" fmla="*/ 501511955 h 234"/>
              <a:gd name="T10" fmla="*/ 355341038 w 665"/>
              <a:gd name="T11" fmla="*/ 534273184 h 234"/>
              <a:gd name="T12" fmla="*/ 483869792 w 665"/>
              <a:gd name="T13" fmla="*/ 559474740 h 234"/>
              <a:gd name="T14" fmla="*/ 617437167 w 665"/>
              <a:gd name="T15" fmla="*/ 577116623 h 234"/>
              <a:gd name="T16" fmla="*/ 761086746 w 665"/>
              <a:gd name="T17" fmla="*/ 584676296 h 234"/>
              <a:gd name="T18" fmla="*/ 909775244 w 665"/>
              <a:gd name="T19" fmla="*/ 584676296 h 234"/>
              <a:gd name="T20" fmla="*/ 1053424824 w 665"/>
              <a:gd name="T21" fmla="*/ 577116623 h 234"/>
              <a:gd name="T22" fmla="*/ 1189513147 w 665"/>
              <a:gd name="T23" fmla="*/ 559474740 h 234"/>
              <a:gd name="T24" fmla="*/ 1318040214 w 665"/>
              <a:gd name="T25" fmla="*/ 534273184 h 234"/>
              <a:gd name="T26" fmla="*/ 1428926995 w 665"/>
              <a:gd name="T27" fmla="*/ 501511955 h 234"/>
              <a:gd name="T28" fmla="*/ 1522173492 w 665"/>
              <a:gd name="T29" fmla="*/ 461189466 h 234"/>
              <a:gd name="T30" fmla="*/ 1595257168 w 665"/>
              <a:gd name="T31" fmla="*/ 418346027 h 234"/>
              <a:gd name="T32" fmla="*/ 1645660251 w 665"/>
              <a:gd name="T33" fmla="*/ 370463765 h 234"/>
              <a:gd name="T34" fmla="*/ 1673383137 w 665"/>
              <a:gd name="T35" fmla="*/ 320059066 h 234"/>
              <a:gd name="T36" fmla="*/ 1673383137 w 665"/>
              <a:gd name="T37" fmla="*/ 267136592 h 234"/>
              <a:gd name="T38" fmla="*/ 1645660251 w 665"/>
              <a:gd name="T39" fmla="*/ 219254430 h 234"/>
              <a:gd name="T40" fmla="*/ 1595257168 w 665"/>
              <a:gd name="T41" fmla="*/ 171370630 h 234"/>
              <a:gd name="T42" fmla="*/ 1522173492 w 665"/>
              <a:gd name="T43" fmla="*/ 126007829 h 234"/>
              <a:gd name="T44" fmla="*/ 1428926995 w 665"/>
              <a:gd name="T45" fmla="*/ 85685315 h 234"/>
              <a:gd name="T46" fmla="*/ 1318040214 w 665"/>
              <a:gd name="T47" fmla="*/ 52924086 h 234"/>
              <a:gd name="T48" fmla="*/ 1189513147 w 665"/>
              <a:gd name="T49" fmla="*/ 30241880 h 234"/>
              <a:gd name="T50" fmla="*/ 1053424824 w 665"/>
              <a:gd name="T51" fmla="*/ 12601575 h 234"/>
              <a:gd name="T52" fmla="*/ 909775244 w 665"/>
              <a:gd name="T53" fmla="*/ 2520950 h 234"/>
              <a:gd name="T54" fmla="*/ 761086746 w 665"/>
              <a:gd name="T55" fmla="*/ 2520950 h 234"/>
              <a:gd name="T56" fmla="*/ 617437167 w 665"/>
              <a:gd name="T57" fmla="*/ 12601575 h 234"/>
              <a:gd name="T58" fmla="*/ 483869792 w 665"/>
              <a:gd name="T59" fmla="*/ 30241880 h 234"/>
              <a:gd name="T60" fmla="*/ 355341038 w 665"/>
              <a:gd name="T61" fmla="*/ 55443448 h 234"/>
              <a:gd name="T62" fmla="*/ 241934896 w 665"/>
              <a:gd name="T63" fmla="*/ 88206264 h 234"/>
              <a:gd name="T64" fmla="*/ 151209297 w 665"/>
              <a:gd name="T65" fmla="*/ 126007829 h 234"/>
              <a:gd name="T66" fmla="*/ 78124009 w 665"/>
              <a:gd name="T67" fmla="*/ 171370630 h 234"/>
              <a:gd name="T68" fmla="*/ 30241862 w 665"/>
              <a:gd name="T69" fmla="*/ 219254430 h 234"/>
              <a:gd name="T70" fmla="*/ 2519361 w 665"/>
              <a:gd name="T71" fmla="*/ 269657541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5"/>
              <a:gd name="T109" fmla="*/ 0 h 234"/>
              <a:gd name="T110" fmla="*/ 665 w 665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5" h="234">
                <a:moveTo>
                  <a:pt x="0" y="117"/>
                </a:moveTo>
                <a:lnTo>
                  <a:pt x="1" y="127"/>
                </a:lnTo>
                <a:lnTo>
                  <a:pt x="4" y="137"/>
                </a:lnTo>
                <a:lnTo>
                  <a:pt x="12" y="147"/>
                </a:lnTo>
                <a:lnTo>
                  <a:pt x="20" y="157"/>
                </a:lnTo>
                <a:lnTo>
                  <a:pt x="31" y="166"/>
                </a:lnTo>
                <a:lnTo>
                  <a:pt x="44" y="175"/>
                </a:lnTo>
                <a:lnTo>
                  <a:pt x="60" y="183"/>
                </a:lnTo>
                <a:lnTo>
                  <a:pt x="77" y="191"/>
                </a:lnTo>
                <a:lnTo>
                  <a:pt x="96" y="199"/>
                </a:lnTo>
                <a:lnTo>
                  <a:pt x="118" y="206"/>
                </a:lnTo>
                <a:lnTo>
                  <a:pt x="141" y="212"/>
                </a:lnTo>
                <a:lnTo>
                  <a:pt x="167" y="217"/>
                </a:lnTo>
                <a:lnTo>
                  <a:pt x="192" y="222"/>
                </a:lnTo>
                <a:lnTo>
                  <a:pt x="219" y="226"/>
                </a:lnTo>
                <a:lnTo>
                  <a:pt x="245" y="229"/>
                </a:lnTo>
                <a:lnTo>
                  <a:pt x="275" y="231"/>
                </a:lnTo>
                <a:lnTo>
                  <a:pt x="302" y="232"/>
                </a:lnTo>
                <a:lnTo>
                  <a:pt x="333" y="233"/>
                </a:lnTo>
                <a:lnTo>
                  <a:pt x="361" y="232"/>
                </a:lnTo>
                <a:lnTo>
                  <a:pt x="390" y="231"/>
                </a:lnTo>
                <a:lnTo>
                  <a:pt x="418" y="229"/>
                </a:lnTo>
                <a:lnTo>
                  <a:pt x="445" y="226"/>
                </a:lnTo>
                <a:lnTo>
                  <a:pt x="472" y="222"/>
                </a:lnTo>
                <a:lnTo>
                  <a:pt x="499" y="217"/>
                </a:lnTo>
                <a:lnTo>
                  <a:pt x="523" y="212"/>
                </a:lnTo>
                <a:lnTo>
                  <a:pt x="546" y="206"/>
                </a:lnTo>
                <a:lnTo>
                  <a:pt x="567" y="199"/>
                </a:lnTo>
                <a:lnTo>
                  <a:pt x="587" y="191"/>
                </a:lnTo>
                <a:lnTo>
                  <a:pt x="604" y="183"/>
                </a:lnTo>
                <a:lnTo>
                  <a:pt x="620" y="175"/>
                </a:lnTo>
                <a:lnTo>
                  <a:pt x="633" y="166"/>
                </a:lnTo>
                <a:lnTo>
                  <a:pt x="644" y="157"/>
                </a:lnTo>
                <a:lnTo>
                  <a:pt x="653" y="147"/>
                </a:lnTo>
                <a:lnTo>
                  <a:pt x="659" y="137"/>
                </a:lnTo>
                <a:lnTo>
                  <a:pt x="664" y="127"/>
                </a:lnTo>
                <a:lnTo>
                  <a:pt x="664" y="117"/>
                </a:lnTo>
                <a:lnTo>
                  <a:pt x="664" y="106"/>
                </a:lnTo>
                <a:lnTo>
                  <a:pt x="659" y="97"/>
                </a:lnTo>
                <a:lnTo>
                  <a:pt x="653" y="87"/>
                </a:lnTo>
                <a:lnTo>
                  <a:pt x="644" y="77"/>
                </a:lnTo>
                <a:lnTo>
                  <a:pt x="633" y="68"/>
                </a:lnTo>
                <a:lnTo>
                  <a:pt x="619" y="59"/>
                </a:lnTo>
                <a:lnTo>
                  <a:pt x="604" y="50"/>
                </a:lnTo>
                <a:lnTo>
                  <a:pt x="587" y="42"/>
                </a:lnTo>
                <a:lnTo>
                  <a:pt x="567" y="34"/>
                </a:lnTo>
                <a:lnTo>
                  <a:pt x="546" y="28"/>
                </a:lnTo>
                <a:lnTo>
                  <a:pt x="523" y="21"/>
                </a:lnTo>
                <a:lnTo>
                  <a:pt x="498" y="16"/>
                </a:lnTo>
                <a:lnTo>
                  <a:pt x="472" y="12"/>
                </a:lnTo>
                <a:lnTo>
                  <a:pt x="445" y="7"/>
                </a:lnTo>
                <a:lnTo>
                  <a:pt x="418" y="5"/>
                </a:lnTo>
                <a:lnTo>
                  <a:pt x="390" y="3"/>
                </a:lnTo>
                <a:lnTo>
                  <a:pt x="361" y="1"/>
                </a:lnTo>
                <a:lnTo>
                  <a:pt x="332" y="0"/>
                </a:lnTo>
                <a:lnTo>
                  <a:pt x="302" y="1"/>
                </a:lnTo>
                <a:lnTo>
                  <a:pt x="275" y="3"/>
                </a:lnTo>
                <a:lnTo>
                  <a:pt x="245" y="5"/>
                </a:lnTo>
                <a:lnTo>
                  <a:pt x="219" y="8"/>
                </a:lnTo>
                <a:lnTo>
                  <a:pt x="192" y="12"/>
                </a:lnTo>
                <a:lnTo>
                  <a:pt x="166" y="16"/>
                </a:lnTo>
                <a:lnTo>
                  <a:pt x="141" y="22"/>
                </a:lnTo>
                <a:lnTo>
                  <a:pt x="118" y="28"/>
                </a:lnTo>
                <a:lnTo>
                  <a:pt x="96" y="35"/>
                </a:lnTo>
                <a:lnTo>
                  <a:pt x="77" y="42"/>
                </a:lnTo>
                <a:lnTo>
                  <a:pt x="60" y="50"/>
                </a:lnTo>
                <a:lnTo>
                  <a:pt x="44" y="59"/>
                </a:lnTo>
                <a:lnTo>
                  <a:pt x="31" y="68"/>
                </a:lnTo>
                <a:lnTo>
                  <a:pt x="20" y="77"/>
                </a:lnTo>
                <a:lnTo>
                  <a:pt x="12" y="87"/>
                </a:lnTo>
                <a:lnTo>
                  <a:pt x="4" y="97"/>
                </a:lnTo>
                <a:lnTo>
                  <a:pt x="1" y="107"/>
                </a:lnTo>
                <a:lnTo>
                  <a:pt x="0" y="1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Freeform 12"/>
          <p:cNvSpPr>
            <a:spLocks/>
          </p:cNvSpPr>
          <p:nvPr/>
        </p:nvSpPr>
        <p:spPr bwMode="auto">
          <a:xfrm>
            <a:off x="3000375" y="3451225"/>
            <a:ext cx="1055688" cy="371475"/>
          </a:xfrm>
          <a:custGeom>
            <a:avLst/>
            <a:gdLst>
              <a:gd name="T0" fmla="*/ 2520951 w 665"/>
              <a:gd name="T1" fmla="*/ 320059066 h 234"/>
              <a:gd name="T2" fmla="*/ 25201571 w 665"/>
              <a:gd name="T3" fmla="*/ 370463765 h 234"/>
              <a:gd name="T4" fmla="*/ 78125671 w 665"/>
              <a:gd name="T5" fmla="*/ 418346027 h 234"/>
              <a:gd name="T6" fmla="*/ 148690078 w 665"/>
              <a:gd name="T7" fmla="*/ 461189466 h 234"/>
              <a:gd name="T8" fmla="*/ 241935125 w 665"/>
              <a:gd name="T9" fmla="*/ 501511955 h 234"/>
              <a:gd name="T10" fmla="*/ 355342962 w 665"/>
              <a:gd name="T11" fmla="*/ 534273184 h 234"/>
              <a:gd name="T12" fmla="*/ 481350887 w 665"/>
              <a:gd name="T13" fmla="*/ 559474740 h 234"/>
              <a:gd name="T14" fmla="*/ 617439339 w 665"/>
              <a:gd name="T15" fmla="*/ 577116623 h 234"/>
              <a:gd name="T16" fmla="*/ 761087467 w 665"/>
              <a:gd name="T17" fmla="*/ 584676296 h 234"/>
              <a:gd name="T18" fmla="*/ 909777694 w 665"/>
              <a:gd name="T19" fmla="*/ 584676296 h 234"/>
              <a:gd name="T20" fmla="*/ 1053425822 w 665"/>
              <a:gd name="T21" fmla="*/ 577116623 h 234"/>
              <a:gd name="T22" fmla="*/ 1189514274 w 665"/>
              <a:gd name="T23" fmla="*/ 559474740 h 234"/>
              <a:gd name="T24" fmla="*/ 1315522099 w 665"/>
              <a:gd name="T25" fmla="*/ 534273184 h 234"/>
              <a:gd name="T26" fmla="*/ 1423889624 w 665"/>
              <a:gd name="T27" fmla="*/ 501511955 h 234"/>
              <a:gd name="T28" fmla="*/ 1519655571 w 665"/>
              <a:gd name="T29" fmla="*/ 461189466 h 234"/>
              <a:gd name="T30" fmla="*/ 1592739316 w 665"/>
              <a:gd name="T31" fmla="*/ 418346027 h 234"/>
              <a:gd name="T32" fmla="*/ 1645663397 w 665"/>
              <a:gd name="T33" fmla="*/ 370463765 h 234"/>
              <a:gd name="T34" fmla="*/ 1668344409 w 665"/>
              <a:gd name="T35" fmla="*/ 320059066 h 234"/>
              <a:gd name="T36" fmla="*/ 1668344409 w 665"/>
              <a:gd name="T37" fmla="*/ 267136592 h 234"/>
              <a:gd name="T38" fmla="*/ 1645663397 w 665"/>
              <a:gd name="T39" fmla="*/ 216733480 h 234"/>
              <a:gd name="T40" fmla="*/ 1592739316 w 665"/>
              <a:gd name="T41" fmla="*/ 171370630 h 234"/>
              <a:gd name="T42" fmla="*/ 1519655571 w 665"/>
              <a:gd name="T43" fmla="*/ 126007829 h 234"/>
              <a:gd name="T44" fmla="*/ 1423889624 w 665"/>
              <a:gd name="T45" fmla="*/ 85685315 h 234"/>
              <a:gd name="T46" fmla="*/ 1315522099 w 665"/>
              <a:gd name="T47" fmla="*/ 52924086 h 234"/>
              <a:gd name="T48" fmla="*/ 1189514274 w 665"/>
              <a:gd name="T49" fmla="*/ 27722518 h 234"/>
              <a:gd name="T50" fmla="*/ 1048385509 w 665"/>
              <a:gd name="T51" fmla="*/ 12601575 h 234"/>
              <a:gd name="T52" fmla="*/ 909777694 w 665"/>
              <a:gd name="T53" fmla="*/ 2520950 h 234"/>
              <a:gd name="T54" fmla="*/ 761087467 w 665"/>
              <a:gd name="T55" fmla="*/ 2520950 h 234"/>
              <a:gd name="T56" fmla="*/ 617439339 w 665"/>
              <a:gd name="T57" fmla="*/ 12601575 h 234"/>
              <a:gd name="T58" fmla="*/ 481350887 w 665"/>
              <a:gd name="T59" fmla="*/ 30241880 h 234"/>
              <a:gd name="T60" fmla="*/ 355342962 w 665"/>
              <a:gd name="T61" fmla="*/ 52924086 h 234"/>
              <a:gd name="T62" fmla="*/ 241935125 w 665"/>
              <a:gd name="T63" fmla="*/ 88206264 h 234"/>
              <a:gd name="T64" fmla="*/ 148690078 w 665"/>
              <a:gd name="T65" fmla="*/ 126007829 h 234"/>
              <a:gd name="T66" fmla="*/ 78125671 w 665"/>
              <a:gd name="T67" fmla="*/ 171370630 h 234"/>
              <a:gd name="T68" fmla="*/ 25201571 w 665"/>
              <a:gd name="T69" fmla="*/ 216733480 h 234"/>
              <a:gd name="T70" fmla="*/ 2520951 w 665"/>
              <a:gd name="T71" fmla="*/ 269657541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5"/>
              <a:gd name="T109" fmla="*/ 0 h 234"/>
              <a:gd name="T110" fmla="*/ 665 w 665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5" h="234">
                <a:moveTo>
                  <a:pt x="0" y="117"/>
                </a:moveTo>
                <a:lnTo>
                  <a:pt x="1" y="127"/>
                </a:lnTo>
                <a:lnTo>
                  <a:pt x="4" y="137"/>
                </a:lnTo>
                <a:lnTo>
                  <a:pt x="10" y="147"/>
                </a:lnTo>
                <a:lnTo>
                  <a:pt x="19" y="156"/>
                </a:lnTo>
                <a:lnTo>
                  <a:pt x="31" y="166"/>
                </a:lnTo>
                <a:lnTo>
                  <a:pt x="43" y="175"/>
                </a:lnTo>
                <a:lnTo>
                  <a:pt x="59" y="183"/>
                </a:lnTo>
                <a:lnTo>
                  <a:pt x="77" y="191"/>
                </a:lnTo>
                <a:lnTo>
                  <a:pt x="96" y="199"/>
                </a:lnTo>
                <a:lnTo>
                  <a:pt x="118" y="206"/>
                </a:lnTo>
                <a:lnTo>
                  <a:pt x="141" y="212"/>
                </a:lnTo>
                <a:lnTo>
                  <a:pt x="166" y="217"/>
                </a:lnTo>
                <a:lnTo>
                  <a:pt x="191" y="222"/>
                </a:lnTo>
                <a:lnTo>
                  <a:pt x="218" y="226"/>
                </a:lnTo>
                <a:lnTo>
                  <a:pt x="245" y="229"/>
                </a:lnTo>
                <a:lnTo>
                  <a:pt x="273" y="231"/>
                </a:lnTo>
                <a:lnTo>
                  <a:pt x="302" y="232"/>
                </a:lnTo>
                <a:lnTo>
                  <a:pt x="332" y="233"/>
                </a:lnTo>
                <a:lnTo>
                  <a:pt x="361" y="232"/>
                </a:lnTo>
                <a:lnTo>
                  <a:pt x="388" y="231"/>
                </a:lnTo>
                <a:lnTo>
                  <a:pt x="418" y="229"/>
                </a:lnTo>
                <a:lnTo>
                  <a:pt x="445" y="226"/>
                </a:lnTo>
                <a:lnTo>
                  <a:pt x="472" y="222"/>
                </a:lnTo>
                <a:lnTo>
                  <a:pt x="498" y="217"/>
                </a:lnTo>
                <a:lnTo>
                  <a:pt x="522" y="212"/>
                </a:lnTo>
                <a:lnTo>
                  <a:pt x="545" y="205"/>
                </a:lnTo>
                <a:lnTo>
                  <a:pt x="565" y="199"/>
                </a:lnTo>
                <a:lnTo>
                  <a:pt x="586" y="191"/>
                </a:lnTo>
                <a:lnTo>
                  <a:pt x="603" y="183"/>
                </a:lnTo>
                <a:lnTo>
                  <a:pt x="619" y="175"/>
                </a:lnTo>
                <a:lnTo>
                  <a:pt x="632" y="166"/>
                </a:lnTo>
                <a:lnTo>
                  <a:pt x="643" y="156"/>
                </a:lnTo>
                <a:lnTo>
                  <a:pt x="653" y="147"/>
                </a:lnTo>
                <a:lnTo>
                  <a:pt x="659" y="137"/>
                </a:lnTo>
                <a:lnTo>
                  <a:pt x="662" y="127"/>
                </a:lnTo>
                <a:lnTo>
                  <a:pt x="664" y="117"/>
                </a:lnTo>
                <a:lnTo>
                  <a:pt x="662" y="106"/>
                </a:lnTo>
                <a:lnTo>
                  <a:pt x="659" y="96"/>
                </a:lnTo>
                <a:lnTo>
                  <a:pt x="653" y="86"/>
                </a:lnTo>
                <a:lnTo>
                  <a:pt x="643" y="77"/>
                </a:lnTo>
                <a:lnTo>
                  <a:pt x="632" y="68"/>
                </a:lnTo>
                <a:lnTo>
                  <a:pt x="619" y="58"/>
                </a:lnTo>
                <a:lnTo>
                  <a:pt x="603" y="50"/>
                </a:lnTo>
                <a:lnTo>
                  <a:pt x="586" y="42"/>
                </a:lnTo>
                <a:lnTo>
                  <a:pt x="565" y="34"/>
                </a:lnTo>
                <a:lnTo>
                  <a:pt x="545" y="28"/>
                </a:lnTo>
                <a:lnTo>
                  <a:pt x="522" y="21"/>
                </a:lnTo>
                <a:lnTo>
                  <a:pt x="498" y="16"/>
                </a:lnTo>
                <a:lnTo>
                  <a:pt x="472" y="11"/>
                </a:lnTo>
                <a:lnTo>
                  <a:pt x="445" y="7"/>
                </a:lnTo>
                <a:lnTo>
                  <a:pt x="416" y="5"/>
                </a:lnTo>
                <a:lnTo>
                  <a:pt x="388" y="2"/>
                </a:lnTo>
                <a:lnTo>
                  <a:pt x="361" y="1"/>
                </a:lnTo>
                <a:lnTo>
                  <a:pt x="332" y="0"/>
                </a:lnTo>
                <a:lnTo>
                  <a:pt x="302" y="1"/>
                </a:lnTo>
                <a:lnTo>
                  <a:pt x="273" y="2"/>
                </a:lnTo>
                <a:lnTo>
                  <a:pt x="245" y="5"/>
                </a:lnTo>
                <a:lnTo>
                  <a:pt x="218" y="7"/>
                </a:lnTo>
                <a:lnTo>
                  <a:pt x="191" y="12"/>
                </a:lnTo>
                <a:lnTo>
                  <a:pt x="166" y="16"/>
                </a:lnTo>
                <a:lnTo>
                  <a:pt x="141" y="21"/>
                </a:lnTo>
                <a:lnTo>
                  <a:pt x="117" y="28"/>
                </a:lnTo>
                <a:lnTo>
                  <a:pt x="96" y="35"/>
                </a:lnTo>
                <a:lnTo>
                  <a:pt x="77" y="42"/>
                </a:lnTo>
                <a:lnTo>
                  <a:pt x="59" y="50"/>
                </a:lnTo>
                <a:lnTo>
                  <a:pt x="43" y="58"/>
                </a:lnTo>
                <a:lnTo>
                  <a:pt x="31" y="68"/>
                </a:lnTo>
                <a:lnTo>
                  <a:pt x="19" y="77"/>
                </a:lnTo>
                <a:lnTo>
                  <a:pt x="10" y="86"/>
                </a:lnTo>
                <a:lnTo>
                  <a:pt x="4" y="97"/>
                </a:lnTo>
                <a:lnTo>
                  <a:pt x="1" y="107"/>
                </a:lnTo>
                <a:lnTo>
                  <a:pt x="0" y="1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Freeform 13"/>
          <p:cNvSpPr>
            <a:spLocks/>
          </p:cNvSpPr>
          <p:nvPr/>
        </p:nvSpPr>
        <p:spPr bwMode="auto">
          <a:xfrm>
            <a:off x="4067175" y="3908425"/>
            <a:ext cx="1176338" cy="609600"/>
          </a:xfrm>
          <a:custGeom>
            <a:avLst/>
            <a:gdLst>
              <a:gd name="T0" fmla="*/ 0 w 741"/>
              <a:gd name="T1" fmla="*/ 481350683 h 384"/>
              <a:gd name="T2" fmla="*/ 919858310 w 741"/>
              <a:gd name="T3" fmla="*/ 0 h 384"/>
              <a:gd name="T4" fmla="*/ 1864916597 w 741"/>
              <a:gd name="T5" fmla="*/ 498990977 h 384"/>
              <a:gd name="T6" fmla="*/ 919858310 w 741"/>
              <a:gd name="T7" fmla="*/ 965220728 h 384"/>
              <a:gd name="T8" fmla="*/ 0 w 741"/>
              <a:gd name="T9" fmla="*/ 481350683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1"/>
              <a:gd name="T16" fmla="*/ 0 h 384"/>
              <a:gd name="T17" fmla="*/ 741 w 741"/>
              <a:gd name="T18" fmla="*/ 384 h 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1" h="384">
                <a:moveTo>
                  <a:pt x="0" y="191"/>
                </a:moveTo>
                <a:lnTo>
                  <a:pt x="365" y="0"/>
                </a:lnTo>
                <a:lnTo>
                  <a:pt x="740" y="198"/>
                </a:lnTo>
                <a:lnTo>
                  <a:pt x="365" y="383"/>
                </a:lnTo>
                <a:lnTo>
                  <a:pt x="0" y="19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Freeform 14"/>
          <p:cNvSpPr>
            <a:spLocks/>
          </p:cNvSpPr>
          <p:nvPr/>
        </p:nvSpPr>
        <p:spPr bwMode="auto">
          <a:xfrm>
            <a:off x="2009775" y="4049713"/>
            <a:ext cx="1249363" cy="331787"/>
          </a:xfrm>
          <a:custGeom>
            <a:avLst/>
            <a:gdLst>
              <a:gd name="T0" fmla="*/ 1980843785 w 787"/>
              <a:gd name="T1" fmla="*/ 524191755 h 209"/>
              <a:gd name="T2" fmla="*/ 1980843785 w 787"/>
              <a:gd name="T3" fmla="*/ 0 h 209"/>
              <a:gd name="T4" fmla="*/ 0 w 787"/>
              <a:gd name="T5" fmla="*/ 0 h 209"/>
              <a:gd name="T6" fmla="*/ 0 w 787"/>
              <a:gd name="T7" fmla="*/ 524191755 h 209"/>
              <a:gd name="T8" fmla="*/ 1980843785 w 787"/>
              <a:gd name="T9" fmla="*/ 524191755 h 2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7"/>
              <a:gd name="T16" fmla="*/ 0 h 209"/>
              <a:gd name="T17" fmla="*/ 787 w 787"/>
              <a:gd name="T18" fmla="*/ 209 h 2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7" h="209">
                <a:moveTo>
                  <a:pt x="786" y="208"/>
                </a:moveTo>
                <a:lnTo>
                  <a:pt x="786" y="0"/>
                </a:lnTo>
                <a:lnTo>
                  <a:pt x="0" y="0"/>
                </a:lnTo>
                <a:lnTo>
                  <a:pt x="0" y="208"/>
                </a:lnTo>
                <a:lnTo>
                  <a:pt x="786" y="208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Freeform 15"/>
          <p:cNvSpPr>
            <a:spLocks/>
          </p:cNvSpPr>
          <p:nvPr/>
        </p:nvSpPr>
        <p:spPr bwMode="auto">
          <a:xfrm>
            <a:off x="6227763" y="3190875"/>
            <a:ext cx="1058862" cy="371475"/>
          </a:xfrm>
          <a:custGeom>
            <a:avLst/>
            <a:gdLst>
              <a:gd name="T0" fmla="*/ 1673383141 w 667"/>
              <a:gd name="T1" fmla="*/ 269657541 h 234"/>
              <a:gd name="T2" fmla="*/ 1650700563 w 667"/>
              <a:gd name="T3" fmla="*/ 216733480 h 234"/>
              <a:gd name="T4" fmla="*/ 1597778120 w 667"/>
              <a:gd name="T5" fmla="*/ 168851268 h 234"/>
              <a:gd name="T6" fmla="*/ 1527213804 w 667"/>
              <a:gd name="T7" fmla="*/ 126007829 h 234"/>
              <a:gd name="T8" fmla="*/ 1431447947 w 667"/>
              <a:gd name="T9" fmla="*/ 88206264 h 234"/>
              <a:gd name="T10" fmla="*/ 1320561165 w 667"/>
              <a:gd name="T11" fmla="*/ 52924086 h 234"/>
              <a:gd name="T12" fmla="*/ 1194553458 w 667"/>
              <a:gd name="T13" fmla="*/ 27722518 h 234"/>
              <a:gd name="T14" fmla="*/ 1055944187 w 667"/>
              <a:gd name="T15" fmla="*/ 10080625 h 234"/>
              <a:gd name="T16" fmla="*/ 912296195 w 667"/>
              <a:gd name="T17" fmla="*/ 2520950 h 234"/>
              <a:gd name="T18" fmla="*/ 766127056 w 667"/>
              <a:gd name="T19" fmla="*/ 2520950 h 234"/>
              <a:gd name="T20" fmla="*/ 622477477 w 667"/>
              <a:gd name="T21" fmla="*/ 10080625 h 234"/>
              <a:gd name="T22" fmla="*/ 483869793 w 667"/>
              <a:gd name="T23" fmla="*/ 27722518 h 234"/>
              <a:gd name="T24" fmla="*/ 360381347 w 667"/>
              <a:gd name="T25" fmla="*/ 52924086 h 234"/>
              <a:gd name="T26" fmla="*/ 246975205 w 667"/>
              <a:gd name="T27" fmla="*/ 88206264 h 234"/>
              <a:gd name="T28" fmla="*/ 151209298 w 667"/>
              <a:gd name="T29" fmla="*/ 126007829 h 234"/>
              <a:gd name="T30" fmla="*/ 78124009 w 667"/>
              <a:gd name="T31" fmla="*/ 168851268 h 234"/>
              <a:gd name="T32" fmla="*/ 30241862 w 667"/>
              <a:gd name="T33" fmla="*/ 216733480 h 234"/>
              <a:gd name="T34" fmla="*/ 5040310 w 667"/>
              <a:gd name="T35" fmla="*/ 269657541 h 234"/>
              <a:gd name="T36" fmla="*/ 5040310 w 667"/>
              <a:gd name="T37" fmla="*/ 320059066 h 234"/>
              <a:gd name="T38" fmla="*/ 30241862 w 667"/>
              <a:gd name="T39" fmla="*/ 370463765 h 234"/>
              <a:gd name="T40" fmla="*/ 78124009 w 667"/>
              <a:gd name="T41" fmla="*/ 418346027 h 234"/>
              <a:gd name="T42" fmla="*/ 151209298 w 667"/>
              <a:gd name="T43" fmla="*/ 461189466 h 234"/>
              <a:gd name="T44" fmla="*/ 246975205 w 667"/>
              <a:gd name="T45" fmla="*/ 501511955 h 234"/>
              <a:gd name="T46" fmla="*/ 360381347 w 667"/>
              <a:gd name="T47" fmla="*/ 534273184 h 234"/>
              <a:gd name="T48" fmla="*/ 483869793 w 667"/>
              <a:gd name="T49" fmla="*/ 559474740 h 234"/>
              <a:gd name="T50" fmla="*/ 622477477 w 667"/>
              <a:gd name="T51" fmla="*/ 577116623 h 234"/>
              <a:gd name="T52" fmla="*/ 766127056 w 667"/>
              <a:gd name="T53" fmla="*/ 584676296 h 234"/>
              <a:gd name="T54" fmla="*/ 912296195 w 667"/>
              <a:gd name="T55" fmla="*/ 584676296 h 234"/>
              <a:gd name="T56" fmla="*/ 1055944187 w 667"/>
              <a:gd name="T57" fmla="*/ 577116623 h 234"/>
              <a:gd name="T58" fmla="*/ 1194553458 w 667"/>
              <a:gd name="T59" fmla="*/ 559474740 h 234"/>
              <a:gd name="T60" fmla="*/ 1320561165 w 667"/>
              <a:gd name="T61" fmla="*/ 534273184 h 234"/>
              <a:gd name="T62" fmla="*/ 1431447947 w 667"/>
              <a:gd name="T63" fmla="*/ 501511955 h 234"/>
              <a:gd name="T64" fmla="*/ 1527213804 w 667"/>
              <a:gd name="T65" fmla="*/ 461189466 h 234"/>
              <a:gd name="T66" fmla="*/ 1597778120 w 667"/>
              <a:gd name="T67" fmla="*/ 418346027 h 234"/>
              <a:gd name="T68" fmla="*/ 1650700563 w 667"/>
              <a:gd name="T69" fmla="*/ 370463765 h 234"/>
              <a:gd name="T70" fmla="*/ 1673383141 w 667"/>
              <a:gd name="T71" fmla="*/ 320059066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7"/>
              <a:gd name="T109" fmla="*/ 0 h 234"/>
              <a:gd name="T110" fmla="*/ 667 w 667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7" h="234">
                <a:moveTo>
                  <a:pt x="666" y="116"/>
                </a:moveTo>
                <a:lnTo>
                  <a:pt x="664" y="107"/>
                </a:lnTo>
                <a:lnTo>
                  <a:pt x="661" y="96"/>
                </a:lnTo>
                <a:lnTo>
                  <a:pt x="655" y="86"/>
                </a:lnTo>
                <a:lnTo>
                  <a:pt x="646" y="77"/>
                </a:lnTo>
                <a:lnTo>
                  <a:pt x="634" y="67"/>
                </a:lnTo>
                <a:lnTo>
                  <a:pt x="621" y="58"/>
                </a:lnTo>
                <a:lnTo>
                  <a:pt x="606" y="50"/>
                </a:lnTo>
                <a:lnTo>
                  <a:pt x="588" y="42"/>
                </a:lnTo>
                <a:lnTo>
                  <a:pt x="568" y="35"/>
                </a:lnTo>
                <a:lnTo>
                  <a:pt x="547" y="28"/>
                </a:lnTo>
                <a:lnTo>
                  <a:pt x="524" y="21"/>
                </a:lnTo>
                <a:lnTo>
                  <a:pt x="499" y="16"/>
                </a:lnTo>
                <a:lnTo>
                  <a:pt x="474" y="11"/>
                </a:lnTo>
                <a:lnTo>
                  <a:pt x="447" y="7"/>
                </a:lnTo>
                <a:lnTo>
                  <a:pt x="419" y="4"/>
                </a:lnTo>
                <a:lnTo>
                  <a:pt x="391" y="2"/>
                </a:lnTo>
                <a:lnTo>
                  <a:pt x="362" y="1"/>
                </a:lnTo>
                <a:lnTo>
                  <a:pt x="333" y="0"/>
                </a:lnTo>
                <a:lnTo>
                  <a:pt x="304" y="1"/>
                </a:lnTo>
                <a:lnTo>
                  <a:pt x="275" y="2"/>
                </a:lnTo>
                <a:lnTo>
                  <a:pt x="247" y="4"/>
                </a:lnTo>
                <a:lnTo>
                  <a:pt x="219" y="7"/>
                </a:lnTo>
                <a:lnTo>
                  <a:pt x="192" y="11"/>
                </a:lnTo>
                <a:lnTo>
                  <a:pt x="167" y="16"/>
                </a:lnTo>
                <a:lnTo>
                  <a:pt x="143" y="21"/>
                </a:lnTo>
                <a:lnTo>
                  <a:pt x="120" y="28"/>
                </a:lnTo>
                <a:lnTo>
                  <a:pt x="98" y="35"/>
                </a:lnTo>
                <a:lnTo>
                  <a:pt x="78" y="42"/>
                </a:lnTo>
                <a:lnTo>
                  <a:pt x="60" y="50"/>
                </a:lnTo>
                <a:lnTo>
                  <a:pt x="46" y="58"/>
                </a:lnTo>
                <a:lnTo>
                  <a:pt x="31" y="67"/>
                </a:lnTo>
                <a:lnTo>
                  <a:pt x="20" y="77"/>
                </a:lnTo>
                <a:lnTo>
                  <a:pt x="12" y="86"/>
                </a:lnTo>
                <a:lnTo>
                  <a:pt x="6" y="96"/>
                </a:lnTo>
                <a:lnTo>
                  <a:pt x="2" y="107"/>
                </a:lnTo>
                <a:lnTo>
                  <a:pt x="0" y="116"/>
                </a:lnTo>
                <a:lnTo>
                  <a:pt x="2" y="127"/>
                </a:lnTo>
                <a:lnTo>
                  <a:pt x="6" y="137"/>
                </a:lnTo>
                <a:lnTo>
                  <a:pt x="12" y="147"/>
                </a:lnTo>
                <a:lnTo>
                  <a:pt x="20" y="156"/>
                </a:lnTo>
                <a:lnTo>
                  <a:pt x="31" y="166"/>
                </a:lnTo>
                <a:lnTo>
                  <a:pt x="46" y="175"/>
                </a:lnTo>
                <a:lnTo>
                  <a:pt x="60" y="183"/>
                </a:lnTo>
                <a:lnTo>
                  <a:pt x="78" y="191"/>
                </a:lnTo>
                <a:lnTo>
                  <a:pt x="98" y="199"/>
                </a:lnTo>
                <a:lnTo>
                  <a:pt x="120" y="206"/>
                </a:lnTo>
                <a:lnTo>
                  <a:pt x="143" y="212"/>
                </a:lnTo>
                <a:lnTo>
                  <a:pt x="167" y="217"/>
                </a:lnTo>
                <a:lnTo>
                  <a:pt x="192" y="222"/>
                </a:lnTo>
                <a:lnTo>
                  <a:pt x="219" y="226"/>
                </a:lnTo>
                <a:lnTo>
                  <a:pt x="247" y="229"/>
                </a:lnTo>
                <a:lnTo>
                  <a:pt x="275" y="231"/>
                </a:lnTo>
                <a:lnTo>
                  <a:pt x="304" y="232"/>
                </a:lnTo>
                <a:lnTo>
                  <a:pt x="333" y="233"/>
                </a:lnTo>
                <a:lnTo>
                  <a:pt x="362" y="232"/>
                </a:lnTo>
                <a:lnTo>
                  <a:pt x="391" y="231"/>
                </a:lnTo>
                <a:lnTo>
                  <a:pt x="419" y="229"/>
                </a:lnTo>
                <a:lnTo>
                  <a:pt x="447" y="226"/>
                </a:lnTo>
                <a:lnTo>
                  <a:pt x="474" y="222"/>
                </a:lnTo>
                <a:lnTo>
                  <a:pt x="499" y="217"/>
                </a:lnTo>
                <a:lnTo>
                  <a:pt x="524" y="212"/>
                </a:lnTo>
                <a:lnTo>
                  <a:pt x="547" y="206"/>
                </a:lnTo>
                <a:lnTo>
                  <a:pt x="568" y="199"/>
                </a:lnTo>
                <a:lnTo>
                  <a:pt x="588" y="191"/>
                </a:lnTo>
                <a:lnTo>
                  <a:pt x="606" y="183"/>
                </a:lnTo>
                <a:lnTo>
                  <a:pt x="621" y="175"/>
                </a:lnTo>
                <a:lnTo>
                  <a:pt x="634" y="166"/>
                </a:lnTo>
                <a:lnTo>
                  <a:pt x="646" y="156"/>
                </a:lnTo>
                <a:lnTo>
                  <a:pt x="655" y="147"/>
                </a:lnTo>
                <a:lnTo>
                  <a:pt x="661" y="137"/>
                </a:lnTo>
                <a:lnTo>
                  <a:pt x="664" y="127"/>
                </a:lnTo>
                <a:lnTo>
                  <a:pt x="666" y="11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Rectangle 16"/>
          <p:cNvSpPr>
            <a:spLocks noChangeArrowheads="1"/>
          </p:cNvSpPr>
          <p:nvPr/>
        </p:nvSpPr>
        <p:spPr bwMode="auto">
          <a:xfrm>
            <a:off x="3319463" y="3452813"/>
            <a:ext cx="428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lot</a:t>
            </a:r>
          </a:p>
        </p:txBody>
      </p:sp>
      <p:sp>
        <p:nvSpPr>
          <p:cNvPr id="16402" name="Freeform 17"/>
          <p:cNvSpPr>
            <a:spLocks/>
          </p:cNvSpPr>
          <p:nvPr/>
        </p:nvSpPr>
        <p:spPr bwMode="auto">
          <a:xfrm>
            <a:off x="6227763" y="4059238"/>
            <a:ext cx="1474787" cy="361950"/>
          </a:xfrm>
          <a:custGeom>
            <a:avLst/>
            <a:gdLst>
              <a:gd name="T0" fmla="*/ 2147483647 w 929"/>
              <a:gd name="T1" fmla="*/ 572076308 h 228"/>
              <a:gd name="T2" fmla="*/ 2147483647 w 929"/>
              <a:gd name="T3" fmla="*/ 0 h 228"/>
              <a:gd name="T4" fmla="*/ 0 w 929"/>
              <a:gd name="T5" fmla="*/ 0 h 228"/>
              <a:gd name="T6" fmla="*/ 0 w 929"/>
              <a:gd name="T7" fmla="*/ 572076308 h 228"/>
              <a:gd name="T8" fmla="*/ 2147483647 w 929"/>
              <a:gd name="T9" fmla="*/ 57207630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9"/>
              <a:gd name="T16" fmla="*/ 0 h 228"/>
              <a:gd name="T17" fmla="*/ 929 w 929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9" h="228">
                <a:moveTo>
                  <a:pt x="928" y="227"/>
                </a:moveTo>
                <a:lnTo>
                  <a:pt x="928" y="0"/>
                </a:lnTo>
                <a:lnTo>
                  <a:pt x="0" y="0"/>
                </a:lnTo>
                <a:lnTo>
                  <a:pt x="0" y="227"/>
                </a:lnTo>
                <a:lnTo>
                  <a:pt x="928" y="22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3" name="Freeform 18"/>
          <p:cNvSpPr>
            <a:spLocks/>
          </p:cNvSpPr>
          <p:nvPr/>
        </p:nvSpPr>
        <p:spPr bwMode="auto">
          <a:xfrm>
            <a:off x="4067175" y="4721225"/>
            <a:ext cx="1404938" cy="609600"/>
          </a:xfrm>
          <a:custGeom>
            <a:avLst/>
            <a:gdLst>
              <a:gd name="T0" fmla="*/ 0 w 885"/>
              <a:gd name="T1" fmla="*/ 483870045 h 384"/>
              <a:gd name="T2" fmla="*/ 1098788610 w 885"/>
              <a:gd name="T3" fmla="*/ 0 h 384"/>
              <a:gd name="T4" fmla="*/ 2147483647 w 885"/>
              <a:gd name="T5" fmla="*/ 498990977 h 384"/>
              <a:gd name="T6" fmla="*/ 1098788610 w 885"/>
              <a:gd name="T7" fmla="*/ 965220728 h 384"/>
              <a:gd name="T8" fmla="*/ 0 w 885"/>
              <a:gd name="T9" fmla="*/ 483870045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"/>
              <a:gd name="T16" fmla="*/ 0 h 384"/>
              <a:gd name="T17" fmla="*/ 885 w 885"/>
              <a:gd name="T18" fmla="*/ 384 h 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" h="384">
                <a:moveTo>
                  <a:pt x="0" y="192"/>
                </a:moveTo>
                <a:lnTo>
                  <a:pt x="436" y="0"/>
                </a:lnTo>
                <a:lnTo>
                  <a:pt x="884" y="198"/>
                </a:lnTo>
                <a:lnTo>
                  <a:pt x="436" y="383"/>
                </a:lnTo>
                <a:lnTo>
                  <a:pt x="0" y="1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4" name="Rectangle 19"/>
          <p:cNvSpPr>
            <a:spLocks noChangeArrowheads="1"/>
          </p:cNvSpPr>
          <p:nvPr/>
        </p:nvSpPr>
        <p:spPr bwMode="auto">
          <a:xfrm>
            <a:off x="2249488" y="3159125"/>
            <a:ext cx="711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name</a:t>
            </a:r>
          </a:p>
        </p:txBody>
      </p:sp>
      <p:sp>
        <p:nvSpPr>
          <p:cNvPr id="16405" name="Rectangle 20"/>
          <p:cNvSpPr>
            <a:spLocks noChangeArrowheads="1"/>
          </p:cNvSpPr>
          <p:nvPr/>
        </p:nvSpPr>
        <p:spPr bwMode="auto">
          <a:xfrm>
            <a:off x="6430963" y="3168650"/>
            <a:ext cx="8366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dname</a:t>
            </a:r>
          </a:p>
        </p:txBody>
      </p:sp>
      <p:sp>
        <p:nvSpPr>
          <p:cNvPr id="16406" name="Rectangle 21"/>
          <p:cNvSpPr>
            <a:spLocks noChangeArrowheads="1"/>
          </p:cNvSpPr>
          <p:nvPr/>
        </p:nvSpPr>
        <p:spPr bwMode="auto">
          <a:xfrm>
            <a:off x="7446963" y="3451225"/>
            <a:ext cx="8588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budget</a:t>
            </a:r>
          </a:p>
        </p:txBody>
      </p:sp>
      <p:sp>
        <p:nvSpPr>
          <p:cNvPr id="16407" name="Rectangle 22"/>
          <p:cNvSpPr>
            <a:spLocks noChangeArrowheads="1"/>
          </p:cNvSpPr>
          <p:nvPr/>
        </p:nvSpPr>
        <p:spPr bwMode="auto">
          <a:xfrm>
            <a:off x="5572125" y="3451225"/>
            <a:ext cx="4857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did</a:t>
            </a:r>
          </a:p>
        </p:txBody>
      </p:sp>
      <p:sp>
        <p:nvSpPr>
          <p:cNvPr id="16408" name="Rectangle 23"/>
          <p:cNvSpPr>
            <a:spLocks noChangeArrowheads="1"/>
          </p:cNvSpPr>
          <p:nvPr/>
        </p:nvSpPr>
        <p:spPr bwMode="auto">
          <a:xfrm>
            <a:off x="4371975" y="2973388"/>
            <a:ext cx="7000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since</a:t>
            </a:r>
          </a:p>
        </p:txBody>
      </p:sp>
      <p:sp>
        <p:nvSpPr>
          <p:cNvPr id="16409" name="Rectangle 24"/>
          <p:cNvSpPr>
            <a:spLocks noChangeArrowheads="1"/>
          </p:cNvSpPr>
          <p:nvPr/>
        </p:nvSpPr>
        <p:spPr bwMode="auto">
          <a:xfrm>
            <a:off x="2249488" y="3159125"/>
            <a:ext cx="711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name</a:t>
            </a:r>
          </a:p>
        </p:txBody>
      </p:sp>
      <p:sp>
        <p:nvSpPr>
          <p:cNvPr id="16410" name="Rectangle 25"/>
          <p:cNvSpPr>
            <a:spLocks noChangeArrowheads="1"/>
          </p:cNvSpPr>
          <p:nvPr/>
        </p:nvSpPr>
        <p:spPr bwMode="auto">
          <a:xfrm>
            <a:off x="6430963" y="3168650"/>
            <a:ext cx="8366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dname</a:t>
            </a:r>
          </a:p>
        </p:txBody>
      </p:sp>
      <p:sp>
        <p:nvSpPr>
          <p:cNvPr id="16411" name="Rectangle 26"/>
          <p:cNvSpPr>
            <a:spLocks noChangeArrowheads="1"/>
          </p:cNvSpPr>
          <p:nvPr/>
        </p:nvSpPr>
        <p:spPr bwMode="auto">
          <a:xfrm>
            <a:off x="7446963" y="3451225"/>
            <a:ext cx="8588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budget</a:t>
            </a:r>
          </a:p>
        </p:txBody>
      </p:sp>
      <p:sp>
        <p:nvSpPr>
          <p:cNvPr id="16412" name="Rectangle 27"/>
          <p:cNvSpPr>
            <a:spLocks noChangeArrowheads="1"/>
          </p:cNvSpPr>
          <p:nvPr/>
        </p:nvSpPr>
        <p:spPr bwMode="auto">
          <a:xfrm>
            <a:off x="5572125" y="3451225"/>
            <a:ext cx="4857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600" b="1" u="sng">
                <a:solidFill>
                  <a:srgbClr val="000000"/>
                </a:solidFill>
                <a:latin typeface="Arial" charset="0"/>
              </a:rPr>
              <a:t>did</a:t>
            </a:r>
          </a:p>
        </p:txBody>
      </p:sp>
      <p:sp>
        <p:nvSpPr>
          <p:cNvPr id="16413" name="Rectangle 28"/>
          <p:cNvSpPr>
            <a:spLocks noChangeArrowheads="1"/>
          </p:cNvSpPr>
          <p:nvPr/>
        </p:nvSpPr>
        <p:spPr bwMode="auto">
          <a:xfrm>
            <a:off x="4371975" y="2973388"/>
            <a:ext cx="7000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since</a:t>
            </a:r>
          </a:p>
        </p:txBody>
      </p:sp>
      <p:sp>
        <p:nvSpPr>
          <p:cNvPr id="16414" name="Rectangle 29"/>
          <p:cNvSpPr>
            <a:spLocks noChangeArrowheads="1"/>
          </p:cNvSpPr>
          <p:nvPr/>
        </p:nvSpPr>
        <p:spPr bwMode="auto">
          <a:xfrm>
            <a:off x="4114800" y="4038600"/>
            <a:ext cx="1050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Manages</a:t>
            </a:r>
          </a:p>
        </p:txBody>
      </p:sp>
      <p:sp>
        <p:nvSpPr>
          <p:cNvPr id="16415" name="Rectangle 30"/>
          <p:cNvSpPr>
            <a:spLocks noChangeArrowheads="1"/>
          </p:cNvSpPr>
          <p:nvPr/>
        </p:nvSpPr>
        <p:spPr bwMode="auto">
          <a:xfrm>
            <a:off x="4373563" y="5686425"/>
            <a:ext cx="7000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since</a:t>
            </a:r>
          </a:p>
        </p:txBody>
      </p:sp>
      <p:sp>
        <p:nvSpPr>
          <p:cNvPr id="16416" name="Rectangle 31"/>
          <p:cNvSpPr>
            <a:spLocks noChangeArrowheads="1"/>
          </p:cNvSpPr>
          <p:nvPr/>
        </p:nvSpPr>
        <p:spPr bwMode="auto">
          <a:xfrm>
            <a:off x="6286500" y="4048125"/>
            <a:ext cx="1422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Departments</a:t>
            </a:r>
          </a:p>
        </p:txBody>
      </p:sp>
      <p:sp>
        <p:nvSpPr>
          <p:cNvPr id="16417" name="Rectangle 32"/>
          <p:cNvSpPr>
            <a:spLocks noChangeArrowheads="1"/>
          </p:cNvSpPr>
          <p:nvPr/>
        </p:nvSpPr>
        <p:spPr bwMode="auto">
          <a:xfrm>
            <a:off x="2092325" y="4049713"/>
            <a:ext cx="1254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Employees</a:t>
            </a:r>
          </a:p>
        </p:txBody>
      </p:sp>
      <p:sp>
        <p:nvSpPr>
          <p:cNvPr id="16418" name="Rectangle 33"/>
          <p:cNvSpPr>
            <a:spLocks noChangeArrowheads="1"/>
          </p:cNvSpPr>
          <p:nvPr/>
        </p:nvSpPr>
        <p:spPr bwMode="auto">
          <a:xfrm>
            <a:off x="1327150" y="3441700"/>
            <a:ext cx="6762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600" b="1" u="sng">
                <a:solidFill>
                  <a:srgbClr val="000000"/>
                </a:solidFill>
                <a:latin typeface="Arial" charset="0"/>
              </a:rPr>
              <a:t>HKID</a:t>
            </a:r>
          </a:p>
        </p:txBody>
      </p:sp>
      <p:sp>
        <p:nvSpPr>
          <p:cNvPr id="16419" name="Rectangle 34"/>
          <p:cNvSpPr>
            <a:spLocks noChangeArrowheads="1"/>
          </p:cNvSpPr>
          <p:nvPr/>
        </p:nvSpPr>
        <p:spPr bwMode="auto">
          <a:xfrm>
            <a:off x="4281488" y="4851400"/>
            <a:ext cx="1095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Works_In</a:t>
            </a:r>
          </a:p>
        </p:txBody>
      </p:sp>
      <p:sp>
        <p:nvSpPr>
          <p:cNvPr id="16420" name="Line 35"/>
          <p:cNvSpPr>
            <a:spLocks noChangeShapeType="1"/>
          </p:cNvSpPr>
          <p:nvPr/>
        </p:nvSpPr>
        <p:spPr bwMode="auto">
          <a:xfrm>
            <a:off x="1585913" y="3844925"/>
            <a:ext cx="646112" cy="207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1" name="Line 36"/>
          <p:cNvSpPr>
            <a:spLocks noChangeShapeType="1"/>
          </p:cNvSpPr>
          <p:nvPr/>
        </p:nvSpPr>
        <p:spPr bwMode="auto">
          <a:xfrm>
            <a:off x="2528888" y="3563938"/>
            <a:ext cx="0" cy="488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2" name="Line 37"/>
          <p:cNvSpPr>
            <a:spLocks noChangeShapeType="1"/>
          </p:cNvSpPr>
          <p:nvPr/>
        </p:nvSpPr>
        <p:spPr bwMode="auto">
          <a:xfrm flipH="1">
            <a:off x="2840038" y="3844925"/>
            <a:ext cx="668337" cy="207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3" name="Line 38"/>
          <p:cNvSpPr>
            <a:spLocks noChangeShapeType="1"/>
          </p:cNvSpPr>
          <p:nvPr/>
        </p:nvSpPr>
        <p:spPr bwMode="auto">
          <a:xfrm flipV="1">
            <a:off x="4645025" y="3305175"/>
            <a:ext cx="0" cy="5953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4" name="Line 39"/>
          <p:cNvSpPr>
            <a:spLocks noChangeShapeType="1"/>
          </p:cNvSpPr>
          <p:nvPr/>
        </p:nvSpPr>
        <p:spPr bwMode="auto">
          <a:xfrm>
            <a:off x="5794375" y="3844925"/>
            <a:ext cx="838200" cy="207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5" name="Line 40"/>
          <p:cNvSpPr>
            <a:spLocks noChangeShapeType="1"/>
          </p:cNvSpPr>
          <p:nvPr/>
        </p:nvSpPr>
        <p:spPr bwMode="auto">
          <a:xfrm>
            <a:off x="6759575" y="3563938"/>
            <a:ext cx="0" cy="488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6" name="Line 41"/>
          <p:cNvSpPr>
            <a:spLocks noChangeShapeType="1"/>
          </p:cNvSpPr>
          <p:nvPr/>
        </p:nvSpPr>
        <p:spPr bwMode="auto">
          <a:xfrm flipH="1">
            <a:off x="7215188" y="3844925"/>
            <a:ext cx="547687" cy="2270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7" name="Line 42"/>
          <p:cNvSpPr>
            <a:spLocks noChangeShapeType="1"/>
          </p:cNvSpPr>
          <p:nvPr/>
        </p:nvSpPr>
        <p:spPr bwMode="auto">
          <a:xfrm flipH="1">
            <a:off x="4638675" y="5327650"/>
            <a:ext cx="13335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8" name="Line 43"/>
          <p:cNvSpPr>
            <a:spLocks noChangeShapeType="1"/>
          </p:cNvSpPr>
          <p:nvPr/>
        </p:nvSpPr>
        <p:spPr bwMode="auto">
          <a:xfrm flipV="1">
            <a:off x="3260725" y="4221163"/>
            <a:ext cx="771525" cy="26987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9" name="Line 44"/>
          <p:cNvSpPr>
            <a:spLocks noChangeShapeType="1"/>
          </p:cNvSpPr>
          <p:nvPr/>
        </p:nvSpPr>
        <p:spPr bwMode="auto">
          <a:xfrm flipH="1">
            <a:off x="5256213" y="4232275"/>
            <a:ext cx="98583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0" name="Line 45"/>
          <p:cNvSpPr>
            <a:spLocks noChangeShapeType="1"/>
          </p:cNvSpPr>
          <p:nvPr/>
        </p:nvSpPr>
        <p:spPr bwMode="auto">
          <a:xfrm flipH="1" flipV="1">
            <a:off x="3227388" y="4268788"/>
            <a:ext cx="830262" cy="773112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1" name="Line 46"/>
          <p:cNvSpPr>
            <a:spLocks noChangeShapeType="1"/>
          </p:cNvSpPr>
          <p:nvPr/>
        </p:nvSpPr>
        <p:spPr bwMode="auto">
          <a:xfrm flipV="1">
            <a:off x="5472113" y="4414838"/>
            <a:ext cx="1066800" cy="650875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2" name="Line 47"/>
          <p:cNvSpPr>
            <a:spLocks noChangeShapeType="1"/>
          </p:cNvSpPr>
          <p:nvPr/>
        </p:nvSpPr>
        <p:spPr bwMode="auto">
          <a:xfrm flipH="1">
            <a:off x="5246688" y="4273550"/>
            <a:ext cx="98583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CBF3E63E-D01A-4A62-914F-48877F692A2B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15</a:t>
            </a:fld>
            <a:endParaRPr lang="en-US" altLang="zh-TW" sz="1400" dirty="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374788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Participation Constraints in SQL</a:t>
            </a:r>
          </a:p>
        </p:txBody>
      </p:sp>
      <p:sp>
        <p:nvSpPr>
          <p:cNvPr id="17414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8001000" cy="914400"/>
          </a:xfrm>
          <a:noFill/>
        </p:spPr>
        <p:txBody>
          <a:bodyPr lIns="90488" tIns="44450" rIns="90488" bIns="44450"/>
          <a:lstStyle/>
          <a:p>
            <a:pPr eaLnBrk="1" hangingPunct="1">
              <a:buFontTx/>
              <a:buNone/>
            </a:pPr>
            <a:r>
              <a:rPr lang="en-US" dirty="0" smtClean="0"/>
              <a:t>We can capture total participation constraints using </a:t>
            </a:r>
            <a:r>
              <a:rPr lang="en-US" dirty="0" smtClean="0">
                <a:solidFill>
                  <a:srgbClr val="FF0000"/>
                </a:solidFill>
              </a:rPr>
              <a:t>NOT NULL</a:t>
            </a:r>
            <a:r>
              <a:rPr lang="en-US" dirty="0" smtClean="0"/>
              <a:t>.</a:t>
            </a: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533400" y="2590800"/>
            <a:ext cx="8153400" cy="304442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kumimoji="0" lang="en-US" sz="2000" dirty="0">
                <a:latin typeface="Book Antiqua" pitchFamily="18" charset="0"/>
              </a:rPr>
              <a:t>CREATE TABLE  </a:t>
            </a:r>
            <a:r>
              <a:rPr kumimoji="0" lang="en-US" dirty="0" smtClean="0">
                <a:latin typeface="Book Antiqua" pitchFamily="18" charset="0"/>
              </a:rPr>
              <a:t>Department(</a:t>
            </a:r>
            <a:endParaRPr kumimoji="0" lang="en-US" dirty="0">
              <a:latin typeface="Book Antiqua" pitchFamily="18" charset="0"/>
            </a:endParaRPr>
          </a:p>
          <a:p>
            <a:pPr eaLnBrk="0" hangingPunct="0"/>
            <a:r>
              <a:rPr kumimoji="0" lang="en-US" dirty="0">
                <a:latin typeface="Book Antiqua" pitchFamily="18" charset="0"/>
              </a:rPr>
              <a:t>   did  </a:t>
            </a:r>
            <a:r>
              <a:rPr kumimoji="0" lang="en-US" sz="2000" dirty="0">
                <a:latin typeface="Book Antiqua" pitchFamily="18" charset="0"/>
              </a:rPr>
              <a:t>INTEGER,</a:t>
            </a:r>
            <a:endParaRPr kumimoji="0" lang="en-US" dirty="0">
              <a:latin typeface="Book Antiqua" pitchFamily="18" charset="0"/>
            </a:endParaRPr>
          </a:p>
          <a:p>
            <a:pPr eaLnBrk="0" hangingPunct="0"/>
            <a:r>
              <a:rPr kumimoji="0" lang="en-US" dirty="0">
                <a:latin typeface="Book Antiqua" pitchFamily="18" charset="0"/>
              </a:rPr>
              <a:t>   </a:t>
            </a:r>
            <a:r>
              <a:rPr kumimoji="0" lang="en-US" dirty="0" err="1">
                <a:latin typeface="Book Antiqua" pitchFamily="18" charset="0"/>
              </a:rPr>
              <a:t>dname</a:t>
            </a:r>
            <a:r>
              <a:rPr kumimoji="0" lang="en-US" dirty="0">
                <a:latin typeface="Book Antiqua" pitchFamily="18" charset="0"/>
              </a:rPr>
              <a:t>  </a:t>
            </a:r>
            <a:r>
              <a:rPr kumimoji="0" lang="en-US" sz="2000" dirty="0">
                <a:latin typeface="Book Antiqua" pitchFamily="18" charset="0"/>
              </a:rPr>
              <a:t>CHAR(20)</a:t>
            </a:r>
            <a:r>
              <a:rPr kumimoji="0" lang="en-US" dirty="0">
                <a:latin typeface="Book Antiqua" pitchFamily="18" charset="0"/>
              </a:rPr>
              <a:t>,</a:t>
            </a:r>
          </a:p>
          <a:p>
            <a:pPr eaLnBrk="0" hangingPunct="0"/>
            <a:r>
              <a:rPr kumimoji="0" lang="en-US" dirty="0">
                <a:latin typeface="Book Antiqua" pitchFamily="18" charset="0"/>
              </a:rPr>
              <a:t>   budget  </a:t>
            </a:r>
            <a:r>
              <a:rPr kumimoji="0" lang="en-US" sz="2000" dirty="0">
                <a:latin typeface="Book Antiqua" pitchFamily="18" charset="0"/>
              </a:rPr>
              <a:t>REAL</a:t>
            </a:r>
            <a:r>
              <a:rPr kumimoji="0" lang="en-US" dirty="0">
                <a:latin typeface="Book Antiqua" pitchFamily="18" charset="0"/>
              </a:rPr>
              <a:t>,</a:t>
            </a:r>
          </a:p>
          <a:p>
            <a:pPr eaLnBrk="0" hangingPunct="0"/>
            <a:r>
              <a:rPr kumimoji="0" lang="en-US" dirty="0">
                <a:latin typeface="Book Antiqua" pitchFamily="18" charset="0"/>
              </a:rPr>
              <a:t>   HKID  </a:t>
            </a:r>
            <a:r>
              <a:rPr kumimoji="0" lang="en-US" sz="2000" dirty="0">
                <a:latin typeface="Book Antiqua" pitchFamily="18" charset="0"/>
              </a:rPr>
              <a:t>CHAR(11) </a:t>
            </a:r>
            <a:r>
              <a:rPr kumimoji="0" lang="en-US" sz="2000" dirty="0">
                <a:solidFill>
                  <a:srgbClr val="FF0000"/>
                </a:solidFill>
                <a:latin typeface="Book Antiqua" pitchFamily="18" charset="0"/>
              </a:rPr>
              <a:t>NOT NULL</a:t>
            </a:r>
            <a:r>
              <a:rPr kumimoji="0" lang="en-US" dirty="0">
                <a:latin typeface="Book Antiqua" pitchFamily="18" charset="0"/>
              </a:rPr>
              <a:t>,</a:t>
            </a:r>
          </a:p>
          <a:p>
            <a:pPr eaLnBrk="0" hangingPunct="0"/>
            <a:r>
              <a:rPr kumimoji="0" lang="en-US" sz="2000" dirty="0" smtClean="0">
                <a:solidFill>
                  <a:schemeClr val="accent2"/>
                </a:solidFill>
                <a:latin typeface="Book Antiqua" pitchFamily="18" charset="0"/>
              </a:rPr>
              <a:t>   PRIMARY </a:t>
            </a:r>
            <a:r>
              <a:rPr kumimoji="0" lang="en-US" sz="2000" dirty="0">
                <a:solidFill>
                  <a:schemeClr val="accent2"/>
                </a:solidFill>
                <a:latin typeface="Book Antiqua" pitchFamily="18" charset="0"/>
              </a:rPr>
              <a:t>KEY  </a:t>
            </a:r>
            <a:r>
              <a:rPr kumimoji="0" lang="en-US" dirty="0">
                <a:solidFill>
                  <a:schemeClr val="accent2"/>
                </a:solidFill>
                <a:latin typeface="Book Antiqua" pitchFamily="18" charset="0"/>
              </a:rPr>
              <a:t>(did)</a:t>
            </a:r>
            <a:r>
              <a:rPr kumimoji="0" lang="en-US" dirty="0">
                <a:latin typeface="Book Antiqua" pitchFamily="18" charset="0"/>
              </a:rPr>
              <a:t>,</a:t>
            </a:r>
          </a:p>
          <a:p>
            <a:pPr eaLnBrk="0" hangingPunct="0"/>
            <a:r>
              <a:rPr kumimoji="0" lang="en-US" dirty="0">
                <a:latin typeface="Book Antiqua" pitchFamily="18" charset="0"/>
              </a:rPr>
              <a:t>   </a:t>
            </a:r>
            <a:r>
              <a:rPr kumimoji="0" lang="en-US" sz="2000" dirty="0">
                <a:solidFill>
                  <a:srgbClr val="FF0000"/>
                </a:solidFill>
                <a:latin typeface="Book Antiqua" pitchFamily="18" charset="0"/>
              </a:rPr>
              <a:t>FOREIGN KEY  </a:t>
            </a:r>
            <a:r>
              <a:rPr kumimoji="0" lang="en-US" dirty="0">
                <a:solidFill>
                  <a:srgbClr val="FF0000"/>
                </a:solidFill>
                <a:latin typeface="Book Antiqua" pitchFamily="18" charset="0"/>
              </a:rPr>
              <a:t>(HKID) </a:t>
            </a:r>
            <a:r>
              <a:rPr kumimoji="0" lang="en-US" sz="2000" dirty="0">
                <a:solidFill>
                  <a:srgbClr val="FF0000"/>
                </a:solidFill>
                <a:latin typeface="Book Antiqua" pitchFamily="18" charset="0"/>
              </a:rPr>
              <a:t>REFERENCES</a:t>
            </a:r>
            <a:r>
              <a:rPr kumimoji="0" lang="en-US" dirty="0">
                <a:solidFill>
                  <a:srgbClr val="FF0000"/>
                </a:solidFill>
                <a:latin typeface="Book Antiqua" pitchFamily="18" charset="0"/>
              </a:rPr>
              <a:t> Employees,</a:t>
            </a:r>
          </a:p>
          <a:p>
            <a:pPr eaLnBrk="0" hangingPunct="0"/>
            <a:r>
              <a:rPr kumimoji="0" lang="en-US" dirty="0">
                <a:solidFill>
                  <a:srgbClr val="FF0000"/>
                </a:solidFill>
                <a:latin typeface="Book Antiqua" pitchFamily="18" charset="0"/>
              </a:rPr>
              <a:t>      </a:t>
            </a:r>
            <a:r>
              <a:rPr kumimoji="0" lang="en-US" sz="2000" dirty="0">
                <a:solidFill>
                  <a:srgbClr val="FF0000"/>
                </a:solidFill>
                <a:latin typeface="Book Antiqua" pitchFamily="18" charset="0"/>
              </a:rPr>
              <a:t>ON DELETE NO ACTION</a:t>
            </a:r>
            <a:r>
              <a:rPr kumimoji="0" lang="en-US" dirty="0">
                <a:latin typeface="Book Antiqua" pitchFamily="18" charset="0"/>
              </a:rPr>
              <a:t>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20A1EFA6-124E-4DFB-B9DE-5AF770A19572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16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376836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Weak Entities</a:t>
            </a:r>
          </a:p>
        </p:txBody>
      </p:sp>
      <p:sp>
        <p:nvSpPr>
          <p:cNvPr id="18438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9067800" cy="27432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A </a:t>
            </a:r>
            <a:r>
              <a:rPr lang="en-US" i="1" smtClean="0">
                <a:solidFill>
                  <a:schemeClr val="tx2"/>
                </a:solidFill>
              </a:rPr>
              <a:t>weak entity</a:t>
            </a:r>
            <a:r>
              <a:rPr lang="en-US" i="1" smtClean="0">
                <a:solidFill>
                  <a:schemeClr val="accent2"/>
                </a:solidFill>
              </a:rPr>
              <a:t> </a:t>
            </a:r>
            <a:r>
              <a:rPr lang="en-US" smtClean="0"/>
              <a:t>can be identified uniquely only by considering the primary key of another (</a:t>
            </a:r>
            <a:r>
              <a:rPr lang="en-US" i="1" smtClean="0"/>
              <a:t>owner</a:t>
            </a:r>
            <a:r>
              <a:rPr lang="en-US" smtClean="0"/>
              <a:t>) entity.</a:t>
            </a:r>
          </a:p>
          <a:p>
            <a:pPr lvl="1" eaLnBrk="1" hangingPunct="1">
              <a:buSzPct val="75000"/>
            </a:pPr>
            <a:r>
              <a:rPr lang="en-US" smtClean="0"/>
              <a:t>Owner entity set and weak entity set must participate in a one-to-many relationship set (1 owner, many weak entities).</a:t>
            </a:r>
          </a:p>
          <a:p>
            <a:pPr lvl="1" eaLnBrk="1" hangingPunct="1">
              <a:buSzPct val="75000"/>
            </a:pPr>
            <a:r>
              <a:rPr lang="en-US" smtClean="0"/>
              <a:t>Weak entity set must have total participation in this </a:t>
            </a:r>
            <a:r>
              <a:rPr lang="en-US" i="1" smtClean="0">
                <a:solidFill>
                  <a:schemeClr val="tx2"/>
                </a:solidFill>
              </a:rPr>
              <a:t>identifying</a:t>
            </a:r>
            <a:r>
              <a:rPr lang="en-US" i="1" smtClean="0">
                <a:solidFill>
                  <a:schemeClr val="accent2"/>
                </a:solidFill>
              </a:rPr>
              <a:t> </a:t>
            </a:r>
            <a:r>
              <a:rPr lang="en-US" smtClean="0"/>
              <a:t>relationship set.  </a:t>
            </a:r>
          </a:p>
        </p:txBody>
      </p:sp>
      <p:sp>
        <p:nvSpPr>
          <p:cNvPr id="18439" name="Freeform 6"/>
          <p:cNvSpPr>
            <a:spLocks/>
          </p:cNvSpPr>
          <p:nvPr/>
        </p:nvSpPr>
        <p:spPr bwMode="auto">
          <a:xfrm>
            <a:off x="5821363" y="4524375"/>
            <a:ext cx="1254125" cy="530225"/>
          </a:xfrm>
          <a:custGeom>
            <a:avLst/>
            <a:gdLst>
              <a:gd name="T0" fmla="*/ 1985883305 w 790"/>
              <a:gd name="T1" fmla="*/ 385584658 h 334"/>
              <a:gd name="T2" fmla="*/ 1953122078 w 790"/>
              <a:gd name="T3" fmla="*/ 312499360 h 334"/>
              <a:gd name="T4" fmla="*/ 1895157708 w 790"/>
              <a:gd name="T5" fmla="*/ 244454372 h 334"/>
              <a:gd name="T6" fmla="*/ 1809472422 w 790"/>
              <a:gd name="T7" fmla="*/ 178931872 h 334"/>
              <a:gd name="T8" fmla="*/ 1698585581 w 790"/>
              <a:gd name="T9" fmla="*/ 126007816 h 334"/>
              <a:gd name="T10" fmla="*/ 1565017738 w 790"/>
              <a:gd name="T11" fmla="*/ 75604685 h 334"/>
              <a:gd name="T12" fmla="*/ 1413808410 w 790"/>
              <a:gd name="T13" fmla="*/ 42843447 h 334"/>
              <a:gd name="T14" fmla="*/ 1252516872 w 790"/>
              <a:gd name="T15" fmla="*/ 15120938 h 334"/>
              <a:gd name="T16" fmla="*/ 1081146300 w 790"/>
              <a:gd name="T17" fmla="*/ 2520950 h 334"/>
              <a:gd name="T18" fmla="*/ 907256366 w 790"/>
              <a:gd name="T19" fmla="*/ 2520950 h 334"/>
              <a:gd name="T20" fmla="*/ 738406545 w 790"/>
              <a:gd name="T21" fmla="*/ 15120938 h 334"/>
              <a:gd name="T22" fmla="*/ 574595646 w 790"/>
              <a:gd name="T23" fmla="*/ 42843447 h 334"/>
              <a:gd name="T24" fmla="*/ 425907267 w 790"/>
              <a:gd name="T25" fmla="*/ 75604685 h 334"/>
              <a:gd name="T26" fmla="*/ 292338134 w 790"/>
              <a:gd name="T27" fmla="*/ 126007816 h 334"/>
              <a:gd name="T28" fmla="*/ 181451244 w 790"/>
              <a:gd name="T29" fmla="*/ 178931872 h 334"/>
              <a:gd name="T30" fmla="*/ 95765933 w 790"/>
              <a:gd name="T31" fmla="*/ 244454372 h 334"/>
              <a:gd name="T32" fmla="*/ 35282189 w 790"/>
              <a:gd name="T33" fmla="*/ 312499360 h 334"/>
              <a:gd name="T34" fmla="*/ 5040312 w 790"/>
              <a:gd name="T35" fmla="*/ 385584658 h 334"/>
              <a:gd name="T36" fmla="*/ 5040312 w 790"/>
              <a:gd name="T37" fmla="*/ 456147519 h 334"/>
              <a:gd name="T38" fmla="*/ 35282189 w 790"/>
              <a:gd name="T39" fmla="*/ 529232818 h 334"/>
              <a:gd name="T40" fmla="*/ 95765933 w 790"/>
              <a:gd name="T41" fmla="*/ 597276218 h 334"/>
              <a:gd name="T42" fmla="*/ 181451244 w 790"/>
              <a:gd name="T43" fmla="*/ 660280895 h 334"/>
              <a:gd name="T44" fmla="*/ 292338134 w 790"/>
              <a:gd name="T45" fmla="*/ 715724312 h 334"/>
              <a:gd name="T46" fmla="*/ 425907267 w 790"/>
              <a:gd name="T47" fmla="*/ 763608057 h 334"/>
              <a:gd name="T48" fmla="*/ 574595646 w 790"/>
              <a:gd name="T49" fmla="*/ 798890231 h 334"/>
              <a:gd name="T50" fmla="*/ 738406545 w 790"/>
              <a:gd name="T51" fmla="*/ 824091785 h 334"/>
              <a:gd name="T52" fmla="*/ 907256366 w 790"/>
              <a:gd name="T53" fmla="*/ 836691966 h 334"/>
              <a:gd name="T54" fmla="*/ 1081146300 w 790"/>
              <a:gd name="T55" fmla="*/ 836691966 h 334"/>
              <a:gd name="T56" fmla="*/ 1252516872 w 790"/>
              <a:gd name="T57" fmla="*/ 824091785 h 334"/>
              <a:gd name="T58" fmla="*/ 1413808410 w 790"/>
              <a:gd name="T59" fmla="*/ 798890231 h 334"/>
              <a:gd name="T60" fmla="*/ 1565017738 w 790"/>
              <a:gd name="T61" fmla="*/ 763608057 h 334"/>
              <a:gd name="T62" fmla="*/ 1698585581 w 790"/>
              <a:gd name="T63" fmla="*/ 715724312 h 334"/>
              <a:gd name="T64" fmla="*/ 1809472422 w 790"/>
              <a:gd name="T65" fmla="*/ 660280895 h 334"/>
              <a:gd name="T66" fmla="*/ 1895157708 w 790"/>
              <a:gd name="T67" fmla="*/ 597276218 h 334"/>
              <a:gd name="T68" fmla="*/ 1953122078 w 790"/>
              <a:gd name="T69" fmla="*/ 529232818 h 334"/>
              <a:gd name="T70" fmla="*/ 1985883305 w 790"/>
              <a:gd name="T71" fmla="*/ 456147519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90"/>
              <a:gd name="T109" fmla="*/ 0 h 334"/>
              <a:gd name="T110" fmla="*/ 790 w 790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90" h="334">
                <a:moveTo>
                  <a:pt x="789" y="167"/>
                </a:moveTo>
                <a:lnTo>
                  <a:pt x="788" y="153"/>
                </a:lnTo>
                <a:lnTo>
                  <a:pt x="783" y="138"/>
                </a:lnTo>
                <a:lnTo>
                  <a:pt x="775" y="124"/>
                </a:lnTo>
                <a:lnTo>
                  <a:pt x="765" y="110"/>
                </a:lnTo>
                <a:lnTo>
                  <a:pt x="752" y="97"/>
                </a:lnTo>
                <a:lnTo>
                  <a:pt x="736" y="83"/>
                </a:lnTo>
                <a:lnTo>
                  <a:pt x="718" y="71"/>
                </a:lnTo>
                <a:lnTo>
                  <a:pt x="697" y="60"/>
                </a:lnTo>
                <a:lnTo>
                  <a:pt x="674" y="50"/>
                </a:lnTo>
                <a:lnTo>
                  <a:pt x="648" y="40"/>
                </a:lnTo>
                <a:lnTo>
                  <a:pt x="621" y="30"/>
                </a:lnTo>
                <a:lnTo>
                  <a:pt x="592" y="23"/>
                </a:lnTo>
                <a:lnTo>
                  <a:pt x="561" y="17"/>
                </a:lnTo>
                <a:lnTo>
                  <a:pt x="529" y="10"/>
                </a:lnTo>
                <a:lnTo>
                  <a:pt x="497" y="6"/>
                </a:lnTo>
                <a:lnTo>
                  <a:pt x="463" y="3"/>
                </a:lnTo>
                <a:lnTo>
                  <a:pt x="429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3" y="6"/>
                </a:lnTo>
                <a:lnTo>
                  <a:pt x="260" y="10"/>
                </a:lnTo>
                <a:lnTo>
                  <a:pt x="228" y="17"/>
                </a:lnTo>
                <a:lnTo>
                  <a:pt x="197" y="23"/>
                </a:lnTo>
                <a:lnTo>
                  <a:pt x="169" y="30"/>
                </a:lnTo>
                <a:lnTo>
                  <a:pt x="142" y="40"/>
                </a:lnTo>
                <a:lnTo>
                  <a:pt x="116" y="50"/>
                </a:lnTo>
                <a:lnTo>
                  <a:pt x="93" y="60"/>
                </a:lnTo>
                <a:lnTo>
                  <a:pt x="72" y="71"/>
                </a:lnTo>
                <a:lnTo>
                  <a:pt x="54" y="83"/>
                </a:lnTo>
                <a:lnTo>
                  <a:pt x="38" y="97"/>
                </a:lnTo>
                <a:lnTo>
                  <a:pt x="24" y="110"/>
                </a:lnTo>
                <a:lnTo>
                  <a:pt x="14" y="124"/>
                </a:lnTo>
                <a:lnTo>
                  <a:pt x="7" y="138"/>
                </a:lnTo>
                <a:lnTo>
                  <a:pt x="2" y="153"/>
                </a:lnTo>
                <a:lnTo>
                  <a:pt x="0" y="167"/>
                </a:lnTo>
                <a:lnTo>
                  <a:pt x="2" y="181"/>
                </a:lnTo>
                <a:lnTo>
                  <a:pt x="7" y="196"/>
                </a:lnTo>
                <a:lnTo>
                  <a:pt x="14" y="210"/>
                </a:lnTo>
                <a:lnTo>
                  <a:pt x="24" y="224"/>
                </a:lnTo>
                <a:lnTo>
                  <a:pt x="38" y="237"/>
                </a:lnTo>
                <a:lnTo>
                  <a:pt x="54" y="250"/>
                </a:lnTo>
                <a:lnTo>
                  <a:pt x="72" y="262"/>
                </a:lnTo>
                <a:lnTo>
                  <a:pt x="93" y="274"/>
                </a:lnTo>
                <a:lnTo>
                  <a:pt x="116" y="284"/>
                </a:lnTo>
                <a:lnTo>
                  <a:pt x="142" y="294"/>
                </a:lnTo>
                <a:lnTo>
                  <a:pt x="169" y="303"/>
                </a:lnTo>
                <a:lnTo>
                  <a:pt x="197" y="311"/>
                </a:lnTo>
                <a:lnTo>
                  <a:pt x="228" y="317"/>
                </a:lnTo>
                <a:lnTo>
                  <a:pt x="260" y="323"/>
                </a:lnTo>
                <a:lnTo>
                  <a:pt x="293" y="327"/>
                </a:lnTo>
                <a:lnTo>
                  <a:pt x="326" y="331"/>
                </a:lnTo>
                <a:lnTo>
                  <a:pt x="360" y="332"/>
                </a:lnTo>
                <a:lnTo>
                  <a:pt x="394" y="333"/>
                </a:lnTo>
                <a:lnTo>
                  <a:pt x="429" y="332"/>
                </a:lnTo>
                <a:lnTo>
                  <a:pt x="463" y="331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2" y="311"/>
                </a:lnTo>
                <a:lnTo>
                  <a:pt x="621" y="303"/>
                </a:lnTo>
                <a:lnTo>
                  <a:pt x="648" y="294"/>
                </a:lnTo>
                <a:lnTo>
                  <a:pt x="674" y="284"/>
                </a:lnTo>
                <a:lnTo>
                  <a:pt x="697" y="274"/>
                </a:lnTo>
                <a:lnTo>
                  <a:pt x="718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5" y="210"/>
                </a:lnTo>
                <a:lnTo>
                  <a:pt x="783" y="196"/>
                </a:lnTo>
                <a:lnTo>
                  <a:pt x="788" y="181"/>
                </a:lnTo>
                <a:lnTo>
                  <a:pt x="789" y="16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Freeform 7"/>
          <p:cNvSpPr>
            <a:spLocks/>
          </p:cNvSpPr>
          <p:nvPr/>
        </p:nvSpPr>
        <p:spPr bwMode="auto">
          <a:xfrm>
            <a:off x="7354888" y="4540250"/>
            <a:ext cx="1254125" cy="530225"/>
          </a:xfrm>
          <a:custGeom>
            <a:avLst/>
            <a:gdLst>
              <a:gd name="T0" fmla="*/ 5040312 w 790"/>
              <a:gd name="T1" fmla="*/ 456147519 h 334"/>
              <a:gd name="T2" fmla="*/ 32761240 w 790"/>
              <a:gd name="T3" fmla="*/ 529232818 h 334"/>
              <a:gd name="T4" fmla="*/ 95765933 w 790"/>
              <a:gd name="T5" fmla="*/ 597276218 h 334"/>
              <a:gd name="T6" fmla="*/ 181451244 w 790"/>
              <a:gd name="T7" fmla="*/ 660280895 h 334"/>
              <a:gd name="T8" fmla="*/ 292338134 w 790"/>
              <a:gd name="T9" fmla="*/ 715724312 h 334"/>
              <a:gd name="T10" fmla="*/ 425907267 w 790"/>
              <a:gd name="T11" fmla="*/ 763608057 h 334"/>
              <a:gd name="T12" fmla="*/ 574595646 w 790"/>
              <a:gd name="T13" fmla="*/ 798890231 h 334"/>
              <a:gd name="T14" fmla="*/ 738406545 w 790"/>
              <a:gd name="T15" fmla="*/ 824091785 h 334"/>
              <a:gd name="T16" fmla="*/ 907256366 w 790"/>
              <a:gd name="T17" fmla="*/ 836691966 h 334"/>
              <a:gd name="T18" fmla="*/ 1081146300 w 790"/>
              <a:gd name="T19" fmla="*/ 836691966 h 334"/>
              <a:gd name="T20" fmla="*/ 1252516872 w 790"/>
              <a:gd name="T21" fmla="*/ 824091785 h 334"/>
              <a:gd name="T22" fmla="*/ 1413808410 w 790"/>
              <a:gd name="T23" fmla="*/ 798890231 h 334"/>
              <a:gd name="T24" fmla="*/ 1565017738 w 790"/>
              <a:gd name="T25" fmla="*/ 763608057 h 334"/>
              <a:gd name="T26" fmla="*/ 1696066220 w 790"/>
              <a:gd name="T27" fmla="*/ 715724312 h 334"/>
              <a:gd name="T28" fmla="*/ 1806953060 w 790"/>
              <a:gd name="T29" fmla="*/ 660280895 h 334"/>
              <a:gd name="T30" fmla="*/ 1895157708 w 790"/>
              <a:gd name="T31" fmla="*/ 597276218 h 334"/>
              <a:gd name="T32" fmla="*/ 1953122078 w 790"/>
              <a:gd name="T33" fmla="*/ 529232818 h 334"/>
              <a:gd name="T34" fmla="*/ 1983363943 w 790"/>
              <a:gd name="T35" fmla="*/ 456147519 h 334"/>
              <a:gd name="T36" fmla="*/ 1983363943 w 790"/>
              <a:gd name="T37" fmla="*/ 383063709 h 334"/>
              <a:gd name="T38" fmla="*/ 1953122078 w 790"/>
              <a:gd name="T39" fmla="*/ 312499360 h 334"/>
              <a:gd name="T40" fmla="*/ 1892638346 w 790"/>
              <a:gd name="T41" fmla="*/ 244454372 h 334"/>
              <a:gd name="T42" fmla="*/ 1806953060 w 790"/>
              <a:gd name="T43" fmla="*/ 178931872 h 334"/>
              <a:gd name="T44" fmla="*/ 1696066220 w 790"/>
              <a:gd name="T45" fmla="*/ 123486867 h 334"/>
              <a:gd name="T46" fmla="*/ 1562496789 w 790"/>
              <a:gd name="T47" fmla="*/ 75604685 h 334"/>
              <a:gd name="T48" fmla="*/ 1413808410 w 790"/>
              <a:gd name="T49" fmla="*/ 40322498 h 334"/>
              <a:gd name="T50" fmla="*/ 1249997511 w 790"/>
              <a:gd name="T51" fmla="*/ 15120938 h 334"/>
              <a:gd name="T52" fmla="*/ 1081146300 w 790"/>
              <a:gd name="T53" fmla="*/ 2520950 h 334"/>
              <a:gd name="T54" fmla="*/ 907256366 w 790"/>
              <a:gd name="T55" fmla="*/ 2520950 h 334"/>
              <a:gd name="T56" fmla="*/ 738406545 w 790"/>
              <a:gd name="T57" fmla="*/ 17640300 h 334"/>
              <a:gd name="T58" fmla="*/ 574595646 w 790"/>
              <a:gd name="T59" fmla="*/ 40322498 h 334"/>
              <a:gd name="T60" fmla="*/ 425907267 w 790"/>
              <a:gd name="T61" fmla="*/ 75604685 h 334"/>
              <a:gd name="T62" fmla="*/ 292338134 w 790"/>
              <a:gd name="T63" fmla="*/ 126007816 h 334"/>
              <a:gd name="T64" fmla="*/ 181451244 w 790"/>
              <a:gd name="T65" fmla="*/ 178931872 h 334"/>
              <a:gd name="T66" fmla="*/ 95765933 w 790"/>
              <a:gd name="T67" fmla="*/ 244454372 h 334"/>
              <a:gd name="T68" fmla="*/ 32761240 w 790"/>
              <a:gd name="T69" fmla="*/ 312499360 h 334"/>
              <a:gd name="T70" fmla="*/ 5040312 w 790"/>
              <a:gd name="T71" fmla="*/ 383063709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90"/>
              <a:gd name="T109" fmla="*/ 0 h 334"/>
              <a:gd name="T110" fmla="*/ 790 w 790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90" h="334">
                <a:moveTo>
                  <a:pt x="0" y="167"/>
                </a:moveTo>
                <a:lnTo>
                  <a:pt x="2" y="181"/>
                </a:lnTo>
                <a:lnTo>
                  <a:pt x="6" y="196"/>
                </a:lnTo>
                <a:lnTo>
                  <a:pt x="13" y="210"/>
                </a:lnTo>
                <a:lnTo>
                  <a:pt x="24" y="224"/>
                </a:lnTo>
                <a:lnTo>
                  <a:pt x="38" y="237"/>
                </a:lnTo>
                <a:lnTo>
                  <a:pt x="53" y="250"/>
                </a:lnTo>
                <a:lnTo>
                  <a:pt x="72" y="262"/>
                </a:lnTo>
                <a:lnTo>
                  <a:pt x="93" y="274"/>
                </a:lnTo>
                <a:lnTo>
                  <a:pt x="116" y="284"/>
                </a:lnTo>
                <a:lnTo>
                  <a:pt x="141" y="294"/>
                </a:lnTo>
                <a:lnTo>
                  <a:pt x="169" y="303"/>
                </a:lnTo>
                <a:lnTo>
                  <a:pt x="197" y="311"/>
                </a:lnTo>
                <a:lnTo>
                  <a:pt x="228" y="317"/>
                </a:lnTo>
                <a:lnTo>
                  <a:pt x="259" y="323"/>
                </a:lnTo>
                <a:lnTo>
                  <a:pt x="293" y="327"/>
                </a:lnTo>
                <a:lnTo>
                  <a:pt x="326" y="331"/>
                </a:lnTo>
                <a:lnTo>
                  <a:pt x="360" y="332"/>
                </a:lnTo>
                <a:lnTo>
                  <a:pt x="394" y="333"/>
                </a:lnTo>
                <a:lnTo>
                  <a:pt x="429" y="332"/>
                </a:lnTo>
                <a:lnTo>
                  <a:pt x="463" y="331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1" y="311"/>
                </a:lnTo>
                <a:lnTo>
                  <a:pt x="621" y="303"/>
                </a:lnTo>
                <a:lnTo>
                  <a:pt x="648" y="294"/>
                </a:lnTo>
                <a:lnTo>
                  <a:pt x="673" y="284"/>
                </a:lnTo>
                <a:lnTo>
                  <a:pt x="696" y="274"/>
                </a:lnTo>
                <a:lnTo>
                  <a:pt x="717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5" y="210"/>
                </a:lnTo>
                <a:lnTo>
                  <a:pt x="782" y="195"/>
                </a:lnTo>
                <a:lnTo>
                  <a:pt x="787" y="181"/>
                </a:lnTo>
                <a:lnTo>
                  <a:pt x="789" y="167"/>
                </a:lnTo>
                <a:lnTo>
                  <a:pt x="787" y="152"/>
                </a:lnTo>
                <a:lnTo>
                  <a:pt x="782" y="137"/>
                </a:lnTo>
                <a:lnTo>
                  <a:pt x="775" y="124"/>
                </a:lnTo>
                <a:lnTo>
                  <a:pt x="765" y="110"/>
                </a:lnTo>
                <a:lnTo>
                  <a:pt x="751" y="97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8" y="40"/>
                </a:lnTo>
                <a:lnTo>
                  <a:pt x="620" y="30"/>
                </a:lnTo>
                <a:lnTo>
                  <a:pt x="591" y="23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3" y="7"/>
                </a:lnTo>
                <a:lnTo>
                  <a:pt x="259" y="10"/>
                </a:lnTo>
                <a:lnTo>
                  <a:pt x="228" y="16"/>
                </a:lnTo>
                <a:lnTo>
                  <a:pt x="197" y="23"/>
                </a:lnTo>
                <a:lnTo>
                  <a:pt x="169" y="30"/>
                </a:lnTo>
                <a:lnTo>
                  <a:pt x="141" y="40"/>
                </a:lnTo>
                <a:lnTo>
                  <a:pt x="116" y="50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7"/>
                </a:lnTo>
                <a:lnTo>
                  <a:pt x="24" y="110"/>
                </a:lnTo>
                <a:lnTo>
                  <a:pt x="13" y="124"/>
                </a:lnTo>
                <a:lnTo>
                  <a:pt x="6" y="138"/>
                </a:lnTo>
                <a:lnTo>
                  <a:pt x="2" y="152"/>
                </a:lnTo>
                <a:lnTo>
                  <a:pt x="0" y="16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Freeform 8"/>
          <p:cNvSpPr>
            <a:spLocks/>
          </p:cNvSpPr>
          <p:nvPr/>
        </p:nvSpPr>
        <p:spPr bwMode="auto">
          <a:xfrm>
            <a:off x="473075" y="4556125"/>
            <a:ext cx="1254125" cy="530225"/>
          </a:xfrm>
          <a:custGeom>
            <a:avLst/>
            <a:gdLst>
              <a:gd name="T0" fmla="*/ 1983363943 w 790"/>
              <a:gd name="T1" fmla="*/ 383063709 h 334"/>
              <a:gd name="T2" fmla="*/ 1955641439 w 790"/>
              <a:gd name="T3" fmla="*/ 312499360 h 334"/>
              <a:gd name="T4" fmla="*/ 1895157708 w 790"/>
              <a:gd name="T5" fmla="*/ 241935011 h 334"/>
              <a:gd name="T6" fmla="*/ 1806953060 w 790"/>
              <a:gd name="T7" fmla="*/ 178931872 h 334"/>
              <a:gd name="T8" fmla="*/ 1696066220 w 790"/>
              <a:gd name="T9" fmla="*/ 123486867 h 334"/>
              <a:gd name="T10" fmla="*/ 1562496789 w 790"/>
              <a:gd name="T11" fmla="*/ 75604685 h 334"/>
              <a:gd name="T12" fmla="*/ 1413808410 w 790"/>
              <a:gd name="T13" fmla="*/ 40322498 h 334"/>
              <a:gd name="T14" fmla="*/ 1252516872 w 790"/>
              <a:gd name="T15" fmla="*/ 15120938 h 334"/>
              <a:gd name="T16" fmla="*/ 1081146300 w 790"/>
              <a:gd name="T17" fmla="*/ 2520950 h 334"/>
              <a:gd name="T18" fmla="*/ 907256366 w 790"/>
              <a:gd name="T19" fmla="*/ 2520950 h 334"/>
              <a:gd name="T20" fmla="*/ 738406545 w 790"/>
              <a:gd name="T21" fmla="*/ 15120938 h 334"/>
              <a:gd name="T22" fmla="*/ 574595646 w 790"/>
              <a:gd name="T23" fmla="*/ 40322498 h 334"/>
              <a:gd name="T24" fmla="*/ 425907267 w 790"/>
              <a:gd name="T25" fmla="*/ 75604685 h 334"/>
              <a:gd name="T26" fmla="*/ 292338134 w 790"/>
              <a:gd name="T27" fmla="*/ 123486867 h 334"/>
              <a:gd name="T28" fmla="*/ 181451244 w 790"/>
              <a:gd name="T29" fmla="*/ 178931872 h 334"/>
              <a:gd name="T30" fmla="*/ 95765933 w 790"/>
              <a:gd name="T31" fmla="*/ 241935011 h 334"/>
              <a:gd name="T32" fmla="*/ 35282189 w 790"/>
              <a:gd name="T33" fmla="*/ 312499360 h 334"/>
              <a:gd name="T34" fmla="*/ 5040312 w 790"/>
              <a:gd name="T35" fmla="*/ 383063709 h 334"/>
              <a:gd name="T36" fmla="*/ 5040312 w 790"/>
              <a:gd name="T37" fmla="*/ 456147519 h 334"/>
              <a:gd name="T38" fmla="*/ 35282189 w 790"/>
              <a:gd name="T39" fmla="*/ 529232818 h 334"/>
              <a:gd name="T40" fmla="*/ 95765933 w 790"/>
              <a:gd name="T41" fmla="*/ 597276218 h 334"/>
              <a:gd name="T42" fmla="*/ 181451244 w 790"/>
              <a:gd name="T43" fmla="*/ 660280895 h 334"/>
              <a:gd name="T44" fmla="*/ 292338134 w 790"/>
              <a:gd name="T45" fmla="*/ 715724312 h 334"/>
              <a:gd name="T46" fmla="*/ 425907267 w 790"/>
              <a:gd name="T47" fmla="*/ 763608057 h 334"/>
              <a:gd name="T48" fmla="*/ 574595646 w 790"/>
              <a:gd name="T49" fmla="*/ 798890231 h 334"/>
              <a:gd name="T50" fmla="*/ 738406545 w 790"/>
              <a:gd name="T51" fmla="*/ 824091785 h 334"/>
              <a:gd name="T52" fmla="*/ 907256366 w 790"/>
              <a:gd name="T53" fmla="*/ 836691966 h 334"/>
              <a:gd name="T54" fmla="*/ 1081146300 w 790"/>
              <a:gd name="T55" fmla="*/ 836691966 h 334"/>
              <a:gd name="T56" fmla="*/ 1252516872 w 790"/>
              <a:gd name="T57" fmla="*/ 824091785 h 334"/>
              <a:gd name="T58" fmla="*/ 1413808410 w 790"/>
              <a:gd name="T59" fmla="*/ 798890231 h 334"/>
              <a:gd name="T60" fmla="*/ 1562496789 w 790"/>
              <a:gd name="T61" fmla="*/ 763608057 h 334"/>
              <a:gd name="T62" fmla="*/ 1696066220 w 790"/>
              <a:gd name="T63" fmla="*/ 715724312 h 334"/>
              <a:gd name="T64" fmla="*/ 1806953060 w 790"/>
              <a:gd name="T65" fmla="*/ 660280895 h 334"/>
              <a:gd name="T66" fmla="*/ 1895157708 w 790"/>
              <a:gd name="T67" fmla="*/ 597276218 h 334"/>
              <a:gd name="T68" fmla="*/ 1955641439 w 790"/>
              <a:gd name="T69" fmla="*/ 529232818 h 334"/>
              <a:gd name="T70" fmla="*/ 1983363943 w 790"/>
              <a:gd name="T71" fmla="*/ 456147519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90"/>
              <a:gd name="T109" fmla="*/ 0 h 334"/>
              <a:gd name="T110" fmla="*/ 790 w 790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90" h="334">
                <a:moveTo>
                  <a:pt x="789" y="167"/>
                </a:moveTo>
                <a:lnTo>
                  <a:pt x="787" y="152"/>
                </a:lnTo>
                <a:lnTo>
                  <a:pt x="783" y="137"/>
                </a:lnTo>
                <a:lnTo>
                  <a:pt x="776" y="124"/>
                </a:lnTo>
                <a:lnTo>
                  <a:pt x="765" y="110"/>
                </a:lnTo>
                <a:lnTo>
                  <a:pt x="752" y="96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8" y="39"/>
                </a:lnTo>
                <a:lnTo>
                  <a:pt x="620" y="30"/>
                </a:lnTo>
                <a:lnTo>
                  <a:pt x="592" y="23"/>
                </a:lnTo>
                <a:lnTo>
                  <a:pt x="561" y="16"/>
                </a:lnTo>
                <a:lnTo>
                  <a:pt x="530" y="10"/>
                </a:lnTo>
                <a:lnTo>
                  <a:pt x="497" y="6"/>
                </a:lnTo>
                <a:lnTo>
                  <a:pt x="463" y="3"/>
                </a:lnTo>
                <a:lnTo>
                  <a:pt x="429" y="1"/>
                </a:lnTo>
                <a:lnTo>
                  <a:pt x="395" y="0"/>
                </a:lnTo>
                <a:lnTo>
                  <a:pt x="360" y="1"/>
                </a:lnTo>
                <a:lnTo>
                  <a:pt x="326" y="3"/>
                </a:lnTo>
                <a:lnTo>
                  <a:pt x="293" y="6"/>
                </a:lnTo>
                <a:lnTo>
                  <a:pt x="260" y="10"/>
                </a:lnTo>
                <a:lnTo>
                  <a:pt x="228" y="16"/>
                </a:lnTo>
                <a:lnTo>
                  <a:pt x="198" y="23"/>
                </a:lnTo>
                <a:lnTo>
                  <a:pt x="169" y="30"/>
                </a:lnTo>
                <a:lnTo>
                  <a:pt x="142" y="39"/>
                </a:lnTo>
                <a:lnTo>
                  <a:pt x="116" y="49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6"/>
                </a:lnTo>
                <a:lnTo>
                  <a:pt x="24" y="110"/>
                </a:lnTo>
                <a:lnTo>
                  <a:pt x="14" y="124"/>
                </a:lnTo>
                <a:lnTo>
                  <a:pt x="7" y="137"/>
                </a:lnTo>
                <a:lnTo>
                  <a:pt x="2" y="152"/>
                </a:lnTo>
                <a:lnTo>
                  <a:pt x="0" y="167"/>
                </a:lnTo>
                <a:lnTo>
                  <a:pt x="2" y="181"/>
                </a:lnTo>
                <a:lnTo>
                  <a:pt x="7" y="195"/>
                </a:lnTo>
                <a:lnTo>
                  <a:pt x="14" y="210"/>
                </a:lnTo>
                <a:lnTo>
                  <a:pt x="24" y="224"/>
                </a:lnTo>
                <a:lnTo>
                  <a:pt x="38" y="237"/>
                </a:lnTo>
                <a:lnTo>
                  <a:pt x="53" y="250"/>
                </a:lnTo>
                <a:lnTo>
                  <a:pt x="72" y="262"/>
                </a:lnTo>
                <a:lnTo>
                  <a:pt x="93" y="273"/>
                </a:lnTo>
                <a:lnTo>
                  <a:pt x="116" y="284"/>
                </a:lnTo>
                <a:lnTo>
                  <a:pt x="142" y="294"/>
                </a:lnTo>
                <a:lnTo>
                  <a:pt x="169" y="303"/>
                </a:lnTo>
                <a:lnTo>
                  <a:pt x="198" y="311"/>
                </a:lnTo>
                <a:lnTo>
                  <a:pt x="228" y="317"/>
                </a:lnTo>
                <a:lnTo>
                  <a:pt x="260" y="323"/>
                </a:lnTo>
                <a:lnTo>
                  <a:pt x="293" y="327"/>
                </a:lnTo>
                <a:lnTo>
                  <a:pt x="326" y="330"/>
                </a:lnTo>
                <a:lnTo>
                  <a:pt x="360" y="332"/>
                </a:lnTo>
                <a:lnTo>
                  <a:pt x="395" y="333"/>
                </a:lnTo>
                <a:lnTo>
                  <a:pt x="429" y="332"/>
                </a:lnTo>
                <a:lnTo>
                  <a:pt x="463" y="330"/>
                </a:lnTo>
                <a:lnTo>
                  <a:pt x="497" y="327"/>
                </a:lnTo>
                <a:lnTo>
                  <a:pt x="530" y="323"/>
                </a:lnTo>
                <a:lnTo>
                  <a:pt x="561" y="317"/>
                </a:lnTo>
                <a:lnTo>
                  <a:pt x="592" y="311"/>
                </a:lnTo>
                <a:lnTo>
                  <a:pt x="620" y="303"/>
                </a:lnTo>
                <a:lnTo>
                  <a:pt x="648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6" y="210"/>
                </a:lnTo>
                <a:lnTo>
                  <a:pt x="783" y="195"/>
                </a:lnTo>
                <a:lnTo>
                  <a:pt x="787" y="181"/>
                </a:lnTo>
                <a:lnTo>
                  <a:pt x="789" y="16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Freeform 9"/>
          <p:cNvSpPr>
            <a:spLocks/>
          </p:cNvSpPr>
          <p:nvPr/>
        </p:nvSpPr>
        <p:spPr bwMode="auto">
          <a:xfrm>
            <a:off x="2773363" y="4556125"/>
            <a:ext cx="1252537" cy="530225"/>
          </a:xfrm>
          <a:custGeom>
            <a:avLst/>
            <a:gdLst>
              <a:gd name="T0" fmla="*/ 5040310 w 789"/>
              <a:gd name="T1" fmla="*/ 456147519 h 334"/>
              <a:gd name="T2" fmla="*/ 32761227 w 789"/>
              <a:gd name="T3" fmla="*/ 529232818 h 334"/>
              <a:gd name="T4" fmla="*/ 93244946 w 789"/>
              <a:gd name="T5" fmla="*/ 597276218 h 334"/>
              <a:gd name="T6" fmla="*/ 178930223 w 789"/>
              <a:gd name="T7" fmla="*/ 660280895 h 334"/>
              <a:gd name="T8" fmla="*/ 292338017 w 789"/>
              <a:gd name="T9" fmla="*/ 715724312 h 334"/>
              <a:gd name="T10" fmla="*/ 423386148 w 789"/>
              <a:gd name="T11" fmla="*/ 763608057 h 334"/>
              <a:gd name="T12" fmla="*/ 572074468 w 789"/>
              <a:gd name="T13" fmla="*/ 798890231 h 334"/>
              <a:gd name="T14" fmla="*/ 738404663 w 789"/>
              <a:gd name="T15" fmla="*/ 824091785 h 334"/>
              <a:gd name="T16" fmla="*/ 907256004 w 789"/>
              <a:gd name="T17" fmla="*/ 836691966 h 334"/>
              <a:gd name="T18" fmla="*/ 1078626508 w 789"/>
              <a:gd name="T19" fmla="*/ 836691966 h 334"/>
              <a:gd name="T20" fmla="*/ 1252516372 w 789"/>
              <a:gd name="T21" fmla="*/ 824091785 h 334"/>
              <a:gd name="T22" fmla="*/ 1413806258 w 789"/>
              <a:gd name="T23" fmla="*/ 798890231 h 334"/>
              <a:gd name="T24" fmla="*/ 1562496165 w 789"/>
              <a:gd name="T25" fmla="*/ 761087108 h 334"/>
              <a:gd name="T26" fmla="*/ 1696063954 w 789"/>
              <a:gd name="T27" fmla="*/ 715724312 h 334"/>
              <a:gd name="T28" fmla="*/ 1806950751 w 789"/>
              <a:gd name="T29" fmla="*/ 657761533 h 334"/>
              <a:gd name="T30" fmla="*/ 1892636003 w 789"/>
              <a:gd name="T31" fmla="*/ 597276218 h 334"/>
              <a:gd name="T32" fmla="*/ 1953119710 w 789"/>
              <a:gd name="T33" fmla="*/ 526711868 h 334"/>
              <a:gd name="T34" fmla="*/ 1983361563 w 789"/>
              <a:gd name="T35" fmla="*/ 453628158 h 334"/>
              <a:gd name="T36" fmla="*/ 1983361563 w 789"/>
              <a:gd name="T37" fmla="*/ 383063709 h 334"/>
              <a:gd name="T38" fmla="*/ 1953119710 w 789"/>
              <a:gd name="T39" fmla="*/ 312499360 h 334"/>
              <a:gd name="T40" fmla="*/ 1892636003 w 789"/>
              <a:gd name="T41" fmla="*/ 241935011 h 334"/>
              <a:gd name="T42" fmla="*/ 1806950751 w 789"/>
              <a:gd name="T43" fmla="*/ 178931872 h 334"/>
              <a:gd name="T44" fmla="*/ 1696063954 w 789"/>
              <a:gd name="T45" fmla="*/ 123486867 h 334"/>
              <a:gd name="T46" fmla="*/ 1562496165 w 789"/>
              <a:gd name="T47" fmla="*/ 75604685 h 334"/>
              <a:gd name="T48" fmla="*/ 1413806258 w 789"/>
              <a:gd name="T49" fmla="*/ 40322498 h 334"/>
              <a:gd name="T50" fmla="*/ 1249997011 w 789"/>
              <a:gd name="T51" fmla="*/ 15120938 h 334"/>
              <a:gd name="T52" fmla="*/ 1078626508 w 789"/>
              <a:gd name="T53" fmla="*/ 2520950 h 334"/>
              <a:gd name="T54" fmla="*/ 907256004 w 789"/>
              <a:gd name="T55" fmla="*/ 2520950 h 334"/>
              <a:gd name="T56" fmla="*/ 735885302 w 789"/>
              <a:gd name="T57" fmla="*/ 15120938 h 334"/>
              <a:gd name="T58" fmla="*/ 572074468 w 789"/>
              <a:gd name="T59" fmla="*/ 40322498 h 334"/>
              <a:gd name="T60" fmla="*/ 423386148 w 789"/>
              <a:gd name="T61" fmla="*/ 75604685 h 334"/>
              <a:gd name="T62" fmla="*/ 292338017 w 789"/>
              <a:gd name="T63" fmla="*/ 123486867 h 334"/>
              <a:gd name="T64" fmla="*/ 178930223 w 789"/>
              <a:gd name="T65" fmla="*/ 178931872 h 334"/>
              <a:gd name="T66" fmla="*/ 93244946 w 789"/>
              <a:gd name="T67" fmla="*/ 244454372 h 334"/>
              <a:gd name="T68" fmla="*/ 32761227 w 789"/>
              <a:gd name="T69" fmla="*/ 312499360 h 334"/>
              <a:gd name="T70" fmla="*/ 5040310 w 789"/>
              <a:gd name="T71" fmla="*/ 383063709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89"/>
              <a:gd name="T109" fmla="*/ 0 h 334"/>
              <a:gd name="T110" fmla="*/ 789 w 789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89" h="334">
                <a:moveTo>
                  <a:pt x="0" y="167"/>
                </a:moveTo>
                <a:lnTo>
                  <a:pt x="2" y="181"/>
                </a:lnTo>
                <a:lnTo>
                  <a:pt x="6" y="195"/>
                </a:lnTo>
                <a:lnTo>
                  <a:pt x="13" y="210"/>
                </a:lnTo>
                <a:lnTo>
                  <a:pt x="24" y="224"/>
                </a:lnTo>
                <a:lnTo>
                  <a:pt x="37" y="237"/>
                </a:lnTo>
                <a:lnTo>
                  <a:pt x="53" y="250"/>
                </a:lnTo>
                <a:lnTo>
                  <a:pt x="71" y="262"/>
                </a:lnTo>
                <a:lnTo>
                  <a:pt x="92" y="274"/>
                </a:lnTo>
                <a:lnTo>
                  <a:pt x="116" y="284"/>
                </a:lnTo>
                <a:lnTo>
                  <a:pt x="141" y="294"/>
                </a:lnTo>
                <a:lnTo>
                  <a:pt x="168" y="303"/>
                </a:lnTo>
                <a:lnTo>
                  <a:pt x="197" y="311"/>
                </a:lnTo>
                <a:lnTo>
                  <a:pt x="227" y="317"/>
                </a:lnTo>
                <a:lnTo>
                  <a:pt x="259" y="323"/>
                </a:lnTo>
                <a:lnTo>
                  <a:pt x="293" y="327"/>
                </a:lnTo>
                <a:lnTo>
                  <a:pt x="326" y="330"/>
                </a:lnTo>
                <a:lnTo>
                  <a:pt x="360" y="332"/>
                </a:lnTo>
                <a:lnTo>
                  <a:pt x="394" y="333"/>
                </a:lnTo>
                <a:lnTo>
                  <a:pt x="428" y="332"/>
                </a:lnTo>
                <a:lnTo>
                  <a:pt x="462" y="330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1" y="311"/>
                </a:lnTo>
                <a:lnTo>
                  <a:pt x="620" y="302"/>
                </a:lnTo>
                <a:lnTo>
                  <a:pt x="648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1"/>
                </a:lnTo>
                <a:lnTo>
                  <a:pt x="736" y="250"/>
                </a:lnTo>
                <a:lnTo>
                  <a:pt x="751" y="237"/>
                </a:lnTo>
                <a:lnTo>
                  <a:pt x="764" y="223"/>
                </a:lnTo>
                <a:lnTo>
                  <a:pt x="775" y="209"/>
                </a:lnTo>
                <a:lnTo>
                  <a:pt x="782" y="195"/>
                </a:lnTo>
                <a:lnTo>
                  <a:pt x="787" y="180"/>
                </a:lnTo>
                <a:lnTo>
                  <a:pt x="788" y="167"/>
                </a:lnTo>
                <a:lnTo>
                  <a:pt x="787" y="152"/>
                </a:lnTo>
                <a:lnTo>
                  <a:pt x="782" y="137"/>
                </a:lnTo>
                <a:lnTo>
                  <a:pt x="775" y="124"/>
                </a:lnTo>
                <a:lnTo>
                  <a:pt x="764" y="110"/>
                </a:lnTo>
                <a:lnTo>
                  <a:pt x="751" y="96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7" y="39"/>
                </a:lnTo>
                <a:lnTo>
                  <a:pt x="620" y="30"/>
                </a:lnTo>
                <a:lnTo>
                  <a:pt x="591" y="23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2" y="3"/>
                </a:lnTo>
                <a:lnTo>
                  <a:pt x="428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2" y="6"/>
                </a:lnTo>
                <a:lnTo>
                  <a:pt x="259" y="10"/>
                </a:lnTo>
                <a:lnTo>
                  <a:pt x="227" y="16"/>
                </a:lnTo>
                <a:lnTo>
                  <a:pt x="197" y="23"/>
                </a:lnTo>
                <a:lnTo>
                  <a:pt x="168" y="30"/>
                </a:lnTo>
                <a:lnTo>
                  <a:pt x="140" y="39"/>
                </a:lnTo>
                <a:lnTo>
                  <a:pt x="116" y="49"/>
                </a:lnTo>
                <a:lnTo>
                  <a:pt x="92" y="60"/>
                </a:lnTo>
                <a:lnTo>
                  <a:pt x="71" y="71"/>
                </a:lnTo>
                <a:lnTo>
                  <a:pt x="53" y="83"/>
                </a:lnTo>
                <a:lnTo>
                  <a:pt x="37" y="97"/>
                </a:lnTo>
                <a:lnTo>
                  <a:pt x="24" y="110"/>
                </a:lnTo>
                <a:lnTo>
                  <a:pt x="13" y="124"/>
                </a:lnTo>
                <a:lnTo>
                  <a:pt x="6" y="137"/>
                </a:lnTo>
                <a:lnTo>
                  <a:pt x="2" y="152"/>
                </a:lnTo>
                <a:lnTo>
                  <a:pt x="0" y="16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Freeform 10"/>
          <p:cNvSpPr>
            <a:spLocks/>
          </p:cNvSpPr>
          <p:nvPr/>
        </p:nvSpPr>
        <p:spPr bwMode="auto">
          <a:xfrm>
            <a:off x="4321175" y="4432300"/>
            <a:ext cx="1252538" cy="528638"/>
          </a:xfrm>
          <a:custGeom>
            <a:avLst/>
            <a:gdLst>
              <a:gd name="T0" fmla="*/ 5040315 w 789"/>
              <a:gd name="T1" fmla="*/ 456149538 h 333"/>
              <a:gd name="T2" fmla="*/ 35282203 w 789"/>
              <a:gd name="T3" fmla="*/ 526713954 h 333"/>
              <a:gd name="T4" fmla="*/ 95765971 w 789"/>
              <a:gd name="T5" fmla="*/ 597278369 h 333"/>
              <a:gd name="T6" fmla="*/ 181451316 w 789"/>
              <a:gd name="T7" fmla="*/ 660281518 h 333"/>
              <a:gd name="T8" fmla="*/ 292338250 w 789"/>
              <a:gd name="T9" fmla="*/ 715724988 h 333"/>
              <a:gd name="T10" fmla="*/ 425907437 w 789"/>
              <a:gd name="T11" fmla="*/ 761087827 h 333"/>
              <a:gd name="T12" fmla="*/ 574595875 w 789"/>
              <a:gd name="T13" fmla="*/ 798890986 h 333"/>
              <a:gd name="T14" fmla="*/ 735885889 w 789"/>
              <a:gd name="T15" fmla="*/ 824092563 h 333"/>
              <a:gd name="T16" fmla="*/ 907256728 w 789"/>
              <a:gd name="T17" fmla="*/ 836692757 h 333"/>
              <a:gd name="T18" fmla="*/ 1081148319 w 789"/>
              <a:gd name="T19" fmla="*/ 836692757 h 333"/>
              <a:gd name="T20" fmla="*/ 1249998009 w 789"/>
              <a:gd name="T21" fmla="*/ 824092563 h 333"/>
              <a:gd name="T22" fmla="*/ 1411288024 w 789"/>
              <a:gd name="T23" fmla="*/ 798890986 h 333"/>
              <a:gd name="T24" fmla="*/ 1562497412 w 789"/>
              <a:gd name="T25" fmla="*/ 761087827 h 333"/>
              <a:gd name="T26" fmla="*/ 1696066896 w 789"/>
              <a:gd name="T27" fmla="*/ 715724988 h 333"/>
              <a:gd name="T28" fmla="*/ 1804432831 w 789"/>
              <a:gd name="T29" fmla="*/ 660281518 h 333"/>
              <a:gd name="T30" fmla="*/ 1892639101 w 789"/>
              <a:gd name="T31" fmla="*/ 594757418 h 333"/>
              <a:gd name="T32" fmla="*/ 1953122857 w 789"/>
              <a:gd name="T33" fmla="*/ 526713954 h 333"/>
              <a:gd name="T34" fmla="*/ 1980843784 w 789"/>
              <a:gd name="T35" fmla="*/ 456149538 h 333"/>
              <a:gd name="T36" fmla="*/ 1980843784 w 789"/>
              <a:gd name="T37" fmla="*/ 380544707 h 333"/>
              <a:gd name="T38" fmla="*/ 1953122857 w 789"/>
              <a:gd name="T39" fmla="*/ 309980291 h 333"/>
              <a:gd name="T40" fmla="*/ 1892639101 w 789"/>
              <a:gd name="T41" fmla="*/ 241935239 h 333"/>
              <a:gd name="T42" fmla="*/ 1804432831 w 789"/>
              <a:gd name="T43" fmla="*/ 178932041 h 333"/>
              <a:gd name="T44" fmla="*/ 1693545946 w 789"/>
              <a:gd name="T45" fmla="*/ 120967620 h 333"/>
              <a:gd name="T46" fmla="*/ 1562497412 w 789"/>
              <a:gd name="T47" fmla="*/ 75604756 h 333"/>
              <a:gd name="T48" fmla="*/ 1411288024 w 789"/>
              <a:gd name="T49" fmla="*/ 37803172 h 333"/>
              <a:gd name="T50" fmla="*/ 1249998009 w 789"/>
              <a:gd name="T51" fmla="*/ 15120952 h 333"/>
              <a:gd name="T52" fmla="*/ 1078627369 w 789"/>
              <a:gd name="T53" fmla="*/ 2520952 h 333"/>
              <a:gd name="T54" fmla="*/ 907256728 w 789"/>
              <a:gd name="T55" fmla="*/ 2520952 h 333"/>
              <a:gd name="T56" fmla="*/ 735885889 w 789"/>
              <a:gd name="T57" fmla="*/ 15120952 h 333"/>
              <a:gd name="T58" fmla="*/ 574595875 w 789"/>
              <a:gd name="T59" fmla="*/ 40322536 h 333"/>
              <a:gd name="T60" fmla="*/ 425907437 w 789"/>
              <a:gd name="T61" fmla="*/ 75604756 h 333"/>
              <a:gd name="T62" fmla="*/ 292338250 w 789"/>
              <a:gd name="T63" fmla="*/ 123488571 h 333"/>
              <a:gd name="T64" fmla="*/ 181451316 w 789"/>
              <a:gd name="T65" fmla="*/ 178932041 h 333"/>
              <a:gd name="T66" fmla="*/ 95765971 w 789"/>
              <a:gd name="T67" fmla="*/ 241935239 h 333"/>
              <a:gd name="T68" fmla="*/ 35282203 w 789"/>
              <a:gd name="T69" fmla="*/ 309980291 h 333"/>
              <a:gd name="T70" fmla="*/ 5040315 w 789"/>
              <a:gd name="T71" fmla="*/ 383064071 h 3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89"/>
              <a:gd name="T109" fmla="*/ 0 h 333"/>
              <a:gd name="T110" fmla="*/ 789 w 789"/>
              <a:gd name="T111" fmla="*/ 333 h 3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89" h="333">
                <a:moveTo>
                  <a:pt x="0" y="166"/>
                </a:moveTo>
                <a:lnTo>
                  <a:pt x="2" y="181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8" y="237"/>
                </a:lnTo>
                <a:lnTo>
                  <a:pt x="53" y="249"/>
                </a:lnTo>
                <a:lnTo>
                  <a:pt x="72" y="262"/>
                </a:lnTo>
                <a:lnTo>
                  <a:pt x="93" y="273"/>
                </a:lnTo>
                <a:lnTo>
                  <a:pt x="116" y="284"/>
                </a:lnTo>
                <a:lnTo>
                  <a:pt x="141" y="294"/>
                </a:lnTo>
                <a:lnTo>
                  <a:pt x="169" y="302"/>
                </a:lnTo>
                <a:lnTo>
                  <a:pt x="197" y="310"/>
                </a:lnTo>
                <a:lnTo>
                  <a:pt x="228" y="317"/>
                </a:lnTo>
                <a:lnTo>
                  <a:pt x="259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2"/>
                </a:lnTo>
                <a:lnTo>
                  <a:pt x="394" y="332"/>
                </a:lnTo>
                <a:lnTo>
                  <a:pt x="429" y="332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0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3"/>
                </a:lnTo>
                <a:lnTo>
                  <a:pt x="673" y="284"/>
                </a:lnTo>
                <a:lnTo>
                  <a:pt x="696" y="273"/>
                </a:lnTo>
                <a:lnTo>
                  <a:pt x="716" y="262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6" y="181"/>
                </a:lnTo>
                <a:lnTo>
                  <a:pt x="788" y="166"/>
                </a:lnTo>
                <a:lnTo>
                  <a:pt x="786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6" y="71"/>
                </a:lnTo>
                <a:lnTo>
                  <a:pt x="695" y="59"/>
                </a:lnTo>
                <a:lnTo>
                  <a:pt x="672" y="48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0" y="15"/>
                </a:lnTo>
                <a:lnTo>
                  <a:pt x="529" y="10"/>
                </a:lnTo>
                <a:lnTo>
                  <a:pt x="496" y="6"/>
                </a:lnTo>
                <a:lnTo>
                  <a:pt x="462" y="2"/>
                </a:lnTo>
                <a:lnTo>
                  <a:pt x="428" y="1"/>
                </a:lnTo>
                <a:lnTo>
                  <a:pt x="394" y="0"/>
                </a:lnTo>
                <a:lnTo>
                  <a:pt x="360" y="1"/>
                </a:lnTo>
                <a:lnTo>
                  <a:pt x="325" y="3"/>
                </a:lnTo>
                <a:lnTo>
                  <a:pt x="292" y="6"/>
                </a:lnTo>
                <a:lnTo>
                  <a:pt x="259" y="10"/>
                </a:lnTo>
                <a:lnTo>
                  <a:pt x="228" y="16"/>
                </a:lnTo>
                <a:lnTo>
                  <a:pt x="197" y="22"/>
                </a:lnTo>
                <a:lnTo>
                  <a:pt x="169" y="30"/>
                </a:lnTo>
                <a:lnTo>
                  <a:pt x="141" y="39"/>
                </a:lnTo>
                <a:lnTo>
                  <a:pt x="116" y="49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8"/>
                </a:lnTo>
                <a:lnTo>
                  <a:pt x="2" y="152"/>
                </a:lnTo>
                <a:lnTo>
                  <a:pt x="0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Freeform 11"/>
          <p:cNvSpPr>
            <a:spLocks/>
          </p:cNvSpPr>
          <p:nvPr/>
        </p:nvSpPr>
        <p:spPr bwMode="auto">
          <a:xfrm>
            <a:off x="6604000" y="5426075"/>
            <a:ext cx="1449388" cy="544513"/>
          </a:xfrm>
          <a:custGeom>
            <a:avLst/>
            <a:gdLst>
              <a:gd name="T0" fmla="*/ 2147483647 w 913"/>
              <a:gd name="T1" fmla="*/ 861894319 h 343"/>
              <a:gd name="T2" fmla="*/ 2147483647 w 913"/>
              <a:gd name="T3" fmla="*/ 0 h 343"/>
              <a:gd name="T4" fmla="*/ 0 w 913"/>
              <a:gd name="T5" fmla="*/ 0 h 343"/>
              <a:gd name="T6" fmla="*/ 0 w 913"/>
              <a:gd name="T7" fmla="*/ 861894319 h 343"/>
              <a:gd name="T8" fmla="*/ 2147483647 w 913"/>
              <a:gd name="T9" fmla="*/ 861894319 h 3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3"/>
              <a:gd name="T16" fmla="*/ 0 h 343"/>
              <a:gd name="T17" fmla="*/ 913 w 913"/>
              <a:gd name="T18" fmla="*/ 343 h 3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3" h="343">
                <a:moveTo>
                  <a:pt x="912" y="342"/>
                </a:moveTo>
                <a:lnTo>
                  <a:pt x="912" y="0"/>
                </a:lnTo>
                <a:lnTo>
                  <a:pt x="0" y="0"/>
                </a:lnTo>
                <a:lnTo>
                  <a:pt x="0" y="342"/>
                </a:lnTo>
                <a:lnTo>
                  <a:pt x="912" y="342"/>
                </a:lnTo>
              </a:path>
            </a:pathLst>
          </a:custGeom>
          <a:noFill/>
          <a:ln w="508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Freeform 12"/>
          <p:cNvSpPr>
            <a:spLocks/>
          </p:cNvSpPr>
          <p:nvPr/>
        </p:nvSpPr>
        <p:spPr bwMode="auto">
          <a:xfrm>
            <a:off x="1600200" y="5410200"/>
            <a:ext cx="1252538" cy="544513"/>
          </a:xfrm>
          <a:custGeom>
            <a:avLst/>
            <a:gdLst>
              <a:gd name="T0" fmla="*/ 1985884097 w 789"/>
              <a:gd name="T1" fmla="*/ 861894319 h 343"/>
              <a:gd name="T2" fmla="*/ 1985884097 w 789"/>
              <a:gd name="T3" fmla="*/ 0 h 343"/>
              <a:gd name="T4" fmla="*/ 0 w 789"/>
              <a:gd name="T5" fmla="*/ 0 h 343"/>
              <a:gd name="T6" fmla="*/ 0 w 789"/>
              <a:gd name="T7" fmla="*/ 861894319 h 343"/>
              <a:gd name="T8" fmla="*/ 1985884097 w 789"/>
              <a:gd name="T9" fmla="*/ 861894319 h 3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9"/>
              <a:gd name="T16" fmla="*/ 0 h 343"/>
              <a:gd name="T17" fmla="*/ 789 w 789"/>
              <a:gd name="T18" fmla="*/ 343 h 3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9" h="343">
                <a:moveTo>
                  <a:pt x="788" y="342"/>
                </a:moveTo>
                <a:lnTo>
                  <a:pt x="788" y="0"/>
                </a:lnTo>
                <a:lnTo>
                  <a:pt x="0" y="0"/>
                </a:lnTo>
                <a:lnTo>
                  <a:pt x="0" y="342"/>
                </a:lnTo>
                <a:lnTo>
                  <a:pt x="788" y="34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Freeform 13"/>
          <p:cNvSpPr>
            <a:spLocks/>
          </p:cNvSpPr>
          <p:nvPr/>
        </p:nvSpPr>
        <p:spPr bwMode="auto">
          <a:xfrm>
            <a:off x="1576388" y="4144963"/>
            <a:ext cx="1252537" cy="528637"/>
          </a:xfrm>
          <a:custGeom>
            <a:avLst/>
            <a:gdLst>
              <a:gd name="T0" fmla="*/ 1983361563 w 789"/>
              <a:gd name="T1" fmla="*/ 380542400 h 333"/>
              <a:gd name="T2" fmla="*/ 1953119710 w 789"/>
              <a:gd name="T3" fmla="*/ 309978117 h 333"/>
              <a:gd name="T4" fmla="*/ 1892636003 w 789"/>
              <a:gd name="T5" fmla="*/ 241934782 h 333"/>
              <a:gd name="T6" fmla="*/ 1806950751 w 789"/>
              <a:gd name="T7" fmla="*/ 176410756 h 333"/>
              <a:gd name="T8" fmla="*/ 1696063954 w 789"/>
              <a:gd name="T9" fmla="*/ 123486750 h 333"/>
              <a:gd name="T10" fmla="*/ 1562496165 w 789"/>
              <a:gd name="T11" fmla="*/ 75604613 h 333"/>
              <a:gd name="T12" fmla="*/ 1413806258 w 789"/>
              <a:gd name="T13" fmla="*/ 40322459 h 333"/>
              <a:gd name="T14" fmla="*/ 1249997011 w 789"/>
              <a:gd name="T15" fmla="*/ 15120924 h 333"/>
              <a:gd name="T16" fmla="*/ 1081145868 w 789"/>
              <a:gd name="T17" fmla="*/ 0 h 333"/>
              <a:gd name="T18" fmla="*/ 907256004 w 789"/>
              <a:gd name="T19" fmla="*/ 0 h 333"/>
              <a:gd name="T20" fmla="*/ 735885302 w 789"/>
              <a:gd name="T21" fmla="*/ 15120924 h 333"/>
              <a:gd name="T22" fmla="*/ 574595416 w 789"/>
              <a:gd name="T23" fmla="*/ 40322459 h 333"/>
              <a:gd name="T24" fmla="*/ 423386148 w 789"/>
              <a:gd name="T25" fmla="*/ 75604613 h 333"/>
              <a:gd name="T26" fmla="*/ 289817069 w 789"/>
              <a:gd name="T27" fmla="*/ 123486750 h 333"/>
              <a:gd name="T28" fmla="*/ 178930223 w 789"/>
              <a:gd name="T29" fmla="*/ 176410756 h 333"/>
              <a:gd name="T30" fmla="*/ 93244946 w 789"/>
              <a:gd name="T31" fmla="*/ 241934782 h 333"/>
              <a:gd name="T32" fmla="*/ 35282175 w 789"/>
              <a:gd name="T33" fmla="*/ 309978117 h 333"/>
              <a:gd name="T34" fmla="*/ 2519361 w 789"/>
              <a:gd name="T35" fmla="*/ 380542400 h 333"/>
              <a:gd name="T36" fmla="*/ 2519361 w 789"/>
              <a:gd name="T37" fmla="*/ 453627728 h 333"/>
              <a:gd name="T38" fmla="*/ 35282175 w 789"/>
              <a:gd name="T39" fmla="*/ 526711370 h 333"/>
              <a:gd name="T40" fmla="*/ 93244946 w 789"/>
              <a:gd name="T41" fmla="*/ 594756293 h 333"/>
              <a:gd name="T42" fmla="*/ 178930223 w 789"/>
              <a:gd name="T43" fmla="*/ 657759323 h 333"/>
              <a:gd name="T44" fmla="*/ 289817069 w 789"/>
              <a:gd name="T45" fmla="*/ 715723634 h 333"/>
              <a:gd name="T46" fmla="*/ 423386148 w 789"/>
              <a:gd name="T47" fmla="*/ 761086387 h 333"/>
              <a:gd name="T48" fmla="*/ 574595416 w 789"/>
              <a:gd name="T49" fmla="*/ 798887887 h 333"/>
              <a:gd name="T50" fmla="*/ 735885302 w 789"/>
              <a:gd name="T51" fmla="*/ 824089417 h 333"/>
              <a:gd name="T52" fmla="*/ 907256004 w 789"/>
              <a:gd name="T53" fmla="*/ 834170227 h 333"/>
              <a:gd name="T54" fmla="*/ 1081145868 w 789"/>
              <a:gd name="T55" fmla="*/ 834170227 h 333"/>
              <a:gd name="T56" fmla="*/ 1249997011 w 789"/>
              <a:gd name="T57" fmla="*/ 824089417 h 333"/>
              <a:gd name="T58" fmla="*/ 1413806258 w 789"/>
              <a:gd name="T59" fmla="*/ 798887887 h 333"/>
              <a:gd name="T60" fmla="*/ 1562496165 w 789"/>
              <a:gd name="T61" fmla="*/ 761086387 h 333"/>
              <a:gd name="T62" fmla="*/ 1696063954 w 789"/>
              <a:gd name="T63" fmla="*/ 715723634 h 333"/>
              <a:gd name="T64" fmla="*/ 1806950751 w 789"/>
              <a:gd name="T65" fmla="*/ 657759323 h 333"/>
              <a:gd name="T66" fmla="*/ 1892636003 w 789"/>
              <a:gd name="T67" fmla="*/ 594756293 h 333"/>
              <a:gd name="T68" fmla="*/ 1953119710 w 789"/>
              <a:gd name="T69" fmla="*/ 526711370 h 333"/>
              <a:gd name="T70" fmla="*/ 1983361563 w 789"/>
              <a:gd name="T71" fmla="*/ 453627728 h 3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89"/>
              <a:gd name="T109" fmla="*/ 0 h 333"/>
              <a:gd name="T110" fmla="*/ 789 w 789"/>
              <a:gd name="T111" fmla="*/ 333 h 3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89" h="333">
                <a:moveTo>
                  <a:pt x="788" y="166"/>
                </a:moveTo>
                <a:lnTo>
                  <a:pt x="787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7" y="70"/>
                </a:lnTo>
                <a:lnTo>
                  <a:pt x="696" y="59"/>
                </a:lnTo>
                <a:lnTo>
                  <a:pt x="673" y="49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0"/>
                </a:lnTo>
                <a:lnTo>
                  <a:pt x="394" y="0"/>
                </a:lnTo>
                <a:lnTo>
                  <a:pt x="360" y="0"/>
                </a:lnTo>
                <a:lnTo>
                  <a:pt x="325" y="3"/>
                </a:lnTo>
                <a:lnTo>
                  <a:pt x="292" y="6"/>
                </a:lnTo>
                <a:lnTo>
                  <a:pt x="260" y="10"/>
                </a:lnTo>
                <a:lnTo>
                  <a:pt x="228" y="16"/>
                </a:lnTo>
                <a:lnTo>
                  <a:pt x="197" y="22"/>
                </a:lnTo>
                <a:lnTo>
                  <a:pt x="168" y="30"/>
                </a:lnTo>
                <a:lnTo>
                  <a:pt x="141" y="39"/>
                </a:lnTo>
                <a:lnTo>
                  <a:pt x="115" y="49"/>
                </a:lnTo>
                <a:lnTo>
                  <a:pt x="92" y="59"/>
                </a:lnTo>
                <a:lnTo>
                  <a:pt x="71" y="70"/>
                </a:lnTo>
                <a:lnTo>
                  <a:pt x="53" y="83"/>
                </a:lnTo>
                <a:lnTo>
                  <a:pt x="37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7"/>
                </a:lnTo>
                <a:lnTo>
                  <a:pt x="1" y="151"/>
                </a:lnTo>
                <a:lnTo>
                  <a:pt x="0" y="166"/>
                </a:lnTo>
                <a:lnTo>
                  <a:pt x="1" y="180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7" y="236"/>
                </a:lnTo>
                <a:lnTo>
                  <a:pt x="53" y="249"/>
                </a:lnTo>
                <a:lnTo>
                  <a:pt x="71" y="261"/>
                </a:lnTo>
                <a:lnTo>
                  <a:pt x="92" y="273"/>
                </a:lnTo>
                <a:lnTo>
                  <a:pt x="115" y="284"/>
                </a:lnTo>
                <a:lnTo>
                  <a:pt x="141" y="294"/>
                </a:lnTo>
                <a:lnTo>
                  <a:pt x="168" y="302"/>
                </a:lnTo>
                <a:lnTo>
                  <a:pt x="197" y="310"/>
                </a:lnTo>
                <a:lnTo>
                  <a:pt x="228" y="317"/>
                </a:lnTo>
                <a:lnTo>
                  <a:pt x="260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1"/>
                </a:lnTo>
                <a:lnTo>
                  <a:pt x="394" y="332"/>
                </a:lnTo>
                <a:lnTo>
                  <a:pt x="429" y="331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1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1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7" y="180"/>
                </a:lnTo>
                <a:lnTo>
                  <a:pt x="788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Rectangle 14"/>
          <p:cNvSpPr>
            <a:spLocks noChangeArrowheads="1"/>
          </p:cNvSpPr>
          <p:nvPr/>
        </p:nvSpPr>
        <p:spPr bwMode="auto">
          <a:xfrm>
            <a:off x="3216275" y="4668838"/>
            <a:ext cx="428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lot</a:t>
            </a:r>
          </a:p>
        </p:txBody>
      </p:sp>
      <p:sp>
        <p:nvSpPr>
          <p:cNvPr id="18448" name="Freeform 15"/>
          <p:cNvSpPr>
            <a:spLocks/>
          </p:cNvSpPr>
          <p:nvPr/>
        </p:nvSpPr>
        <p:spPr bwMode="auto">
          <a:xfrm>
            <a:off x="4337050" y="5348288"/>
            <a:ext cx="1252538" cy="622300"/>
          </a:xfrm>
          <a:custGeom>
            <a:avLst/>
            <a:gdLst>
              <a:gd name="T0" fmla="*/ 0 w 789"/>
              <a:gd name="T1" fmla="*/ 493950670 h 392"/>
              <a:gd name="T2" fmla="*/ 992942049 w 789"/>
              <a:gd name="T3" fmla="*/ 0 h 392"/>
              <a:gd name="T4" fmla="*/ 1985884097 w 789"/>
              <a:gd name="T5" fmla="*/ 493950670 h 392"/>
              <a:gd name="T6" fmla="*/ 992942049 w 789"/>
              <a:gd name="T7" fmla="*/ 985381978 h 392"/>
              <a:gd name="T8" fmla="*/ 0 w 789"/>
              <a:gd name="T9" fmla="*/ 493950670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9"/>
              <a:gd name="T16" fmla="*/ 0 h 392"/>
              <a:gd name="T17" fmla="*/ 789 w 789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9" h="392">
                <a:moveTo>
                  <a:pt x="0" y="196"/>
                </a:moveTo>
                <a:lnTo>
                  <a:pt x="394" y="0"/>
                </a:lnTo>
                <a:lnTo>
                  <a:pt x="788" y="196"/>
                </a:lnTo>
                <a:lnTo>
                  <a:pt x="394" y="391"/>
                </a:lnTo>
                <a:lnTo>
                  <a:pt x="0" y="196"/>
                </a:lnTo>
              </a:path>
            </a:pathLst>
          </a:custGeom>
          <a:noFill/>
          <a:ln w="508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Rectangle 16"/>
          <p:cNvSpPr>
            <a:spLocks noChangeArrowheads="1"/>
          </p:cNvSpPr>
          <p:nvPr/>
        </p:nvSpPr>
        <p:spPr bwMode="auto">
          <a:xfrm>
            <a:off x="1949450" y="4249738"/>
            <a:ext cx="711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name</a:t>
            </a:r>
          </a:p>
        </p:txBody>
      </p:sp>
      <p:sp>
        <p:nvSpPr>
          <p:cNvPr id="18450" name="Rectangle 17"/>
          <p:cNvSpPr>
            <a:spLocks noChangeArrowheads="1"/>
          </p:cNvSpPr>
          <p:nvPr/>
        </p:nvSpPr>
        <p:spPr bwMode="auto">
          <a:xfrm>
            <a:off x="7780338" y="4622800"/>
            <a:ext cx="5318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age</a:t>
            </a:r>
          </a:p>
        </p:txBody>
      </p:sp>
      <p:sp>
        <p:nvSpPr>
          <p:cNvPr id="18451" name="Rectangle 18"/>
          <p:cNvSpPr>
            <a:spLocks noChangeArrowheads="1"/>
          </p:cNvSpPr>
          <p:nvPr/>
        </p:nvSpPr>
        <p:spPr bwMode="auto">
          <a:xfrm>
            <a:off x="6122988" y="4606925"/>
            <a:ext cx="8366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pname</a:t>
            </a:r>
          </a:p>
        </p:txBody>
      </p:sp>
      <p:sp>
        <p:nvSpPr>
          <p:cNvPr id="18452" name="Rectangle 19"/>
          <p:cNvSpPr>
            <a:spLocks noChangeArrowheads="1"/>
          </p:cNvSpPr>
          <p:nvPr/>
        </p:nvSpPr>
        <p:spPr bwMode="auto">
          <a:xfrm>
            <a:off x="6718300" y="5507038"/>
            <a:ext cx="13414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Dependents</a:t>
            </a:r>
          </a:p>
        </p:txBody>
      </p:sp>
      <p:sp>
        <p:nvSpPr>
          <p:cNvPr id="18453" name="Rectangle 20"/>
          <p:cNvSpPr>
            <a:spLocks noChangeArrowheads="1"/>
          </p:cNvSpPr>
          <p:nvPr/>
        </p:nvSpPr>
        <p:spPr bwMode="auto">
          <a:xfrm>
            <a:off x="1595438" y="5524500"/>
            <a:ext cx="1254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Employees</a:t>
            </a:r>
          </a:p>
        </p:txBody>
      </p:sp>
      <p:sp>
        <p:nvSpPr>
          <p:cNvPr id="18454" name="Rectangle 21"/>
          <p:cNvSpPr>
            <a:spLocks noChangeArrowheads="1"/>
          </p:cNvSpPr>
          <p:nvPr/>
        </p:nvSpPr>
        <p:spPr bwMode="auto">
          <a:xfrm>
            <a:off x="854075" y="4654550"/>
            <a:ext cx="6762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600" b="1" u="sng">
                <a:solidFill>
                  <a:srgbClr val="000000"/>
                </a:solidFill>
                <a:latin typeface="Arial" charset="0"/>
              </a:rPr>
              <a:t>HKID</a:t>
            </a:r>
          </a:p>
        </p:txBody>
      </p:sp>
      <p:sp>
        <p:nvSpPr>
          <p:cNvPr id="18455" name="Rectangle 22"/>
          <p:cNvSpPr>
            <a:spLocks noChangeArrowheads="1"/>
          </p:cNvSpPr>
          <p:nvPr/>
        </p:nvSpPr>
        <p:spPr bwMode="auto">
          <a:xfrm>
            <a:off x="4570413" y="5507038"/>
            <a:ext cx="7794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Policy</a:t>
            </a:r>
          </a:p>
        </p:txBody>
      </p:sp>
      <p:sp>
        <p:nvSpPr>
          <p:cNvPr id="18456" name="Rectangle 23"/>
          <p:cNvSpPr>
            <a:spLocks noChangeArrowheads="1"/>
          </p:cNvSpPr>
          <p:nvPr/>
        </p:nvSpPr>
        <p:spPr bwMode="auto">
          <a:xfrm>
            <a:off x="4684713" y="4545013"/>
            <a:ext cx="5984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cost</a:t>
            </a:r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 flipH="1">
            <a:off x="6213475" y="4910138"/>
            <a:ext cx="60960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2241550" y="4721225"/>
            <a:ext cx="0" cy="6683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9" name="Line 26"/>
          <p:cNvSpPr>
            <a:spLocks noChangeShapeType="1"/>
          </p:cNvSpPr>
          <p:nvPr/>
        </p:nvSpPr>
        <p:spPr bwMode="auto">
          <a:xfrm>
            <a:off x="1084263" y="5100638"/>
            <a:ext cx="809625" cy="3095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0" name="Line 27"/>
          <p:cNvSpPr>
            <a:spLocks noChangeShapeType="1"/>
          </p:cNvSpPr>
          <p:nvPr/>
        </p:nvSpPr>
        <p:spPr bwMode="auto">
          <a:xfrm flipH="1">
            <a:off x="2576513" y="5081588"/>
            <a:ext cx="814387" cy="3286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1" name="Line 28"/>
          <p:cNvSpPr>
            <a:spLocks noChangeShapeType="1"/>
          </p:cNvSpPr>
          <p:nvPr/>
        </p:nvSpPr>
        <p:spPr bwMode="auto">
          <a:xfrm flipV="1">
            <a:off x="4949825" y="4943475"/>
            <a:ext cx="0" cy="4143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2" name="Line 29"/>
          <p:cNvSpPr>
            <a:spLocks noChangeShapeType="1"/>
          </p:cNvSpPr>
          <p:nvPr/>
        </p:nvSpPr>
        <p:spPr bwMode="auto">
          <a:xfrm>
            <a:off x="6459538" y="5081588"/>
            <a:ext cx="369887" cy="3476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3" name="Line 30"/>
          <p:cNvSpPr>
            <a:spLocks noChangeShapeType="1"/>
          </p:cNvSpPr>
          <p:nvPr/>
        </p:nvSpPr>
        <p:spPr bwMode="auto">
          <a:xfrm flipH="1">
            <a:off x="7450138" y="5081588"/>
            <a:ext cx="514350" cy="3476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4" name="Line 31"/>
          <p:cNvSpPr>
            <a:spLocks noChangeShapeType="1"/>
          </p:cNvSpPr>
          <p:nvPr/>
        </p:nvSpPr>
        <p:spPr bwMode="auto">
          <a:xfrm flipH="1">
            <a:off x="5573713" y="5683250"/>
            <a:ext cx="10350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5" name="Line 32"/>
          <p:cNvSpPr>
            <a:spLocks noChangeShapeType="1"/>
          </p:cNvSpPr>
          <p:nvPr/>
        </p:nvSpPr>
        <p:spPr bwMode="auto">
          <a:xfrm>
            <a:off x="2860675" y="5656263"/>
            <a:ext cx="1463675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6" name="Line 33"/>
          <p:cNvSpPr>
            <a:spLocks noChangeShapeType="1"/>
          </p:cNvSpPr>
          <p:nvPr/>
        </p:nvSpPr>
        <p:spPr bwMode="auto">
          <a:xfrm flipH="1">
            <a:off x="5548313" y="5713413"/>
            <a:ext cx="10350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9813CBA5-141E-44E5-BD23-2C78FD965635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17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378884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Translating Weak Entity Sets</a:t>
            </a:r>
          </a:p>
        </p:txBody>
      </p:sp>
      <p:sp>
        <p:nvSpPr>
          <p:cNvPr id="19462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71600"/>
            <a:ext cx="7772400" cy="40767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Weak entity set and identifying relationship set are translated into a single table.</a:t>
            </a:r>
          </a:p>
          <a:p>
            <a:pPr lvl="1" eaLnBrk="1" hangingPunct="1">
              <a:buSzPct val="75000"/>
            </a:pPr>
            <a:r>
              <a:rPr lang="en-US" smtClean="0">
                <a:solidFill>
                  <a:schemeClr val="tx2"/>
                </a:solidFill>
              </a:rPr>
              <a:t>When the owner entity is deleted, all owned weak entities must also be deleted.</a:t>
            </a:r>
          </a:p>
        </p:txBody>
      </p:sp>
      <p:sp>
        <p:nvSpPr>
          <p:cNvPr id="395270" name="Rectangle 6"/>
          <p:cNvSpPr>
            <a:spLocks noChangeArrowheads="1"/>
          </p:cNvSpPr>
          <p:nvPr/>
        </p:nvSpPr>
        <p:spPr bwMode="auto">
          <a:xfrm>
            <a:off x="1431925" y="3106738"/>
            <a:ext cx="6637338" cy="302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kumimoji="0" lang="en-US" sz="2000" dirty="0">
                <a:latin typeface="Book Antiqua" pitchFamily="18" charset="0"/>
              </a:rPr>
              <a:t>CREATE TABLE  </a:t>
            </a:r>
            <a:r>
              <a:rPr kumimoji="0" lang="en-US" dirty="0" err="1">
                <a:latin typeface="Book Antiqua" pitchFamily="18" charset="0"/>
              </a:rPr>
              <a:t>Dep_Policy</a:t>
            </a:r>
            <a:r>
              <a:rPr kumimoji="0" lang="en-US" dirty="0">
                <a:latin typeface="Book Antiqua" pitchFamily="18" charset="0"/>
              </a:rPr>
              <a:t> (</a:t>
            </a:r>
          </a:p>
          <a:p>
            <a:pPr eaLnBrk="0" hangingPunct="0">
              <a:defRPr/>
            </a:pPr>
            <a:r>
              <a:rPr kumimoji="0" lang="en-US" dirty="0">
                <a:latin typeface="Book Antiqua" pitchFamily="18" charset="0"/>
              </a:rPr>
              <a:t>   </a:t>
            </a:r>
            <a:r>
              <a:rPr kumimoji="0" lang="en-US" dirty="0" err="1">
                <a:latin typeface="Book Antiqua" pitchFamily="18" charset="0"/>
              </a:rPr>
              <a:t>pname</a:t>
            </a:r>
            <a:r>
              <a:rPr kumimoji="0" lang="en-US" dirty="0">
                <a:latin typeface="Book Antiqua" pitchFamily="18" charset="0"/>
              </a:rPr>
              <a:t>  </a:t>
            </a:r>
            <a:r>
              <a:rPr kumimoji="0" lang="en-US" sz="2000" dirty="0">
                <a:latin typeface="Book Antiqua" pitchFamily="18" charset="0"/>
              </a:rPr>
              <a:t>CHAR(20)</a:t>
            </a:r>
            <a:r>
              <a:rPr kumimoji="0" lang="en-US" dirty="0">
                <a:latin typeface="Book Antiqua" pitchFamily="18" charset="0"/>
              </a:rPr>
              <a:t>,</a:t>
            </a:r>
          </a:p>
          <a:p>
            <a:pPr eaLnBrk="0" hangingPunct="0">
              <a:defRPr/>
            </a:pPr>
            <a:r>
              <a:rPr kumimoji="0" lang="en-US" dirty="0">
                <a:latin typeface="Book Antiqua" pitchFamily="18" charset="0"/>
              </a:rPr>
              <a:t>   age  </a:t>
            </a:r>
            <a:r>
              <a:rPr kumimoji="0" lang="en-US" sz="2000" dirty="0">
                <a:latin typeface="Book Antiqua" pitchFamily="18" charset="0"/>
              </a:rPr>
              <a:t>INTEGER</a:t>
            </a:r>
            <a:r>
              <a:rPr kumimoji="0" lang="en-US" dirty="0">
                <a:latin typeface="Book Antiqua" pitchFamily="18" charset="0"/>
              </a:rPr>
              <a:t>,</a:t>
            </a:r>
          </a:p>
          <a:p>
            <a:pPr eaLnBrk="0" hangingPunct="0">
              <a:defRPr/>
            </a:pPr>
            <a:r>
              <a:rPr kumimoji="0" lang="en-US" dirty="0">
                <a:latin typeface="Book Antiqua" pitchFamily="18" charset="0"/>
              </a:rPr>
              <a:t>   cost  </a:t>
            </a:r>
            <a:r>
              <a:rPr kumimoji="0" lang="en-US" sz="2000" dirty="0">
                <a:latin typeface="Book Antiqua" pitchFamily="18" charset="0"/>
              </a:rPr>
              <a:t>REAL</a:t>
            </a:r>
            <a:r>
              <a:rPr kumimoji="0" lang="en-US" dirty="0">
                <a:latin typeface="Book Antiqua" pitchFamily="18" charset="0"/>
              </a:rPr>
              <a:t>,</a:t>
            </a:r>
          </a:p>
          <a:p>
            <a:pPr eaLnBrk="0" hangingPunct="0">
              <a:defRPr/>
            </a:pPr>
            <a:r>
              <a:rPr kumimoji="0" lang="en-US" dirty="0">
                <a:latin typeface="Book Antiqua" pitchFamily="18" charset="0"/>
              </a:rPr>
              <a:t>  </a:t>
            </a:r>
            <a:r>
              <a:rPr kumimoji="0" lang="en-US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kumimoji="0"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HKID  </a:t>
            </a:r>
            <a:r>
              <a:rPr kumimoji="0" 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CHAR(11) NOT NULL</a:t>
            </a:r>
            <a:r>
              <a:rPr kumimoji="0" lang="en-US" dirty="0">
                <a:latin typeface="Book Antiqua" pitchFamily="18" charset="0"/>
              </a:rPr>
              <a:t>,</a:t>
            </a:r>
          </a:p>
          <a:p>
            <a:pPr eaLnBrk="0" hangingPunct="0">
              <a:defRPr/>
            </a:pPr>
            <a:r>
              <a:rPr kumimoji="0" lang="en-US" dirty="0">
                <a:latin typeface="Book Antiqua" pitchFamily="18" charset="0"/>
              </a:rPr>
              <a:t>   </a:t>
            </a:r>
            <a:r>
              <a:rPr kumimoji="0" lang="en-US" sz="2000" dirty="0">
                <a:latin typeface="Book Antiqua" pitchFamily="18" charset="0"/>
              </a:rPr>
              <a:t>PRIMARY KEY  </a:t>
            </a:r>
            <a:r>
              <a:rPr kumimoji="0" lang="en-US" dirty="0">
                <a:latin typeface="Book Antiqua" pitchFamily="18" charset="0"/>
              </a:rPr>
              <a:t>(</a:t>
            </a:r>
            <a:r>
              <a:rPr kumimoji="0" lang="en-US" dirty="0" err="1">
                <a:latin typeface="Book Antiqua" pitchFamily="18" charset="0"/>
              </a:rPr>
              <a:t>pname</a:t>
            </a:r>
            <a:r>
              <a:rPr kumimoji="0" lang="en-US" dirty="0">
                <a:latin typeface="Book Antiqua" pitchFamily="18" charset="0"/>
              </a:rPr>
              <a:t>, HKID),</a:t>
            </a:r>
          </a:p>
          <a:p>
            <a:pPr eaLnBrk="0" hangingPunct="0">
              <a:defRPr/>
            </a:pPr>
            <a:r>
              <a:rPr kumimoji="0" lang="en-US" dirty="0">
                <a:latin typeface="Book Antiqua" pitchFamily="18" charset="0"/>
              </a:rPr>
              <a:t>   </a:t>
            </a:r>
            <a:r>
              <a:rPr kumimoji="0" lang="en-US" sz="2000" dirty="0">
                <a:solidFill>
                  <a:srgbClr val="FF0000"/>
                </a:solidFill>
                <a:latin typeface="Book Antiqua" pitchFamily="18" charset="0"/>
              </a:rPr>
              <a:t>FOREIGN KEY  </a:t>
            </a:r>
            <a:r>
              <a:rPr kumimoji="0" lang="en-US" dirty="0">
                <a:solidFill>
                  <a:srgbClr val="FF0000"/>
                </a:solidFill>
                <a:latin typeface="Book Antiqua" pitchFamily="18" charset="0"/>
              </a:rPr>
              <a:t>(HKID) </a:t>
            </a:r>
            <a:r>
              <a:rPr kumimoji="0" lang="en-US" sz="2000" dirty="0">
                <a:solidFill>
                  <a:srgbClr val="FF0000"/>
                </a:solidFill>
                <a:latin typeface="Book Antiqua" pitchFamily="18" charset="0"/>
              </a:rPr>
              <a:t>REFERENCES</a:t>
            </a:r>
            <a:r>
              <a:rPr kumimoji="0" lang="en-US" dirty="0">
                <a:solidFill>
                  <a:srgbClr val="FF0000"/>
                </a:solidFill>
                <a:latin typeface="Book Antiqua" pitchFamily="18" charset="0"/>
              </a:rPr>
              <a:t> Employees,</a:t>
            </a:r>
          </a:p>
          <a:p>
            <a:pPr eaLnBrk="0" hangingPunct="0">
              <a:defRPr/>
            </a:pPr>
            <a:r>
              <a:rPr kumimoji="0" lang="en-US" dirty="0">
                <a:solidFill>
                  <a:srgbClr val="FF0000"/>
                </a:solidFill>
                <a:latin typeface="Book Antiqua" pitchFamily="18" charset="0"/>
              </a:rPr>
              <a:t>      </a:t>
            </a:r>
            <a:r>
              <a:rPr kumimoji="0" lang="en-US" sz="2000" dirty="0">
                <a:solidFill>
                  <a:srgbClr val="FF0000"/>
                </a:solidFill>
                <a:latin typeface="Book Antiqua" pitchFamily="18" charset="0"/>
              </a:rPr>
              <a:t>ON DELETE CASCADE</a:t>
            </a:r>
            <a:r>
              <a:rPr kumimoji="0" lang="en-US" dirty="0">
                <a:latin typeface="Book Antiqua" pitchFamily="18" charset="0"/>
              </a:rPr>
              <a:t>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CF172990-D180-4D1D-AF0B-F0CE891F493C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18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33400"/>
            <a:ext cx="7772400" cy="7620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Destroying and Altering Relations</a:t>
            </a:r>
          </a:p>
        </p:txBody>
      </p:sp>
      <p:sp>
        <p:nvSpPr>
          <p:cNvPr id="20486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7772400" cy="9906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0" lang="en-US" sz="2000" smtClean="0">
                <a:solidFill>
                  <a:schemeClr val="accent2"/>
                </a:solidFill>
              </a:rPr>
              <a:t>DROP TABLE  Students</a:t>
            </a:r>
            <a:r>
              <a:rPr lang="en-US" sz="200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Destroys the relation Students.  The schema information </a:t>
            </a:r>
            <a:r>
              <a:rPr lang="en-US" sz="2000" i="1" smtClean="0"/>
              <a:t>and</a:t>
            </a:r>
            <a:r>
              <a:rPr lang="en-US" sz="2000" smtClean="0"/>
              <a:t> the tuples are deleted.</a:t>
            </a:r>
          </a:p>
        </p:txBody>
      </p:sp>
      <p:sp>
        <p:nvSpPr>
          <p:cNvPr id="20487" name="Rectangle 9"/>
          <p:cNvSpPr>
            <a:spLocks noChangeArrowheads="1"/>
          </p:cNvSpPr>
          <p:nvPr/>
        </p:nvSpPr>
        <p:spPr bwMode="auto">
          <a:xfrm>
            <a:off x="374650" y="2960688"/>
            <a:ext cx="7750175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kumimoji="0" lang="en-US" sz="2000">
                <a:solidFill>
                  <a:schemeClr val="accent2"/>
                </a:solidFill>
                <a:latin typeface="Tahoma" pitchFamily="34" charset="0"/>
              </a:rPr>
              <a:t>ALTER TABLE  Students </a:t>
            </a:r>
          </a:p>
          <a:p>
            <a:pPr eaLnBrk="0" hangingPunct="0"/>
            <a:r>
              <a:rPr kumimoji="0" lang="en-US" sz="2000">
                <a:solidFill>
                  <a:schemeClr val="accent2"/>
                </a:solidFill>
                <a:latin typeface="Tahoma" pitchFamily="34" charset="0"/>
              </a:rPr>
              <a:t>	ADD COLUMN firstYear: integer</a:t>
            </a:r>
          </a:p>
          <a:p>
            <a:pPr eaLnBrk="0" hangingPunct="0"/>
            <a:endParaRPr kumimoji="0" lang="en-US" sz="2000">
              <a:latin typeface="Tahoma" pitchFamily="34" charset="0"/>
            </a:endParaRPr>
          </a:p>
          <a:p>
            <a:pPr eaLnBrk="0" hangingPunct="0"/>
            <a:r>
              <a:rPr kumimoji="0" lang="en-US" sz="2000">
                <a:latin typeface="Tahoma" pitchFamily="34" charset="0"/>
              </a:rPr>
              <a:t>The schema of Students is altered by adding a new field; every tuple in the current instance is extended with a </a:t>
            </a:r>
            <a:r>
              <a:rPr kumimoji="0" lang="en-US" sz="2000" i="1">
                <a:solidFill>
                  <a:schemeClr val="tx2"/>
                </a:solidFill>
                <a:latin typeface="Tahoma" pitchFamily="34" charset="0"/>
              </a:rPr>
              <a:t>null</a:t>
            </a:r>
            <a:r>
              <a:rPr kumimoji="0" lang="en-US" sz="2000">
                <a:latin typeface="Tahoma" pitchFamily="34" charset="0"/>
              </a:rPr>
              <a:t> value in the new field.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8D54B43-8D9A-4C5B-83C7-4732FEDECF93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19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447800" y="2586038"/>
            <a:ext cx="5480050" cy="2290762"/>
            <a:chOff x="912" y="1629"/>
            <a:chExt cx="3452" cy="1443"/>
          </a:xfrm>
        </p:grpSpPr>
        <p:sp>
          <p:nvSpPr>
            <p:cNvPr id="21510" name="Rectangle 3"/>
            <p:cNvSpPr>
              <a:spLocks noChangeArrowheads="1"/>
            </p:cNvSpPr>
            <p:nvPr/>
          </p:nvSpPr>
          <p:spPr bwMode="auto">
            <a:xfrm>
              <a:off x="912" y="2880"/>
              <a:ext cx="2592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1" name="Rectangle 4"/>
            <p:cNvSpPr>
              <a:spLocks noChangeArrowheads="1"/>
            </p:cNvSpPr>
            <p:nvPr/>
          </p:nvSpPr>
          <p:spPr bwMode="auto">
            <a:xfrm>
              <a:off x="1583" y="1629"/>
              <a:ext cx="2781" cy="19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0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/>
              <a:t>Delete all account records at the Perryridge branch</a:t>
            </a:r>
            <a:br>
              <a:rPr lang="en-US" altLang="zh-TW" sz="2000" smtClean="0"/>
            </a:br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smtClean="0"/>
              <a:t>		</a:t>
            </a:r>
            <a:r>
              <a:rPr lang="en-US" altLang="zh-TW" sz="2000" smtClean="0">
                <a:solidFill>
                  <a:srgbClr val="0066FF"/>
                </a:solidFill>
              </a:rPr>
              <a:t>delete from</a:t>
            </a:r>
            <a:r>
              <a:rPr lang="en-US" altLang="zh-TW" sz="2000" smtClean="0"/>
              <a:t> account</a:t>
            </a:r>
            <a:br>
              <a:rPr lang="en-US" altLang="zh-TW" sz="2000" smtClean="0"/>
            </a:br>
            <a:r>
              <a:rPr lang="en-US" altLang="zh-TW" sz="2000" smtClean="0"/>
              <a:t>		</a:t>
            </a:r>
            <a:r>
              <a:rPr lang="en-US" altLang="zh-TW" sz="2000" smtClean="0">
                <a:solidFill>
                  <a:srgbClr val="0066FF"/>
                </a:solidFill>
              </a:rPr>
              <a:t>where</a:t>
            </a:r>
            <a:r>
              <a:rPr lang="en-US" altLang="zh-TW" sz="2000" smtClean="0"/>
              <a:t> branch-name = “Perryridge”</a:t>
            </a:r>
          </a:p>
          <a:p>
            <a:pPr eaLnBrk="1" hangingPunct="1"/>
            <a:endParaRPr lang="en-US" altLang="zh-TW" sz="2000" smtClean="0"/>
          </a:p>
          <a:p>
            <a:pPr eaLnBrk="1" hangingPunct="1"/>
            <a:r>
              <a:rPr lang="en-US" altLang="zh-TW" sz="2000" smtClean="0"/>
              <a:t>Conceptually, delete is done in two steps:</a:t>
            </a:r>
          </a:p>
          <a:p>
            <a:pPr lvl="1" eaLnBrk="1" hangingPunct="1"/>
            <a:r>
              <a:rPr lang="en-US" altLang="zh-TW" smtClean="0"/>
              <a:t>find the tuples you want to delete:</a:t>
            </a:r>
            <a:br>
              <a:rPr lang="en-US" altLang="zh-TW" smtClean="0"/>
            </a:b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/>
              <a:t>select * from account</a:t>
            </a:r>
            <a:br>
              <a:rPr lang="en-US" altLang="zh-TW" smtClean="0"/>
            </a:br>
            <a:r>
              <a:rPr lang="en-US" altLang="zh-TW" smtClean="0"/>
              <a:t>where branch-name = “Perryridge”</a:t>
            </a:r>
            <a:br>
              <a:rPr lang="en-US" altLang="zh-TW" smtClean="0"/>
            </a:br>
            <a:endParaRPr lang="en-US" altLang="zh-TW" smtClean="0"/>
          </a:p>
          <a:p>
            <a:pPr lvl="1" eaLnBrk="1" hangingPunct="1"/>
            <a:r>
              <a:rPr lang="en-US" altLang="zh-TW" smtClean="0"/>
              <a:t>delete the tuples you found.</a:t>
            </a:r>
          </a:p>
        </p:txBody>
      </p:sp>
      <p:sp>
        <p:nvSpPr>
          <p:cNvPr id="301062" name="Rectangle 6"/>
          <p:cNvSpPr>
            <a:spLocks noGrp="1" noChangeArrowheads="1"/>
          </p:cNvSpPr>
          <p:nvPr>
            <p:ph type="title"/>
          </p:nvPr>
        </p:nvSpPr>
        <p:spPr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400" smtClean="0"/>
              <a:t>Record Deletion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BCA26B8E-A72A-4106-B218-EA472CC074E0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dirty="0" smtClean="0"/>
              <a:t>Allows the specification of:</a:t>
            </a:r>
          </a:p>
          <a:p>
            <a:pPr marL="766763" lvl="1" eaLnBrk="1" hangingPunct="1"/>
            <a:r>
              <a:rPr lang="en-US" altLang="zh-TW" dirty="0" smtClean="0">
                <a:solidFill>
                  <a:srgbClr val="0066FF"/>
                </a:solidFill>
              </a:rPr>
              <a:t>The schema for each relation.</a:t>
            </a:r>
          </a:p>
          <a:p>
            <a:pPr marL="766763" lvl="1" eaLnBrk="1" hangingPunct="1"/>
            <a:r>
              <a:rPr lang="en-US" altLang="zh-TW" dirty="0" smtClean="0">
                <a:solidFill>
                  <a:srgbClr val="0066FF"/>
                </a:solidFill>
              </a:rPr>
              <a:t>The domain of values associated with each attribute.</a:t>
            </a:r>
          </a:p>
          <a:p>
            <a:pPr marL="766763" lvl="1" eaLnBrk="1" hangingPunct="1"/>
            <a:r>
              <a:rPr lang="en-US" altLang="zh-TW" dirty="0" smtClean="0">
                <a:solidFill>
                  <a:srgbClr val="0066FF"/>
                </a:solidFill>
              </a:rPr>
              <a:t>Integrity constraints (ICs).</a:t>
            </a:r>
          </a:p>
          <a:p>
            <a:pPr marL="766763" lvl="1" eaLnBrk="1" hangingPunct="1"/>
            <a:r>
              <a:rPr lang="en-US" altLang="zh-TW" dirty="0" smtClean="0">
                <a:solidFill>
                  <a:srgbClr val="0066FF"/>
                </a:solidFill>
              </a:rPr>
              <a:t>The physical storage structure of each relation on disk.</a:t>
            </a:r>
            <a:endParaRPr lang="en-US" altLang="zh-TW" dirty="0" smtClean="0"/>
          </a:p>
          <a:p>
            <a:pPr marL="766763" lvl="1" eaLnBrk="1" hangingPunct="1"/>
            <a:r>
              <a:rPr lang="en-US" altLang="zh-TW" dirty="0" smtClean="0">
                <a:solidFill>
                  <a:srgbClr val="0066FF"/>
                </a:solidFill>
              </a:rPr>
              <a:t>The set of indices to be maintained for each relation.</a:t>
            </a:r>
          </a:p>
          <a:p>
            <a:pPr marL="766763" lvl="1" eaLnBrk="1" hangingPunct="1"/>
            <a:r>
              <a:rPr lang="en-US" altLang="zh-TW" dirty="0" smtClean="0">
                <a:solidFill>
                  <a:srgbClr val="0066FF"/>
                </a:solidFill>
              </a:rPr>
              <a:t>Security and authorization information for each relation.</a:t>
            </a:r>
          </a:p>
        </p:txBody>
      </p:sp>
      <p:sp>
        <p:nvSpPr>
          <p:cNvPr id="369668" name="Rectangle 4"/>
          <p:cNvSpPr>
            <a:spLocks noGrp="1" noChangeArrowheads="1"/>
          </p:cNvSpPr>
          <p:nvPr>
            <p:ph type="title"/>
          </p:nvPr>
        </p:nvSpPr>
        <p:spPr>
          <a:effectLst>
            <a:outerShdw dist="99190" dir="2388334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Data Definition Language(DDL)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21AF11FC-FC0F-4786-AA8E-EF6827DC988F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20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590800" y="2514600"/>
            <a:ext cx="5105400" cy="1066800"/>
            <a:chOff x="1632" y="1584"/>
            <a:chExt cx="3216" cy="672"/>
          </a:xfrm>
        </p:grpSpPr>
        <p:sp>
          <p:nvSpPr>
            <p:cNvPr id="22535" name="Rectangle 3"/>
            <p:cNvSpPr>
              <a:spLocks noChangeArrowheads="1"/>
            </p:cNvSpPr>
            <p:nvPr/>
          </p:nvSpPr>
          <p:spPr bwMode="auto">
            <a:xfrm>
              <a:off x="2400" y="1584"/>
              <a:ext cx="2448" cy="67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6" name="Rectangle 4"/>
            <p:cNvSpPr>
              <a:spLocks noChangeArrowheads="1"/>
            </p:cNvSpPr>
            <p:nvPr/>
          </p:nvSpPr>
          <p:spPr bwMode="auto">
            <a:xfrm>
              <a:off x="1632" y="1728"/>
              <a:ext cx="768" cy="52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2085" name="Rectangle 5"/>
          <p:cNvSpPr>
            <a:spLocks noChangeArrowheads="1"/>
          </p:cNvSpPr>
          <p:nvPr/>
        </p:nvSpPr>
        <p:spPr bwMode="auto">
          <a:xfrm>
            <a:off x="3505200" y="3886200"/>
            <a:ext cx="3352800" cy="5334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305800" cy="4648200"/>
          </a:xfrm>
        </p:spPr>
        <p:txBody>
          <a:bodyPr/>
          <a:lstStyle/>
          <a:p>
            <a:pPr eaLnBrk="1" hangingPunct="1"/>
            <a:r>
              <a:rPr lang="en-US" altLang="zh-TW" sz="1800" smtClean="0"/>
              <a:t>Delete all accounts at every branch located in Needham.</a:t>
            </a:r>
            <a:br>
              <a:rPr lang="en-US" altLang="zh-TW" sz="1800" smtClean="0"/>
            </a:br>
            <a:r>
              <a:rPr lang="en-US" altLang="zh-TW" sz="1800" i="1" smtClean="0"/>
              <a:t>Must also delete depositors of these accounts.</a:t>
            </a:r>
            <a:r>
              <a:rPr lang="en-US" altLang="zh-TW" sz="1800" smtClean="0"/>
              <a:t> </a:t>
            </a:r>
            <a:br>
              <a:rPr lang="en-US" altLang="zh-TW" sz="1800" smtClean="0"/>
            </a:br>
            <a:r>
              <a:rPr lang="en-US" altLang="zh-TW" sz="1800" smtClean="0">
                <a:solidFill>
                  <a:srgbClr val="0066FF"/>
                </a:solidFill>
              </a:rPr>
              <a:t>delete</a:t>
            </a:r>
            <a:r>
              <a:rPr lang="en-US" altLang="zh-TW" sz="1800" smtClean="0"/>
              <a:t> from depositor</a:t>
            </a:r>
            <a:br>
              <a:rPr lang="en-US" altLang="zh-TW" sz="1800" smtClean="0"/>
            </a:br>
            <a:r>
              <a:rPr lang="en-US" altLang="zh-TW" sz="1800" smtClean="0">
                <a:solidFill>
                  <a:srgbClr val="0066FF"/>
                </a:solidFill>
              </a:rPr>
              <a:t>where</a:t>
            </a:r>
            <a:r>
              <a:rPr lang="en-US" altLang="zh-TW" sz="1800" smtClean="0"/>
              <a:t> account-number </a:t>
            </a:r>
            <a:r>
              <a:rPr lang="en-US" altLang="zh-TW" sz="1800" smtClean="0">
                <a:solidFill>
                  <a:srgbClr val="0066FF"/>
                </a:solidFill>
              </a:rPr>
              <a:t>in</a:t>
            </a:r>
            <a:r>
              <a:rPr lang="en-US" altLang="zh-TW" sz="1800" smtClean="0"/>
              <a:t> (</a:t>
            </a:r>
            <a:r>
              <a:rPr lang="en-US" altLang="zh-TW" sz="1800" smtClean="0">
                <a:solidFill>
                  <a:srgbClr val="0066FF"/>
                </a:solidFill>
              </a:rPr>
              <a:t>select</a:t>
            </a:r>
            <a:r>
              <a:rPr lang="en-US" altLang="zh-TW" sz="1800" smtClean="0"/>
              <a:t> account-number</a:t>
            </a:r>
            <a:br>
              <a:rPr lang="en-US" altLang="zh-TW" sz="1800" smtClean="0"/>
            </a:br>
            <a:r>
              <a:rPr lang="en-US" altLang="zh-TW" sz="1800" smtClean="0"/>
              <a:t>		</a:t>
            </a:r>
            <a:r>
              <a:rPr lang="en-US" altLang="zh-TW" sz="1800" smtClean="0">
                <a:solidFill>
                  <a:srgbClr val="0066FF"/>
                </a:solidFill>
              </a:rPr>
              <a:t>from</a:t>
            </a:r>
            <a:r>
              <a:rPr lang="en-US" altLang="zh-TW" sz="1800" smtClean="0"/>
              <a:t> branch, account</a:t>
            </a:r>
            <a:br>
              <a:rPr lang="en-US" altLang="zh-TW" sz="1800" smtClean="0"/>
            </a:br>
            <a:r>
              <a:rPr lang="en-US" altLang="zh-TW" sz="1800" smtClean="0"/>
              <a:t>		</a:t>
            </a:r>
            <a:r>
              <a:rPr lang="en-US" altLang="zh-TW" sz="1800" smtClean="0">
                <a:solidFill>
                  <a:srgbClr val="0066FF"/>
                </a:solidFill>
              </a:rPr>
              <a:t>where</a:t>
            </a:r>
            <a:r>
              <a:rPr lang="en-US" altLang="zh-TW" sz="1800" smtClean="0"/>
              <a:t> branch-city = “Needham”</a:t>
            </a:r>
            <a:br>
              <a:rPr lang="en-US" altLang="zh-TW" sz="1800" smtClean="0"/>
            </a:br>
            <a:r>
              <a:rPr lang="en-US" altLang="zh-TW" sz="1800" smtClean="0"/>
              <a:t>		</a:t>
            </a:r>
            <a:r>
              <a:rPr lang="en-US" altLang="zh-TW" sz="1800" smtClean="0">
                <a:solidFill>
                  <a:srgbClr val="0066FF"/>
                </a:solidFill>
              </a:rPr>
              <a:t>and</a:t>
            </a:r>
            <a:r>
              <a:rPr lang="en-US" altLang="zh-TW" sz="1800" smtClean="0"/>
              <a:t> branch.branch-name = account.branch-name)</a:t>
            </a:r>
            <a:br>
              <a:rPr lang="en-US" altLang="zh-TW" sz="1800" smtClean="0"/>
            </a:br>
            <a:endParaRPr lang="en-US" altLang="zh-TW" sz="1800" smtClean="0"/>
          </a:p>
          <a:p>
            <a:pPr eaLnBrk="1" hangingPunct="1">
              <a:buFontTx/>
              <a:buNone/>
            </a:pPr>
            <a:r>
              <a:rPr lang="en-US" altLang="zh-TW" sz="1800" smtClean="0">
                <a:solidFill>
                  <a:srgbClr val="0066FF"/>
                </a:solidFill>
              </a:rPr>
              <a:t>	delete</a:t>
            </a:r>
            <a:r>
              <a:rPr lang="en-US" altLang="zh-TW" sz="1800" smtClean="0"/>
              <a:t> </a:t>
            </a:r>
            <a:r>
              <a:rPr lang="en-US" altLang="zh-TW" sz="1800" smtClean="0">
                <a:solidFill>
                  <a:srgbClr val="0066FF"/>
                </a:solidFill>
              </a:rPr>
              <a:t>from</a:t>
            </a:r>
            <a:r>
              <a:rPr lang="en-US" altLang="zh-TW" sz="1800" smtClean="0"/>
              <a:t> account</a:t>
            </a:r>
            <a:br>
              <a:rPr lang="en-US" altLang="zh-TW" sz="1800" smtClean="0"/>
            </a:br>
            <a:r>
              <a:rPr lang="en-US" altLang="zh-TW" sz="1800" smtClean="0">
                <a:solidFill>
                  <a:srgbClr val="0066FF"/>
                </a:solidFill>
              </a:rPr>
              <a:t>where</a:t>
            </a:r>
            <a:r>
              <a:rPr lang="en-US" altLang="zh-TW" sz="1800" smtClean="0"/>
              <a:t> branch-name </a:t>
            </a:r>
            <a:r>
              <a:rPr lang="en-US" altLang="zh-TW" sz="1800" smtClean="0">
                <a:solidFill>
                  <a:srgbClr val="0066FF"/>
                </a:solidFill>
              </a:rPr>
              <a:t>in</a:t>
            </a:r>
            <a:r>
              <a:rPr lang="en-US" altLang="zh-TW" sz="1800" smtClean="0"/>
              <a:t> (</a:t>
            </a:r>
            <a:r>
              <a:rPr lang="en-US" altLang="zh-TW" sz="1800" smtClean="0">
                <a:solidFill>
                  <a:srgbClr val="0066FF"/>
                </a:solidFill>
              </a:rPr>
              <a:t>select</a:t>
            </a:r>
            <a:r>
              <a:rPr lang="en-US" altLang="zh-TW" sz="1800" smtClean="0"/>
              <a:t> branch-name </a:t>
            </a:r>
            <a:r>
              <a:rPr lang="en-US" altLang="zh-TW" sz="1800" smtClean="0">
                <a:solidFill>
                  <a:srgbClr val="0066FF"/>
                </a:solidFill>
              </a:rPr>
              <a:t>from</a:t>
            </a:r>
            <a:r>
              <a:rPr lang="en-US" altLang="zh-TW" sz="1800" smtClean="0"/>
              <a:t> branch</a:t>
            </a:r>
            <a:br>
              <a:rPr lang="en-US" altLang="zh-TW" sz="1800" smtClean="0"/>
            </a:br>
            <a:r>
              <a:rPr lang="en-US" altLang="zh-TW" sz="1800" smtClean="0"/>
              <a:t>			</a:t>
            </a:r>
            <a:r>
              <a:rPr lang="en-US" altLang="zh-TW" sz="1800" smtClean="0">
                <a:solidFill>
                  <a:srgbClr val="0066FF"/>
                </a:solidFill>
              </a:rPr>
              <a:t>where</a:t>
            </a:r>
            <a:r>
              <a:rPr lang="en-US" altLang="zh-TW" sz="1800" smtClean="0"/>
              <a:t> branch-city = “Needham”)</a:t>
            </a:r>
            <a:br>
              <a:rPr lang="en-US" altLang="zh-TW" sz="1800" smtClean="0"/>
            </a:br>
            <a:endParaRPr lang="en-US" altLang="zh-TW" sz="1800" smtClean="0"/>
          </a:p>
          <a:p>
            <a:pPr eaLnBrk="1" hangingPunct="1"/>
            <a:r>
              <a:rPr lang="en-US" altLang="zh-TW" sz="1800" smtClean="0"/>
              <a:t>The first delete removes depositor records for accounts in Needham. </a:t>
            </a:r>
          </a:p>
          <a:p>
            <a:pPr eaLnBrk="1" hangingPunct="1"/>
            <a:r>
              <a:rPr lang="en-US" altLang="zh-TW" sz="1800" smtClean="0"/>
              <a:t>Such deletions of depositors can happen automatically, if we use “ON DELETE CASCADE” for the foreign key account-number in depositor.  </a:t>
            </a:r>
          </a:p>
        </p:txBody>
      </p:sp>
      <p:sp>
        <p:nvSpPr>
          <p:cNvPr id="302087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400" smtClean="0"/>
              <a:t>Complex Deletion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7D760605-F3BB-4096-90D7-B305A341D45D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21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400" smtClean="0"/>
              <a:t>Record Insertion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/>
              <a:t>Add a new tuple to account</a:t>
            </a:r>
            <a:br>
              <a:rPr lang="en-US" altLang="zh-TW" sz="2000" smtClean="0"/>
            </a:br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smtClean="0">
                <a:solidFill>
                  <a:srgbClr val="0066FF"/>
                </a:solidFill>
              </a:rPr>
              <a:t>insert</a:t>
            </a:r>
            <a:r>
              <a:rPr lang="en-US" altLang="zh-TW" sz="2000" smtClean="0"/>
              <a:t> </a:t>
            </a:r>
            <a:r>
              <a:rPr lang="en-US" altLang="zh-TW" sz="2000" smtClean="0">
                <a:solidFill>
                  <a:srgbClr val="0066FF"/>
                </a:solidFill>
              </a:rPr>
              <a:t>into</a:t>
            </a:r>
            <a:r>
              <a:rPr lang="en-US" altLang="zh-TW" sz="2000" smtClean="0"/>
              <a:t> account </a:t>
            </a:r>
            <a:r>
              <a:rPr lang="en-US" altLang="zh-TW" sz="2000" smtClean="0">
                <a:solidFill>
                  <a:srgbClr val="0066FF"/>
                </a:solidFill>
              </a:rPr>
              <a:t>values</a:t>
            </a:r>
            <a:r>
              <a:rPr lang="en-US" altLang="zh-TW" sz="2000" smtClean="0"/>
              <a:t> (“Perryridge”, A-9732, 1200)</a:t>
            </a:r>
            <a:br>
              <a:rPr lang="en-US" altLang="zh-TW" sz="2000" smtClean="0"/>
            </a:br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smtClean="0"/>
              <a:t>To reorder attributes, specify attribute names explicitly:</a:t>
            </a:r>
            <a:br>
              <a:rPr lang="en-US" altLang="zh-TW" sz="2000" smtClean="0"/>
            </a:br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smtClean="0">
                <a:solidFill>
                  <a:srgbClr val="0066FF"/>
                </a:solidFill>
              </a:rPr>
              <a:t>insert</a:t>
            </a:r>
            <a:r>
              <a:rPr lang="en-US" altLang="zh-TW" sz="2000" smtClean="0"/>
              <a:t> </a:t>
            </a:r>
            <a:r>
              <a:rPr lang="en-US" altLang="zh-TW" sz="2000" smtClean="0">
                <a:solidFill>
                  <a:srgbClr val="0066FF"/>
                </a:solidFill>
              </a:rPr>
              <a:t>into</a:t>
            </a:r>
            <a:r>
              <a:rPr lang="en-US" altLang="zh-TW" sz="2000" smtClean="0"/>
              <a:t> account </a:t>
            </a:r>
            <a:r>
              <a:rPr lang="en-US" altLang="zh-TW" sz="2000" smtClean="0">
                <a:solidFill>
                  <a:srgbClr val="FF0000"/>
                </a:solidFill>
              </a:rPr>
              <a:t>(branch-name, balance, account-number)</a:t>
            </a:r>
            <a:r>
              <a:rPr lang="en-US" altLang="zh-TW" sz="2000" smtClean="0"/>
              <a:t> 	</a:t>
            </a:r>
            <a:r>
              <a:rPr lang="en-US" altLang="zh-TW" sz="2000" smtClean="0">
                <a:solidFill>
                  <a:srgbClr val="0066FF"/>
                </a:solidFill>
              </a:rPr>
              <a:t>values</a:t>
            </a:r>
            <a:r>
              <a:rPr lang="en-US" altLang="zh-TW" sz="2000" smtClean="0"/>
              <a:t> (“Perryridge”, 1200, A-9732)</a:t>
            </a:r>
            <a:br>
              <a:rPr lang="en-US" altLang="zh-TW" sz="2000" smtClean="0"/>
            </a:br>
            <a:endParaRPr lang="en-US" altLang="zh-TW" sz="2000" smtClean="0"/>
          </a:p>
          <a:p>
            <a:pPr eaLnBrk="1" hangingPunct="1"/>
            <a:r>
              <a:rPr lang="en-US" altLang="zh-TW" sz="2000" smtClean="0"/>
              <a:t>Add a new tuple to account with balance set to null</a:t>
            </a:r>
            <a:br>
              <a:rPr lang="en-US" altLang="zh-TW" sz="2000" smtClean="0"/>
            </a:br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smtClean="0">
                <a:solidFill>
                  <a:srgbClr val="0066FF"/>
                </a:solidFill>
              </a:rPr>
              <a:t>insert</a:t>
            </a:r>
            <a:r>
              <a:rPr lang="en-US" altLang="zh-TW" sz="2000" smtClean="0"/>
              <a:t> </a:t>
            </a:r>
            <a:r>
              <a:rPr lang="en-US" altLang="zh-TW" sz="2000" smtClean="0">
                <a:solidFill>
                  <a:srgbClr val="0066FF"/>
                </a:solidFill>
              </a:rPr>
              <a:t>into</a:t>
            </a:r>
            <a:r>
              <a:rPr lang="en-US" altLang="zh-TW" sz="2000" smtClean="0"/>
              <a:t> account </a:t>
            </a:r>
            <a:r>
              <a:rPr lang="en-US" altLang="zh-TW" sz="2000" smtClean="0">
                <a:solidFill>
                  <a:srgbClr val="0066FF"/>
                </a:solidFill>
              </a:rPr>
              <a:t>values </a:t>
            </a:r>
            <a:r>
              <a:rPr lang="en-US" altLang="zh-TW" sz="2000" smtClean="0"/>
              <a:t>( “Perryridge”, “A-777”, null)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248A6D0-0535-4224-8AE1-D96305833282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22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25724" dir="2700000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400" smtClean="0"/>
              <a:t>Complex Insertion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/>
              <a:t>Create a $200 savings account for all loan customers of the Perryridge branch. Let the loan number serve as the account number for the new savings account.</a:t>
            </a:r>
            <a:br>
              <a:rPr lang="en-US" altLang="zh-TW" sz="2000" smtClean="0"/>
            </a:br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smtClean="0">
                <a:solidFill>
                  <a:srgbClr val="0066FF"/>
                </a:solidFill>
              </a:rPr>
              <a:t>insert</a:t>
            </a:r>
            <a:r>
              <a:rPr lang="en-US" altLang="zh-TW" sz="2000" smtClean="0"/>
              <a:t> </a:t>
            </a:r>
            <a:r>
              <a:rPr lang="en-US" altLang="zh-TW" sz="2000" smtClean="0">
                <a:solidFill>
                  <a:srgbClr val="0066FF"/>
                </a:solidFill>
              </a:rPr>
              <a:t>into</a:t>
            </a:r>
            <a:r>
              <a:rPr lang="en-US" altLang="zh-TW" sz="2000" smtClean="0"/>
              <a:t> account</a:t>
            </a:r>
            <a:br>
              <a:rPr lang="en-US" altLang="zh-TW" sz="2000" smtClean="0"/>
            </a:br>
            <a:r>
              <a:rPr lang="en-US" altLang="zh-TW" sz="2000" smtClean="0"/>
              <a:t>	</a:t>
            </a:r>
            <a:r>
              <a:rPr lang="en-US" altLang="zh-TW" sz="2000" smtClean="0">
                <a:solidFill>
                  <a:srgbClr val="0066FF"/>
                </a:solidFill>
              </a:rPr>
              <a:t>select</a:t>
            </a:r>
            <a:r>
              <a:rPr lang="en-US" altLang="zh-TW" sz="2000" smtClean="0"/>
              <a:t> branch-name, loan-number, 200</a:t>
            </a:r>
            <a:br>
              <a:rPr lang="en-US" altLang="zh-TW" sz="2000" smtClean="0"/>
            </a:br>
            <a:r>
              <a:rPr lang="en-US" altLang="zh-TW" sz="2000" smtClean="0"/>
              <a:t>	</a:t>
            </a:r>
            <a:r>
              <a:rPr lang="en-US" altLang="zh-TW" sz="2000" smtClean="0">
                <a:solidFill>
                  <a:srgbClr val="0066FF"/>
                </a:solidFill>
              </a:rPr>
              <a:t>from</a:t>
            </a:r>
            <a:r>
              <a:rPr lang="en-US" altLang="zh-TW" sz="2000" smtClean="0"/>
              <a:t> loan</a:t>
            </a:r>
            <a:br>
              <a:rPr lang="en-US" altLang="zh-TW" sz="2000" smtClean="0"/>
            </a:br>
            <a:r>
              <a:rPr lang="en-US" altLang="zh-TW" sz="2000" smtClean="0"/>
              <a:t>	</a:t>
            </a:r>
            <a:r>
              <a:rPr lang="en-US" altLang="zh-TW" sz="2000" smtClean="0">
                <a:solidFill>
                  <a:srgbClr val="0066FF"/>
                </a:solidFill>
              </a:rPr>
              <a:t>where</a:t>
            </a:r>
            <a:r>
              <a:rPr lang="en-US" altLang="zh-TW" sz="2000" smtClean="0"/>
              <a:t> branch-name=“Perryridge”</a:t>
            </a:r>
            <a:br>
              <a:rPr lang="en-US" altLang="zh-TW" sz="2000" smtClean="0"/>
            </a:br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smtClean="0">
                <a:solidFill>
                  <a:srgbClr val="0066FF"/>
                </a:solidFill>
              </a:rPr>
              <a:t>insert</a:t>
            </a:r>
            <a:r>
              <a:rPr lang="en-US" altLang="zh-TW" sz="2000" smtClean="0"/>
              <a:t> </a:t>
            </a:r>
            <a:r>
              <a:rPr lang="en-US" altLang="zh-TW" sz="2000" smtClean="0">
                <a:solidFill>
                  <a:srgbClr val="0066FF"/>
                </a:solidFill>
              </a:rPr>
              <a:t>into</a:t>
            </a:r>
            <a:r>
              <a:rPr lang="en-US" altLang="zh-TW" sz="2000" smtClean="0"/>
              <a:t> depositor</a:t>
            </a:r>
            <a:br>
              <a:rPr lang="en-US" altLang="zh-TW" sz="2000" smtClean="0"/>
            </a:br>
            <a:r>
              <a:rPr lang="en-US" altLang="zh-TW" sz="2000" smtClean="0"/>
              <a:t>	</a:t>
            </a:r>
            <a:r>
              <a:rPr lang="en-US" altLang="zh-TW" sz="2000" smtClean="0">
                <a:solidFill>
                  <a:srgbClr val="0066FF"/>
                </a:solidFill>
              </a:rPr>
              <a:t>select</a:t>
            </a:r>
            <a:r>
              <a:rPr lang="en-US" altLang="zh-TW" sz="2000" smtClean="0"/>
              <a:t> customer-name, loan-number</a:t>
            </a:r>
            <a:br>
              <a:rPr lang="en-US" altLang="zh-TW" sz="2000" smtClean="0"/>
            </a:br>
            <a:r>
              <a:rPr lang="en-US" altLang="zh-TW" sz="2000" smtClean="0"/>
              <a:t>	</a:t>
            </a:r>
            <a:r>
              <a:rPr lang="en-US" altLang="zh-TW" sz="2000" smtClean="0">
                <a:solidFill>
                  <a:srgbClr val="0066FF"/>
                </a:solidFill>
              </a:rPr>
              <a:t>from</a:t>
            </a:r>
            <a:r>
              <a:rPr lang="en-US" altLang="zh-TW" sz="2000" smtClean="0"/>
              <a:t> loan, borrower</a:t>
            </a:r>
            <a:br>
              <a:rPr lang="en-US" altLang="zh-TW" sz="2000" smtClean="0"/>
            </a:br>
            <a:r>
              <a:rPr lang="en-US" altLang="zh-TW" sz="2000" smtClean="0"/>
              <a:t>	</a:t>
            </a:r>
            <a:r>
              <a:rPr lang="en-US" altLang="zh-TW" sz="2000" smtClean="0">
                <a:solidFill>
                  <a:srgbClr val="0066FF"/>
                </a:solidFill>
              </a:rPr>
              <a:t>where</a:t>
            </a:r>
            <a:r>
              <a:rPr lang="en-US" altLang="zh-TW" sz="2000" smtClean="0"/>
              <a:t> branch-name=“Perryridge”</a:t>
            </a:r>
            <a:br>
              <a:rPr lang="en-US" altLang="zh-TW" sz="2000" smtClean="0"/>
            </a:br>
            <a:r>
              <a:rPr lang="en-US" altLang="zh-TW" sz="2000" smtClean="0"/>
              <a:t>	</a:t>
            </a:r>
            <a:r>
              <a:rPr lang="en-US" altLang="zh-TW" sz="2000" smtClean="0">
                <a:solidFill>
                  <a:srgbClr val="0066FF"/>
                </a:solidFill>
              </a:rPr>
              <a:t>and</a:t>
            </a:r>
            <a:r>
              <a:rPr lang="en-US" altLang="zh-TW" sz="2000" smtClean="0"/>
              <a:t> loan.account-number = borrower.account-number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F87368C-5D68-460A-887B-9FEEEB3DF38D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23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400" smtClean="0"/>
              <a:t>Record Updates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/>
              <a:t>Increase all accounts with balance over $10,000 by 6%; all other accounts receive 5%.</a:t>
            </a:r>
          </a:p>
          <a:p>
            <a:pPr lvl="1" eaLnBrk="1" hangingPunct="1"/>
            <a:r>
              <a:rPr lang="en-US" altLang="zh-TW" smtClean="0"/>
              <a:t>Write two update statements:</a:t>
            </a:r>
            <a:br>
              <a:rPr lang="en-US" altLang="zh-TW" smtClean="0"/>
            </a:br>
            <a:r>
              <a:rPr lang="en-US" altLang="zh-TW" smtClean="0"/>
              <a:t>		</a:t>
            </a:r>
            <a:r>
              <a:rPr lang="en-US" altLang="zh-TW" smtClean="0">
                <a:solidFill>
                  <a:srgbClr val="0066FF"/>
                </a:solidFill>
              </a:rPr>
              <a:t>update</a:t>
            </a:r>
            <a:r>
              <a:rPr lang="en-US" altLang="zh-TW" smtClean="0"/>
              <a:t> account</a:t>
            </a:r>
            <a:br>
              <a:rPr lang="en-US" altLang="zh-TW" smtClean="0"/>
            </a:br>
            <a:r>
              <a:rPr lang="en-US" altLang="zh-TW" smtClean="0"/>
              <a:t>		</a:t>
            </a:r>
            <a:r>
              <a:rPr lang="en-US" altLang="zh-TW" smtClean="0">
                <a:solidFill>
                  <a:srgbClr val="0066FF"/>
                </a:solidFill>
              </a:rPr>
              <a:t>set</a:t>
            </a:r>
            <a:r>
              <a:rPr lang="en-US" altLang="zh-TW" smtClean="0"/>
              <a:t> balance = balance *1.06</a:t>
            </a:r>
            <a:br>
              <a:rPr lang="en-US" altLang="zh-TW" smtClean="0"/>
            </a:br>
            <a:r>
              <a:rPr lang="en-US" altLang="zh-TW" smtClean="0"/>
              <a:t>		</a:t>
            </a:r>
            <a:r>
              <a:rPr lang="en-US" altLang="zh-TW" smtClean="0">
                <a:solidFill>
                  <a:srgbClr val="0066FF"/>
                </a:solidFill>
              </a:rPr>
              <a:t>where</a:t>
            </a:r>
            <a:r>
              <a:rPr lang="en-US" altLang="zh-TW" smtClean="0"/>
              <a:t> balance </a:t>
            </a:r>
            <a:r>
              <a:rPr lang="en-US" altLang="zh-TW" b="1" smtClean="0"/>
              <a:t>&gt;</a:t>
            </a:r>
            <a:r>
              <a:rPr lang="en-US" altLang="zh-TW" smtClean="0"/>
              <a:t>10000</a:t>
            </a:r>
            <a:br>
              <a:rPr lang="en-US" altLang="zh-TW" smtClean="0"/>
            </a:b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/>
              <a:t>		</a:t>
            </a:r>
            <a:r>
              <a:rPr lang="en-US" altLang="zh-TW" smtClean="0">
                <a:solidFill>
                  <a:srgbClr val="0066FF"/>
                </a:solidFill>
              </a:rPr>
              <a:t>update</a:t>
            </a:r>
            <a:r>
              <a:rPr lang="en-US" altLang="zh-TW" smtClean="0"/>
              <a:t> account </a:t>
            </a:r>
            <a:br>
              <a:rPr lang="en-US" altLang="zh-TW" smtClean="0"/>
            </a:br>
            <a:r>
              <a:rPr lang="en-US" altLang="zh-TW" smtClean="0"/>
              <a:t>		</a:t>
            </a:r>
            <a:r>
              <a:rPr lang="en-US" altLang="zh-TW" smtClean="0">
                <a:solidFill>
                  <a:srgbClr val="0066FF"/>
                </a:solidFill>
              </a:rPr>
              <a:t>set</a:t>
            </a:r>
            <a:r>
              <a:rPr lang="en-US" altLang="zh-TW" smtClean="0"/>
              <a:t> balance = balance *1.05</a:t>
            </a:r>
            <a:br>
              <a:rPr lang="en-US" altLang="zh-TW" smtClean="0"/>
            </a:br>
            <a:r>
              <a:rPr lang="en-US" altLang="zh-TW" smtClean="0"/>
              <a:t>		</a:t>
            </a:r>
            <a:r>
              <a:rPr lang="en-US" altLang="zh-TW" smtClean="0">
                <a:solidFill>
                  <a:srgbClr val="0066FF"/>
                </a:solidFill>
              </a:rPr>
              <a:t>where</a:t>
            </a:r>
            <a:r>
              <a:rPr lang="en-US" altLang="zh-TW" smtClean="0"/>
              <a:t> balance </a:t>
            </a:r>
            <a:r>
              <a:rPr lang="en-US" altLang="zh-TW" b="1" smtClean="0">
                <a:sym typeface="Symbol" pitchFamily="18" charset="2"/>
              </a:rPr>
              <a:t></a:t>
            </a:r>
            <a:r>
              <a:rPr lang="en-US" altLang="zh-TW" smtClean="0">
                <a:sym typeface="Symbol" pitchFamily="18" charset="2"/>
              </a:rPr>
              <a:t> 10000</a:t>
            </a:r>
          </a:p>
          <a:p>
            <a:pPr lvl="1" eaLnBrk="1" hangingPunct="1"/>
            <a:r>
              <a:rPr lang="en-US" altLang="zh-TW" smtClean="0">
                <a:sym typeface="Symbol" pitchFamily="18" charset="2"/>
              </a:rPr>
              <a:t>the order is important</a:t>
            </a:r>
          </a:p>
          <a:p>
            <a:pPr lvl="1" eaLnBrk="1" hangingPunct="1"/>
            <a:r>
              <a:rPr lang="en-US" altLang="zh-TW" smtClean="0">
                <a:sym typeface="Symbol" pitchFamily="18" charset="2"/>
              </a:rPr>
              <a:t>can be done better using the </a:t>
            </a:r>
            <a:r>
              <a:rPr lang="en-US" altLang="zh-TW" smtClean="0">
                <a:solidFill>
                  <a:srgbClr val="0066FF"/>
                </a:solidFill>
                <a:sym typeface="Symbol" pitchFamily="18" charset="2"/>
              </a:rPr>
              <a:t>case</a:t>
            </a:r>
            <a:r>
              <a:rPr lang="en-US" altLang="zh-TW" smtClean="0">
                <a:sym typeface="Symbol" pitchFamily="18" charset="2"/>
              </a:rPr>
              <a:t> statement</a:t>
            </a:r>
            <a:r>
              <a:rPr lang="en-US" altLang="zh-TW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2E5F0B1-E731-42D6-96F6-77ED26DCBA04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24</a:t>
            </a:fld>
            <a:endParaRPr lang="en-US" altLang="zh-TW" sz="1400" dirty="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eaLnBrk="1" hangingPunct="1"/>
            <a:r>
              <a:rPr lang="en-US" sz="2400" smtClean="0"/>
              <a:t>Case Statement for Conditional Updates</a:t>
            </a:r>
            <a:endParaRPr lang="en-US" altLang="zh-TW" sz="2400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Same query as before. Increase all accounts with balances over $10,000 by 6%; all other accounts receive 5%.</a:t>
            </a:r>
            <a:br>
              <a:rPr lang="en-US" dirty="0" smtClean="0"/>
            </a:b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        </a:t>
            </a:r>
            <a:r>
              <a:rPr lang="en-US" dirty="0" smtClean="0">
                <a:solidFill>
                  <a:schemeClr val="accent2"/>
                </a:solidFill>
              </a:rPr>
              <a:t>update</a:t>
            </a:r>
            <a:r>
              <a:rPr lang="en-US" dirty="0" smtClean="0"/>
              <a:t> account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olidFill>
                  <a:schemeClr val="accent2"/>
                </a:solidFill>
              </a:rPr>
              <a:t>set</a:t>
            </a:r>
            <a:r>
              <a:rPr lang="en-US" dirty="0" smtClean="0"/>
              <a:t> balance =  </a:t>
            </a:r>
            <a:r>
              <a:rPr lang="en-US" dirty="0" smtClean="0">
                <a:solidFill>
                  <a:schemeClr val="accent2"/>
                </a:solidFill>
              </a:rPr>
              <a:t>case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                           </a:t>
            </a:r>
            <a:r>
              <a:rPr lang="en-US" dirty="0" smtClean="0">
                <a:solidFill>
                  <a:schemeClr val="accent2"/>
                </a:solidFill>
              </a:rPr>
              <a:t>when</a:t>
            </a:r>
            <a:r>
              <a:rPr lang="en-US" dirty="0" smtClean="0"/>
              <a:t> balance &lt;= 10000 					</a:t>
            </a:r>
            <a:r>
              <a:rPr lang="en-US" dirty="0" smtClean="0">
                <a:solidFill>
                  <a:schemeClr val="accent2"/>
                </a:solidFill>
              </a:rPr>
              <a:t>then</a:t>
            </a:r>
            <a:r>
              <a:rPr lang="en-US" dirty="0" smtClean="0"/>
              <a:t> balance *1.05</a:t>
            </a:r>
            <a:br>
              <a:rPr lang="en-US" dirty="0" smtClean="0"/>
            </a:br>
            <a:r>
              <a:rPr lang="en-US" dirty="0" smtClean="0"/>
              <a:t>                                   </a:t>
            </a:r>
            <a:r>
              <a:rPr lang="en-US" dirty="0" smtClean="0">
                <a:solidFill>
                  <a:schemeClr val="accent2"/>
                </a:solidFill>
              </a:rPr>
              <a:t>else </a:t>
            </a:r>
            <a:r>
              <a:rPr lang="en-US" dirty="0" smtClean="0"/>
              <a:t> balance * 1.06</a:t>
            </a:r>
            <a:br>
              <a:rPr lang="en-US" dirty="0" smtClean="0"/>
            </a:br>
            <a:r>
              <a:rPr lang="en-US" dirty="0" smtClean="0"/>
              <a:t>                              </a:t>
            </a:r>
            <a:r>
              <a:rPr lang="en-US" dirty="0" smtClean="0">
                <a:solidFill>
                  <a:schemeClr val="accent2"/>
                </a:solidFill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9D5BC490-8A5B-47EF-9C87-D2BACBD60342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25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839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Provide a mechanism to hide certain data from the view of certain users. To create a view we use the command:</a:t>
            </a:r>
            <a:br>
              <a:rPr lang="en-US" altLang="zh-TW" sz="2000" smtClean="0"/>
            </a:br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smtClean="0"/>
              <a:t>		</a:t>
            </a:r>
            <a:r>
              <a:rPr lang="en-US" altLang="zh-TW" sz="2000" smtClean="0">
                <a:solidFill>
                  <a:srgbClr val="0066FF"/>
                </a:solidFill>
              </a:rPr>
              <a:t>create view</a:t>
            </a:r>
            <a:r>
              <a:rPr lang="en-US" altLang="zh-TW" sz="2000" smtClean="0"/>
              <a:t> view-name </a:t>
            </a:r>
            <a:r>
              <a:rPr lang="en-US" altLang="zh-TW" sz="2000" smtClean="0">
                <a:solidFill>
                  <a:srgbClr val="0066FF"/>
                </a:solidFill>
              </a:rPr>
              <a:t>as</a:t>
            </a:r>
            <a:r>
              <a:rPr lang="en-US" altLang="zh-TW" sz="2000" smtClean="0"/>
              <a:t> &lt;query expression&gt;</a:t>
            </a:r>
            <a:br>
              <a:rPr lang="en-US" altLang="zh-TW" sz="2000" smtClean="0"/>
            </a:br>
            <a:r>
              <a:rPr lang="en-US" altLang="zh-TW" sz="2000" smtClean="0"/>
              <a:t>where: </a:t>
            </a:r>
            <a:r>
              <a:rPr lang="en-US" altLang="zh-TW" smtClean="0"/>
              <a:t>&lt;query expression&gt; is any legal SQL query</a:t>
            </a:r>
          </a:p>
          <a:p>
            <a:pPr eaLnBrk="1" hangingPunct="1">
              <a:lnSpc>
                <a:spcPct val="90000"/>
              </a:lnSpc>
            </a:pPr>
            <a:endParaRPr lang="en-US" altLang="zh-TW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EXAMPLE: Create a view from loan(</a:t>
            </a:r>
            <a:r>
              <a:rPr lang="en-US" altLang="zh-TW" sz="2000" u="sng" smtClean="0"/>
              <a:t>loan-number</a:t>
            </a:r>
            <a:r>
              <a:rPr lang="en-US" altLang="zh-TW" sz="2000" smtClean="0"/>
              <a:t>, branch-name, amount) that hides the amount. </a:t>
            </a:r>
            <a:br>
              <a:rPr lang="en-US" altLang="zh-TW" sz="2000" smtClean="0"/>
            </a:br>
            <a:r>
              <a:rPr lang="en-US" altLang="zh-TW" sz="2000" smtClean="0">
                <a:solidFill>
                  <a:srgbClr val="0066FF"/>
                </a:solidFill>
              </a:rPr>
              <a:t>create view</a:t>
            </a:r>
            <a:r>
              <a:rPr lang="en-US" altLang="zh-TW" sz="2000" smtClean="0"/>
              <a:t> </a:t>
            </a:r>
            <a:r>
              <a:rPr lang="en-US" altLang="zh-TW" sz="2000" smtClean="0">
                <a:solidFill>
                  <a:srgbClr val="FF0000"/>
                </a:solidFill>
              </a:rPr>
              <a:t>branch-loan</a:t>
            </a:r>
            <a:r>
              <a:rPr lang="en-US" altLang="zh-TW" sz="2000" smtClean="0"/>
              <a:t> </a:t>
            </a:r>
            <a:r>
              <a:rPr lang="en-US" altLang="zh-TW" sz="2000" smtClean="0">
                <a:solidFill>
                  <a:srgbClr val="0066FF"/>
                </a:solidFill>
              </a:rPr>
              <a:t>as</a:t>
            </a:r>
            <a:r>
              <a:rPr lang="en-US" altLang="zh-TW" sz="2000" smtClean="0"/>
              <a:t> </a:t>
            </a:r>
            <a:br>
              <a:rPr lang="en-US" altLang="zh-TW" sz="2000" smtClean="0"/>
            </a:br>
            <a:r>
              <a:rPr lang="en-US" altLang="zh-TW" sz="2000" smtClean="0"/>
              <a:t>			</a:t>
            </a:r>
            <a:r>
              <a:rPr lang="en-US" altLang="zh-TW" sz="2000" smtClean="0">
                <a:solidFill>
                  <a:srgbClr val="0066FF"/>
                </a:solidFill>
              </a:rPr>
              <a:t>select</a:t>
            </a:r>
            <a:r>
              <a:rPr lang="en-US" altLang="zh-TW" sz="2000" smtClean="0"/>
              <a:t> branch-name, loan-number</a:t>
            </a:r>
            <a:br>
              <a:rPr lang="en-US" altLang="zh-TW" sz="2000" smtClean="0"/>
            </a:br>
            <a:r>
              <a:rPr lang="en-US" altLang="zh-TW" sz="2000" smtClean="0"/>
              <a:t>			</a:t>
            </a:r>
            <a:r>
              <a:rPr lang="en-US" altLang="zh-TW" sz="2000" smtClean="0">
                <a:solidFill>
                  <a:srgbClr val="0066FF"/>
                </a:solidFill>
              </a:rPr>
              <a:t>from</a:t>
            </a:r>
            <a:r>
              <a:rPr lang="en-US" altLang="zh-TW" sz="2000" smtClean="0"/>
              <a:t> loan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QUERY: Find all loans in the Perryridge branch</a:t>
            </a:r>
            <a:br>
              <a:rPr lang="en-US" altLang="zh-TW" sz="2000" smtClean="0"/>
            </a:br>
            <a:r>
              <a:rPr lang="en-US" altLang="zh-TW" sz="2000" smtClean="0"/>
              <a:t>		</a:t>
            </a:r>
            <a:r>
              <a:rPr lang="en-US" altLang="zh-TW" sz="2000" smtClean="0">
                <a:solidFill>
                  <a:srgbClr val="0066FF"/>
                </a:solidFill>
              </a:rPr>
              <a:t>select</a:t>
            </a:r>
            <a:r>
              <a:rPr lang="en-US" altLang="zh-TW" sz="2000" smtClean="0"/>
              <a:t> loan-number</a:t>
            </a:r>
            <a:br>
              <a:rPr lang="en-US" altLang="zh-TW" sz="2000" smtClean="0"/>
            </a:br>
            <a:r>
              <a:rPr lang="en-US" altLang="zh-TW" sz="2000" smtClean="0"/>
              <a:t>		</a:t>
            </a:r>
            <a:r>
              <a:rPr lang="en-US" altLang="zh-TW" sz="2000" smtClean="0">
                <a:solidFill>
                  <a:srgbClr val="0066FF"/>
                </a:solidFill>
              </a:rPr>
              <a:t>from</a:t>
            </a:r>
            <a:r>
              <a:rPr lang="en-US" altLang="zh-TW" sz="2000" smtClean="0"/>
              <a:t> </a:t>
            </a:r>
            <a:r>
              <a:rPr lang="en-US" altLang="zh-TW" sz="2000" smtClean="0">
                <a:solidFill>
                  <a:srgbClr val="FF0000"/>
                </a:solidFill>
              </a:rPr>
              <a:t>branch-loan</a:t>
            </a:r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smtClean="0"/>
              <a:t>		</a:t>
            </a:r>
            <a:r>
              <a:rPr lang="en-US" altLang="zh-TW" sz="2000" smtClean="0">
                <a:solidFill>
                  <a:srgbClr val="0066FF"/>
                </a:solidFill>
              </a:rPr>
              <a:t>where</a:t>
            </a:r>
            <a:r>
              <a:rPr lang="en-US" altLang="zh-TW" sz="2000" smtClean="0"/>
              <a:t> branch-name = </a:t>
            </a:r>
            <a:r>
              <a:rPr lang="en-US" altLang="zh-TW" sz="2000" smtClean="0">
                <a:latin typeface="Helvetica" pitchFamily="34" charset="0"/>
              </a:rPr>
              <a:t>“</a:t>
            </a:r>
            <a:r>
              <a:rPr lang="en-US" altLang="zh-TW" sz="2000" smtClean="0"/>
              <a:t>Perryridge</a:t>
            </a:r>
            <a:r>
              <a:rPr lang="en-US" altLang="zh-TW" sz="2000" smtClean="0">
                <a:latin typeface="Helvetica" pitchFamily="34" charset="0"/>
              </a:rPr>
              <a:t>”</a:t>
            </a:r>
            <a:endParaRPr lang="en-US" altLang="zh-TW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A user who has access to the view, but not the loan table, cannot see the amount.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Views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782B1580-1142-48A1-8A66-67D4C19DC84F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26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/>
              <a:t>Assume that we allow users who have access to branch-loan, to insert records in the view. </a:t>
            </a:r>
          </a:p>
          <a:p>
            <a:pPr eaLnBrk="1" hangingPunct="1"/>
            <a:r>
              <a:rPr lang="en-US" altLang="zh-TW" sz="2000" smtClean="0"/>
              <a:t>Add a new tuple to branch-loan</a:t>
            </a:r>
            <a:br>
              <a:rPr lang="en-US" altLang="zh-TW" sz="2000" smtClean="0"/>
            </a:br>
            <a:r>
              <a:rPr lang="en-US" altLang="zh-TW" sz="2000" smtClean="0"/>
              <a:t>		</a:t>
            </a:r>
            <a:r>
              <a:rPr lang="en-US" altLang="zh-TW" sz="2000" smtClean="0">
                <a:solidFill>
                  <a:srgbClr val="0066FF"/>
                </a:solidFill>
              </a:rPr>
              <a:t>insert into</a:t>
            </a:r>
            <a:r>
              <a:rPr lang="en-US" altLang="zh-TW" sz="2000" smtClean="0"/>
              <a:t> </a:t>
            </a:r>
            <a:r>
              <a:rPr lang="en-US" altLang="zh-TW" sz="2000" smtClean="0">
                <a:solidFill>
                  <a:srgbClr val="FF0000"/>
                </a:solidFill>
              </a:rPr>
              <a:t>branch-loan</a:t>
            </a:r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smtClean="0"/>
              <a:t>			</a:t>
            </a:r>
            <a:r>
              <a:rPr lang="en-US" altLang="zh-TW" sz="2000" smtClean="0">
                <a:solidFill>
                  <a:srgbClr val="0066FF"/>
                </a:solidFill>
              </a:rPr>
              <a:t>values</a:t>
            </a:r>
            <a:r>
              <a:rPr lang="en-US" altLang="zh-TW" sz="2000" smtClean="0"/>
              <a:t>(</a:t>
            </a:r>
            <a:r>
              <a:rPr lang="en-US" altLang="zh-TW" sz="2000" smtClean="0">
                <a:latin typeface="Helvetica" pitchFamily="34" charset="0"/>
              </a:rPr>
              <a:t>“</a:t>
            </a:r>
            <a:r>
              <a:rPr lang="en-US" altLang="zh-TW" sz="2000" smtClean="0"/>
              <a:t>Perryridge</a:t>
            </a:r>
            <a:r>
              <a:rPr lang="en-US" altLang="zh-TW" sz="2000" smtClean="0">
                <a:latin typeface="Helvetica" pitchFamily="34" charset="0"/>
              </a:rPr>
              <a:t>”</a:t>
            </a:r>
            <a:r>
              <a:rPr lang="en-US" altLang="zh-TW" sz="2000" smtClean="0"/>
              <a:t>, </a:t>
            </a:r>
            <a:r>
              <a:rPr lang="en-US" altLang="zh-TW" sz="2000" smtClean="0">
                <a:latin typeface="Helvetica" pitchFamily="34" charset="0"/>
              </a:rPr>
              <a:t>“</a:t>
            </a:r>
            <a:r>
              <a:rPr lang="en-US" altLang="zh-TW" sz="2000" smtClean="0"/>
              <a:t>L-307</a:t>
            </a:r>
            <a:r>
              <a:rPr lang="en-US" altLang="zh-TW" sz="2000" smtClean="0">
                <a:latin typeface="Helvetica" pitchFamily="34" charset="0"/>
              </a:rPr>
              <a:t>”</a:t>
            </a:r>
            <a:r>
              <a:rPr lang="en-US" altLang="zh-TW" sz="2000" smtClean="0"/>
              <a:t>)</a:t>
            </a:r>
          </a:p>
          <a:p>
            <a:pPr eaLnBrk="1" hangingPunct="1"/>
            <a:endParaRPr lang="en-US" altLang="zh-TW" sz="2000" smtClean="0"/>
          </a:p>
          <a:p>
            <a:pPr eaLnBrk="1" hangingPunct="1"/>
            <a:r>
              <a:rPr lang="en-US" altLang="zh-TW" sz="2000" smtClean="0">
                <a:solidFill>
                  <a:srgbClr val="008000"/>
                </a:solidFill>
              </a:rPr>
              <a:t>This insertion must be represented by the insertion of the tuple</a:t>
            </a:r>
            <a:br>
              <a:rPr lang="en-US" altLang="zh-TW" sz="2000" smtClean="0">
                <a:solidFill>
                  <a:srgbClr val="008000"/>
                </a:solidFill>
              </a:rPr>
            </a:br>
            <a:r>
              <a:rPr lang="en-US" altLang="zh-TW" sz="2000" smtClean="0">
                <a:solidFill>
                  <a:srgbClr val="008000"/>
                </a:solidFill>
              </a:rPr>
              <a:t>		(</a:t>
            </a:r>
            <a:r>
              <a:rPr lang="en-US" altLang="zh-TW" sz="2000" smtClean="0">
                <a:solidFill>
                  <a:srgbClr val="008000"/>
                </a:solidFill>
                <a:latin typeface="Helvetica" pitchFamily="34" charset="0"/>
              </a:rPr>
              <a:t>“</a:t>
            </a:r>
            <a:r>
              <a:rPr lang="en-US" altLang="zh-TW" sz="2000" smtClean="0">
                <a:solidFill>
                  <a:srgbClr val="008000"/>
                </a:solidFill>
              </a:rPr>
              <a:t>Perryridge</a:t>
            </a:r>
            <a:r>
              <a:rPr lang="en-US" altLang="zh-TW" sz="2000" smtClean="0">
                <a:solidFill>
                  <a:srgbClr val="008000"/>
                </a:solidFill>
                <a:latin typeface="Helvetica" pitchFamily="34" charset="0"/>
              </a:rPr>
              <a:t>”</a:t>
            </a:r>
            <a:r>
              <a:rPr lang="en-US" altLang="zh-TW" sz="2000" smtClean="0">
                <a:solidFill>
                  <a:srgbClr val="008000"/>
                </a:solidFill>
              </a:rPr>
              <a:t>, </a:t>
            </a:r>
            <a:r>
              <a:rPr lang="en-US" altLang="zh-TW" sz="2000" smtClean="0">
                <a:solidFill>
                  <a:srgbClr val="008000"/>
                </a:solidFill>
                <a:latin typeface="Helvetica" pitchFamily="34" charset="0"/>
              </a:rPr>
              <a:t>“</a:t>
            </a:r>
            <a:r>
              <a:rPr lang="en-US" altLang="zh-TW" sz="2000" smtClean="0">
                <a:solidFill>
                  <a:srgbClr val="008000"/>
                </a:solidFill>
              </a:rPr>
              <a:t>L-307</a:t>
            </a:r>
            <a:r>
              <a:rPr lang="en-US" altLang="zh-TW" sz="2000" smtClean="0">
                <a:solidFill>
                  <a:srgbClr val="008000"/>
                </a:solidFill>
                <a:latin typeface="Helvetica" pitchFamily="34" charset="0"/>
              </a:rPr>
              <a:t>”</a:t>
            </a:r>
            <a:r>
              <a:rPr lang="en-US" altLang="zh-TW" sz="2000" smtClean="0">
                <a:solidFill>
                  <a:srgbClr val="008000"/>
                </a:solidFill>
              </a:rPr>
              <a:t>,null)</a:t>
            </a:r>
            <a:br>
              <a:rPr lang="en-US" altLang="zh-TW" sz="2000" smtClean="0">
                <a:solidFill>
                  <a:srgbClr val="008000"/>
                </a:solidFill>
              </a:rPr>
            </a:br>
            <a:r>
              <a:rPr lang="en-US" altLang="zh-TW" sz="2000" smtClean="0">
                <a:solidFill>
                  <a:srgbClr val="008000"/>
                </a:solidFill>
              </a:rPr>
              <a:t>into the loan relation.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Update of a View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8ED1E31-2E75-4AF6-8AEC-A74F28E7A2EE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27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6375" y="768350"/>
            <a:ext cx="8785225" cy="540385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 smtClean="0">
                <a:solidFill>
                  <a:srgbClr val="0066FF"/>
                </a:solidFill>
              </a:rPr>
              <a:t>create view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Branch-Borrower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0066FF"/>
                </a:solidFill>
              </a:rPr>
              <a:t>as</a:t>
            </a:r>
            <a:r>
              <a:rPr lang="en-US" altLang="zh-TW" sz="2000" dirty="0" smtClean="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 smtClean="0"/>
              <a:t>(</a:t>
            </a:r>
            <a:r>
              <a:rPr lang="en-US" altLang="zh-TW" sz="2000" dirty="0" smtClean="0">
                <a:solidFill>
                  <a:srgbClr val="0066FF"/>
                </a:solidFill>
              </a:rPr>
              <a:t>select</a:t>
            </a:r>
            <a:r>
              <a:rPr lang="en-US" altLang="zh-TW" sz="2000" dirty="0" smtClean="0"/>
              <a:t> branch-name, customer-name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 smtClean="0">
                <a:solidFill>
                  <a:srgbClr val="0066FF"/>
                </a:solidFill>
              </a:rPr>
              <a:t>from</a:t>
            </a:r>
            <a:r>
              <a:rPr lang="en-US" altLang="zh-TW" sz="2000" dirty="0" smtClean="0"/>
              <a:t> loan, borrower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 smtClean="0">
                <a:solidFill>
                  <a:srgbClr val="0066FF"/>
                </a:solidFill>
              </a:rPr>
              <a:t>where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loan.loan</a:t>
            </a:r>
            <a:r>
              <a:rPr lang="en-US" altLang="zh-TW" sz="2000" dirty="0" smtClean="0"/>
              <a:t>-number = </a:t>
            </a:r>
            <a:r>
              <a:rPr lang="en-US" altLang="zh-TW" sz="2000" dirty="0" err="1" smtClean="0"/>
              <a:t>borrower.loan</a:t>
            </a:r>
            <a:r>
              <a:rPr lang="en-US" altLang="zh-TW" sz="2000" dirty="0" smtClean="0"/>
              <a:t>-number)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 smtClean="0"/>
              <a:t>Assume that we want to insert (Choi Hung, Lei Chen) into </a:t>
            </a:r>
            <a:r>
              <a:rPr lang="en-US" altLang="zh-TW" sz="2000" dirty="0" smtClean="0">
                <a:solidFill>
                  <a:srgbClr val="FF0000"/>
                </a:solidFill>
              </a:rPr>
              <a:t>Branch-Borrower.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 smtClean="0"/>
              <a:t>The loan and borrower tables have to be updated accordingly:</a:t>
            </a:r>
            <a:r>
              <a:rPr lang="en-US" altLang="zh-TW" sz="2000" dirty="0" smtClean="0">
                <a:solidFill>
                  <a:srgbClr val="FF0000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 smtClean="0">
                <a:solidFill>
                  <a:srgbClr val="0066FF"/>
                </a:solidFill>
              </a:rPr>
              <a:t>insert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0066FF"/>
                </a:solidFill>
              </a:rPr>
              <a:t>into</a:t>
            </a:r>
            <a:r>
              <a:rPr lang="en-US" altLang="zh-TW" sz="2000" dirty="0" smtClean="0"/>
              <a:t> loan </a:t>
            </a:r>
            <a:r>
              <a:rPr lang="en-US" altLang="zh-TW" sz="2000" dirty="0" smtClean="0">
                <a:solidFill>
                  <a:srgbClr val="FF0000"/>
                </a:solidFill>
              </a:rPr>
              <a:t>(branch-name, </a:t>
            </a:r>
            <a:r>
              <a:rPr lang="en-US" altLang="zh-TW" sz="2000" u="sng" dirty="0" smtClean="0">
                <a:solidFill>
                  <a:srgbClr val="FF0000"/>
                </a:solidFill>
              </a:rPr>
              <a:t>loan-number</a:t>
            </a:r>
            <a:r>
              <a:rPr lang="en-US" altLang="zh-TW" sz="2000" dirty="0" smtClean="0">
                <a:solidFill>
                  <a:srgbClr val="FF0000"/>
                </a:solidFill>
              </a:rPr>
              <a:t>, amount)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0066FF"/>
                </a:solidFill>
              </a:rPr>
              <a:t>values</a:t>
            </a:r>
            <a:r>
              <a:rPr lang="en-US" altLang="zh-TW" sz="2000" dirty="0" smtClean="0"/>
              <a:t> (</a:t>
            </a:r>
            <a:r>
              <a:rPr lang="en-US" altLang="zh-TW" sz="2000" dirty="0" smtClean="0">
                <a:latin typeface="Helvetica" pitchFamily="34" charset="0"/>
              </a:rPr>
              <a:t>“</a:t>
            </a:r>
            <a:r>
              <a:rPr lang="en-US" altLang="zh-TW" sz="2000" dirty="0" smtClean="0"/>
              <a:t>Choi Hung</a:t>
            </a:r>
            <a:r>
              <a:rPr lang="en-US" altLang="zh-TW" sz="2000" dirty="0" smtClean="0">
                <a:latin typeface="Helvetica" pitchFamily="34" charset="0"/>
              </a:rPr>
              <a:t>”</a:t>
            </a:r>
            <a:r>
              <a:rPr lang="en-US" altLang="zh-TW" sz="2000" dirty="0" smtClean="0"/>
              <a:t>, null, null)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 smtClean="0">
                <a:solidFill>
                  <a:srgbClr val="0066FF"/>
                </a:solidFill>
              </a:rPr>
              <a:t>insert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0066FF"/>
                </a:solidFill>
              </a:rPr>
              <a:t>into</a:t>
            </a:r>
            <a:r>
              <a:rPr lang="en-US" altLang="zh-TW" sz="2000" dirty="0" smtClean="0"/>
              <a:t> borrower </a:t>
            </a:r>
            <a:r>
              <a:rPr lang="en-US" altLang="zh-TW" sz="2000" dirty="0" smtClean="0">
                <a:solidFill>
                  <a:srgbClr val="FF0000"/>
                </a:solidFill>
              </a:rPr>
              <a:t>(</a:t>
            </a:r>
            <a:r>
              <a:rPr lang="en-US" altLang="zh-TW" sz="2000" u="sng" dirty="0" smtClean="0">
                <a:solidFill>
                  <a:srgbClr val="FF0000"/>
                </a:solidFill>
              </a:rPr>
              <a:t>customer-name, loan-number</a:t>
            </a:r>
            <a:r>
              <a:rPr lang="en-US" altLang="zh-TW" sz="2000" dirty="0" smtClean="0">
                <a:solidFill>
                  <a:srgbClr val="FF0000"/>
                </a:solidFill>
              </a:rPr>
              <a:t>)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0066FF"/>
                </a:solidFill>
              </a:rPr>
              <a:t>values</a:t>
            </a:r>
            <a:r>
              <a:rPr lang="en-US" altLang="zh-TW" sz="2000" dirty="0" smtClean="0"/>
              <a:t> (</a:t>
            </a:r>
            <a:r>
              <a:rPr lang="en-US" altLang="zh-TW" sz="2000" dirty="0" smtClean="0">
                <a:latin typeface="Helvetica" pitchFamily="34" charset="0"/>
              </a:rPr>
              <a:t>“</a:t>
            </a:r>
            <a:r>
              <a:rPr lang="en-US" altLang="zh-TW" sz="2000" dirty="0" smtClean="0"/>
              <a:t>Lei Chen</a:t>
            </a:r>
            <a:r>
              <a:rPr lang="en-US" altLang="zh-TW" sz="2000" dirty="0" smtClean="0">
                <a:latin typeface="Helvetica" pitchFamily="34" charset="0"/>
              </a:rPr>
              <a:t>”</a:t>
            </a:r>
            <a:r>
              <a:rPr lang="en-US" altLang="zh-TW" sz="2000" dirty="0" smtClean="0"/>
              <a:t>, null)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 smtClean="0"/>
              <a:t>These updates cannot be performed because the key values are null. Even if they were allowed, they would not have the desired effect since </a:t>
            </a:r>
            <a:r>
              <a:rPr lang="en-US" altLang="zh-TW" sz="2000" dirty="0" smtClean="0">
                <a:solidFill>
                  <a:srgbClr val="FF0000"/>
                </a:solidFill>
              </a:rPr>
              <a:t>Branch-Borrower</a:t>
            </a:r>
            <a:r>
              <a:rPr lang="en-US" altLang="zh-TW" sz="2000" dirty="0" smtClean="0"/>
              <a:t> still does not include (Choi Hung, Lei Chen) </a:t>
            </a:r>
            <a:r>
              <a:rPr lang="en-US" altLang="zh-TW" sz="2000" dirty="0" smtClean="0">
                <a:latin typeface="Helvetica" pitchFamily="34" charset="0"/>
              </a:rPr>
              <a:t>–</a:t>
            </a:r>
            <a:r>
              <a:rPr lang="en-US" altLang="zh-TW" sz="2000" dirty="0" smtClean="0"/>
              <a:t> the new tuples cannot be joined on the loan number because it is null.</a:t>
            </a:r>
          </a:p>
          <a:p>
            <a:pPr eaLnBrk="1" hangingPunct="1">
              <a:buFontTx/>
              <a:buNone/>
            </a:pPr>
            <a:endParaRPr lang="en-US" altLang="zh-TW" sz="1800" dirty="0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zh-TW" smtClean="0"/>
              <a:t>View Update Problems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2200F806-8A36-4B68-AA90-3066CFECFAE4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28</a:t>
            </a:fld>
            <a:endParaRPr lang="en-US" altLang="zh-TW" sz="1400" dirty="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35000"/>
          </a:xfrm>
        </p:spPr>
        <p:txBody>
          <a:bodyPr/>
          <a:lstStyle/>
          <a:p>
            <a:pPr eaLnBrk="1" hangingPunct="1"/>
            <a:r>
              <a:rPr lang="en-US" altLang="zh-TW" smtClean="0"/>
              <a:t>Rules for Updatable Views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37449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000" dirty="0" smtClean="0"/>
              <a:t>Rules for legal view updates:</a:t>
            </a:r>
            <a:br>
              <a:rPr lang="en-US" altLang="zh-TW" sz="2000" dirty="0" smtClean="0"/>
            </a:br>
            <a:endParaRPr lang="en-US" altLang="zh-TW" sz="2000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TW" sz="2000" dirty="0" smtClean="0">
                <a:solidFill>
                  <a:schemeClr val="accent2"/>
                </a:solidFill>
              </a:rPr>
              <a:t>A view built on a </a:t>
            </a:r>
            <a:r>
              <a:rPr lang="en-US" altLang="zh-TW" sz="2000" i="1" dirty="0" smtClean="0">
                <a:solidFill>
                  <a:srgbClr val="FF3300"/>
                </a:solidFill>
              </a:rPr>
              <a:t>single</a:t>
            </a:r>
            <a:r>
              <a:rPr lang="en-US" altLang="zh-TW" sz="2000" dirty="0" smtClean="0">
                <a:solidFill>
                  <a:schemeClr val="accent2"/>
                </a:solidFill>
              </a:rPr>
              <a:t> </a:t>
            </a:r>
            <a:r>
              <a:rPr lang="en-US" altLang="zh-TW" sz="2000" dirty="0" smtClean="0">
                <a:solidFill>
                  <a:schemeClr val="accent2"/>
                </a:solidFill>
              </a:rPr>
              <a:t>table </a:t>
            </a:r>
            <a:r>
              <a:rPr lang="en-US" altLang="zh-TW" sz="2000" dirty="0" smtClean="0">
                <a:solidFill>
                  <a:schemeClr val="accent2"/>
                </a:solidFill>
              </a:rPr>
              <a:t>is updatable if the view contains the primary key of the </a:t>
            </a:r>
            <a:r>
              <a:rPr lang="en-US" altLang="zh-TW" sz="2000" dirty="0" smtClean="0">
                <a:solidFill>
                  <a:schemeClr val="accent2"/>
                </a:solidFill>
              </a:rPr>
              <a:t>table</a:t>
            </a:r>
            <a:endParaRPr lang="en-US" altLang="zh-TW" sz="2000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TW" sz="2000" dirty="0" smtClean="0">
                <a:solidFill>
                  <a:schemeClr val="accent2"/>
                </a:solidFill>
              </a:rPr>
              <a:t>Views defined on multiple tables are in general not updatable</a:t>
            </a:r>
          </a:p>
          <a:p>
            <a:pPr eaLnBrk="1" hangingPunct="1"/>
            <a:r>
              <a:rPr lang="en-US" altLang="zh-TW" sz="2000" dirty="0" smtClean="0">
                <a:solidFill>
                  <a:schemeClr val="accent2"/>
                </a:solidFill>
              </a:rPr>
              <a:t>Views involving aggregate functions on a </a:t>
            </a:r>
            <a:r>
              <a:rPr lang="en-US" altLang="zh-TW" sz="2000" dirty="0" smtClean="0">
                <a:solidFill>
                  <a:schemeClr val="accent2"/>
                </a:solidFill>
              </a:rPr>
              <a:t>table </a:t>
            </a:r>
            <a:r>
              <a:rPr lang="en-US" altLang="zh-TW" sz="2000" dirty="0" smtClean="0">
                <a:solidFill>
                  <a:schemeClr val="accent2"/>
                </a:solidFill>
              </a:rPr>
              <a:t>are not updatable</a:t>
            </a:r>
            <a:endParaRPr lang="en-US" altLang="zh-TW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198438" y="788988"/>
            <a:ext cx="7920037" cy="4657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</a:pPr>
            <a:r>
              <a:rPr lang="en-US" dirty="0">
                <a:latin typeface="Tahoma" pitchFamily="34" charset="0"/>
              </a:rPr>
              <a:t>Useful when more general ICs than keys are involved.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</a:pPr>
            <a:r>
              <a:rPr lang="en-US" dirty="0">
                <a:latin typeface="Tahoma" pitchFamily="34" charset="0"/>
              </a:rPr>
              <a:t>Are created in the definition of table - checked whenever there is an update within the table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</a:pPr>
            <a:endParaRPr lang="en-US" dirty="0"/>
          </a:p>
          <a:p>
            <a:r>
              <a:rPr lang="en-US" sz="2000" dirty="0">
                <a:latin typeface="Book Antiqua" pitchFamily="18" charset="0"/>
              </a:rPr>
              <a:t>CREATE TABLE  </a:t>
            </a:r>
            <a:r>
              <a:rPr lang="en-US" sz="2000" dirty="0"/>
              <a:t>Loan</a:t>
            </a:r>
            <a:endParaRPr lang="en-US" sz="2000" dirty="0">
              <a:latin typeface="Book Antiqua" pitchFamily="18" charset="0"/>
            </a:endParaRPr>
          </a:p>
          <a:p>
            <a:r>
              <a:rPr lang="en-US" sz="2000" dirty="0">
                <a:latin typeface="Book Antiqua" pitchFamily="18" charset="0"/>
              </a:rPr>
              <a:t>( loan-number  INTEGER,</a:t>
            </a:r>
          </a:p>
          <a:p>
            <a:r>
              <a:rPr lang="en-US" sz="2000" dirty="0">
                <a:latin typeface="Book Antiqua" pitchFamily="18" charset="0"/>
              </a:rPr>
              <a:t>amount  INTEGER,</a:t>
            </a:r>
          </a:p>
          <a:p>
            <a:r>
              <a:rPr lang="en-US" sz="2000" dirty="0">
                <a:latin typeface="Book Antiqua" pitchFamily="18" charset="0"/>
              </a:rPr>
              <a:t>branch-name </a:t>
            </a:r>
            <a:r>
              <a:rPr kumimoji="0" lang="en-US" sz="2000" dirty="0"/>
              <a:t>CHAR(20)</a:t>
            </a:r>
            <a:r>
              <a:rPr lang="en-US" sz="2000" dirty="0">
                <a:latin typeface="Book Antiqua" pitchFamily="18" charset="0"/>
              </a:rPr>
              <a:t>,</a:t>
            </a:r>
          </a:p>
          <a:p>
            <a:r>
              <a:rPr lang="en-US" sz="2000" dirty="0">
                <a:latin typeface="Book Antiqua" pitchFamily="18" charset="0"/>
              </a:rPr>
              <a:t>PRIMARY KEY  (loan-number ),</a:t>
            </a:r>
          </a:p>
          <a:p>
            <a:pPr eaLnBrk="0" hangingPunct="0"/>
            <a:r>
              <a:rPr kumimoji="0" lang="en-US" sz="2000" dirty="0">
                <a:solidFill>
                  <a:schemeClr val="tx2"/>
                </a:solidFill>
                <a:latin typeface="Book Antiqua" pitchFamily="18" charset="0"/>
              </a:rPr>
              <a:t>FOREIGN KEY  (</a:t>
            </a:r>
            <a:r>
              <a:rPr lang="en-US" sz="2000" dirty="0">
                <a:latin typeface="Book Antiqua" pitchFamily="18" charset="0"/>
              </a:rPr>
              <a:t>branch-name</a:t>
            </a:r>
            <a:r>
              <a:rPr kumimoji="0" lang="en-US" sz="2000" dirty="0">
                <a:solidFill>
                  <a:schemeClr val="tx2"/>
                </a:solidFill>
                <a:latin typeface="Book Antiqua" pitchFamily="18" charset="0"/>
              </a:rPr>
              <a:t>) REFERENCES Branch,</a:t>
            </a:r>
          </a:p>
          <a:p>
            <a:pPr eaLnBrk="0" hangingPunct="0"/>
            <a:r>
              <a:rPr kumimoji="0" lang="en-US" sz="2000" dirty="0">
                <a:solidFill>
                  <a:schemeClr val="tx2"/>
                </a:solidFill>
                <a:latin typeface="Book Antiqua" pitchFamily="18" charset="0"/>
              </a:rPr>
              <a:t>      ON DELETE </a:t>
            </a:r>
            <a:r>
              <a:rPr kumimoji="0" lang="en-US" sz="2000" dirty="0" smtClean="0">
                <a:solidFill>
                  <a:schemeClr val="tx2"/>
                </a:solidFill>
                <a:latin typeface="Book Antiqua" pitchFamily="18" charset="0"/>
              </a:rPr>
              <a:t>CASCADE,</a:t>
            </a:r>
            <a:endParaRPr lang="en-US" sz="2000" dirty="0">
              <a:solidFill>
                <a:schemeClr val="tx2"/>
              </a:solidFill>
              <a:latin typeface="Book Antiqua" pitchFamily="18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Book Antiqua" pitchFamily="18" charset="0"/>
              </a:rPr>
              <a:t>CHECK  ( amount &gt;= 1 AND amount &lt;= 10000</a:t>
            </a:r>
            <a:r>
              <a:rPr lang="en-US" sz="2000" dirty="0" smtClean="0">
                <a:solidFill>
                  <a:srgbClr val="FF0000"/>
                </a:solidFill>
                <a:latin typeface="Book Antiqua" pitchFamily="18" charset="0"/>
              </a:rPr>
              <a:t>),</a:t>
            </a:r>
            <a:endParaRPr lang="en-US" sz="2000" dirty="0">
              <a:solidFill>
                <a:srgbClr val="FF0000"/>
              </a:solidFill>
              <a:latin typeface="Book Antiqua" pitchFamily="18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Book Antiqua" pitchFamily="18" charset="0"/>
              </a:rPr>
              <a:t>CHECK ( branch-name &lt;&gt; "Choi Hung")</a:t>
            </a:r>
            <a:r>
              <a:rPr lang="en-US" sz="2000" dirty="0">
                <a:latin typeface="Book Antiqua" pitchFamily="18" charset="0"/>
              </a:rPr>
              <a:t>)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09600" y="152400"/>
            <a:ext cx="7772400" cy="635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sz="2800">
                <a:latin typeface="Tahoma" pitchFamily="34" charset="0"/>
              </a:rPr>
              <a:t>General Constraints</a:t>
            </a:r>
            <a:endParaRPr lang="en-US" altLang="zh-TW" sz="2800">
              <a:solidFill>
                <a:schemeClr val="tx2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8B986EF2-76C5-4358-A3D5-0B83239A6D24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3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99190" dir="2388334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Domain Types in SQL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accent2"/>
                </a:solidFill>
              </a:rPr>
              <a:t>char</a:t>
            </a:r>
            <a:r>
              <a:rPr lang="en-US" altLang="zh-TW" smtClean="0"/>
              <a:t>(n) Fixed length character string, with user-specified length n.</a:t>
            </a:r>
          </a:p>
          <a:p>
            <a:pPr eaLnBrk="1" hangingPunct="1"/>
            <a:r>
              <a:rPr lang="en-US" altLang="zh-TW" smtClean="0">
                <a:solidFill>
                  <a:schemeClr val="accent2"/>
                </a:solidFill>
              </a:rPr>
              <a:t>varchar</a:t>
            </a:r>
            <a:r>
              <a:rPr lang="en-US" altLang="zh-TW" smtClean="0"/>
              <a:t>(n) Variable length character string, with user-specified maximum length n.</a:t>
            </a:r>
          </a:p>
          <a:p>
            <a:pPr eaLnBrk="1" hangingPunct="1"/>
            <a:r>
              <a:rPr lang="en-US" altLang="zh-TW" smtClean="0">
                <a:solidFill>
                  <a:schemeClr val="accent2"/>
                </a:solidFill>
              </a:rPr>
              <a:t>int</a:t>
            </a:r>
            <a:r>
              <a:rPr lang="en-US" altLang="zh-TW" smtClean="0"/>
              <a:t> integer (a finite subset of the integers that is machine-dependent).</a:t>
            </a:r>
          </a:p>
          <a:p>
            <a:pPr eaLnBrk="1" hangingPunct="1"/>
            <a:r>
              <a:rPr lang="en-US" altLang="zh-TW" smtClean="0">
                <a:solidFill>
                  <a:schemeClr val="accent2"/>
                </a:solidFill>
              </a:rPr>
              <a:t>smallint</a:t>
            </a:r>
            <a:r>
              <a:rPr lang="en-US" altLang="zh-TW" smtClean="0"/>
              <a:t> Small integer (a machine-dependent subset of the integer domain type).</a:t>
            </a:r>
          </a:p>
          <a:p>
            <a:pPr eaLnBrk="1" hangingPunct="1"/>
            <a:r>
              <a:rPr lang="en-US" altLang="zh-TW" smtClean="0">
                <a:solidFill>
                  <a:schemeClr val="accent2"/>
                </a:solidFill>
              </a:rPr>
              <a:t>Numeric</a:t>
            </a:r>
            <a:r>
              <a:rPr lang="en-US" altLang="zh-TW" smtClean="0"/>
              <a:t>(p,d) Fixed point number, with user-specified precision of p digits, with d digits to the right of decimal point.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7AD589F1-AF96-4196-BA16-5E5B366BDA34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30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Assertions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/>
              <a:t>An assertion is a complex constraint that the database must always satisfy.</a:t>
            </a:r>
          </a:p>
          <a:p>
            <a:pPr eaLnBrk="1" hangingPunct="1"/>
            <a:r>
              <a:rPr lang="en-US" altLang="zh-TW" sz="2000" smtClean="0"/>
              <a:t>An assertion in SQL-92 takes the form</a:t>
            </a:r>
            <a:br>
              <a:rPr lang="en-US" altLang="zh-TW" sz="2000" smtClean="0"/>
            </a:br>
            <a:r>
              <a:rPr lang="en-US" altLang="zh-TW" sz="2000" smtClean="0"/>
              <a:t>	</a:t>
            </a:r>
            <a:r>
              <a:rPr lang="en-US" altLang="zh-TW" sz="2000" smtClean="0">
                <a:solidFill>
                  <a:srgbClr val="FF3300"/>
                </a:solidFill>
              </a:rPr>
              <a:t>create assertion &lt;assertion-name&gt; check &lt;predicate&gt;</a:t>
            </a:r>
            <a:endParaRPr lang="en-US" altLang="zh-TW" sz="2000" smtClean="0"/>
          </a:p>
          <a:p>
            <a:pPr eaLnBrk="1" hangingPunct="1"/>
            <a:r>
              <a:rPr lang="en-US" altLang="zh-TW" sz="2000" smtClean="0"/>
              <a:t>Difference from general constraints:</a:t>
            </a:r>
          </a:p>
          <a:p>
            <a:pPr lvl="1" eaLnBrk="1" hangingPunct="1"/>
            <a:r>
              <a:rPr lang="en-US" altLang="zh-TW" sz="1600" smtClean="0"/>
              <a:t>A constraint is associated with a single table and checked when there is an update on this specific table</a:t>
            </a:r>
          </a:p>
          <a:p>
            <a:pPr lvl="1" eaLnBrk="1" hangingPunct="1"/>
            <a:r>
              <a:rPr lang="en-US" altLang="zh-TW" sz="1600" smtClean="0"/>
              <a:t>An assertion may be associated with several tables, and is checked every time there is an update anywhere.</a:t>
            </a:r>
          </a:p>
          <a:p>
            <a:pPr eaLnBrk="1" hangingPunct="1"/>
            <a:r>
              <a:rPr lang="en-US" altLang="zh-TW" sz="2000" smtClean="0"/>
              <a:t>Assertion testing may introduce a significant amount of overhead; hence assertions should be used with great care.</a:t>
            </a:r>
          </a:p>
          <a:p>
            <a:pPr eaLnBrk="1" hangingPunct="1"/>
            <a:r>
              <a:rPr lang="en-US" altLang="zh-TW" sz="2000" smtClean="0"/>
              <a:t>Any predicate allowed in SQL can be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A97D4E2D-4503-44AC-BB65-ABE0F97B0516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31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9725"/>
            <a:ext cx="8305800" cy="4029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smtClean="0"/>
              <a:t>The sum of all loan amounts for each branch must be less than the sum of all account balances at the branch.</a:t>
            </a:r>
            <a:br>
              <a:rPr lang="en-US" altLang="zh-TW" sz="2000" smtClean="0"/>
            </a:br>
            <a:endParaRPr lang="en-US" altLang="zh-TW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>
                <a:solidFill>
                  <a:schemeClr val="accent2"/>
                </a:solidFill>
              </a:rPr>
              <a:t>create</a:t>
            </a:r>
            <a:r>
              <a:rPr lang="en-US" altLang="zh-TW" sz="1800" smtClean="0"/>
              <a:t> </a:t>
            </a:r>
            <a:r>
              <a:rPr lang="en-US" altLang="zh-TW" sz="1800" smtClean="0">
                <a:solidFill>
                  <a:schemeClr val="accent2"/>
                </a:solidFill>
              </a:rPr>
              <a:t>assertion</a:t>
            </a:r>
            <a:r>
              <a:rPr lang="en-US" altLang="zh-TW" sz="1800" smtClean="0"/>
              <a:t> sum-constraint </a:t>
            </a:r>
            <a:r>
              <a:rPr lang="en-US" altLang="zh-TW" sz="1800" smtClean="0">
                <a:solidFill>
                  <a:schemeClr val="accent2"/>
                </a:solidFill>
              </a:rPr>
              <a:t>check</a:t>
            </a:r>
            <a:r>
              <a:rPr lang="en-US" altLang="zh-TW" sz="1800" smtClean="0"/>
              <a:t/>
            </a:r>
            <a:br>
              <a:rPr lang="en-US" altLang="zh-TW" sz="1800" smtClean="0"/>
            </a:br>
            <a:r>
              <a:rPr lang="en-US" altLang="zh-TW" sz="1800" smtClean="0"/>
              <a:t>(</a:t>
            </a:r>
            <a:r>
              <a:rPr lang="en-US" altLang="zh-TW" sz="1800" smtClean="0">
                <a:solidFill>
                  <a:schemeClr val="accent2"/>
                </a:solidFill>
              </a:rPr>
              <a:t>not</a:t>
            </a:r>
            <a:r>
              <a:rPr lang="en-US" altLang="zh-TW" sz="1800" smtClean="0"/>
              <a:t> </a:t>
            </a:r>
            <a:r>
              <a:rPr lang="en-US" altLang="zh-TW" sz="1800" smtClean="0">
                <a:solidFill>
                  <a:schemeClr val="accent2"/>
                </a:solidFill>
              </a:rPr>
              <a:t>exists</a:t>
            </a:r>
            <a:r>
              <a:rPr lang="en-US" altLang="zh-TW" sz="1800" smtClean="0"/>
              <a:t> (</a:t>
            </a:r>
            <a:r>
              <a:rPr lang="en-US" altLang="zh-TW" sz="1800" smtClean="0">
                <a:solidFill>
                  <a:schemeClr val="accent2"/>
                </a:solidFill>
              </a:rPr>
              <a:t>select</a:t>
            </a:r>
            <a:r>
              <a:rPr lang="en-US" altLang="zh-TW" sz="1800" smtClean="0"/>
              <a:t> * </a:t>
            </a:r>
            <a:r>
              <a:rPr lang="en-US" altLang="zh-TW" sz="1800" smtClean="0">
                <a:solidFill>
                  <a:schemeClr val="accent2"/>
                </a:solidFill>
              </a:rPr>
              <a:t>from</a:t>
            </a:r>
            <a:r>
              <a:rPr lang="en-US" altLang="zh-TW" sz="1800" smtClean="0"/>
              <a:t> branch</a:t>
            </a:r>
            <a:br>
              <a:rPr lang="en-US" altLang="zh-TW" sz="1800" smtClean="0"/>
            </a:br>
            <a:r>
              <a:rPr lang="en-US" altLang="zh-TW" sz="1800" smtClean="0"/>
              <a:t>		</a:t>
            </a:r>
            <a:r>
              <a:rPr lang="en-US" altLang="zh-TW" sz="1800" smtClean="0">
                <a:solidFill>
                  <a:schemeClr val="accent2"/>
                </a:solidFill>
              </a:rPr>
              <a:t>where</a:t>
            </a:r>
            <a:r>
              <a:rPr lang="en-US" altLang="zh-TW" sz="1800" smtClean="0"/>
              <a:t> (</a:t>
            </a:r>
            <a:r>
              <a:rPr lang="en-US" altLang="zh-TW" sz="1800" smtClean="0">
                <a:solidFill>
                  <a:schemeClr val="accent2"/>
                </a:solidFill>
              </a:rPr>
              <a:t>select</a:t>
            </a:r>
            <a:r>
              <a:rPr lang="en-US" altLang="zh-TW" sz="1800" smtClean="0"/>
              <a:t> </a:t>
            </a:r>
            <a:r>
              <a:rPr lang="en-US" altLang="zh-TW" sz="1800" smtClean="0">
                <a:solidFill>
                  <a:schemeClr val="accent2"/>
                </a:solidFill>
              </a:rPr>
              <a:t>sum</a:t>
            </a:r>
            <a:r>
              <a:rPr lang="en-US" altLang="zh-TW" sz="1800" smtClean="0"/>
              <a:t>(amount) </a:t>
            </a:r>
            <a:r>
              <a:rPr lang="en-US" altLang="zh-TW" sz="1800" smtClean="0">
                <a:solidFill>
                  <a:schemeClr val="accent2"/>
                </a:solidFill>
              </a:rPr>
              <a:t>from</a:t>
            </a:r>
            <a:r>
              <a:rPr lang="en-US" altLang="zh-TW" sz="1800" smtClean="0"/>
              <a:t> loan</a:t>
            </a:r>
            <a:br>
              <a:rPr lang="en-US" altLang="zh-TW" sz="1800" smtClean="0"/>
            </a:br>
            <a:r>
              <a:rPr lang="en-US" altLang="zh-TW" sz="1800" smtClean="0"/>
              <a:t>			</a:t>
            </a:r>
            <a:r>
              <a:rPr lang="en-US" altLang="zh-TW" sz="1800" smtClean="0">
                <a:solidFill>
                  <a:schemeClr val="accent2"/>
                </a:solidFill>
              </a:rPr>
              <a:t>where</a:t>
            </a:r>
            <a:r>
              <a:rPr lang="en-US" altLang="zh-TW" sz="1800" smtClean="0"/>
              <a:t> loan.branch-name=branch.branch-name) 		           &gt;=</a:t>
            </a:r>
            <a:br>
              <a:rPr lang="en-US" altLang="zh-TW" sz="1800" smtClean="0"/>
            </a:br>
            <a:r>
              <a:rPr lang="en-US" altLang="zh-TW" sz="1800" smtClean="0"/>
              <a:t>		           (</a:t>
            </a:r>
            <a:r>
              <a:rPr lang="en-US" altLang="zh-TW" sz="1800" smtClean="0">
                <a:solidFill>
                  <a:schemeClr val="accent2"/>
                </a:solidFill>
              </a:rPr>
              <a:t>select</a:t>
            </a:r>
            <a:r>
              <a:rPr lang="en-US" altLang="zh-TW" sz="1800" smtClean="0"/>
              <a:t> </a:t>
            </a:r>
            <a:r>
              <a:rPr lang="en-US" altLang="zh-TW" sz="1800" smtClean="0">
                <a:solidFill>
                  <a:schemeClr val="accent2"/>
                </a:solidFill>
              </a:rPr>
              <a:t>sum</a:t>
            </a:r>
            <a:r>
              <a:rPr lang="en-US" altLang="zh-TW" sz="1800" smtClean="0"/>
              <a:t>(amount) </a:t>
            </a:r>
            <a:r>
              <a:rPr lang="en-US" altLang="zh-TW" sz="1800" smtClean="0">
                <a:solidFill>
                  <a:schemeClr val="accent2"/>
                </a:solidFill>
              </a:rPr>
              <a:t>from</a:t>
            </a:r>
            <a:r>
              <a:rPr lang="en-US" altLang="zh-TW" sz="1800" smtClean="0"/>
              <a:t> account</a:t>
            </a:r>
            <a:br>
              <a:rPr lang="en-US" altLang="zh-TW" sz="1800" smtClean="0"/>
            </a:br>
            <a:r>
              <a:rPr lang="en-US" altLang="zh-TW" sz="1800" smtClean="0"/>
              <a:t>			</a:t>
            </a:r>
            <a:r>
              <a:rPr lang="en-US" altLang="zh-TW" sz="1800" smtClean="0">
                <a:solidFill>
                  <a:schemeClr val="accent2"/>
                </a:solidFill>
              </a:rPr>
              <a:t>where</a:t>
            </a:r>
            <a:r>
              <a:rPr lang="en-US" altLang="zh-TW" sz="1800" smtClean="0"/>
              <a:t> loan.number-name=branch.branch-name) 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8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000" smtClean="0"/>
              <a:t>Note that the assertion refers to multiple tables. Therefore it cannot be included as a constraint in the definition of loan or amount.</a:t>
            </a:r>
            <a:br>
              <a:rPr lang="en-US" altLang="zh-TW" sz="2000" smtClean="0"/>
            </a:br>
            <a:endParaRPr lang="en-US" altLang="zh-TW" sz="2000" smtClean="0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title"/>
          </p:nvPr>
        </p:nvSpPr>
        <p:spPr>
          <a:effectLst>
            <a:outerShdw dist="117088" dir="2436078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Assertion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957A357E-F9CE-4886-B4F6-AB8711C18D93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32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35000"/>
          </a:xfrm>
        </p:spPr>
        <p:txBody>
          <a:bodyPr/>
          <a:lstStyle/>
          <a:p>
            <a:pPr eaLnBrk="1" hangingPunct="1"/>
            <a:r>
              <a:rPr lang="en-US" altLang="zh-TW" smtClean="0"/>
              <a:t>Triggers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/>
              <a:t>A trigger is a statement that is executed automatically by the system as a side effect of a modification to the database.</a:t>
            </a:r>
            <a:br>
              <a:rPr lang="en-US" altLang="zh-TW" sz="2000" smtClean="0"/>
            </a:br>
            <a:endParaRPr lang="en-US" altLang="zh-TW" sz="2000" smtClean="0"/>
          </a:p>
          <a:p>
            <a:pPr eaLnBrk="1" hangingPunct="1"/>
            <a:r>
              <a:rPr lang="en-US" altLang="zh-TW" sz="2000" smtClean="0"/>
              <a:t>To design a trigger mechanism, we must:</a:t>
            </a:r>
          </a:p>
          <a:p>
            <a:pPr lvl="1" eaLnBrk="1" hangingPunct="1"/>
            <a:r>
              <a:rPr lang="en-US" altLang="zh-TW" smtClean="0"/>
              <a:t>Specify the </a:t>
            </a:r>
            <a:r>
              <a:rPr lang="en-US" altLang="zh-TW" smtClean="0">
                <a:solidFill>
                  <a:srgbClr val="FF0000"/>
                </a:solidFill>
              </a:rPr>
              <a:t>conditions</a:t>
            </a:r>
            <a:r>
              <a:rPr lang="en-US" altLang="zh-TW" smtClean="0"/>
              <a:t> under which the trigger is to be executed.</a:t>
            </a:r>
          </a:p>
          <a:p>
            <a:pPr lvl="1" eaLnBrk="1" hangingPunct="1"/>
            <a:r>
              <a:rPr lang="en-US" altLang="zh-TW" smtClean="0"/>
              <a:t>Specify the </a:t>
            </a:r>
            <a:r>
              <a:rPr lang="en-US" altLang="zh-TW" smtClean="0">
                <a:solidFill>
                  <a:srgbClr val="FF0000"/>
                </a:solidFill>
              </a:rPr>
              <a:t>actions</a:t>
            </a:r>
            <a:r>
              <a:rPr lang="en-US" altLang="zh-TW" smtClean="0"/>
              <a:t> to be taken when the trigger executes.</a:t>
            </a:r>
            <a:br>
              <a:rPr lang="en-US" altLang="zh-TW" smtClean="0"/>
            </a:br>
            <a:endParaRPr lang="en-US" altLang="zh-TW" smtClean="0"/>
          </a:p>
          <a:p>
            <a:pPr eaLnBrk="1" hangingPunct="1"/>
            <a:r>
              <a:rPr lang="en-US" altLang="zh-TW" sz="2000" smtClean="0"/>
              <a:t>The SQL-92 standard does not include triggers, but many implementations support triggers.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6523C336-AF35-445A-B27A-1791739D87D9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33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Trigger Example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86238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Suppose that instead of allowing negative account balances, the bank deals with overdrafts by </a:t>
            </a:r>
          </a:p>
          <a:p>
            <a:pPr lvl="1" eaLnBrk="1" hangingPunct="1"/>
            <a:r>
              <a:rPr lang="en-US" altLang="zh-TW" smtClean="0"/>
              <a:t>setting the account balance to zero</a:t>
            </a:r>
          </a:p>
          <a:p>
            <a:pPr lvl="1" eaLnBrk="1" hangingPunct="1"/>
            <a:r>
              <a:rPr lang="en-US" altLang="zh-TW" smtClean="0"/>
              <a:t>creating a loan in the amount of the overdraft</a:t>
            </a:r>
          </a:p>
          <a:p>
            <a:pPr lvl="1" eaLnBrk="1" hangingPunct="1"/>
            <a:r>
              <a:rPr lang="en-US" altLang="zh-TW" smtClean="0"/>
              <a:t>giving this loan a loan number which is identical to the account number of the overdrawn account.</a:t>
            </a:r>
            <a:br>
              <a:rPr lang="en-US" altLang="zh-TW" smtClean="0"/>
            </a:br>
            <a:endParaRPr lang="en-US" altLang="zh-TW" smtClean="0"/>
          </a:p>
          <a:p>
            <a:pPr eaLnBrk="1" hangingPunct="1"/>
            <a:r>
              <a:rPr lang="en-US" altLang="zh-TW" sz="2000" smtClean="0"/>
              <a:t>The condition for executing the trigger is an update to the account relation that results in a negative balance 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EDBAF82-6A3B-4A76-BD88-BC997BE44145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34</a:t>
            </a:fld>
            <a:endParaRPr lang="en-US" altLang="zh-TW" sz="1400" dirty="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35000"/>
          </a:xfrm>
        </p:spPr>
        <p:txBody>
          <a:bodyPr/>
          <a:lstStyle/>
          <a:p>
            <a:pPr eaLnBrk="1" hangingPunct="1"/>
            <a:r>
              <a:rPr lang="en-US" altLang="zh-TW" smtClean="0"/>
              <a:t>Trigger Example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3225"/>
            <a:ext cx="7772400" cy="41989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800" dirty="0" smtClean="0">
                <a:solidFill>
                  <a:schemeClr val="accent2"/>
                </a:solidFill>
              </a:rPr>
              <a:t>define trigger</a:t>
            </a:r>
            <a:r>
              <a:rPr lang="en-US" altLang="zh-TW" sz="1800" dirty="0" smtClean="0"/>
              <a:t> overdraft </a:t>
            </a:r>
            <a:r>
              <a:rPr lang="en-US" altLang="zh-TW" sz="1800" dirty="0" smtClean="0">
                <a:solidFill>
                  <a:schemeClr val="accent2"/>
                </a:solidFill>
              </a:rPr>
              <a:t>on update of</a:t>
            </a:r>
            <a:r>
              <a:rPr lang="en-US" altLang="zh-TW" sz="1800" dirty="0" smtClean="0"/>
              <a:t> account T </a:t>
            </a:r>
            <a:br>
              <a:rPr lang="en-US" altLang="zh-TW" sz="1800" dirty="0" smtClean="0"/>
            </a:br>
            <a:r>
              <a:rPr lang="en-US" altLang="zh-TW" sz="1800" dirty="0" smtClean="0"/>
              <a:t>(</a:t>
            </a:r>
            <a:r>
              <a:rPr lang="en-US" altLang="zh-TW" sz="1800" dirty="0" smtClean="0">
                <a:solidFill>
                  <a:schemeClr val="accent2"/>
                </a:solidFill>
              </a:rPr>
              <a:t>if </a:t>
            </a:r>
            <a:r>
              <a:rPr lang="en-US" altLang="zh-TW" sz="1800" dirty="0" smtClean="0">
                <a:solidFill>
                  <a:srgbClr val="FF3300"/>
                </a:solidFill>
              </a:rPr>
              <a:t>new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T.balance</a:t>
            </a:r>
            <a:r>
              <a:rPr lang="en-US" altLang="zh-TW" sz="1800" dirty="0" smtClean="0"/>
              <a:t> &lt; 0</a:t>
            </a:r>
            <a:br>
              <a:rPr lang="en-US" altLang="zh-TW" sz="1800" dirty="0" smtClean="0"/>
            </a:br>
            <a:r>
              <a:rPr lang="en-US" altLang="zh-TW" sz="1800" dirty="0" smtClean="0"/>
              <a:t>then (</a:t>
            </a:r>
            <a:r>
              <a:rPr lang="en-US" altLang="zh-TW" sz="1800" dirty="0" smtClean="0">
                <a:solidFill>
                  <a:schemeClr val="accent2"/>
                </a:solidFill>
              </a:rPr>
              <a:t>insert into</a:t>
            </a:r>
            <a:r>
              <a:rPr lang="en-US" altLang="zh-TW" sz="1800" dirty="0" smtClean="0"/>
              <a:t> loan </a:t>
            </a:r>
            <a:r>
              <a:rPr lang="en-US" altLang="zh-TW" sz="1800" dirty="0" smtClean="0">
                <a:solidFill>
                  <a:schemeClr val="accent2"/>
                </a:solidFill>
              </a:rPr>
              <a:t>values</a:t>
            </a:r>
            <a:br>
              <a:rPr lang="en-US" altLang="zh-TW" sz="1800" dirty="0" smtClean="0">
                <a:solidFill>
                  <a:schemeClr val="accent2"/>
                </a:solidFill>
              </a:rPr>
            </a:br>
            <a:r>
              <a:rPr lang="en-US" altLang="zh-TW" sz="1800" dirty="0" smtClean="0"/>
              <a:t>		(</a:t>
            </a:r>
            <a:r>
              <a:rPr lang="en-US" altLang="zh-TW" sz="1800" dirty="0" err="1" smtClean="0"/>
              <a:t>T.branch</a:t>
            </a:r>
            <a:r>
              <a:rPr lang="en-US" altLang="zh-TW" sz="1800" dirty="0" smtClean="0"/>
              <a:t>-name, </a:t>
            </a:r>
            <a:r>
              <a:rPr lang="en-US" altLang="zh-TW" sz="1800" dirty="0" err="1" smtClean="0"/>
              <a:t>T.account</a:t>
            </a:r>
            <a:r>
              <a:rPr lang="en-US" altLang="zh-TW" sz="1800" dirty="0" smtClean="0"/>
              <a:t>-number, - </a:t>
            </a:r>
            <a:r>
              <a:rPr lang="en-US" altLang="zh-TW" sz="1800" dirty="0" smtClean="0">
                <a:solidFill>
                  <a:schemeClr val="accent2"/>
                </a:solidFill>
              </a:rPr>
              <a:t>new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T.balance</a:t>
            </a:r>
            <a:r>
              <a:rPr lang="en-US" altLang="zh-TW" sz="1800" dirty="0" smtClean="0"/>
              <a:t>);</a:t>
            </a:r>
            <a:br>
              <a:rPr lang="en-US" altLang="zh-TW" sz="1800" dirty="0" smtClean="0"/>
            </a:br>
            <a:r>
              <a:rPr lang="en-US" altLang="zh-TW" sz="1800" dirty="0" smtClean="0"/>
              <a:t>	</a:t>
            </a:r>
            <a:r>
              <a:rPr lang="en-US" altLang="zh-TW" sz="1800" dirty="0" smtClean="0">
                <a:solidFill>
                  <a:schemeClr val="accent2"/>
                </a:solidFill>
              </a:rPr>
              <a:t>insert into</a:t>
            </a:r>
            <a:r>
              <a:rPr lang="en-US" altLang="zh-TW" sz="1800" dirty="0" smtClean="0"/>
              <a:t> borrower</a:t>
            </a:r>
            <a:br>
              <a:rPr lang="en-US" altLang="zh-TW" sz="1800" dirty="0" smtClean="0"/>
            </a:br>
            <a:r>
              <a:rPr lang="en-US" altLang="zh-TW" sz="1800" dirty="0" smtClean="0"/>
              <a:t>		(</a:t>
            </a:r>
            <a:r>
              <a:rPr lang="en-US" altLang="zh-TW" sz="1800" dirty="0" smtClean="0">
                <a:solidFill>
                  <a:schemeClr val="accent2"/>
                </a:solidFill>
              </a:rPr>
              <a:t>select</a:t>
            </a:r>
            <a:r>
              <a:rPr lang="en-US" altLang="zh-TW" sz="1800" dirty="0" smtClean="0"/>
              <a:t> customer-name, account-number</a:t>
            </a:r>
            <a:br>
              <a:rPr lang="en-US" altLang="zh-TW" sz="1800" dirty="0" smtClean="0"/>
            </a:br>
            <a:r>
              <a:rPr lang="en-US" altLang="zh-TW" sz="1800" dirty="0" smtClean="0"/>
              <a:t>		</a:t>
            </a:r>
            <a:r>
              <a:rPr lang="en-US" altLang="zh-TW" sz="1800" dirty="0" smtClean="0">
                <a:solidFill>
                  <a:schemeClr val="accent2"/>
                </a:solidFill>
              </a:rPr>
              <a:t>from</a:t>
            </a:r>
            <a:r>
              <a:rPr lang="en-US" altLang="zh-TW" sz="1800" dirty="0" smtClean="0"/>
              <a:t> depositor</a:t>
            </a:r>
            <a:br>
              <a:rPr lang="en-US" altLang="zh-TW" sz="1800" dirty="0" smtClean="0"/>
            </a:br>
            <a:r>
              <a:rPr lang="en-US" altLang="zh-TW" sz="1800" dirty="0" smtClean="0"/>
              <a:t>		</a:t>
            </a:r>
            <a:r>
              <a:rPr lang="en-US" altLang="zh-TW" sz="1800" dirty="0" smtClean="0">
                <a:solidFill>
                  <a:schemeClr val="accent2"/>
                </a:solidFill>
              </a:rPr>
              <a:t>where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T.account</a:t>
            </a:r>
            <a:r>
              <a:rPr lang="en-US" altLang="zh-TW" sz="1800" dirty="0" smtClean="0"/>
              <a:t>-number = </a:t>
            </a:r>
            <a:r>
              <a:rPr lang="en-US" altLang="zh-TW" sz="1800" dirty="0" err="1" smtClean="0"/>
              <a:t>depositor.account</a:t>
            </a:r>
            <a:r>
              <a:rPr lang="en-US" altLang="zh-TW" sz="1800" dirty="0" smtClean="0"/>
              <a:t>-number);</a:t>
            </a:r>
            <a:br>
              <a:rPr lang="en-US" altLang="zh-TW" sz="1800" dirty="0" smtClean="0"/>
            </a:br>
            <a:r>
              <a:rPr lang="en-US" altLang="zh-TW" sz="1800" dirty="0" smtClean="0"/>
              <a:t>	</a:t>
            </a:r>
            <a:r>
              <a:rPr lang="en-US" altLang="zh-TW" sz="1800" dirty="0" smtClean="0">
                <a:solidFill>
                  <a:schemeClr val="accent2"/>
                </a:solidFill>
              </a:rPr>
              <a:t>update</a:t>
            </a:r>
            <a:r>
              <a:rPr lang="en-US" altLang="zh-TW" sz="1800" dirty="0" smtClean="0"/>
              <a:t> account S</a:t>
            </a:r>
            <a:br>
              <a:rPr lang="en-US" altLang="zh-TW" sz="1800" dirty="0" smtClean="0"/>
            </a:br>
            <a:r>
              <a:rPr lang="en-US" altLang="zh-TW" sz="1800" dirty="0" smtClean="0"/>
              <a:t>	</a:t>
            </a:r>
            <a:r>
              <a:rPr lang="en-US" altLang="zh-TW" sz="1800" dirty="0" smtClean="0">
                <a:solidFill>
                  <a:schemeClr val="accent2"/>
                </a:solidFill>
              </a:rPr>
              <a:t>set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S.balance</a:t>
            </a:r>
            <a:r>
              <a:rPr lang="en-US" altLang="zh-TW" sz="1800" dirty="0" smtClean="0"/>
              <a:t> =0</a:t>
            </a:r>
            <a:br>
              <a:rPr lang="en-US" altLang="zh-TW" sz="1800" dirty="0" smtClean="0"/>
            </a:br>
            <a:r>
              <a:rPr lang="en-US" altLang="zh-TW" sz="1800" dirty="0" smtClean="0"/>
              <a:t>	</a:t>
            </a:r>
            <a:r>
              <a:rPr lang="en-US" altLang="zh-TW" sz="1800" dirty="0" smtClean="0">
                <a:solidFill>
                  <a:schemeClr val="accent2"/>
                </a:solidFill>
              </a:rPr>
              <a:t>where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S.account</a:t>
            </a:r>
            <a:r>
              <a:rPr lang="en-US" altLang="zh-TW" sz="1800" dirty="0" smtClean="0"/>
              <a:t>-number =</a:t>
            </a:r>
            <a:r>
              <a:rPr lang="en-US" altLang="zh-TW" sz="1800" dirty="0" err="1" smtClean="0"/>
              <a:t>T.account</a:t>
            </a:r>
            <a:r>
              <a:rPr lang="en-US" altLang="zh-TW" sz="1800" dirty="0" smtClean="0"/>
              <a:t>-number))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/>
              <a:t>The keyword </a:t>
            </a:r>
            <a:r>
              <a:rPr lang="en-US" altLang="zh-TW" sz="1800" dirty="0" smtClean="0">
                <a:solidFill>
                  <a:srgbClr val="FF3300"/>
                </a:solidFill>
              </a:rPr>
              <a:t>new</a:t>
            </a:r>
            <a:r>
              <a:rPr lang="en-US" altLang="zh-TW" sz="1800" dirty="0" smtClean="0"/>
              <a:t> used before </a:t>
            </a:r>
            <a:r>
              <a:rPr lang="en-US" altLang="zh-TW" sz="1800" dirty="0" err="1" smtClean="0"/>
              <a:t>T.balance</a:t>
            </a:r>
            <a:r>
              <a:rPr lang="en-US" altLang="zh-TW" sz="1800" dirty="0" smtClean="0"/>
              <a:t> indicates that the value of </a:t>
            </a:r>
            <a:r>
              <a:rPr lang="en-US" altLang="zh-TW" sz="1800" dirty="0" err="1" smtClean="0"/>
              <a:t>T.balance</a:t>
            </a:r>
            <a:r>
              <a:rPr lang="en-US" altLang="zh-TW" sz="1800" dirty="0" smtClean="0"/>
              <a:t> after the update should be used; if it is omitted, the value before the update is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B814E6C2-1E81-4C19-AAA1-7EA5BA75ED8F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4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99190" dir="2388334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400" smtClean="0"/>
              <a:t>Domain</a:t>
            </a:r>
            <a:r>
              <a:rPr lang="en-US" altLang="zh-TW" smtClean="0"/>
              <a:t> types in SQL (cont.)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2578100"/>
          </a:xfrm>
        </p:spPr>
        <p:txBody>
          <a:bodyPr/>
          <a:lstStyle/>
          <a:p>
            <a:pPr eaLnBrk="1" hangingPunct="1"/>
            <a:r>
              <a:rPr lang="en-US" altLang="zh-TW" sz="2000" smtClean="0">
                <a:solidFill>
                  <a:srgbClr val="0066FF"/>
                </a:solidFill>
              </a:rPr>
              <a:t>real, double precision</a:t>
            </a:r>
            <a:r>
              <a:rPr lang="en-US" altLang="zh-TW" sz="2000" smtClean="0"/>
              <a:t> Floating point and double-precision floating point numbers, with machine-dependent precision.</a:t>
            </a:r>
          </a:p>
          <a:p>
            <a:pPr eaLnBrk="1" hangingPunct="1"/>
            <a:r>
              <a:rPr lang="en-US" altLang="zh-TW" sz="2000" smtClean="0">
                <a:solidFill>
                  <a:srgbClr val="0066FF"/>
                </a:solidFill>
              </a:rPr>
              <a:t>float(n)</a:t>
            </a:r>
            <a:r>
              <a:rPr lang="en-US" altLang="zh-TW" sz="2000" smtClean="0"/>
              <a:t> Floating point number, with user-specified precision of at least n digits.</a:t>
            </a:r>
          </a:p>
          <a:p>
            <a:pPr eaLnBrk="1" hangingPunct="1"/>
            <a:r>
              <a:rPr lang="en-US" altLang="zh-TW" sz="2000" smtClean="0">
                <a:solidFill>
                  <a:srgbClr val="0066FF"/>
                </a:solidFill>
              </a:rPr>
              <a:t>date</a:t>
            </a:r>
            <a:r>
              <a:rPr lang="en-US" altLang="zh-TW" sz="2000" smtClean="0"/>
              <a:t> Dates, containing a (4 digits) year, month and date.</a:t>
            </a:r>
          </a:p>
          <a:p>
            <a:pPr eaLnBrk="1" hangingPunct="1"/>
            <a:r>
              <a:rPr lang="en-US" altLang="zh-TW" sz="2000" smtClean="0">
                <a:solidFill>
                  <a:srgbClr val="0066FF"/>
                </a:solidFill>
              </a:rPr>
              <a:t>time</a:t>
            </a:r>
            <a:r>
              <a:rPr lang="en-US" altLang="zh-TW" sz="2000" smtClean="0"/>
              <a:t> Time of day, in hours, minutes and seconds.</a:t>
            </a:r>
          </a:p>
        </p:txBody>
      </p:sp>
      <p:sp>
        <p:nvSpPr>
          <p:cNvPr id="371716" name="Text Box 4"/>
          <p:cNvSpPr txBox="1">
            <a:spLocks noChangeArrowheads="1"/>
          </p:cNvSpPr>
          <p:nvPr/>
        </p:nvSpPr>
        <p:spPr bwMode="auto">
          <a:xfrm>
            <a:off x="685800" y="4343400"/>
            <a:ext cx="7775575" cy="13112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481013" indent="-2905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lvl="1" eaLnBrk="1" hangingPunct="1">
              <a:buFontTx/>
              <a:buChar char="•"/>
            </a:pPr>
            <a:r>
              <a:rPr lang="en-US" altLang="zh-TW" sz="2000">
                <a:latin typeface="Tahoma" pitchFamily="34" charset="0"/>
              </a:rPr>
              <a:t>Null values are allowed in all the domain types. Declaring an attribute to be </a:t>
            </a:r>
            <a:r>
              <a:rPr lang="en-US" altLang="zh-TW" sz="2000">
                <a:solidFill>
                  <a:srgbClr val="0066FF"/>
                </a:solidFill>
                <a:latin typeface="Tahoma" pitchFamily="34" charset="0"/>
              </a:rPr>
              <a:t>not null</a:t>
            </a:r>
            <a:r>
              <a:rPr lang="en-US" altLang="zh-TW" sz="2000">
                <a:latin typeface="Tahoma" pitchFamily="34" charset="0"/>
              </a:rPr>
              <a:t> prohibits null values for that attribute.</a:t>
            </a:r>
          </a:p>
          <a:p>
            <a:pPr lvl="1" eaLnBrk="1" hangingPunct="1">
              <a:buFontTx/>
              <a:buChar char="•"/>
            </a:pPr>
            <a:r>
              <a:rPr lang="en-US" altLang="zh-TW" sz="2000">
                <a:solidFill>
                  <a:srgbClr val="0066FF"/>
                </a:solidFill>
                <a:latin typeface="Tahoma" pitchFamily="34" charset="0"/>
              </a:rPr>
              <a:t>create domain</a:t>
            </a:r>
            <a:r>
              <a:rPr lang="en-US" altLang="zh-TW" sz="2000">
                <a:latin typeface="Tahoma" pitchFamily="34" charset="0"/>
              </a:rPr>
              <a:t> in SQL-92 creates user-defined domain types</a:t>
            </a:r>
            <a:br>
              <a:rPr lang="en-US" altLang="zh-TW" sz="2000">
                <a:latin typeface="Tahoma" pitchFamily="34" charset="0"/>
              </a:rPr>
            </a:br>
            <a:r>
              <a:rPr lang="en-US" altLang="zh-TW" sz="2000">
                <a:latin typeface="Tahoma" pitchFamily="34" charset="0"/>
              </a:rPr>
              <a:t>	</a:t>
            </a:r>
            <a:r>
              <a:rPr lang="en-US" altLang="zh-TW" sz="2000">
                <a:solidFill>
                  <a:srgbClr val="0066FF"/>
                </a:solidFill>
                <a:latin typeface="Tahoma" pitchFamily="34" charset="0"/>
              </a:rPr>
              <a:t>create domain</a:t>
            </a:r>
            <a:r>
              <a:rPr lang="en-US" altLang="zh-TW" sz="2000">
                <a:latin typeface="Tahoma" pitchFamily="34" charset="0"/>
              </a:rPr>
              <a:t> person-name </a:t>
            </a:r>
            <a:r>
              <a:rPr lang="en-US" altLang="zh-TW" sz="2000">
                <a:solidFill>
                  <a:srgbClr val="0066FF"/>
                </a:solidFill>
                <a:latin typeface="Tahoma" pitchFamily="34" charset="0"/>
              </a:rPr>
              <a:t>char(20) not null</a:t>
            </a:r>
            <a:endParaRPr lang="en-US" altLang="zh-TW" sz="20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7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AC9AD63-AE90-4C39-8A81-9C340623B5BB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5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35226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7620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SQL as Data Definition Language</a:t>
            </a:r>
          </a:p>
        </p:txBody>
      </p:sp>
      <p:sp>
        <p:nvSpPr>
          <p:cNvPr id="40448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534400" cy="51054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Create the </a:t>
            </a:r>
            <a:r>
              <a:rPr lang="en-US" sz="2000" dirty="0" smtClean="0">
                <a:solidFill>
                  <a:srgbClr val="FF0000"/>
                </a:solidFill>
              </a:rPr>
              <a:t>Students</a:t>
            </a:r>
            <a:r>
              <a:rPr lang="en-US" sz="2000" dirty="0" smtClean="0"/>
              <a:t> relation. The  type </a:t>
            </a:r>
            <a:r>
              <a:rPr lang="en-US" sz="2000" dirty="0" smtClean="0">
                <a:solidFill>
                  <a:schemeClr val="accent2"/>
                </a:solidFill>
              </a:rPr>
              <a:t>(</a:t>
            </a:r>
            <a:r>
              <a:rPr lang="en-US" sz="2000" dirty="0" smtClean="0">
                <a:solidFill>
                  <a:schemeClr val="tx2"/>
                </a:solidFill>
              </a:rPr>
              <a:t>domain</a:t>
            </a:r>
            <a:r>
              <a:rPr lang="en-US" sz="2000" dirty="0" smtClean="0">
                <a:solidFill>
                  <a:schemeClr val="accent2"/>
                </a:solidFill>
              </a:rPr>
              <a:t>)  </a:t>
            </a:r>
            <a:r>
              <a:rPr lang="en-US" sz="2000" dirty="0" smtClean="0"/>
              <a:t>of each field is specified, and enforced by the DBMS whenever tuples are added or modified.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kumimoji="0" lang="en-US" sz="1800" dirty="0" smtClean="0"/>
              <a:t>CREATE TABLE Students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kumimoji="0" lang="en-US" sz="1800" dirty="0" smtClean="0"/>
              <a:t>	(</a:t>
            </a:r>
            <a:r>
              <a:rPr kumimoji="0" lang="en-US" sz="1800" dirty="0" err="1" smtClean="0"/>
              <a:t>sid</a:t>
            </a:r>
            <a:r>
              <a:rPr kumimoji="0" lang="en-US" sz="1800" dirty="0" smtClean="0"/>
              <a:t>: CHAR(20),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kumimoji="0" lang="en-US" sz="1800" dirty="0" smtClean="0"/>
              <a:t>	 name: CHAR(20),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kumimoji="0" lang="en-US" sz="1800" dirty="0" smtClean="0"/>
              <a:t>	 login: CHAR(10),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kumimoji="0" lang="en-US" sz="1800" dirty="0" smtClean="0"/>
              <a:t>	 age: INT,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kumimoji="0" lang="en-US" sz="1800" dirty="0" smtClean="0"/>
              <a:t>	 </a:t>
            </a:r>
            <a:r>
              <a:rPr kumimoji="0" lang="en-US" sz="1800" dirty="0" err="1" smtClean="0"/>
              <a:t>gpa</a:t>
            </a:r>
            <a:r>
              <a:rPr kumimoji="0" lang="en-US" sz="1800" dirty="0" smtClean="0"/>
              <a:t>: REAL)</a:t>
            </a: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As another example, the </a:t>
            </a:r>
            <a:r>
              <a:rPr lang="en-US" sz="2000" dirty="0" smtClean="0">
                <a:solidFill>
                  <a:srgbClr val="FF0000"/>
                </a:solidFill>
              </a:rPr>
              <a:t>Enrolled</a:t>
            </a:r>
            <a:r>
              <a:rPr lang="en-US" sz="2000" dirty="0" smtClean="0"/>
              <a:t> table holds information about courses that students take.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kumimoji="0" lang="en-US" sz="1800" dirty="0" smtClean="0"/>
              <a:t>CREATE TABLE Enrolled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kumimoji="0" lang="en-US" sz="1800" dirty="0" smtClean="0"/>
              <a:t>	(</a:t>
            </a:r>
            <a:r>
              <a:rPr kumimoji="0" lang="en-US" sz="1800" dirty="0" err="1" smtClean="0"/>
              <a:t>sid</a:t>
            </a:r>
            <a:r>
              <a:rPr kumimoji="0" lang="en-US" sz="1800" dirty="0" smtClean="0"/>
              <a:t>: CHAR(20),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kumimoji="0" lang="en-US" sz="1800" dirty="0" smtClean="0"/>
              <a:t>	 cid: CHAR(20),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kumimoji="0" lang="en-US" sz="1800" dirty="0" smtClean="0"/>
              <a:t>	 grade: CHAR(2))</a:t>
            </a: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5395913" y="1816100"/>
            <a:ext cx="2571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>
                <a:latin typeface="Book Antiqua" pitchFamily="18" charset="0"/>
              </a:rPr>
              <a:t> </a:t>
            </a: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685800" y="4572000"/>
            <a:ext cx="7772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762000" y="4800600"/>
            <a:ext cx="7772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8202" name="Rectangle 9"/>
          <p:cNvSpPr>
            <a:spLocks noChangeArrowheads="1"/>
          </p:cNvSpPr>
          <p:nvPr/>
        </p:nvSpPr>
        <p:spPr bwMode="auto">
          <a:xfrm>
            <a:off x="5395913" y="4649788"/>
            <a:ext cx="35306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kumimoji="0" lang="en-US">
                <a:latin typeface="Book Antiqua" pitchFamily="18" charset="0"/>
              </a:rPr>
              <a:t> 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44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044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044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044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044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E804DD54-D128-4D74-A939-062BD3CB0DE7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6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Integrity Constraints (IC)</a:t>
            </a:r>
          </a:p>
        </p:txBody>
      </p:sp>
      <p:sp>
        <p:nvSpPr>
          <p:cNvPr id="372740" name="Text Box 4"/>
          <p:cNvSpPr txBox="1">
            <a:spLocks noChangeArrowheads="1"/>
          </p:cNvSpPr>
          <p:nvPr/>
        </p:nvSpPr>
        <p:spPr bwMode="auto">
          <a:xfrm>
            <a:off x="533400" y="1600200"/>
            <a:ext cx="8001000" cy="15240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IC guard against accidental damage to the database, by ensuring </a:t>
            </a:r>
          </a:p>
          <a:p>
            <a:pPr eaLnBrk="1" hangingPunct="1"/>
            <a:r>
              <a:rPr lang="en-US" altLang="zh-TW"/>
              <a:t>that authorized changes to the database do not result in a loss of </a:t>
            </a:r>
          </a:p>
          <a:p>
            <a:pPr eaLnBrk="1" hangingPunct="1"/>
            <a:r>
              <a:rPr lang="en-US" altLang="zh-TW"/>
              <a:t>data consistency.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3276600"/>
            <a:ext cx="7772400" cy="2743200"/>
          </a:xfrm>
        </p:spPr>
        <p:txBody>
          <a:bodyPr/>
          <a:lstStyle/>
          <a:p>
            <a:pPr eaLnBrk="1" hangingPunct="1"/>
            <a:r>
              <a:rPr lang="en-US" sz="2000" smtClean="0"/>
              <a:t>Integrity constraints are based upon the semantics of the real-world enterprise that is being described in the database relations. </a:t>
            </a:r>
          </a:p>
          <a:p>
            <a:pPr eaLnBrk="1" hangingPunct="1"/>
            <a:r>
              <a:rPr lang="en-US" sz="2000" smtClean="0"/>
              <a:t>We can check a database instance to see if an IC is violated, but we can </a:t>
            </a:r>
            <a:r>
              <a:rPr lang="en-US" sz="2000" smtClean="0">
                <a:solidFill>
                  <a:srgbClr val="CF0E30"/>
                </a:solidFill>
              </a:rPr>
              <a:t>NEVER</a:t>
            </a:r>
            <a:r>
              <a:rPr lang="en-US" sz="2000" smtClean="0"/>
              <a:t> infer that an IC is true by looking at an instance.</a:t>
            </a:r>
          </a:p>
          <a:p>
            <a:pPr lvl="1" eaLnBrk="1" hangingPunct="1">
              <a:buSzPct val="75000"/>
            </a:pPr>
            <a:r>
              <a:rPr lang="en-US" sz="1800" smtClean="0"/>
              <a:t>An IC is a statement about </a:t>
            </a:r>
            <a:r>
              <a:rPr lang="en-US" sz="1800" i="1" smtClean="0"/>
              <a:t>all possible </a:t>
            </a:r>
            <a:r>
              <a:rPr lang="en-US" sz="1800" smtClean="0"/>
              <a:t>instances!</a:t>
            </a:r>
          </a:p>
          <a:p>
            <a:pPr lvl="1" eaLnBrk="1" hangingPunct="1">
              <a:buSzPct val="75000"/>
            </a:pPr>
            <a:r>
              <a:rPr lang="en-US" sz="1800" smtClean="0"/>
              <a:t>From example, we know </a:t>
            </a:r>
            <a:r>
              <a:rPr lang="en-US" sz="1800" i="1" smtClean="0"/>
              <a:t>name</a:t>
            </a:r>
            <a:r>
              <a:rPr lang="en-US" sz="1800" smtClean="0"/>
              <a:t> is not a key, but the assertion that </a:t>
            </a:r>
            <a:r>
              <a:rPr lang="en-US" sz="1800" i="1" smtClean="0"/>
              <a:t>sid</a:t>
            </a:r>
            <a:r>
              <a:rPr lang="en-US" sz="1800" smtClean="0"/>
              <a:t> is a key is given to 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40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B469746-005B-477C-B21D-58DBA8DFDBE4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7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Domain Constraints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030663"/>
          </a:xfrm>
        </p:spPr>
        <p:txBody>
          <a:bodyPr/>
          <a:lstStyle/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They define valid values for attributes.</a:t>
            </a:r>
          </a:p>
          <a:p>
            <a:pPr eaLnBrk="1" hangingPunct="1"/>
            <a:r>
              <a:rPr lang="en-US" altLang="zh-TW" dirty="0" smtClean="0"/>
              <a:t>They are the most elementary form of integrity constraint.</a:t>
            </a:r>
          </a:p>
          <a:p>
            <a:pPr eaLnBrk="1" hangingPunct="1"/>
            <a:r>
              <a:rPr lang="en-US" altLang="zh-TW" dirty="0" smtClean="0"/>
              <a:t>They test values inserted in the database, and test queries to ensure that the comparisons make sense.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>
                <a:solidFill>
                  <a:schemeClr val="accent2"/>
                </a:solidFill>
              </a:rPr>
              <a:t> </a:t>
            </a:r>
            <a:fld id="{CD4A4097-59E3-4D93-AB4B-F6FE61533EAD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8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Domain Constraints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638800" y="3200400"/>
            <a:ext cx="3295650" cy="900113"/>
            <a:chOff x="3552" y="2016"/>
            <a:chExt cx="2076" cy="567"/>
          </a:xfrm>
        </p:grpSpPr>
        <p:sp>
          <p:nvSpPr>
            <p:cNvPr id="11278" name="Rectangle 4"/>
            <p:cNvSpPr>
              <a:spLocks noChangeArrowheads="1"/>
            </p:cNvSpPr>
            <p:nvPr/>
          </p:nvSpPr>
          <p:spPr bwMode="auto">
            <a:xfrm>
              <a:off x="3552" y="2016"/>
              <a:ext cx="1104" cy="19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" name="Text Box 5"/>
            <p:cNvSpPr txBox="1">
              <a:spLocks noChangeArrowheads="1"/>
            </p:cNvSpPr>
            <p:nvPr/>
          </p:nvSpPr>
          <p:spPr bwMode="auto">
            <a:xfrm>
              <a:off x="3984" y="2352"/>
              <a:ext cx="1644" cy="23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sz="1800">
                  <a:latin typeface="Tahoma" pitchFamily="34" charset="0"/>
                </a:rPr>
                <a:t>condition must be TRUE</a:t>
              </a:r>
            </a:p>
          </p:txBody>
        </p:sp>
        <p:sp>
          <p:nvSpPr>
            <p:cNvPr id="11280" name="Freeform 6"/>
            <p:cNvSpPr>
              <a:spLocks/>
            </p:cNvSpPr>
            <p:nvPr/>
          </p:nvSpPr>
          <p:spPr bwMode="auto">
            <a:xfrm>
              <a:off x="3744" y="2208"/>
              <a:ext cx="288" cy="248"/>
            </a:xfrm>
            <a:custGeom>
              <a:avLst/>
              <a:gdLst>
                <a:gd name="T0" fmla="*/ 288 w 288"/>
                <a:gd name="T1" fmla="*/ 240 h 248"/>
                <a:gd name="T2" fmla="*/ 240 w 288"/>
                <a:gd name="T3" fmla="*/ 240 h 248"/>
                <a:gd name="T4" fmla="*/ 96 w 288"/>
                <a:gd name="T5" fmla="*/ 192 h 248"/>
                <a:gd name="T6" fmla="*/ 0 w 288"/>
                <a:gd name="T7" fmla="*/ 0 h 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8"/>
                <a:gd name="T14" fmla="*/ 288 w 288"/>
                <a:gd name="T15" fmla="*/ 248 h 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8">
                  <a:moveTo>
                    <a:pt x="288" y="240"/>
                  </a:moveTo>
                  <a:cubicBezTo>
                    <a:pt x="280" y="244"/>
                    <a:pt x="272" y="248"/>
                    <a:pt x="240" y="240"/>
                  </a:cubicBezTo>
                  <a:cubicBezTo>
                    <a:pt x="208" y="232"/>
                    <a:pt x="136" y="232"/>
                    <a:pt x="96" y="192"/>
                  </a:cubicBezTo>
                  <a:cubicBezTo>
                    <a:pt x="56" y="152"/>
                    <a:pt x="28" y="76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28800" y="3200400"/>
            <a:ext cx="3048000" cy="747713"/>
            <a:chOff x="1152" y="2016"/>
            <a:chExt cx="1920" cy="471"/>
          </a:xfrm>
        </p:grpSpPr>
        <p:sp>
          <p:nvSpPr>
            <p:cNvPr id="11275" name="Rectangle 8"/>
            <p:cNvSpPr>
              <a:spLocks noChangeArrowheads="1"/>
            </p:cNvSpPr>
            <p:nvPr/>
          </p:nvSpPr>
          <p:spPr bwMode="auto">
            <a:xfrm>
              <a:off x="2352" y="2016"/>
              <a:ext cx="720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Text Box 9"/>
            <p:cNvSpPr txBox="1">
              <a:spLocks noChangeArrowheads="1"/>
            </p:cNvSpPr>
            <p:nvPr/>
          </p:nvSpPr>
          <p:spPr bwMode="auto">
            <a:xfrm>
              <a:off x="1152" y="2256"/>
              <a:ext cx="1308" cy="231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sz="1800">
                  <a:latin typeface="Tahoma" pitchFamily="34" charset="0"/>
                </a:rPr>
                <a:t>name of constraint</a:t>
              </a:r>
            </a:p>
          </p:txBody>
        </p:sp>
        <p:sp>
          <p:nvSpPr>
            <p:cNvPr id="11277" name="Freeform 10"/>
            <p:cNvSpPr>
              <a:spLocks/>
            </p:cNvSpPr>
            <p:nvPr/>
          </p:nvSpPr>
          <p:spPr bwMode="auto">
            <a:xfrm>
              <a:off x="2400" y="2160"/>
              <a:ext cx="192" cy="208"/>
            </a:xfrm>
            <a:custGeom>
              <a:avLst/>
              <a:gdLst>
                <a:gd name="T0" fmla="*/ 0 w 192"/>
                <a:gd name="T1" fmla="*/ 192 h 208"/>
                <a:gd name="T2" fmla="*/ 48 w 192"/>
                <a:gd name="T3" fmla="*/ 192 h 208"/>
                <a:gd name="T4" fmla="*/ 144 w 192"/>
                <a:gd name="T5" fmla="*/ 96 h 208"/>
                <a:gd name="T6" fmla="*/ 192 w 192"/>
                <a:gd name="T7" fmla="*/ 0 h 2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208"/>
                <a:gd name="T14" fmla="*/ 192 w 192"/>
                <a:gd name="T15" fmla="*/ 208 h 2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208">
                  <a:moveTo>
                    <a:pt x="0" y="192"/>
                  </a:moveTo>
                  <a:cubicBezTo>
                    <a:pt x="12" y="200"/>
                    <a:pt x="24" y="208"/>
                    <a:pt x="48" y="192"/>
                  </a:cubicBezTo>
                  <a:cubicBezTo>
                    <a:pt x="72" y="176"/>
                    <a:pt x="120" y="128"/>
                    <a:pt x="144" y="96"/>
                  </a:cubicBezTo>
                  <a:cubicBezTo>
                    <a:pt x="168" y="64"/>
                    <a:pt x="180" y="32"/>
                    <a:pt x="19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352800" y="2470150"/>
            <a:ext cx="3556000" cy="654050"/>
            <a:chOff x="2112" y="1556"/>
            <a:chExt cx="2240" cy="412"/>
          </a:xfrm>
        </p:grpSpPr>
        <p:sp>
          <p:nvSpPr>
            <p:cNvPr id="11272" name="Text Box 12"/>
            <p:cNvSpPr txBox="1">
              <a:spLocks noChangeArrowheads="1"/>
            </p:cNvSpPr>
            <p:nvPr/>
          </p:nvSpPr>
          <p:spPr bwMode="auto">
            <a:xfrm>
              <a:off x="3062" y="1556"/>
              <a:ext cx="1290" cy="23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sz="1800">
                  <a:latin typeface="Tahoma" pitchFamily="34" charset="0"/>
                </a:rPr>
                <a:t>new domain name</a:t>
              </a:r>
            </a:p>
          </p:txBody>
        </p:sp>
        <p:sp>
          <p:nvSpPr>
            <p:cNvPr id="11273" name="Rectangle 13"/>
            <p:cNvSpPr>
              <a:spLocks noChangeArrowheads="1"/>
            </p:cNvSpPr>
            <p:nvPr/>
          </p:nvSpPr>
          <p:spPr bwMode="auto">
            <a:xfrm>
              <a:off x="2112" y="1776"/>
              <a:ext cx="1008" cy="19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" name="Freeform 14"/>
            <p:cNvSpPr>
              <a:spLocks/>
            </p:cNvSpPr>
            <p:nvPr/>
          </p:nvSpPr>
          <p:spPr bwMode="auto">
            <a:xfrm>
              <a:off x="2880" y="1680"/>
              <a:ext cx="192" cy="144"/>
            </a:xfrm>
            <a:custGeom>
              <a:avLst/>
              <a:gdLst>
                <a:gd name="T0" fmla="*/ 192 w 192"/>
                <a:gd name="T1" fmla="*/ 0 h 144"/>
                <a:gd name="T2" fmla="*/ 48 w 192"/>
                <a:gd name="T3" fmla="*/ 48 h 144"/>
                <a:gd name="T4" fmla="*/ 0 w 192"/>
                <a:gd name="T5" fmla="*/ 144 h 144"/>
                <a:gd name="T6" fmla="*/ 0 60000 65536"/>
                <a:gd name="T7" fmla="*/ 0 60000 65536"/>
                <a:gd name="T8" fmla="*/ 0 60000 65536"/>
                <a:gd name="T9" fmla="*/ 0 w 192"/>
                <a:gd name="T10" fmla="*/ 0 h 144"/>
                <a:gd name="T11" fmla="*/ 192 w 19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44">
                  <a:moveTo>
                    <a:pt x="192" y="0"/>
                  </a:moveTo>
                  <a:cubicBezTo>
                    <a:pt x="136" y="12"/>
                    <a:pt x="80" y="24"/>
                    <a:pt x="48" y="48"/>
                  </a:cubicBezTo>
                  <a:cubicBezTo>
                    <a:pt x="16" y="72"/>
                    <a:pt x="8" y="108"/>
                    <a:pt x="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479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zh-TW" sz="2000" dirty="0" smtClean="0"/>
              <a:t>The </a:t>
            </a:r>
            <a:r>
              <a:rPr lang="en-US" altLang="zh-TW" sz="2000" dirty="0" smtClean="0">
                <a:solidFill>
                  <a:srgbClr val="FF0000"/>
                </a:solidFill>
              </a:rPr>
              <a:t>check</a:t>
            </a:r>
            <a:r>
              <a:rPr lang="en-US" altLang="zh-TW" sz="2000" dirty="0" smtClean="0"/>
              <a:t> clause in SQL-92 permits domains to be restricted.</a:t>
            </a:r>
          </a:p>
          <a:p>
            <a:pPr eaLnBrk="1" hangingPunct="1"/>
            <a:r>
              <a:rPr lang="en-US" altLang="zh-TW" sz="2000" dirty="0"/>
              <a:t>U</a:t>
            </a:r>
            <a:r>
              <a:rPr lang="en-US" altLang="zh-TW" sz="2000" dirty="0" smtClean="0"/>
              <a:t>se </a:t>
            </a:r>
            <a:r>
              <a:rPr lang="en-US" altLang="zh-TW" sz="2000" dirty="0" smtClean="0">
                <a:solidFill>
                  <a:schemeClr val="accent2"/>
                </a:solidFill>
              </a:rPr>
              <a:t>check</a:t>
            </a:r>
            <a:r>
              <a:rPr lang="en-US" altLang="zh-TW" sz="2000" dirty="0" smtClean="0"/>
              <a:t> clause to ensure that an hourly-wage domain allows only values greater than a specified value.</a:t>
            </a:r>
            <a:br>
              <a:rPr lang="en-US" altLang="zh-TW" sz="2000" dirty="0" smtClean="0"/>
            </a:b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>	</a:t>
            </a:r>
            <a:r>
              <a:rPr lang="en-US" altLang="zh-TW" sz="2000" dirty="0" smtClean="0">
                <a:solidFill>
                  <a:schemeClr val="accent2"/>
                </a:solidFill>
              </a:rPr>
              <a:t>create domain</a:t>
            </a:r>
            <a:r>
              <a:rPr lang="en-US" altLang="zh-TW" sz="2000" dirty="0" smtClean="0"/>
              <a:t> hourly-wage </a:t>
            </a:r>
            <a:r>
              <a:rPr lang="en-US" altLang="zh-TW" sz="2000" dirty="0" smtClean="0">
                <a:solidFill>
                  <a:schemeClr val="accent2"/>
                </a:solidFill>
              </a:rPr>
              <a:t>numeric(</a:t>
            </a:r>
            <a:r>
              <a:rPr lang="en-US" altLang="zh-TW" sz="2000" dirty="0" smtClean="0"/>
              <a:t>5</a:t>
            </a:r>
            <a:r>
              <a:rPr lang="en-US" altLang="zh-TW" sz="2000" dirty="0" smtClean="0">
                <a:solidFill>
                  <a:schemeClr val="accent2"/>
                </a:solidFill>
              </a:rPr>
              <a:t>,</a:t>
            </a:r>
            <a:r>
              <a:rPr lang="en-US" altLang="zh-TW" sz="2000" dirty="0" smtClean="0"/>
              <a:t>2</a:t>
            </a:r>
            <a:r>
              <a:rPr lang="en-US" altLang="zh-TW" sz="2000" dirty="0" smtClean="0">
                <a:solidFill>
                  <a:schemeClr val="accent2"/>
                </a:solidFill>
              </a:rPr>
              <a:t>)</a:t>
            </a:r>
            <a:br>
              <a:rPr lang="en-US" altLang="zh-TW" sz="2000" dirty="0" smtClean="0">
                <a:solidFill>
                  <a:schemeClr val="accent2"/>
                </a:solidFill>
              </a:rPr>
            </a:br>
            <a:r>
              <a:rPr lang="en-US" altLang="zh-TW" sz="2000" dirty="0" smtClean="0"/>
              <a:t>		</a:t>
            </a:r>
            <a:r>
              <a:rPr lang="en-US" altLang="zh-TW" sz="2000" dirty="0" smtClean="0">
                <a:solidFill>
                  <a:schemeClr val="accent2"/>
                </a:solidFill>
              </a:rPr>
              <a:t>constraint</a:t>
            </a:r>
            <a:r>
              <a:rPr lang="en-US" altLang="zh-TW" sz="2000" dirty="0" smtClean="0"/>
              <a:t> value-test </a:t>
            </a:r>
            <a:r>
              <a:rPr lang="en-US" altLang="zh-TW" sz="2000" dirty="0" smtClean="0">
                <a:solidFill>
                  <a:schemeClr val="accent2"/>
                </a:solidFill>
              </a:rPr>
              <a:t>check </a:t>
            </a:r>
            <a:r>
              <a:rPr lang="en-US" altLang="zh-TW" sz="2000" dirty="0" smtClean="0"/>
              <a:t>(</a:t>
            </a:r>
            <a:r>
              <a:rPr lang="en-US" altLang="zh-TW" sz="2000" dirty="0">
                <a:solidFill>
                  <a:schemeClr val="accent2"/>
                </a:solidFill>
              </a:rPr>
              <a:t>value</a:t>
            </a:r>
            <a:r>
              <a:rPr lang="en-US" altLang="zh-TW" sz="2000" dirty="0" smtClean="0"/>
              <a:t>&gt;=4.00)</a:t>
            </a:r>
            <a:br>
              <a:rPr lang="en-US" altLang="zh-TW" sz="2000" dirty="0" smtClean="0"/>
            </a:b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endParaRPr lang="en-US" altLang="zh-TW" sz="2000" dirty="0" smtClean="0"/>
          </a:p>
          <a:p>
            <a:pPr eaLnBrk="1" hangingPunct="1"/>
            <a:r>
              <a:rPr lang="en-US" altLang="zh-TW" sz="2000" dirty="0" smtClean="0"/>
              <a:t>The domain hourly-wage is declared to be a decimal number with 5 digits, 2 of which are after the decimal point.</a:t>
            </a:r>
          </a:p>
          <a:p>
            <a:pPr eaLnBrk="1" hangingPunct="1"/>
            <a:r>
              <a:rPr lang="en-US" altLang="zh-TW" sz="2000" dirty="0" smtClean="0"/>
              <a:t>The domain has a constraint that ensures that the hourly-wage is greater than 4.00.</a:t>
            </a:r>
          </a:p>
          <a:p>
            <a:pPr eaLnBrk="1" hangingPunct="1"/>
            <a:r>
              <a:rPr lang="en-US" altLang="zh-TW" sz="2000" dirty="0" smtClean="0">
                <a:solidFill>
                  <a:schemeClr val="accent2"/>
                </a:solidFill>
              </a:rPr>
              <a:t>constraint</a:t>
            </a:r>
            <a:r>
              <a:rPr lang="en-US" altLang="zh-TW" sz="2000" dirty="0" smtClean="0"/>
              <a:t> value-test is optional; useful to indicate which constraint an update violated.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74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74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74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00383EF0-1778-4FE0-A8D9-FB79C04DC539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9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360452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Primary and Candidate Keys in SQL</a:t>
            </a:r>
          </a:p>
        </p:txBody>
      </p:sp>
      <p:sp>
        <p:nvSpPr>
          <p:cNvPr id="12294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447800"/>
            <a:ext cx="8763000" cy="1524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Possibly many </a:t>
            </a:r>
            <a:r>
              <a:rPr lang="en-US" i="1" smtClean="0">
                <a:solidFill>
                  <a:schemeClr val="tx2"/>
                </a:solidFill>
              </a:rPr>
              <a:t>candidate keys </a:t>
            </a:r>
            <a:r>
              <a:rPr lang="en-US" i="1" smtClean="0">
                <a:solidFill>
                  <a:schemeClr val="accent2"/>
                </a:solidFill>
              </a:rPr>
              <a:t> </a:t>
            </a:r>
            <a:r>
              <a:rPr lang="en-US" smtClean="0"/>
              <a:t>(specified using </a:t>
            </a:r>
            <a:r>
              <a:rPr lang="en-US" smtClean="0">
                <a:solidFill>
                  <a:schemeClr val="tx2"/>
                </a:solidFill>
              </a:rPr>
              <a:t>UNIQUE</a:t>
            </a:r>
            <a:r>
              <a:rPr lang="en-US" smtClean="0"/>
              <a:t>), one of which is chosen as the </a:t>
            </a:r>
            <a:r>
              <a:rPr lang="en-US" i="1" smtClean="0">
                <a:solidFill>
                  <a:schemeClr val="tx2"/>
                </a:solidFill>
              </a:rPr>
              <a:t>primary key</a:t>
            </a:r>
            <a:r>
              <a:rPr lang="en-US" smtClean="0"/>
              <a:t>.</a:t>
            </a:r>
          </a:p>
        </p:txBody>
      </p:sp>
      <p:sp>
        <p:nvSpPr>
          <p:cNvPr id="360454" name="Rectangle 6"/>
          <p:cNvSpPr>
            <a:spLocks noChangeArrowheads="1"/>
          </p:cNvSpPr>
          <p:nvPr/>
        </p:nvSpPr>
        <p:spPr bwMode="auto">
          <a:xfrm>
            <a:off x="314325" y="2551113"/>
            <a:ext cx="3754234" cy="1936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2000" dirty="0">
                <a:latin typeface="Book Antiqua" pitchFamily="18" charset="0"/>
              </a:rPr>
              <a:t>CREATE TABLE</a:t>
            </a:r>
            <a:r>
              <a:rPr kumimoji="0" lang="en-US" dirty="0">
                <a:latin typeface="Book Antiqua" pitchFamily="18" charset="0"/>
              </a:rPr>
              <a:t> Enrolled</a:t>
            </a:r>
          </a:p>
          <a:p>
            <a:pPr eaLnBrk="0" hangingPunct="0"/>
            <a:r>
              <a:rPr kumimoji="0" lang="en-US" dirty="0">
                <a:latin typeface="Book Antiqua" pitchFamily="18" charset="0"/>
              </a:rPr>
              <a:t>   (</a:t>
            </a:r>
            <a:r>
              <a:rPr kumimoji="0" lang="en-US" dirty="0" err="1">
                <a:latin typeface="Book Antiqua" pitchFamily="18" charset="0"/>
              </a:rPr>
              <a:t>sid</a:t>
            </a:r>
            <a:r>
              <a:rPr kumimoji="0" lang="en-US" dirty="0">
                <a:latin typeface="Book Antiqua" pitchFamily="18" charset="0"/>
              </a:rPr>
              <a:t> </a:t>
            </a:r>
            <a:r>
              <a:rPr kumimoji="0" lang="en-US" sz="2000" dirty="0">
                <a:latin typeface="Book Antiqua" pitchFamily="18" charset="0"/>
              </a:rPr>
              <a:t>CHAR</a:t>
            </a:r>
            <a:r>
              <a:rPr kumimoji="0" lang="en-US" dirty="0">
                <a:latin typeface="Book Antiqua" pitchFamily="18" charset="0"/>
              </a:rPr>
              <a:t>(20</a:t>
            </a:r>
            <a:r>
              <a:rPr kumimoji="0" lang="en-US" dirty="0" smtClean="0">
                <a:latin typeface="Book Antiqua" pitchFamily="18" charset="0"/>
              </a:rPr>
              <a:t>),</a:t>
            </a:r>
            <a:endParaRPr kumimoji="0" lang="en-US" dirty="0">
              <a:latin typeface="Book Antiqua" pitchFamily="18" charset="0"/>
            </a:endParaRPr>
          </a:p>
          <a:p>
            <a:pPr eaLnBrk="0" hangingPunct="0"/>
            <a:r>
              <a:rPr kumimoji="0" lang="en-US" dirty="0">
                <a:latin typeface="Book Antiqua" pitchFamily="18" charset="0"/>
              </a:rPr>
              <a:t>     </a:t>
            </a:r>
            <a:r>
              <a:rPr kumimoji="0" lang="en-US" dirty="0" err="1">
                <a:latin typeface="Book Antiqua" pitchFamily="18" charset="0"/>
              </a:rPr>
              <a:t>cid</a:t>
            </a:r>
            <a:r>
              <a:rPr kumimoji="0" lang="en-US" dirty="0">
                <a:latin typeface="Book Antiqua" pitchFamily="18" charset="0"/>
              </a:rPr>
              <a:t>  </a:t>
            </a:r>
            <a:r>
              <a:rPr kumimoji="0" lang="en-US" sz="2000" dirty="0">
                <a:latin typeface="Book Antiqua" pitchFamily="18" charset="0"/>
              </a:rPr>
              <a:t>CHAR(20)</a:t>
            </a:r>
            <a:r>
              <a:rPr kumimoji="0" lang="en-US" dirty="0">
                <a:latin typeface="Book Antiqua" pitchFamily="18" charset="0"/>
              </a:rPr>
              <a:t>,</a:t>
            </a:r>
          </a:p>
          <a:p>
            <a:pPr eaLnBrk="0" hangingPunct="0"/>
            <a:r>
              <a:rPr kumimoji="0" lang="en-US" dirty="0">
                <a:latin typeface="Book Antiqua" pitchFamily="18" charset="0"/>
              </a:rPr>
              <a:t>     grade </a:t>
            </a:r>
            <a:r>
              <a:rPr kumimoji="0" lang="en-US" sz="2000" dirty="0">
                <a:latin typeface="Book Antiqua" pitchFamily="18" charset="0"/>
              </a:rPr>
              <a:t>CHAR</a:t>
            </a:r>
            <a:r>
              <a:rPr kumimoji="0" lang="en-US" dirty="0">
                <a:latin typeface="Book Antiqua" pitchFamily="18" charset="0"/>
              </a:rPr>
              <a:t>(2),</a:t>
            </a:r>
          </a:p>
          <a:p>
            <a:pPr eaLnBrk="0" hangingPunct="0"/>
            <a:r>
              <a:rPr kumimoji="0" lang="en-US" dirty="0">
                <a:latin typeface="Book Antiqua" pitchFamily="18" charset="0"/>
              </a:rPr>
              <a:t>     </a:t>
            </a:r>
            <a:r>
              <a:rPr kumimoji="0" lang="en-US" sz="2000" dirty="0">
                <a:solidFill>
                  <a:srgbClr val="FF0000"/>
                </a:solidFill>
                <a:latin typeface="Book Antiqua" pitchFamily="18" charset="0"/>
              </a:rPr>
              <a:t>PRIMARY KEY  </a:t>
            </a:r>
            <a:r>
              <a:rPr kumimoji="0" lang="en-US" dirty="0">
                <a:solidFill>
                  <a:srgbClr val="FF0000"/>
                </a:solidFill>
                <a:latin typeface="Book Antiqua" pitchFamily="18" charset="0"/>
              </a:rPr>
              <a:t>(</a:t>
            </a:r>
            <a:r>
              <a:rPr kumimoji="0" lang="en-US" dirty="0" err="1">
                <a:solidFill>
                  <a:srgbClr val="FF0000"/>
                </a:solidFill>
                <a:latin typeface="Book Antiqua" pitchFamily="18" charset="0"/>
              </a:rPr>
              <a:t>sid,cid</a:t>
            </a:r>
            <a:r>
              <a:rPr kumimoji="0" lang="en-US" dirty="0">
                <a:solidFill>
                  <a:srgbClr val="FF0000"/>
                </a:solidFill>
                <a:latin typeface="Book Antiqua" pitchFamily="18" charset="0"/>
              </a:rPr>
              <a:t>)</a:t>
            </a:r>
            <a:r>
              <a:rPr kumimoji="0" lang="en-US" dirty="0">
                <a:latin typeface="Book Antiqua" pitchFamily="18" charset="0"/>
              </a:rPr>
              <a:t> )</a:t>
            </a:r>
          </a:p>
        </p:txBody>
      </p:sp>
      <p:sp>
        <p:nvSpPr>
          <p:cNvPr id="360455" name="Rectangle 7"/>
          <p:cNvSpPr>
            <a:spLocks noChangeArrowheads="1"/>
          </p:cNvSpPr>
          <p:nvPr/>
        </p:nvSpPr>
        <p:spPr bwMode="auto">
          <a:xfrm>
            <a:off x="465138" y="5141913"/>
            <a:ext cx="7604125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•"/>
            </a:pPr>
            <a:r>
              <a:rPr kumimoji="0" lang="en-US">
                <a:latin typeface="Book Antiqua" pitchFamily="18" charset="0"/>
              </a:rPr>
              <a:t>Used carelessly, an IC can prevent the storage of database instances that arise in practice!</a:t>
            </a:r>
          </a:p>
        </p:txBody>
      </p:sp>
      <p:sp>
        <p:nvSpPr>
          <p:cNvPr id="360456" name="Rectangle 8"/>
          <p:cNvSpPr>
            <a:spLocks noChangeArrowheads="1"/>
          </p:cNvSpPr>
          <p:nvPr/>
        </p:nvSpPr>
        <p:spPr bwMode="auto">
          <a:xfrm>
            <a:off x="4975225" y="2436813"/>
            <a:ext cx="3435237" cy="2305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2000" dirty="0">
                <a:latin typeface="Book Antiqua" pitchFamily="18" charset="0"/>
              </a:rPr>
              <a:t>CREATE TABLE</a:t>
            </a:r>
            <a:r>
              <a:rPr kumimoji="0" lang="en-US" dirty="0">
                <a:latin typeface="Book Antiqua" pitchFamily="18" charset="0"/>
              </a:rPr>
              <a:t> Enrolled</a:t>
            </a:r>
          </a:p>
          <a:p>
            <a:pPr eaLnBrk="0" hangingPunct="0"/>
            <a:r>
              <a:rPr kumimoji="0" lang="en-US" dirty="0">
                <a:latin typeface="Book Antiqua" pitchFamily="18" charset="0"/>
              </a:rPr>
              <a:t>   (</a:t>
            </a:r>
            <a:r>
              <a:rPr kumimoji="0" lang="en-US" dirty="0" err="1">
                <a:latin typeface="Book Antiqua" pitchFamily="18" charset="0"/>
              </a:rPr>
              <a:t>sid</a:t>
            </a:r>
            <a:r>
              <a:rPr kumimoji="0" lang="en-US" dirty="0">
                <a:latin typeface="Book Antiqua" pitchFamily="18" charset="0"/>
              </a:rPr>
              <a:t> </a:t>
            </a:r>
            <a:r>
              <a:rPr kumimoji="0" lang="en-US" sz="2000" dirty="0">
                <a:latin typeface="Book Antiqua" pitchFamily="18" charset="0"/>
              </a:rPr>
              <a:t>CHAR</a:t>
            </a:r>
            <a:r>
              <a:rPr kumimoji="0" lang="en-US" dirty="0">
                <a:latin typeface="Book Antiqua" pitchFamily="18" charset="0"/>
              </a:rPr>
              <a:t>(20</a:t>
            </a:r>
            <a:r>
              <a:rPr kumimoji="0" lang="en-US" dirty="0" smtClean="0">
                <a:latin typeface="Book Antiqua" pitchFamily="18" charset="0"/>
              </a:rPr>
              <a:t>),</a:t>
            </a:r>
            <a:endParaRPr kumimoji="0" lang="en-US" dirty="0">
              <a:latin typeface="Book Antiqua" pitchFamily="18" charset="0"/>
            </a:endParaRPr>
          </a:p>
          <a:p>
            <a:pPr eaLnBrk="0" hangingPunct="0"/>
            <a:r>
              <a:rPr kumimoji="0" lang="en-US" dirty="0">
                <a:latin typeface="Book Antiqua" pitchFamily="18" charset="0"/>
              </a:rPr>
              <a:t>     </a:t>
            </a:r>
            <a:r>
              <a:rPr kumimoji="0" lang="en-US" dirty="0" err="1">
                <a:latin typeface="Book Antiqua" pitchFamily="18" charset="0"/>
              </a:rPr>
              <a:t>cid</a:t>
            </a:r>
            <a:r>
              <a:rPr kumimoji="0" lang="en-US" dirty="0">
                <a:latin typeface="Book Antiqua" pitchFamily="18" charset="0"/>
              </a:rPr>
              <a:t>  </a:t>
            </a:r>
            <a:r>
              <a:rPr kumimoji="0" lang="en-US" sz="2000" dirty="0">
                <a:latin typeface="Book Antiqua" pitchFamily="18" charset="0"/>
              </a:rPr>
              <a:t>CHAR(20)</a:t>
            </a:r>
            <a:r>
              <a:rPr kumimoji="0" lang="en-US" dirty="0">
                <a:latin typeface="Book Antiqua" pitchFamily="18" charset="0"/>
              </a:rPr>
              <a:t>,</a:t>
            </a:r>
          </a:p>
          <a:p>
            <a:pPr eaLnBrk="0" hangingPunct="0"/>
            <a:r>
              <a:rPr kumimoji="0" lang="en-US" dirty="0">
                <a:latin typeface="Book Antiqua" pitchFamily="18" charset="0"/>
              </a:rPr>
              <a:t>     grade </a:t>
            </a:r>
            <a:r>
              <a:rPr kumimoji="0" lang="en-US" sz="2000" dirty="0">
                <a:latin typeface="Book Antiqua" pitchFamily="18" charset="0"/>
              </a:rPr>
              <a:t>CHAR</a:t>
            </a:r>
            <a:r>
              <a:rPr kumimoji="0" lang="en-US" dirty="0">
                <a:latin typeface="Book Antiqua" pitchFamily="18" charset="0"/>
              </a:rPr>
              <a:t>(2),</a:t>
            </a:r>
          </a:p>
          <a:p>
            <a:pPr eaLnBrk="0" hangingPunct="0"/>
            <a:r>
              <a:rPr kumimoji="0" lang="en-US" dirty="0">
                <a:latin typeface="Book Antiqua" pitchFamily="18" charset="0"/>
              </a:rPr>
              <a:t>     </a:t>
            </a:r>
            <a:r>
              <a:rPr kumimoji="0" lang="en-US" sz="2000" dirty="0">
                <a:solidFill>
                  <a:srgbClr val="FF0000"/>
                </a:solidFill>
                <a:latin typeface="Book Antiqua" pitchFamily="18" charset="0"/>
              </a:rPr>
              <a:t>PRIMARY KEY  </a:t>
            </a:r>
            <a:r>
              <a:rPr kumimoji="0" lang="en-US" dirty="0">
                <a:solidFill>
                  <a:srgbClr val="FF0000"/>
                </a:solidFill>
                <a:latin typeface="Book Antiqua" pitchFamily="18" charset="0"/>
              </a:rPr>
              <a:t>(</a:t>
            </a:r>
            <a:r>
              <a:rPr kumimoji="0" lang="en-US" dirty="0" err="1">
                <a:solidFill>
                  <a:srgbClr val="FF0000"/>
                </a:solidFill>
                <a:latin typeface="Book Antiqua" pitchFamily="18" charset="0"/>
              </a:rPr>
              <a:t>sid</a:t>
            </a:r>
            <a:r>
              <a:rPr kumimoji="0" lang="en-US" dirty="0">
                <a:solidFill>
                  <a:srgbClr val="FF0000"/>
                </a:solidFill>
                <a:latin typeface="Book Antiqua" pitchFamily="18" charset="0"/>
              </a:rPr>
              <a:t>),</a:t>
            </a:r>
          </a:p>
          <a:p>
            <a:pPr eaLnBrk="0" hangingPunct="0"/>
            <a:r>
              <a:rPr kumimoji="0" lang="en-US" dirty="0">
                <a:solidFill>
                  <a:srgbClr val="FF0000"/>
                </a:solidFill>
                <a:latin typeface="Book Antiqua" pitchFamily="18" charset="0"/>
              </a:rPr>
              <a:t>     </a:t>
            </a:r>
            <a:r>
              <a:rPr kumimoji="0" lang="en-US" sz="2000" dirty="0">
                <a:solidFill>
                  <a:srgbClr val="FF0000"/>
                </a:solidFill>
                <a:latin typeface="Book Antiqua" pitchFamily="18" charset="0"/>
              </a:rPr>
              <a:t>UNIQUE</a:t>
            </a:r>
            <a:r>
              <a:rPr kumimoji="0" lang="en-US" dirty="0">
                <a:solidFill>
                  <a:srgbClr val="FF0000"/>
                </a:solidFill>
                <a:latin typeface="Book Antiqua" pitchFamily="18" charset="0"/>
              </a:rPr>
              <a:t> (</a:t>
            </a:r>
            <a:r>
              <a:rPr kumimoji="0" lang="en-US" dirty="0" err="1">
                <a:solidFill>
                  <a:srgbClr val="FF0000"/>
                </a:solidFill>
                <a:latin typeface="Book Antiqua" pitchFamily="18" charset="0"/>
              </a:rPr>
              <a:t>cid</a:t>
            </a:r>
            <a:r>
              <a:rPr kumimoji="0" lang="en-US" dirty="0">
                <a:solidFill>
                  <a:srgbClr val="FF0000"/>
                </a:solidFill>
                <a:latin typeface="Book Antiqua" pitchFamily="18" charset="0"/>
              </a:rPr>
              <a:t>, grade)</a:t>
            </a:r>
            <a:r>
              <a:rPr kumimoji="0" lang="en-US" dirty="0">
                <a:latin typeface="Book Antiqua" pitchFamily="18" charset="0"/>
              </a:rPr>
              <a:t> 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4" grpId="0"/>
      <p:bldP spid="360455" grpId="0"/>
      <p:bldP spid="360456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1822</Words>
  <Application>Microsoft Office PowerPoint</Application>
  <PresentationFormat>On-screen Show (4:3)</PresentationFormat>
  <Paragraphs>336</Paragraphs>
  <Slides>34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Default Design</vt:lpstr>
      <vt:lpstr>Document</vt:lpstr>
      <vt:lpstr>PowerPoint Presentation</vt:lpstr>
      <vt:lpstr>Data Definition Language(DDL)</vt:lpstr>
      <vt:lpstr>Domain Types in SQL</vt:lpstr>
      <vt:lpstr>Domain types in SQL (cont.)</vt:lpstr>
      <vt:lpstr>SQL as Data Definition Language</vt:lpstr>
      <vt:lpstr>Integrity Constraints (IC)</vt:lpstr>
      <vt:lpstr>Domain Constraints</vt:lpstr>
      <vt:lpstr>Domain Constraints</vt:lpstr>
      <vt:lpstr>Primary and Candidate Keys in SQL</vt:lpstr>
      <vt:lpstr>Foreign Keys, Referential Integrity</vt:lpstr>
      <vt:lpstr>Foreign Keys in SQL</vt:lpstr>
      <vt:lpstr>Enforcing Referential Integrity</vt:lpstr>
      <vt:lpstr>Referential Integrity in SQL/92</vt:lpstr>
      <vt:lpstr>Participation Constraints</vt:lpstr>
      <vt:lpstr>Participation Constraints in SQL</vt:lpstr>
      <vt:lpstr>Weak Entities</vt:lpstr>
      <vt:lpstr>Translating Weak Entity Sets</vt:lpstr>
      <vt:lpstr>Destroying and Altering Relations</vt:lpstr>
      <vt:lpstr>Record Deletion</vt:lpstr>
      <vt:lpstr>Complex Deletion</vt:lpstr>
      <vt:lpstr>Record Insertion</vt:lpstr>
      <vt:lpstr>Complex Insertion</vt:lpstr>
      <vt:lpstr>Record Updates</vt:lpstr>
      <vt:lpstr>Case Statement for Conditional Updates</vt:lpstr>
      <vt:lpstr>Views</vt:lpstr>
      <vt:lpstr>Update of a View</vt:lpstr>
      <vt:lpstr>View Update Problems</vt:lpstr>
      <vt:lpstr>Rules for Updatable Views</vt:lpstr>
      <vt:lpstr>PowerPoint Presentation</vt:lpstr>
      <vt:lpstr>Assertions</vt:lpstr>
      <vt:lpstr>Assertion Example</vt:lpstr>
      <vt:lpstr>Triggers</vt:lpstr>
      <vt:lpstr>Trigger Example</vt:lpstr>
      <vt:lpstr>Trigger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Query Language(SQL)</dc:title>
  <dc:creator>dimitris</dc:creator>
  <cp:lastModifiedBy>Qiong Luo</cp:lastModifiedBy>
  <cp:revision>67</cp:revision>
  <dcterms:modified xsi:type="dcterms:W3CDTF">2013-03-01T08:38:14Z</dcterms:modified>
</cp:coreProperties>
</file>