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23" r:id="rId2"/>
    <p:sldId id="339" r:id="rId3"/>
    <p:sldId id="340" r:id="rId4"/>
    <p:sldId id="341" r:id="rId5"/>
    <p:sldId id="342" r:id="rId6"/>
    <p:sldId id="327" r:id="rId7"/>
    <p:sldId id="328" r:id="rId8"/>
    <p:sldId id="329" r:id="rId9"/>
    <p:sldId id="331" r:id="rId10"/>
    <p:sldId id="332" r:id="rId11"/>
    <p:sldId id="343" r:id="rId12"/>
    <p:sldId id="344" r:id="rId13"/>
    <p:sldId id="345" r:id="rId14"/>
    <p:sldId id="346" r:id="rId15"/>
    <p:sldId id="347" r:id="rId16"/>
    <p:sldId id="348" r:id="rId17"/>
  </p:sldIdLst>
  <p:sldSz cx="9144000" cy="6858000" type="screen4x3"/>
  <p:notesSz cx="67437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9" autoAdjust="0"/>
    <p:restoredTop sz="94660"/>
  </p:normalViewPr>
  <p:slideViewPr>
    <p:cSldViewPr>
      <p:cViewPr varScale="1">
        <p:scale>
          <a:sx n="109" d="100"/>
          <a:sy n="109" d="100"/>
        </p:scale>
        <p:origin x="-1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CACD9F-17F7-4352-A353-5273287E85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44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662D89D-193E-4D5E-BA72-A9550C1D2806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9" name="Rectangle 7"/>
          <p:cNvSpPr txBox="1">
            <a:spLocks noGrp="1"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6FD461D5-EC8B-4274-ADE5-5F4BAD258D03}" type="slidenum">
              <a:rPr kumimoji="0" lang="en-US" sz="1200">
                <a:latin typeface="Helvetica" pitchFamily="34" charset="0"/>
              </a:rPr>
              <a:pPr algn="r"/>
              <a:t>2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1946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96938" y="744538"/>
            <a:ext cx="4953000" cy="3714750"/>
          </a:xfrm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4706938"/>
            <a:ext cx="5394325" cy="44561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0E9A223-900C-4495-93AE-033B64C08F1D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B0BA6265-19BA-4EA6-9BE1-8B5C7E17221A}" type="slidenum">
              <a:rPr kumimoji="0" lang="en-US" sz="1200">
                <a:latin typeface="Helvetica" pitchFamily="34" charset="0"/>
              </a:rPr>
              <a:pPr algn="r"/>
              <a:t>3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2048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96938" y="744538"/>
            <a:ext cx="4953000" cy="3714750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4706938"/>
            <a:ext cx="5394325" cy="44561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CB03C6A-B939-49E3-9589-F6B921F66F01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A8FF276D-0488-432F-AC48-8B300175BB97}" type="slidenum">
              <a:rPr kumimoji="0" lang="en-US" sz="1200">
                <a:latin typeface="Helvetica" pitchFamily="34" charset="0"/>
              </a:rPr>
              <a:pPr algn="r"/>
              <a:t>4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2150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96938" y="744538"/>
            <a:ext cx="4953000" cy="3714750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4706938"/>
            <a:ext cx="5394325" cy="44561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C1AE1B2A-60C5-4793-9F61-5ED4B5714B11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2531" name="Rectangle 7"/>
          <p:cNvSpPr txBox="1">
            <a:spLocks noGrp="1"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B74145CD-74C3-4D5C-A8EB-19F5E6C598BF}" type="slidenum">
              <a:rPr kumimoji="0" lang="en-US" sz="1200">
                <a:latin typeface="Helvetica" pitchFamily="34" charset="0"/>
              </a:rPr>
              <a:pPr algn="r"/>
              <a:t>5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2253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96938" y="744538"/>
            <a:ext cx="4953000" cy="3714750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4706938"/>
            <a:ext cx="5394325" cy="44561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A4A5DC0-6543-4663-9556-BB0811CC82A0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23555" name="Rectangle 7"/>
          <p:cNvSpPr txBox="1">
            <a:spLocks noGrp="1"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AE84915D-F278-4BDD-AA60-2BE523BC37DD}" type="slidenum">
              <a:rPr kumimoji="0" lang="en-US" sz="1200">
                <a:latin typeface="Helvetica" pitchFamily="34" charset="0"/>
              </a:rPr>
              <a:pPr algn="r"/>
              <a:t>11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2355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96938" y="744538"/>
            <a:ext cx="4953000" cy="3714750"/>
          </a:xfrm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4706938"/>
            <a:ext cx="5394325" cy="44561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DEB7E83-8564-4D85-B024-05EFC8169E52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24579" name="Rectangle 7"/>
          <p:cNvSpPr txBox="1">
            <a:spLocks noGrp="1"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B84FC4AD-BEDD-4706-9C2F-05B8F2AA3FFD}" type="slidenum">
              <a:rPr kumimoji="0" lang="en-US" sz="1200">
                <a:latin typeface="Helvetica" pitchFamily="34" charset="0"/>
              </a:rPr>
              <a:pPr algn="r"/>
              <a:t>12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2458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96938" y="744538"/>
            <a:ext cx="4953000" cy="3714750"/>
          </a:xfrm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4706938"/>
            <a:ext cx="5394325" cy="44561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3ACB4C1-9830-4521-A0C1-4D21BC3AC4B3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25603" name="Rectangle 7"/>
          <p:cNvSpPr txBox="1">
            <a:spLocks noGrp="1"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C7EEC9EE-B05C-4F96-AFDF-847BA945793E}" type="slidenum">
              <a:rPr kumimoji="0" lang="en-US" sz="1200">
                <a:latin typeface="Helvetica" pitchFamily="34" charset="0"/>
              </a:rPr>
              <a:pPr algn="r"/>
              <a:t>14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2560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96938" y="742950"/>
            <a:ext cx="4953000" cy="3714750"/>
          </a:xfrm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6B81D0B4-76A0-47E7-A4DC-D307FDC14F9C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87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021454BF-1A60-4182-8917-5159261C734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270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CDCEC4D-C234-4C67-8A8B-19146D7E88A3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564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E8F733E5-041D-489E-9108-7DBA25BCE9C7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898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1F2C090-F5B7-41A6-A05A-A3DC2E0411C2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093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BE3750FE-B187-41C0-9CE4-17DB15C576E6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97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4414D7C8-F95A-4456-8FC2-2696BC6EA2BC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343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C78C8B34-AEFD-40DB-8DE1-63750090D53B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792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C7F3BDFB-AA16-4C73-90A4-2ACA2C53B2C4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379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735E036-E885-4AE3-953E-23C796A8AC9F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664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7C6B7168-F66E-40ED-B851-FC9FE01088D9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488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COMP231 Spring 2009                  CSE, HKUST   Slide </a:t>
            </a:r>
            <a:fld id="{A4F8E22D-EAF4-44F3-9BAB-5E1241416889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83BA0B0-B8D7-490C-9795-847B650D755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Comp </a:t>
            </a:r>
            <a:r>
              <a:rPr lang="en-US" altLang="zh-TW" sz="2800" dirty="0" smtClean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3311 </a:t>
            </a:r>
            <a:r>
              <a:rPr lang="en-US" altLang="zh-TW" sz="2800" dirty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Database Management Systems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8. Functional Dependencies</a:t>
            </a:r>
          </a:p>
          <a:p>
            <a:pPr algn="ctr">
              <a:spcBef>
                <a:spcPct val="20000"/>
              </a:spcBef>
            </a:pPr>
            <a:endParaRPr lang="en-US" altLang="zh-TW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accent2"/>
                </a:solidFill>
              </a:rPr>
              <a:t>10</a:t>
            </a: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Closure of Attribute Sets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 smtClean="0"/>
              <a:t>The closure of </a:t>
            </a:r>
            <a:r>
              <a:rPr lang="en-US" altLang="zh-TW" sz="2000" dirty="0" smtClean="0">
                <a:sym typeface="Symbol" pitchFamily="18" charset="2"/>
              </a:rPr>
              <a:t>X under F (denoted by X</a:t>
            </a:r>
            <a:r>
              <a:rPr lang="en-US" altLang="zh-TW" sz="2000" baseline="30000" dirty="0" smtClean="0">
                <a:sym typeface="Symbol" pitchFamily="18" charset="2"/>
              </a:rPr>
              <a:t>+</a:t>
            </a:r>
            <a:r>
              <a:rPr lang="en-US" altLang="zh-TW" sz="2000" dirty="0" smtClean="0">
                <a:sym typeface="Symbol" pitchFamily="18" charset="2"/>
              </a:rPr>
              <a:t>) is the set of attributes that are functionally determined by X under F:</a:t>
            </a:r>
            <a:br>
              <a:rPr lang="en-US" altLang="zh-TW" sz="2000" dirty="0" smtClean="0">
                <a:sym typeface="Symbol" pitchFamily="18" charset="2"/>
              </a:rPr>
            </a:br>
            <a:r>
              <a:rPr lang="en-US" altLang="zh-TW" sz="2000" dirty="0" smtClean="0">
                <a:sym typeface="Symbol" pitchFamily="18" charset="2"/>
              </a:rPr>
              <a:t>		X  Y is in F</a:t>
            </a:r>
            <a:r>
              <a:rPr lang="en-US" altLang="zh-TW" sz="2000" baseline="30000" dirty="0" smtClean="0">
                <a:sym typeface="Symbol" pitchFamily="18" charset="2"/>
              </a:rPr>
              <a:t>+</a:t>
            </a:r>
            <a:r>
              <a:rPr lang="en-US" altLang="zh-TW" sz="2000" dirty="0" smtClean="0">
                <a:sym typeface="Symbol" pitchFamily="18" charset="2"/>
              </a:rPr>
              <a:t>  Y  X</a:t>
            </a:r>
            <a:r>
              <a:rPr lang="en-US" altLang="zh-TW" sz="2000" baseline="30000" dirty="0" smtClean="0">
                <a:sym typeface="Symbol" pitchFamily="18" charset="2"/>
              </a:rPr>
              <a:t>+</a:t>
            </a:r>
            <a:br>
              <a:rPr lang="en-US" altLang="zh-TW" sz="2000" baseline="30000" dirty="0" smtClean="0">
                <a:sym typeface="Symbol" pitchFamily="18" charset="2"/>
              </a:rPr>
            </a:br>
            <a:r>
              <a:rPr lang="en-US" altLang="zh-TW" sz="2000" dirty="0" smtClean="0">
                <a:sym typeface="Symbol" pitchFamily="18" charset="2"/>
              </a:rPr>
              <a:t>Given </a:t>
            </a:r>
            <a:r>
              <a:rPr lang="en-US" altLang="zh-TW" sz="2000" dirty="0" err="1" smtClean="0">
                <a:sym typeface="Symbol" pitchFamily="18" charset="2"/>
              </a:rPr>
              <a:t>sid</a:t>
            </a:r>
            <a:r>
              <a:rPr lang="en-US" altLang="zh-TW" sz="2000" dirty="0" smtClean="0">
                <a:sym typeface="Symbol" pitchFamily="18" charset="2"/>
              </a:rPr>
              <a:t/>
            </a:r>
            <a:br>
              <a:rPr lang="en-US" altLang="zh-TW" sz="2000" dirty="0" smtClean="0">
                <a:sym typeface="Symbol" pitchFamily="18" charset="2"/>
              </a:rPr>
            </a:br>
            <a:r>
              <a:rPr lang="en-US" altLang="zh-TW" sz="2000" dirty="0" smtClean="0">
                <a:sym typeface="Symbol" pitchFamily="18" charset="2"/>
              </a:rPr>
              <a:t>If </a:t>
            </a:r>
            <a:r>
              <a:rPr lang="en-US" altLang="zh-TW" sz="2000" dirty="0" err="1" smtClean="0"/>
              <a:t>sid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ym typeface="Symbol" pitchFamily="18" charset="2"/>
              </a:rPr>
              <a:t></a:t>
            </a:r>
            <a:r>
              <a:rPr lang="en-US" altLang="zh-TW" sz="2000" dirty="0" smtClean="0"/>
              <a:t> name</a:t>
            </a:r>
            <a:r>
              <a:rPr lang="en-US" altLang="zh-TW" sz="2000" dirty="0" smtClean="0">
                <a:sym typeface="Symbol" pitchFamily="18" charset="2"/>
              </a:rPr>
              <a:t/>
            </a:r>
            <a:br>
              <a:rPr lang="en-US" altLang="zh-TW" sz="2000" dirty="0" smtClean="0">
                <a:sym typeface="Symbol" pitchFamily="18" charset="2"/>
              </a:rPr>
            </a:br>
            <a:r>
              <a:rPr lang="en-US" altLang="zh-TW" sz="2000" dirty="0" smtClean="0">
                <a:sym typeface="Symbol" pitchFamily="18" charset="2"/>
              </a:rPr>
              <a:t>then </a:t>
            </a:r>
            <a:r>
              <a:rPr lang="en-US" altLang="zh-TW" sz="2000" dirty="0" smtClean="0"/>
              <a:t>name </a:t>
            </a:r>
            <a:r>
              <a:rPr lang="en-US" altLang="zh-TW" sz="2000" dirty="0" smtClean="0">
                <a:sym typeface="Symbol" pitchFamily="18" charset="2"/>
              </a:rPr>
              <a:t>is part of </a:t>
            </a:r>
            <a:r>
              <a:rPr lang="en-US" altLang="zh-TW" sz="2000" dirty="0" err="1" smtClean="0"/>
              <a:t>sid</a:t>
            </a:r>
            <a:r>
              <a:rPr lang="en-US" altLang="zh-TW" sz="2000" baseline="30000" dirty="0" smtClean="0">
                <a:sym typeface="Symbol" pitchFamily="18" charset="2"/>
              </a:rPr>
              <a:t>+	</a:t>
            </a:r>
            <a:br>
              <a:rPr lang="en-US" altLang="zh-TW" sz="2000" baseline="30000" dirty="0" smtClean="0">
                <a:sym typeface="Symbol" pitchFamily="18" charset="2"/>
              </a:rPr>
            </a:br>
            <a:r>
              <a:rPr lang="en-US" altLang="zh-TW" sz="2000" dirty="0" smtClean="0">
                <a:sym typeface="Symbol" pitchFamily="18" charset="2"/>
              </a:rPr>
              <a:t>i.e., </a:t>
            </a:r>
            <a:r>
              <a:rPr lang="en-US" altLang="zh-TW" sz="2000" dirty="0" err="1" smtClean="0">
                <a:sym typeface="Symbol" pitchFamily="18" charset="2"/>
              </a:rPr>
              <a:t>sid</a:t>
            </a:r>
            <a:r>
              <a:rPr lang="en-US" altLang="zh-TW" sz="2000" baseline="30000" dirty="0" smtClean="0">
                <a:sym typeface="Symbol" pitchFamily="18" charset="2"/>
              </a:rPr>
              <a:t>+</a:t>
            </a:r>
            <a:r>
              <a:rPr lang="en-US" altLang="zh-TW" sz="2000" dirty="0" smtClean="0">
                <a:sym typeface="Symbol" pitchFamily="18" charset="2"/>
              </a:rPr>
              <a:t>= {</a:t>
            </a:r>
            <a:r>
              <a:rPr lang="en-US" altLang="zh-TW" sz="2000" dirty="0" err="1" smtClean="0"/>
              <a:t>sid</a:t>
            </a:r>
            <a:r>
              <a:rPr lang="en-US" altLang="zh-TW" sz="2000" dirty="0" smtClean="0">
                <a:sym typeface="Symbol" pitchFamily="18" charset="2"/>
              </a:rPr>
              <a:t>, </a:t>
            </a:r>
            <a:r>
              <a:rPr lang="en-US" altLang="zh-TW" sz="2000" dirty="0" smtClean="0"/>
              <a:t>name</a:t>
            </a:r>
            <a:r>
              <a:rPr lang="en-US" altLang="zh-TW" sz="2000" dirty="0" smtClean="0">
                <a:sym typeface="Symbol" pitchFamily="18" charset="2"/>
              </a:rPr>
              <a:t>, …}</a:t>
            </a:r>
            <a:br>
              <a:rPr lang="en-US" altLang="zh-TW" sz="2000" dirty="0" smtClean="0">
                <a:sym typeface="Symbol" pitchFamily="18" charset="2"/>
              </a:rPr>
            </a:br>
            <a:r>
              <a:rPr lang="en-US" altLang="zh-TW" sz="2000" dirty="0" smtClean="0">
                <a:sym typeface="Symbol" pitchFamily="18" charset="2"/>
              </a:rPr>
              <a:t/>
            </a:r>
            <a:br>
              <a:rPr lang="en-US" altLang="zh-TW" sz="2000" dirty="0" smtClean="0">
                <a:sym typeface="Symbol" pitchFamily="18" charset="2"/>
              </a:rPr>
            </a:br>
            <a:r>
              <a:rPr lang="en-US" altLang="zh-TW" sz="2000" dirty="0" smtClean="0">
                <a:sym typeface="Symbol" pitchFamily="18" charset="2"/>
              </a:rPr>
              <a:t>If </a:t>
            </a:r>
            <a:r>
              <a:rPr lang="en-US" altLang="zh-TW" sz="2000" dirty="0" err="1" smtClean="0"/>
              <a:t>sid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ym typeface="Symbol" pitchFamily="18" charset="2"/>
              </a:rPr>
              <a:t> </a:t>
            </a:r>
            <a:r>
              <a:rPr lang="en-US" sz="2000" dirty="0" err="1" smtClean="0"/>
              <a:t>supervisor_id</a:t>
            </a:r>
            <a:r>
              <a:rPr lang="en-US" altLang="zh-TW" sz="2000" dirty="0" smtClean="0">
                <a:sym typeface="Symbol" pitchFamily="18" charset="2"/>
              </a:rPr>
              <a:t/>
            </a:r>
            <a:br>
              <a:rPr lang="en-US" altLang="zh-TW" sz="2000" dirty="0" smtClean="0">
                <a:sym typeface="Symbol" pitchFamily="18" charset="2"/>
              </a:rPr>
            </a:br>
            <a:r>
              <a:rPr lang="en-US" altLang="zh-TW" sz="2000" dirty="0" smtClean="0">
                <a:sym typeface="Symbol" pitchFamily="18" charset="2"/>
              </a:rPr>
              <a:t>then </a:t>
            </a:r>
            <a:r>
              <a:rPr lang="en-US" sz="2000" dirty="0" err="1" smtClean="0"/>
              <a:t>supervisor_id</a:t>
            </a:r>
            <a:r>
              <a:rPr lang="en-US" altLang="zh-TW" sz="2000" dirty="0" smtClean="0">
                <a:sym typeface="Symbol" pitchFamily="18" charset="2"/>
              </a:rPr>
              <a:t> is part of </a:t>
            </a:r>
            <a:r>
              <a:rPr lang="en-US" altLang="zh-TW" sz="2000" dirty="0" err="1" smtClean="0">
                <a:sym typeface="Symbol" pitchFamily="18" charset="2"/>
              </a:rPr>
              <a:t>sid</a:t>
            </a:r>
            <a:r>
              <a:rPr lang="en-US" altLang="zh-TW" sz="2000" baseline="30000" dirty="0" smtClean="0">
                <a:sym typeface="Symbol" pitchFamily="18" charset="2"/>
              </a:rPr>
              <a:t>+	</a:t>
            </a:r>
            <a:br>
              <a:rPr lang="en-US" altLang="zh-TW" sz="2000" baseline="30000" dirty="0" smtClean="0">
                <a:sym typeface="Symbol" pitchFamily="18" charset="2"/>
              </a:rPr>
            </a:br>
            <a:r>
              <a:rPr lang="en-US" altLang="zh-TW" sz="2000" dirty="0" smtClean="0">
                <a:sym typeface="Symbol" pitchFamily="18" charset="2"/>
              </a:rPr>
              <a:t>i.e., </a:t>
            </a:r>
            <a:r>
              <a:rPr lang="en-US" altLang="zh-TW" sz="2000" dirty="0" err="1" smtClean="0">
                <a:sym typeface="Symbol" pitchFamily="18" charset="2"/>
              </a:rPr>
              <a:t>sid</a:t>
            </a:r>
            <a:r>
              <a:rPr lang="en-US" altLang="zh-TW" sz="2000" baseline="30000" dirty="0" smtClean="0">
                <a:sym typeface="Symbol" pitchFamily="18" charset="2"/>
              </a:rPr>
              <a:t>+</a:t>
            </a:r>
            <a:r>
              <a:rPr lang="en-US" altLang="zh-TW" sz="2000" dirty="0" smtClean="0">
                <a:sym typeface="Symbol" pitchFamily="18" charset="2"/>
              </a:rPr>
              <a:t>= {</a:t>
            </a:r>
            <a:r>
              <a:rPr lang="en-US" altLang="zh-TW" sz="2000" dirty="0" err="1" smtClean="0"/>
              <a:t>sid</a:t>
            </a:r>
            <a:r>
              <a:rPr lang="en-US" altLang="zh-TW" sz="2000" dirty="0" smtClean="0">
                <a:sym typeface="Symbol" pitchFamily="18" charset="2"/>
              </a:rPr>
              <a:t>, </a:t>
            </a:r>
            <a:r>
              <a:rPr lang="en-US" altLang="zh-TW" sz="2000" dirty="0" smtClean="0"/>
              <a:t>name</a:t>
            </a:r>
            <a:r>
              <a:rPr lang="en-US" altLang="zh-TW" sz="2000" dirty="0" smtClean="0">
                <a:sym typeface="Symbol" pitchFamily="18" charset="2"/>
              </a:rPr>
              <a:t>, </a:t>
            </a:r>
            <a:r>
              <a:rPr lang="en-US" sz="2000" dirty="0" err="1" smtClean="0"/>
              <a:t>supervisor_id</a:t>
            </a:r>
            <a:r>
              <a:rPr lang="en-US" sz="2000" dirty="0" smtClean="0"/>
              <a:t>,</a:t>
            </a:r>
            <a:r>
              <a:rPr lang="en-US" altLang="zh-TW" sz="2000" dirty="0" smtClean="0">
                <a:sym typeface="Symbol" pitchFamily="18" charset="2"/>
              </a:rPr>
              <a:t> …}</a:t>
            </a:r>
            <a:br>
              <a:rPr lang="en-US" altLang="zh-TW" sz="2000" dirty="0" smtClean="0">
                <a:sym typeface="Symbol" pitchFamily="18" charset="2"/>
              </a:rPr>
            </a:br>
            <a:r>
              <a:rPr lang="en-US" altLang="zh-TW" sz="2000" dirty="0" smtClean="0">
                <a:sym typeface="Symbol" pitchFamily="18" charset="2"/>
              </a:rPr>
              <a:t/>
            </a:r>
            <a:br>
              <a:rPr lang="en-US" altLang="zh-TW" sz="2000" dirty="0" smtClean="0">
                <a:sym typeface="Symbol" pitchFamily="18" charset="2"/>
              </a:rPr>
            </a:br>
            <a:endParaRPr lang="en-US" altLang="zh-TW" sz="2000" dirty="0" smtClean="0">
              <a:sym typeface="Symbol" pitchFamily="18" charset="2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324600" y="2292350"/>
            <a:ext cx="2400300" cy="3968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bg1"/>
                </a:solidFill>
                <a:sym typeface="Symbol" pitchFamily="18" charset="2"/>
              </a:rPr>
              <a:t>X is a set of attributes</a:t>
            </a:r>
            <a:endParaRPr lang="en-US" altLang="zh-TW" sz="20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490AEBE-E9FF-4B91-BFBA-D59069F6C417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924800" cy="457200"/>
          </a:xfrm>
        </p:spPr>
        <p:txBody>
          <a:bodyPr anchor="b"/>
          <a:lstStyle/>
          <a:p>
            <a:pPr eaLnBrk="1" hangingPunct="1"/>
            <a:r>
              <a:rPr lang="en-GB" sz="24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Algorithm for Computing Attribute Closure </a:t>
            </a:r>
            <a:endParaRPr lang="en-US" sz="240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650163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dirty="0" smtClean="0">
                <a:sym typeface="Symbol" pitchFamily="18" charset="2"/>
              </a:rPr>
              <a:t>Input: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1800" dirty="0" smtClean="0">
                <a:sym typeface="Symbol" pitchFamily="18" charset="2"/>
              </a:rPr>
              <a:t>R a </a:t>
            </a:r>
            <a:r>
              <a:rPr lang="en-GB" sz="1800" dirty="0" smtClean="0">
                <a:sym typeface="Symbol" pitchFamily="18" charset="2"/>
              </a:rPr>
              <a:t>relational schema</a:t>
            </a:r>
            <a:endParaRPr lang="en-GB" sz="1800" dirty="0" smtClean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1800" dirty="0" smtClean="0">
                <a:sym typeface="Symbol" pitchFamily="18" charset="2"/>
              </a:rPr>
              <a:t>F a set of functional dependencies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1800" dirty="0" smtClean="0">
                <a:sym typeface="Symbol" pitchFamily="18" charset="2"/>
              </a:rPr>
              <a:t>X </a:t>
            </a:r>
            <a:r>
              <a:rPr lang="en-US" sz="1800" dirty="0" smtClean="0">
                <a:sym typeface="Symbol" pitchFamily="18" charset="2"/>
              </a:rPr>
              <a:t> R (the set of attributes for which we want to compute the closure)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 smtClean="0">
                <a:sym typeface="Symbol" pitchFamily="18" charset="2"/>
              </a:rPr>
              <a:t>Output: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1800" dirty="0" smtClean="0">
                <a:sym typeface="Symbol" pitchFamily="18" charset="2"/>
              </a:rPr>
              <a:t>X</a:t>
            </a:r>
            <a:r>
              <a:rPr lang="en-GB" sz="1800" baseline="30000" dirty="0" smtClean="0">
                <a:sym typeface="Symbol" pitchFamily="18" charset="2"/>
              </a:rPr>
              <a:t>+</a:t>
            </a:r>
            <a:r>
              <a:rPr lang="en-GB" sz="1800" dirty="0" smtClean="0">
                <a:sym typeface="Symbol" pitchFamily="18" charset="2"/>
              </a:rPr>
              <a:t> the closure of X w.r.t. F</a:t>
            </a:r>
          </a:p>
          <a:p>
            <a:pPr eaLnBrk="1" hangingPunct="1">
              <a:lnSpc>
                <a:spcPct val="90000"/>
              </a:lnSpc>
            </a:pPr>
            <a:endParaRPr lang="en-GB" sz="20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dirty="0" smtClean="0">
                <a:sym typeface="Symbol" pitchFamily="18" charset="2"/>
              </a:rPr>
              <a:t>X</a:t>
            </a:r>
            <a:r>
              <a:rPr lang="en-GB" sz="2000" baseline="30000" dirty="0" smtClean="0">
                <a:sym typeface="Symbol" pitchFamily="18" charset="2"/>
              </a:rPr>
              <a:t>(0) </a:t>
            </a:r>
            <a:r>
              <a:rPr lang="en-GB" sz="2000" dirty="0" smtClean="0">
                <a:sym typeface="Symbol" pitchFamily="18" charset="2"/>
              </a:rPr>
              <a:t>:= 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dirty="0" smtClean="0">
                <a:sym typeface="Symbol" pitchFamily="18" charset="2"/>
              </a:rPr>
              <a:t>Repeat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dirty="0" smtClean="0">
                <a:sym typeface="Symbol" pitchFamily="18" charset="2"/>
              </a:rPr>
              <a:t>	X</a:t>
            </a:r>
            <a:r>
              <a:rPr lang="en-GB" sz="2000" baseline="30000" dirty="0" smtClean="0">
                <a:sym typeface="Symbol" pitchFamily="18" charset="2"/>
              </a:rPr>
              <a:t>(i+1) </a:t>
            </a:r>
            <a:r>
              <a:rPr lang="en-GB" sz="2000" dirty="0" smtClean="0">
                <a:sym typeface="Symbol" pitchFamily="18" charset="2"/>
              </a:rPr>
              <a:t>:= X</a:t>
            </a:r>
            <a:r>
              <a:rPr lang="en-GB" sz="2000" baseline="30000" dirty="0" smtClean="0">
                <a:sym typeface="Symbol" pitchFamily="18" charset="2"/>
              </a:rPr>
              <a:t>(</a:t>
            </a:r>
            <a:r>
              <a:rPr lang="en-GB" sz="2000" baseline="30000" dirty="0" err="1" smtClean="0">
                <a:sym typeface="Symbol" pitchFamily="18" charset="2"/>
              </a:rPr>
              <a:t>i</a:t>
            </a:r>
            <a:r>
              <a:rPr lang="en-GB" sz="2000" baseline="30000" dirty="0" smtClean="0">
                <a:sym typeface="Symbol" pitchFamily="18" charset="2"/>
              </a:rPr>
              <a:t>) </a:t>
            </a:r>
            <a:r>
              <a:rPr lang="en-GB" sz="2000" dirty="0" smtClean="0">
                <a:sym typeface="Symbol" pitchFamily="18" charset="2"/>
              </a:rPr>
              <a:t> Z, where Z is the set of attributes such that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1800" dirty="0" smtClean="0">
                <a:sym typeface="Symbol" pitchFamily="18" charset="2"/>
              </a:rPr>
              <a:t>there exists </a:t>
            </a:r>
            <a:r>
              <a:rPr lang="en-GB" sz="1800" dirty="0" smtClean="0">
                <a:solidFill>
                  <a:srgbClr val="0000FF"/>
                </a:solidFill>
                <a:sym typeface="Symbol" pitchFamily="18" charset="2"/>
              </a:rPr>
              <a:t>Y</a:t>
            </a:r>
            <a:r>
              <a:rPr lang="en-US" sz="1800" dirty="0" smtClean="0">
                <a:sym typeface="Symbol" pitchFamily="18" charset="2"/>
              </a:rPr>
              <a:t>Z in F, and </a:t>
            </a:r>
            <a:r>
              <a:rPr lang="en-US" sz="1800" dirty="0" smtClean="0">
                <a:solidFill>
                  <a:srgbClr val="0000FF"/>
                </a:solidFill>
                <a:sym typeface="Symbol" pitchFamily="18" charset="2"/>
              </a:rPr>
              <a:t>Y</a:t>
            </a:r>
            <a:r>
              <a:rPr lang="en-US" sz="1800" dirty="0" smtClean="0">
                <a:sym typeface="Symbol" pitchFamily="18" charset="2"/>
              </a:rPr>
              <a:t>  </a:t>
            </a:r>
            <a:r>
              <a:rPr lang="en-GB" sz="1800" dirty="0" smtClean="0">
                <a:sym typeface="Symbol" pitchFamily="18" charset="2"/>
              </a:rPr>
              <a:t>X</a:t>
            </a:r>
            <a:r>
              <a:rPr lang="en-GB" sz="1800" baseline="30000" dirty="0" smtClean="0">
                <a:sym typeface="Symbol" pitchFamily="18" charset="2"/>
              </a:rPr>
              <a:t>(</a:t>
            </a:r>
            <a:r>
              <a:rPr lang="en-GB" sz="1800" baseline="30000" dirty="0" err="1" smtClean="0">
                <a:sym typeface="Symbol" pitchFamily="18" charset="2"/>
              </a:rPr>
              <a:t>i</a:t>
            </a:r>
            <a:r>
              <a:rPr lang="en-GB" sz="1800" baseline="30000" dirty="0" smtClean="0">
                <a:sym typeface="Symbol" pitchFamily="18" charset="2"/>
              </a:rPr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dirty="0" smtClean="0">
                <a:sym typeface="Symbol" pitchFamily="18" charset="2"/>
              </a:rPr>
              <a:t>Until X</a:t>
            </a:r>
            <a:r>
              <a:rPr lang="en-GB" sz="2000" baseline="30000" dirty="0" smtClean="0">
                <a:sym typeface="Symbol" pitchFamily="18" charset="2"/>
              </a:rPr>
              <a:t>(i+1) </a:t>
            </a:r>
            <a:r>
              <a:rPr lang="en-GB" sz="2000" dirty="0" smtClean="0">
                <a:sym typeface="Symbol" pitchFamily="18" charset="2"/>
              </a:rPr>
              <a:t>:= X</a:t>
            </a:r>
            <a:r>
              <a:rPr lang="en-GB" sz="2000" baseline="30000" dirty="0" smtClean="0">
                <a:sym typeface="Symbol" pitchFamily="18" charset="2"/>
              </a:rPr>
              <a:t>(</a:t>
            </a:r>
            <a:r>
              <a:rPr lang="en-GB" sz="2000" baseline="30000" dirty="0" err="1" smtClean="0">
                <a:sym typeface="Symbol" pitchFamily="18" charset="2"/>
              </a:rPr>
              <a:t>i</a:t>
            </a:r>
            <a:r>
              <a:rPr lang="en-GB" sz="2000" baseline="30000" dirty="0" smtClean="0">
                <a:sym typeface="Symbol" pitchFamily="18" charset="2"/>
              </a:rPr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dirty="0" smtClean="0">
                <a:sym typeface="Symbol" pitchFamily="18" charset="2"/>
              </a:rPr>
              <a:t>Return X</a:t>
            </a:r>
            <a:r>
              <a:rPr lang="en-GB" sz="2000" baseline="30000" dirty="0" smtClean="0">
                <a:sym typeface="Symbol" pitchFamily="18" charset="2"/>
              </a:rPr>
              <a:t>(i+1)</a:t>
            </a:r>
          </a:p>
          <a:p>
            <a:pPr lvl="1" eaLnBrk="1" hangingPunct="1">
              <a:lnSpc>
                <a:spcPct val="90000"/>
              </a:lnSpc>
            </a:pPr>
            <a:endParaRPr lang="en-GB" sz="18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85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85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85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85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5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346E146-0297-470F-BDD8-3BB65490D98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924800" cy="533400"/>
          </a:xfrm>
        </p:spPr>
        <p:txBody>
          <a:bodyPr anchor="b"/>
          <a:lstStyle/>
          <a:p>
            <a:pPr eaLnBrk="1" hangingPunct="1"/>
            <a:r>
              <a:rPr lang="en-GB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Closure of a Set of Attributes: Example</a:t>
            </a:r>
            <a:endParaRPr lang="en-US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GB" sz="2000" smtClean="0">
                <a:sym typeface="Symbol" pitchFamily="18" charset="2"/>
              </a:rPr>
              <a:t>R = {A,B,C,D,E,G}</a:t>
            </a:r>
          </a:p>
          <a:p>
            <a:pPr eaLnBrk="1" hangingPunct="1"/>
            <a:r>
              <a:rPr lang="en-GB" sz="2000" smtClean="0">
                <a:sym typeface="Symbol" pitchFamily="18" charset="2"/>
              </a:rPr>
              <a:t>F = { {A,B}</a:t>
            </a:r>
            <a:r>
              <a:rPr lang="en-US" sz="2000" smtClean="0">
                <a:sym typeface="Symbol" pitchFamily="18" charset="2"/>
              </a:rPr>
              <a:t>{C}, {C}{A}, {B,C}{D}, {A,C,D}{B}, {D}{E,G}, {B,E}{C}, {C,G}{B,D}, {C,E}{A,G}}</a:t>
            </a:r>
          </a:p>
          <a:p>
            <a:pPr eaLnBrk="1" hangingPunct="1"/>
            <a:r>
              <a:rPr lang="en-US" sz="2000" smtClean="0">
                <a:sym typeface="Symbol" pitchFamily="18" charset="2"/>
              </a:rPr>
              <a:t>X = {B,D} </a:t>
            </a:r>
          </a:p>
          <a:p>
            <a:pPr eaLnBrk="1" hangingPunct="1"/>
            <a:endParaRPr lang="en-GB" sz="2000" smtClean="0">
              <a:sym typeface="Symbol" pitchFamily="18" charset="2"/>
            </a:endParaRPr>
          </a:p>
          <a:p>
            <a:pPr eaLnBrk="1" hangingPunct="1"/>
            <a:r>
              <a:rPr lang="en-US" sz="2000" smtClean="0">
                <a:sym typeface="Symbol" pitchFamily="18" charset="2"/>
              </a:rPr>
              <a:t>X</a:t>
            </a:r>
            <a:r>
              <a:rPr lang="en-US" sz="2000" baseline="30000" smtClean="0">
                <a:sym typeface="Symbol" pitchFamily="18" charset="2"/>
              </a:rPr>
              <a:t>(0) </a:t>
            </a:r>
            <a:r>
              <a:rPr lang="en-US" sz="2000" smtClean="0">
                <a:sym typeface="Symbol" pitchFamily="18" charset="2"/>
              </a:rPr>
              <a:t>= {B,D} </a:t>
            </a:r>
          </a:p>
          <a:p>
            <a:pPr eaLnBrk="1" hangingPunct="1">
              <a:buFontTx/>
              <a:buNone/>
            </a:pPr>
            <a:r>
              <a:rPr lang="en-US" sz="2000" smtClean="0">
                <a:sym typeface="Symbol" pitchFamily="18" charset="2"/>
              </a:rPr>
              <a:t>	{D}{E,G}, </a:t>
            </a:r>
          </a:p>
          <a:p>
            <a:pPr eaLnBrk="1" hangingPunct="1"/>
            <a:r>
              <a:rPr lang="en-US" sz="2000" smtClean="0">
                <a:sym typeface="Symbol" pitchFamily="18" charset="2"/>
              </a:rPr>
              <a:t>X</a:t>
            </a:r>
            <a:r>
              <a:rPr lang="en-US" sz="2000" baseline="30000" smtClean="0">
                <a:sym typeface="Symbol" pitchFamily="18" charset="2"/>
              </a:rPr>
              <a:t>(1) </a:t>
            </a:r>
            <a:r>
              <a:rPr lang="en-US" sz="2000" smtClean="0">
                <a:sym typeface="Symbol" pitchFamily="18" charset="2"/>
              </a:rPr>
              <a:t>= {B,D,</a:t>
            </a:r>
            <a:r>
              <a:rPr lang="en-US" sz="2000" smtClean="0">
                <a:solidFill>
                  <a:schemeClr val="accent2"/>
                </a:solidFill>
                <a:sym typeface="Symbol" pitchFamily="18" charset="2"/>
              </a:rPr>
              <a:t>E,G</a:t>
            </a:r>
            <a:r>
              <a:rPr lang="en-US" sz="2000" smtClean="0">
                <a:sym typeface="Symbol" pitchFamily="18" charset="2"/>
              </a:rPr>
              <a:t>}, </a:t>
            </a:r>
          </a:p>
          <a:p>
            <a:pPr eaLnBrk="1" hangingPunct="1">
              <a:buFontTx/>
              <a:buNone/>
            </a:pPr>
            <a:r>
              <a:rPr lang="en-US" sz="2000" smtClean="0">
                <a:sym typeface="Symbol" pitchFamily="18" charset="2"/>
              </a:rPr>
              <a:t>	{B,E}{C}</a:t>
            </a:r>
          </a:p>
          <a:p>
            <a:pPr eaLnBrk="1" hangingPunct="1"/>
            <a:r>
              <a:rPr lang="en-US" sz="2000" smtClean="0">
                <a:sym typeface="Symbol" pitchFamily="18" charset="2"/>
              </a:rPr>
              <a:t>X</a:t>
            </a:r>
            <a:r>
              <a:rPr lang="en-US" sz="2000" baseline="30000" smtClean="0">
                <a:sym typeface="Symbol" pitchFamily="18" charset="2"/>
              </a:rPr>
              <a:t>(2) </a:t>
            </a:r>
            <a:r>
              <a:rPr lang="en-US" sz="2000" smtClean="0">
                <a:sym typeface="Symbol" pitchFamily="18" charset="2"/>
              </a:rPr>
              <a:t>= {B,</a:t>
            </a:r>
            <a:r>
              <a:rPr lang="en-US" sz="2000" smtClean="0">
                <a:solidFill>
                  <a:schemeClr val="accent2"/>
                </a:solidFill>
                <a:sym typeface="Symbol" pitchFamily="18" charset="2"/>
              </a:rPr>
              <a:t>C</a:t>
            </a:r>
            <a:r>
              <a:rPr lang="en-US" sz="2000" smtClean="0">
                <a:sym typeface="Symbol" pitchFamily="18" charset="2"/>
              </a:rPr>
              <a:t>,D,E,G}, </a:t>
            </a:r>
          </a:p>
          <a:p>
            <a:pPr eaLnBrk="1" hangingPunct="1">
              <a:buFontTx/>
              <a:buNone/>
            </a:pPr>
            <a:r>
              <a:rPr lang="en-US" sz="2000" smtClean="0">
                <a:sym typeface="Symbol" pitchFamily="18" charset="2"/>
              </a:rPr>
              <a:t>	{C}{A}</a:t>
            </a:r>
          </a:p>
          <a:p>
            <a:pPr eaLnBrk="1" hangingPunct="1"/>
            <a:r>
              <a:rPr lang="en-US" sz="2000" smtClean="0">
                <a:sym typeface="Symbol" pitchFamily="18" charset="2"/>
              </a:rPr>
              <a:t>X</a:t>
            </a:r>
            <a:r>
              <a:rPr lang="en-US" sz="2000" baseline="30000" smtClean="0">
                <a:sym typeface="Symbol" pitchFamily="18" charset="2"/>
              </a:rPr>
              <a:t>(3) </a:t>
            </a:r>
            <a:r>
              <a:rPr lang="en-US" sz="2000" smtClean="0">
                <a:sym typeface="Symbol" pitchFamily="18" charset="2"/>
              </a:rPr>
              <a:t>= {</a:t>
            </a:r>
            <a:r>
              <a:rPr lang="en-US" sz="2000" smtClean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sz="2000" smtClean="0">
                <a:sym typeface="Symbol" pitchFamily="18" charset="2"/>
              </a:rPr>
              <a:t>,B,C,D,E,G}</a:t>
            </a:r>
          </a:p>
          <a:p>
            <a:pPr eaLnBrk="1" hangingPunct="1"/>
            <a:r>
              <a:rPr lang="en-US" sz="2000" smtClean="0">
                <a:sym typeface="Symbol" pitchFamily="18" charset="2"/>
              </a:rPr>
              <a:t>X</a:t>
            </a:r>
            <a:r>
              <a:rPr lang="en-US" sz="2000" baseline="30000" smtClean="0">
                <a:sym typeface="Symbol" pitchFamily="18" charset="2"/>
              </a:rPr>
              <a:t>(4) </a:t>
            </a:r>
            <a:r>
              <a:rPr lang="en-US" sz="2000" smtClean="0">
                <a:sym typeface="Symbol" pitchFamily="18" charset="2"/>
              </a:rPr>
              <a:t>= X</a:t>
            </a:r>
            <a:r>
              <a:rPr lang="en-US" sz="2000" baseline="30000" smtClean="0">
                <a:sym typeface="Symbol" pitchFamily="18" charset="2"/>
              </a:rPr>
              <a:t>(3)</a:t>
            </a:r>
            <a:endParaRPr lang="en-US" sz="200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89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F15D876-2EAC-4804-8DA8-124F84448F76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2500" y="201613"/>
            <a:ext cx="8077200" cy="6096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Uses of Attribute Closure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tx2"/>
                </a:solidFill>
              </a:rPr>
              <a:t>Testing for superkey</a:t>
            </a:r>
            <a:endParaRPr 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To test if </a:t>
            </a:r>
            <a:r>
              <a:rPr lang="en-US" sz="1800" smtClean="0">
                <a:sym typeface="Symbol" pitchFamily="18" charset="2"/>
              </a:rPr>
              <a:t>X is a superkey, we compute X</a:t>
            </a:r>
            <a:r>
              <a:rPr lang="en-US" sz="1800" baseline="30000" smtClean="0">
                <a:sym typeface="Symbol" pitchFamily="18" charset="2"/>
              </a:rPr>
              <a:t>+,</a:t>
            </a:r>
            <a:r>
              <a:rPr lang="en-US" sz="1800" smtClean="0">
                <a:sym typeface="Symbol" pitchFamily="18" charset="2"/>
              </a:rPr>
              <a:t> and check if X</a:t>
            </a:r>
            <a:r>
              <a:rPr lang="en-US" sz="1800" baseline="30000" smtClean="0">
                <a:sym typeface="Symbol" pitchFamily="18" charset="2"/>
              </a:rPr>
              <a:t>+ </a:t>
            </a:r>
            <a:r>
              <a:rPr lang="en-US" sz="1800" smtClean="0">
                <a:sym typeface="Symbol" pitchFamily="18" charset="2"/>
              </a:rPr>
              <a:t>contains all attributes of </a:t>
            </a:r>
            <a:r>
              <a:rPr lang="en-US" sz="1800" i="1" smtClean="0">
                <a:sym typeface="Symbol" pitchFamily="18" charset="2"/>
              </a:rPr>
              <a:t>R</a:t>
            </a:r>
            <a:r>
              <a:rPr lang="en-US" sz="1800" smtClean="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tx2"/>
                </a:solidFill>
                <a:sym typeface="Symbol" pitchFamily="18" charset="2"/>
              </a:rPr>
              <a:t>Testing functional dependencies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ym typeface="Symbol" pitchFamily="18" charset="2"/>
              </a:rPr>
              <a:t>To check if a functional dependency X  Y holds (or, in other words, X  Y is in </a:t>
            </a:r>
            <a:r>
              <a:rPr lang="en-US" sz="1800" i="1" smtClean="0">
                <a:sym typeface="Symbol" pitchFamily="18" charset="2"/>
              </a:rPr>
              <a:t>F</a:t>
            </a:r>
            <a:r>
              <a:rPr lang="en-US" sz="1800" baseline="30000" smtClean="0">
                <a:sym typeface="Symbol" pitchFamily="18" charset="2"/>
              </a:rPr>
              <a:t>+</a:t>
            </a:r>
            <a:r>
              <a:rPr lang="en-US" sz="1800" smtClean="0">
                <a:sym typeface="Symbol" pitchFamily="18" charset="2"/>
              </a:rPr>
              <a:t>), just check if Y  X</a:t>
            </a:r>
            <a:r>
              <a:rPr lang="en-US" sz="1800" baseline="30000" smtClean="0">
                <a:sym typeface="Symbol" pitchFamily="18" charset="2"/>
              </a:rPr>
              <a:t>+</a:t>
            </a:r>
            <a:r>
              <a:rPr lang="en-US" sz="1800" smtClean="0">
                <a:sym typeface="Symbol" pitchFamily="18" charset="2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tx2"/>
                </a:solidFill>
                <a:sym typeface="Symbol" pitchFamily="18" charset="2"/>
              </a:rPr>
              <a:t>Computing the closure of 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ym typeface="Symbol" pitchFamily="18" charset="2"/>
              </a:rPr>
              <a:t>For each subset X  </a:t>
            </a:r>
            <a:r>
              <a:rPr lang="en-US" sz="1800" i="1" smtClean="0">
                <a:sym typeface="Symbol" pitchFamily="18" charset="2"/>
              </a:rPr>
              <a:t>R, </a:t>
            </a:r>
            <a:r>
              <a:rPr lang="en-US" sz="1800" smtClean="0">
                <a:sym typeface="Symbol" pitchFamily="18" charset="2"/>
              </a:rPr>
              <a:t>we find the closure X</a:t>
            </a:r>
            <a:r>
              <a:rPr lang="en-US" sz="1800" baseline="30000" smtClean="0">
                <a:sym typeface="Symbol" pitchFamily="18" charset="2"/>
              </a:rPr>
              <a:t>+</a:t>
            </a:r>
            <a:r>
              <a:rPr lang="en-US" sz="1800" smtClean="0">
                <a:sym typeface="Symbol" pitchFamily="18" charset="2"/>
              </a:rPr>
              <a:t>, and for each </a:t>
            </a:r>
            <a:r>
              <a:rPr lang="en-US" sz="1800" i="1" smtClean="0">
                <a:sym typeface="Symbol" pitchFamily="18" charset="2"/>
              </a:rPr>
              <a:t>Y</a:t>
            </a:r>
            <a:r>
              <a:rPr lang="en-US" sz="1800" smtClean="0">
                <a:sym typeface="Symbol" pitchFamily="18" charset="2"/>
              </a:rPr>
              <a:t>  X</a:t>
            </a:r>
            <a:r>
              <a:rPr lang="en-US" sz="1800" baseline="30000" smtClean="0">
                <a:sym typeface="Symbol" pitchFamily="18" charset="2"/>
              </a:rPr>
              <a:t>+</a:t>
            </a:r>
            <a:r>
              <a:rPr lang="en-US" sz="1800" smtClean="0">
                <a:sym typeface="Symbol" pitchFamily="18" charset="2"/>
              </a:rPr>
              <a:t>, we output a functional dependency X  </a:t>
            </a:r>
            <a:r>
              <a:rPr lang="en-US" sz="1800" i="1" smtClean="0">
                <a:sym typeface="Symbol" pitchFamily="18" charset="2"/>
              </a:rPr>
              <a:t>Y.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tx2"/>
                </a:solidFill>
                <a:sym typeface="Symbol" pitchFamily="18" charset="2"/>
              </a:rPr>
              <a:t>Computing if </a:t>
            </a:r>
            <a:r>
              <a:rPr lang="en-GB" sz="2000" smtClean="0">
                <a:solidFill>
                  <a:schemeClr val="tx2"/>
                </a:solidFill>
              </a:rPr>
              <a:t>two sets of functional dependencies F and G are </a:t>
            </a:r>
            <a:r>
              <a:rPr lang="en-GB" sz="2000" b="1" smtClean="0">
                <a:solidFill>
                  <a:schemeClr val="tx2"/>
                </a:solidFill>
              </a:rPr>
              <a:t>equivalent</a:t>
            </a:r>
            <a:r>
              <a:rPr lang="en-GB" sz="2000" smtClean="0">
                <a:solidFill>
                  <a:schemeClr val="tx2"/>
                </a:solidFill>
              </a:rPr>
              <a:t>, i.e., F+ = G+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For each functional dependency </a:t>
            </a:r>
            <a:r>
              <a:rPr lang="en-GB" sz="1800" smtClean="0"/>
              <a:t>Y</a:t>
            </a:r>
            <a:r>
              <a:rPr lang="en-US" sz="1800" smtClean="0">
                <a:sym typeface="Symbol" pitchFamily="18" charset="2"/>
              </a:rPr>
              <a:t>Z in F </a:t>
            </a:r>
          </a:p>
          <a:p>
            <a:pPr marL="1085850" lvl="2" eaLnBrk="1" hangingPunct="1">
              <a:lnSpc>
                <a:spcPct val="80000"/>
              </a:lnSpc>
            </a:pPr>
            <a:r>
              <a:rPr lang="en-US" sz="1600" smtClean="0">
                <a:sym typeface="Symbol" pitchFamily="18" charset="2"/>
              </a:rPr>
              <a:t>Compute Y+ with respect to G</a:t>
            </a:r>
          </a:p>
          <a:p>
            <a:pPr marL="1085850" lvl="2" eaLnBrk="1" hangingPunct="1">
              <a:lnSpc>
                <a:spcPct val="80000"/>
              </a:lnSpc>
            </a:pPr>
            <a:r>
              <a:rPr lang="en-US" sz="1600" smtClean="0">
                <a:sym typeface="Symbol" pitchFamily="18" charset="2"/>
              </a:rPr>
              <a:t>If Z  Y+ then </a:t>
            </a:r>
            <a:r>
              <a:rPr lang="en-GB" sz="1600" smtClean="0"/>
              <a:t>Y</a:t>
            </a:r>
            <a:r>
              <a:rPr lang="en-US" sz="1600" smtClean="0">
                <a:sym typeface="Symbol" pitchFamily="18" charset="2"/>
              </a:rPr>
              <a:t>Z is in G+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ym typeface="Symbol" pitchFamily="18" charset="2"/>
              </a:rPr>
              <a:t>And vice versa</a:t>
            </a:r>
          </a:p>
          <a:p>
            <a:pPr eaLnBrk="1" hangingPunct="1">
              <a:lnSpc>
                <a:spcPct val="80000"/>
              </a:lnSpc>
            </a:pPr>
            <a:endParaRPr lang="en-US" sz="20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3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3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31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CB3487C-48CD-4A9C-B4B4-804DF59D031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7924800" cy="4572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Redundancy of FDs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Sets of functional dependencies </a:t>
            </a:r>
            <a:r>
              <a:rPr lang="en-US" smtClean="0">
                <a:solidFill>
                  <a:schemeClr val="tx2"/>
                </a:solidFill>
              </a:rPr>
              <a:t>may have </a:t>
            </a:r>
            <a:r>
              <a:rPr lang="en-US" smtClean="0">
                <a:solidFill>
                  <a:srgbClr val="FF0000"/>
                </a:solidFill>
              </a:rPr>
              <a:t>redundant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dependencies</a:t>
            </a:r>
            <a:r>
              <a:rPr lang="en-US" smtClean="0"/>
              <a:t> that can be inferred from the others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tx2"/>
                </a:solidFill>
              </a:rPr>
              <a:t>{A}</a:t>
            </a:r>
            <a:r>
              <a:rPr lang="en-US" smtClean="0">
                <a:solidFill>
                  <a:schemeClr val="tx2"/>
                </a:solidFill>
                <a:sym typeface="Symbol" pitchFamily="18" charset="2"/>
              </a:rPr>
              <a:t></a:t>
            </a:r>
            <a:r>
              <a:rPr lang="en-US" smtClean="0">
                <a:solidFill>
                  <a:schemeClr val="tx2"/>
                </a:solidFill>
              </a:rPr>
              <a:t>{C} </a:t>
            </a:r>
            <a:r>
              <a:rPr lang="en-US" smtClean="0"/>
              <a:t>is redundant in: {{A}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{B}, {B}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{C},</a:t>
            </a:r>
            <a:r>
              <a:rPr lang="en-US" smtClean="0">
                <a:solidFill>
                  <a:srgbClr val="FF0000"/>
                </a:solidFill>
              </a:rPr>
              <a:t>{A}</a:t>
            </a:r>
            <a:r>
              <a:rPr lang="en-US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smtClean="0">
                <a:solidFill>
                  <a:srgbClr val="FF0000"/>
                </a:solidFill>
              </a:rPr>
              <a:t> {C}</a:t>
            </a:r>
            <a:r>
              <a:rPr lang="en-US" smtClean="0"/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tx2"/>
                </a:solidFill>
              </a:rPr>
              <a:t>Parts of a functional dependency may be redundant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Example of </a:t>
            </a:r>
            <a:r>
              <a:rPr lang="en-US" smtClean="0">
                <a:solidFill>
                  <a:srgbClr val="FF0000"/>
                </a:solidFill>
              </a:rPr>
              <a:t>extraneous/redundant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attribute on RHS</a:t>
            </a:r>
            <a:r>
              <a:rPr lang="en-US" smtClean="0"/>
              <a:t>: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{{A}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{B}, {B}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{C}, {A}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{</a:t>
            </a:r>
            <a:r>
              <a:rPr lang="en-US" smtClean="0">
                <a:solidFill>
                  <a:srgbClr val="FF0000"/>
                </a:solidFill>
              </a:rPr>
              <a:t>C</a:t>
            </a:r>
            <a:r>
              <a:rPr lang="en-US" smtClean="0"/>
              <a:t>,D}}  can be simplified to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{{A}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{B}, {B}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{C}, {A}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{D}}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(because {A}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{C} is inferred from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/>
              <a:t>{A}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{B}, {B}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{C})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Example of </a:t>
            </a:r>
            <a:r>
              <a:rPr lang="en-US" smtClean="0">
                <a:solidFill>
                  <a:srgbClr val="FF0000"/>
                </a:solidFill>
              </a:rPr>
              <a:t>extraneous/redundant attribute on LHS</a:t>
            </a:r>
            <a:r>
              <a:rPr lang="en-US" smtClean="0"/>
              <a:t>: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{{A}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{B}, {B}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{C}, {A,</a:t>
            </a:r>
            <a:r>
              <a:rPr lang="en-US" smtClean="0">
                <a:solidFill>
                  <a:srgbClr val="FF0000"/>
                </a:solidFill>
              </a:rPr>
              <a:t>C</a:t>
            </a:r>
            <a:r>
              <a:rPr lang="en-US" smtClean="0"/>
              <a:t>}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{D}}  can be simplified to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{{A}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{B}, {B}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{C}, {A}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{D}}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(because of {A}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{C})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9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91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91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91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91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91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C053234B-F14A-460B-B554-3A50A591CD3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7200"/>
            <a:ext cx="7620000" cy="4572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Canonical Cover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114425"/>
            <a:ext cx="8194675" cy="48768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ym typeface="Greek Symbols" pitchFamily="18" charset="2"/>
              </a:rPr>
              <a:t>A </a:t>
            </a:r>
            <a:r>
              <a:rPr lang="en-US" sz="2000" i="1" dirty="0" smtClean="0">
                <a:solidFill>
                  <a:schemeClr val="tx2"/>
                </a:solidFill>
                <a:sym typeface="Greek Symbols" pitchFamily="18" charset="2"/>
              </a:rPr>
              <a:t>canonical cover</a:t>
            </a:r>
            <a:r>
              <a:rPr lang="en-US" sz="2000" i="1" dirty="0" smtClean="0">
                <a:sym typeface="Greek Symbols" pitchFamily="18" charset="2"/>
              </a:rPr>
              <a:t> </a:t>
            </a:r>
            <a:r>
              <a:rPr lang="en-US" sz="2000" dirty="0" smtClean="0">
                <a:sym typeface="Greek Symbols" pitchFamily="18" charset="2"/>
              </a:rPr>
              <a:t>for </a:t>
            </a:r>
            <a:r>
              <a:rPr lang="en-US" sz="2000" i="1" dirty="0" smtClean="0">
                <a:sym typeface="Greek Symbols" pitchFamily="18" charset="2"/>
              </a:rPr>
              <a:t>F</a:t>
            </a:r>
            <a:r>
              <a:rPr lang="en-US" sz="2000" dirty="0" smtClean="0">
                <a:sym typeface="Greek Symbols" pitchFamily="18" charset="2"/>
              </a:rPr>
              <a:t> is a set of dependencies </a:t>
            </a:r>
            <a:r>
              <a:rPr lang="en-US" sz="2000" i="1" dirty="0" smtClean="0">
                <a:sym typeface="Greek Symbols" pitchFamily="18" charset="2"/>
              </a:rPr>
              <a:t>F</a:t>
            </a:r>
            <a:r>
              <a:rPr lang="en-US" sz="2000" i="1" baseline="-25000" dirty="0" smtClean="0">
                <a:sym typeface="Greek Symbols" pitchFamily="18" charset="2"/>
              </a:rPr>
              <a:t>c </a:t>
            </a:r>
            <a:r>
              <a:rPr lang="en-US" sz="2000" dirty="0" smtClean="0">
                <a:sym typeface="Greek Symbols" pitchFamily="18" charset="2"/>
              </a:rPr>
              <a:t>such that </a:t>
            </a:r>
          </a:p>
          <a:p>
            <a:pPr lvl="1" eaLnBrk="1" hangingPunct="1"/>
            <a:r>
              <a:rPr lang="en-US" sz="1800" i="1" dirty="0" smtClean="0">
                <a:sym typeface="Greek Symbols" pitchFamily="18" charset="2"/>
              </a:rPr>
              <a:t>F</a:t>
            </a:r>
            <a:r>
              <a:rPr lang="en-US" sz="1800" dirty="0" smtClean="0">
                <a:sym typeface="Greek Symbols" pitchFamily="18" charset="2"/>
              </a:rPr>
              <a:t> and </a:t>
            </a:r>
            <a:r>
              <a:rPr lang="en-US" sz="1800" i="1" dirty="0" smtClean="0">
                <a:sym typeface="Greek Symbols" pitchFamily="18" charset="2"/>
              </a:rPr>
              <a:t>F</a:t>
            </a:r>
            <a:r>
              <a:rPr lang="en-US" sz="1800" i="1" baseline="-25000" dirty="0" smtClean="0">
                <a:sym typeface="Greek Symbols" pitchFamily="18" charset="2"/>
              </a:rPr>
              <a:t>c </a:t>
            </a:r>
            <a:r>
              <a:rPr lang="en-US" sz="1800" dirty="0" smtClean="0">
                <a:sym typeface="Greek Symbols" pitchFamily="18" charset="2"/>
              </a:rPr>
              <a:t>are equivalent </a:t>
            </a:r>
          </a:p>
          <a:p>
            <a:pPr lvl="1" eaLnBrk="1" hangingPunct="1"/>
            <a:r>
              <a:rPr lang="en-US" sz="1800" i="1" dirty="0" smtClean="0">
                <a:sym typeface="Greek Symbols" pitchFamily="18" charset="2"/>
              </a:rPr>
              <a:t>F</a:t>
            </a:r>
            <a:r>
              <a:rPr lang="en-US" i="1" baseline="-25000" dirty="0" smtClean="0">
                <a:sym typeface="Greek Symbols" pitchFamily="18" charset="2"/>
              </a:rPr>
              <a:t>c</a:t>
            </a:r>
            <a:r>
              <a:rPr lang="en-US" dirty="0" smtClean="0">
                <a:sym typeface="Greek Symbols" pitchFamily="18" charset="2"/>
              </a:rPr>
              <a:t> </a:t>
            </a:r>
            <a:r>
              <a:rPr lang="en-US" sz="1800" dirty="0" smtClean="0">
                <a:sym typeface="Greek Symbols" pitchFamily="18" charset="2"/>
              </a:rPr>
              <a:t>contains no redundancy</a:t>
            </a:r>
          </a:p>
          <a:p>
            <a:pPr lvl="1" eaLnBrk="1" hangingPunct="1"/>
            <a:r>
              <a:rPr lang="en-US" sz="1800" dirty="0" smtClean="0">
                <a:sym typeface="Greek Symbols" pitchFamily="18" charset="2"/>
              </a:rPr>
              <a:t>The </a:t>
            </a:r>
            <a:r>
              <a:rPr lang="en-US" sz="1800" dirty="0" smtClean="0">
                <a:sym typeface="Greek Symbols" pitchFamily="18" charset="2"/>
              </a:rPr>
              <a:t>left side of </a:t>
            </a:r>
            <a:r>
              <a:rPr lang="en-US" sz="1800" dirty="0" smtClean="0">
                <a:sym typeface="Greek Symbols" pitchFamily="18" charset="2"/>
              </a:rPr>
              <a:t>each functional </a:t>
            </a:r>
            <a:r>
              <a:rPr lang="en-US" sz="1800" dirty="0" smtClean="0">
                <a:sym typeface="Greek Symbols" pitchFamily="18" charset="2"/>
              </a:rPr>
              <a:t>dependency in </a:t>
            </a:r>
            <a:r>
              <a:rPr lang="en-US" sz="1800" i="1" dirty="0" smtClean="0">
                <a:sym typeface="Greek Symbols" pitchFamily="18" charset="2"/>
              </a:rPr>
              <a:t>F</a:t>
            </a:r>
            <a:r>
              <a:rPr lang="en-US" i="1" baseline="-25000" dirty="0" smtClean="0">
                <a:sym typeface="Greek Symbols" pitchFamily="18" charset="2"/>
              </a:rPr>
              <a:t>c</a:t>
            </a:r>
            <a:r>
              <a:rPr lang="en-US" i="1" dirty="0" smtClean="0">
                <a:sym typeface="Greek Symbols" pitchFamily="18" charset="2"/>
              </a:rPr>
              <a:t> </a:t>
            </a:r>
            <a:r>
              <a:rPr lang="en-US" sz="1800" dirty="0" smtClean="0">
                <a:sym typeface="Greek Symbols" pitchFamily="18" charset="2"/>
              </a:rPr>
              <a:t>is unique.</a:t>
            </a:r>
          </a:p>
          <a:p>
            <a:pPr marL="1085850" lvl="2" eaLnBrk="1" hangingPunct="1"/>
            <a:r>
              <a:rPr lang="en-US" sz="1600" dirty="0" smtClean="0">
                <a:solidFill>
                  <a:srgbClr val="0000FF"/>
                </a:solidFill>
              </a:rPr>
              <a:t>For instance, if we have two FD X</a:t>
            </a:r>
            <a:r>
              <a:rPr lang="en-US" sz="1600" dirty="0" smtClean="0">
                <a:solidFill>
                  <a:srgbClr val="0000FF"/>
                </a:solidFill>
                <a:sym typeface="Symbol" pitchFamily="18" charset="2"/>
              </a:rPr>
              <a:t>Y, </a:t>
            </a:r>
            <a:r>
              <a:rPr lang="en-US" sz="1600" dirty="0" smtClean="0">
                <a:solidFill>
                  <a:srgbClr val="0000FF"/>
                </a:solidFill>
              </a:rPr>
              <a:t>X</a:t>
            </a:r>
            <a:r>
              <a:rPr lang="en-US" sz="1600" dirty="0" smtClean="0">
                <a:solidFill>
                  <a:srgbClr val="0000FF"/>
                </a:solidFill>
                <a:sym typeface="Symbol" pitchFamily="18" charset="2"/>
              </a:rPr>
              <a:t>Z, we convert them to</a:t>
            </a:r>
            <a:r>
              <a:rPr lang="en-US" sz="1600" dirty="0" smtClean="0">
                <a:solidFill>
                  <a:srgbClr val="0000FF"/>
                </a:solidFill>
              </a:rPr>
              <a:t> X</a:t>
            </a:r>
            <a:r>
              <a:rPr lang="en-US" sz="1600" dirty="0" smtClean="0">
                <a:solidFill>
                  <a:srgbClr val="0000FF"/>
                </a:solidFill>
                <a:sym typeface="Symbol" pitchFamily="18" charset="2"/>
              </a:rPr>
              <a:t>YZ.</a:t>
            </a:r>
            <a:endParaRPr lang="en-US" sz="1600" dirty="0" smtClean="0">
              <a:sym typeface="Greek Symbols" pitchFamily="18" charset="2"/>
            </a:endParaRPr>
          </a:p>
          <a:p>
            <a:pPr eaLnBrk="1" hangingPunct="1"/>
            <a:r>
              <a:rPr lang="en-US" sz="2000" dirty="0" smtClean="0"/>
              <a:t>Algorithm for canonical cover of </a:t>
            </a:r>
            <a:r>
              <a:rPr lang="en-US" sz="2000" i="1" dirty="0" smtClean="0"/>
              <a:t>F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b="1" dirty="0" smtClean="0"/>
              <a:t>repeat</a:t>
            </a:r>
            <a:br>
              <a:rPr lang="en-US" sz="2000" b="1" dirty="0" smtClean="0"/>
            </a:br>
            <a:r>
              <a:rPr lang="en-US" sz="2000" b="1" dirty="0" smtClean="0"/>
              <a:t>	</a:t>
            </a:r>
            <a:r>
              <a:rPr lang="en-US" sz="2000" dirty="0" smtClean="0"/>
              <a:t>Use the union rule to replace any dependencies in </a:t>
            </a:r>
            <a:r>
              <a:rPr lang="en-US" sz="2000" i="1" dirty="0" smtClean="0"/>
              <a:t>F</a:t>
            </a:r>
            <a:br>
              <a:rPr lang="en-US" sz="2000" i="1" dirty="0" smtClean="0"/>
            </a:br>
            <a:r>
              <a:rPr lang="en-US" sz="2000" i="1" dirty="0" smtClean="0"/>
              <a:t>		 X</a:t>
            </a:r>
            <a:r>
              <a:rPr lang="en-US" sz="2000" baseline="-25000" dirty="0" smtClean="0">
                <a:sym typeface="Greek Symbols" pitchFamily="18" charset="2"/>
              </a:rPr>
              <a:t>1</a:t>
            </a:r>
            <a:r>
              <a:rPr lang="en-US" sz="2000" dirty="0" smtClean="0">
                <a:sym typeface="Greek Symbols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Y</a:t>
            </a:r>
            <a:r>
              <a:rPr lang="en-US" sz="2000" baseline="-25000" dirty="0" smtClean="0">
                <a:sym typeface="Greek Symbols" pitchFamily="18" charset="2"/>
              </a:rPr>
              <a:t>1</a:t>
            </a:r>
            <a:r>
              <a:rPr lang="en-US" sz="2000" dirty="0" smtClean="0">
                <a:sym typeface="Greek Symbols" pitchFamily="18" charset="2"/>
              </a:rPr>
              <a:t> and </a:t>
            </a:r>
            <a:r>
              <a:rPr lang="en-US" sz="2000" dirty="0" smtClean="0">
                <a:sym typeface="Symbol" pitchFamily="18" charset="2"/>
              </a:rPr>
              <a:t>X</a:t>
            </a:r>
            <a:r>
              <a:rPr lang="en-US" sz="2000" baseline="-25000" dirty="0" smtClean="0">
                <a:sym typeface="Greek Symbols" pitchFamily="18" charset="2"/>
              </a:rPr>
              <a:t>1</a:t>
            </a:r>
            <a:r>
              <a:rPr lang="en-US" sz="2000" dirty="0" smtClean="0">
                <a:sym typeface="Greek Symbols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Y</a:t>
            </a:r>
            <a:r>
              <a:rPr lang="en-US" sz="2000" baseline="-25000" dirty="0" smtClean="0">
                <a:sym typeface="Greek Symbols" pitchFamily="18" charset="2"/>
              </a:rPr>
              <a:t>2</a:t>
            </a:r>
            <a:r>
              <a:rPr lang="en-US" sz="2000" dirty="0" smtClean="0">
                <a:sym typeface="Greek Symbols" pitchFamily="18" charset="2"/>
              </a:rPr>
              <a:t> with </a:t>
            </a:r>
            <a:r>
              <a:rPr lang="en-US" sz="2000" dirty="0" smtClean="0">
                <a:sym typeface="Symbol" pitchFamily="18" charset="2"/>
              </a:rPr>
              <a:t>X</a:t>
            </a:r>
            <a:r>
              <a:rPr lang="en-US" sz="2000" baseline="-25000" dirty="0" smtClean="0">
                <a:sym typeface="Greek Symbols" pitchFamily="18" charset="2"/>
              </a:rPr>
              <a:t>1</a:t>
            </a:r>
            <a:r>
              <a:rPr lang="en-US" sz="2000" dirty="0" smtClean="0">
                <a:sym typeface="Greek Symbols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Y</a:t>
            </a:r>
            <a:r>
              <a:rPr lang="en-US" sz="2000" baseline="-25000" dirty="0" smtClean="0">
                <a:sym typeface="Greek Symbols" pitchFamily="18" charset="2"/>
              </a:rPr>
              <a:t>1</a:t>
            </a:r>
            <a:r>
              <a:rPr lang="en-US" sz="2000" dirty="0" smtClean="0">
                <a:sym typeface="Greek Symbols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Y</a:t>
            </a:r>
            <a:r>
              <a:rPr lang="en-US" sz="2000" baseline="-25000" dirty="0" smtClean="0">
                <a:sym typeface="Greek Symbols" pitchFamily="18" charset="2"/>
              </a:rPr>
              <a:t>2</a:t>
            </a:r>
            <a:r>
              <a:rPr lang="en-US" sz="2000" dirty="0" smtClean="0">
                <a:sym typeface="Greek Symbols" pitchFamily="18" charset="2"/>
              </a:rPr>
              <a:t> </a:t>
            </a:r>
            <a:br>
              <a:rPr lang="en-US" sz="2000" dirty="0" smtClean="0">
                <a:sym typeface="Greek Symbols" pitchFamily="18" charset="2"/>
              </a:rPr>
            </a:br>
            <a:r>
              <a:rPr lang="en-US" sz="2000" dirty="0" smtClean="0">
                <a:sym typeface="Greek Symbols" pitchFamily="18" charset="2"/>
              </a:rPr>
              <a:t>	Find a functional dependency </a:t>
            </a:r>
            <a:r>
              <a:rPr lang="en-US" sz="2000" dirty="0" smtClean="0">
                <a:sym typeface="Symbol" pitchFamily="18" charset="2"/>
              </a:rPr>
              <a:t>X</a:t>
            </a:r>
            <a:r>
              <a:rPr lang="en-US" sz="2000" dirty="0" smtClean="0">
                <a:sym typeface="Greek Symbols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Y</a:t>
            </a:r>
            <a:r>
              <a:rPr lang="en-US" sz="2000" dirty="0" smtClean="0">
                <a:sym typeface="Greek Symbols" pitchFamily="18" charset="2"/>
              </a:rPr>
              <a:t> with an </a:t>
            </a:r>
            <a:br>
              <a:rPr lang="en-US" sz="2000" dirty="0" smtClean="0">
                <a:sym typeface="Greek Symbols" pitchFamily="18" charset="2"/>
              </a:rPr>
            </a:br>
            <a:r>
              <a:rPr lang="en-US" sz="2000" dirty="0" smtClean="0">
                <a:sym typeface="Greek Symbols" pitchFamily="18" charset="2"/>
              </a:rPr>
              <a:t>		extraneous attribute either in </a:t>
            </a:r>
            <a:r>
              <a:rPr lang="en-US" sz="2000" dirty="0" smtClean="0">
                <a:sym typeface="Symbol" pitchFamily="18" charset="2"/>
              </a:rPr>
              <a:t>X</a:t>
            </a:r>
            <a:r>
              <a:rPr lang="en-US" sz="2000" dirty="0" smtClean="0">
                <a:sym typeface="Greek Symbols" pitchFamily="18" charset="2"/>
              </a:rPr>
              <a:t> or in </a:t>
            </a:r>
            <a:r>
              <a:rPr lang="en-US" sz="2000" dirty="0" smtClean="0">
                <a:sym typeface="Symbol" pitchFamily="18" charset="2"/>
              </a:rPr>
              <a:t>Y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dirty="0" smtClean="0">
                <a:sym typeface="Greek Symbols" pitchFamily="18" charset="2"/>
              </a:rPr>
              <a:t/>
            </a:r>
            <a:br>
              <a:rPr lang="en-US" sz="2000" dirty="0" smtClean="0">
                <a:sym typeface="Greek Symbols" pitchFamily="18" charset="2"/>
              </a:rPr>
            </a:br>
            <a:r>
              <a:rPr lang="en-US" sz="2000" dirty="0" smtClean="0">
                <a:sym typeface="Greek Symbols" pitchFamily="18" charset="2"/>
              </a:rPr>
              <a:t>	If an extraneous attribute is found, delete it from </a:t>
            </a:r>
            <a:r>
              <a:rPr lang="en-US" sz="2000" dirty="0" smtClean="0">
                <a:sym typeface="Symbol" pitchFamily="18" charset="2"/>
              </a:rPr>
              <a:t>X</a:t>
            </a:r>
            <a:r>
              <a:rPr lang="en-US" sz="2000" dirty="0" smtClean="0">
                <a:sym typeface="Greek Symbols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Y</a:t>
            </a:r>
            <a:r>
              <a:rPr lang="en-US" sz="2000" i="1" dirty="0" smtClean="0">
                <a:sym typeface="Greek Symbols" pitchFamily="18" charset="2"/>
              </a:rPr>
              <a:t> </a:t>
            </a:r>
            <a:r>
              <a:rPr lang="en-US" sz="2000" dirty="0" smtClean="0">
                <a:sym typeface="Greek Symbols" pitchFamily="18" charset="2"/>
              </a:rPr>
              <a:t/>
            </a:r>
            <a:br>
              <a:rPr lang="en-US" sz="2000" dirty="0" smtClean="0">
                <a:sym typeface="Greek Symbols" pitchFamily="18" charset="2"/>
              </a:rPr>
            </a:br>
            <a:r>
              <a:rPr lang="en-US" sz="2000" b="1" dirty="0" smtClean="0">
                <a:sym typeface="Greek Symbols" pitchFamily="18" charset="2"/>
              </a:rPr>
              <a:t>until </a:t>
            </a:r>
            <a:r>
              <a:rPr lang="en-US" sz="2000" i="1" dirty="0" smtClean="0">
                <a:sym typeface="Greek Symbols" pitchFamily="18" charset="2"/>
              </a:rPr>
              <a:t>F</a:t>
            </a:r>
            <a:r>
              <a:rPr lang="en-US" sz="2000" dirty="0" smtClean="0">
                <a:sym typeface="Greek Symbols" pitchFamily="18" charset="2"/>
              </a:rPr>
              <a:t> does not change</a:t>
            </a:r>
          </a:p>
          <a:p>
            <a:pPr eaLnBrk="1" hangingPunct="1"/>
            <a:r>
              <a:rPr lang="en-US" sz="2000" dirty="0" smtClean="0">
                <a:sym typeface="Greek Symbols" pitchFamily="18" charset="2"/>
              </a:rPr>
              <a:t>Note: Union rule may become applicable after some extraneous attributes have been deleted, so it has to be re-applied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4AD7C58-1F11-43A7-94B6-B96EF2E470CE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2400"/>
            <a:ext cx="8277225" cy="6858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Example of Computing a Canonical Cover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6700" y="1371600"/>
            <a:ext cx="8523288" cy="4686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684213" algn="l"/>
                <a:tab pos="2917825" algn="l"/>
              </a:tabLst>
            </a:pPr>
            <a:r>
              <a:rPr lang="en-US" sz="2000" i="1" smtClean="0"/>
              <a:t>R </a:t>
            </a:r>
            <a:r>
              <a:rPr lang="en-US" sz="2000" smtClean="0"/>
              <a:t>= (</a:t>
            </a:r>
            <a:r>
              <a:rPr lang="en-US" sz="2000" i="1" smtClean="0"/>
              <a:t>A, B, C)</a:t>
            </a:r>
            <a:br>
              <a:rPr lang="en-US" sz="2000" i="1" smtClean="0"/>
            </a:br>
            <a:r>
              <a:rPr lang="en-US" sz="2000" i="1" smtClean="0"/>
              <a:t>F = {A 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en-US" sz="2000" smtClean="0">
                <a:sym typeface="Monotype Sorts" pitchFamily="2" charset="2"/>
              </a:rPr>
              <a:t> </a:t>
            </a:r>
            <a:r>
              <a:rPr lang="en-US" sz="2000" i="1" smtClean="0">
                <a:sym typeface="Monotype Sorts" pitchFamily="2" charset="2"/>
              </a:rPr>
              <a:t>BC</a:t>
            </a:r>
            <a:br>
              <a:rPr lang="en-US" sz="2000" i="1" smtClean="0">
                <a:sym typeface="Monotype Sorts" pitchFamily="2" charset="2"/>
              </a:rPr>
            </a:br>
            <a:r>
              <a:rPr lang="en-US" sz="2000" i="1" smtClean="0">
                <a:sym typeface="Monotype Sorts" pitchFamily="2" charset="2"/>
              </a:rPr>
              <a:t>	  B 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en-US" sz="2000" smtClean="0">
                <a:sym typeface="Monotype Sorts" pitchFamily="2" charset="2"/>
              </a:rPr>
              <a:t> </a:t>
            </a:r>
            <a:r>
              <a:rPr lang="en-US" sz="2000" i="1" smtClean="0">
                <a:sym typeface="Monotype Sorts" pitchFamily="2" charset="2"/>
              </a:rPr>
              <a:t>C</a:t>
            </a:r>
            <a:br>
              <a:rPr lang="en-US" sz="2000" i="1" smtClean="0">
                <a:sym typeface="Monotype Sorts" pitchFamily="2" charset="2"/>
              </a:rPr>
            </a:br>
            <a:r>
              <a:rPr lang="en-US" sz="2000" i="1" smtClean="0">
                <a:sym typeface="Monotype Sorts" pitchFamily="2" charset="2"/>
              </a:rPr>
              <a:t>	  A 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en-US" sz="2000" smtClean="0">
                <a:sym typeface="Monotype Sorts" pitchFamily="2" charset="2"/>
              </a:rPr>
              <a:t> </a:t>
            </a:r>
            <a:r>
              <a:rPr lang="en-US" sz="2000" i="1" smtClean="0">
                <a:sym typeface="Monotype Sorts" pitchFamily="2" charset="2"/>
              </a:rPr>
              <a:t>B</a:t>
            </a:r>
            <a:r>
              <a:rPr lang="en-US" sz="2000" smtClean="0">
                <a:sym typeface="Monotype Sorts" pitchFamily="2" charset="2"/>
              </a:rPr>
              <a:t/>
            </a:r>
            <a:br>
              <a:rPr lang="en-US" sz="2000" smtClean="0">
                <a:sym typeface="Monotype Sorts" pitchFamily="2" charset="2"/>
              </a:rPr>
            </a:br>
            <a:r>
              <a:rPr lang="en-US" sz="2000" smtClean="0">
                <a:sym typeface="Monotype Sorts" pitchFamily="2" charset="2"/>
              </a:rPr>
              <a:t>	</a:t>
            </a:r>
            <a:r>
              <a:rPr lang="en-US" sz="2000" i="1" smtClean="0">
                <a:sym typeface="Monotype Sorts" pitchFamily="2" charset="2"/>
              </a:rPr>
              <a:t>AB</a:t>
            </a:r>
            <a:r>
              <a:rPr lang="en-US" sz="2000" smtClean="0">
                <a:sym typeface="Monotype Sorts" pitchFamily="2" charset="2"/>
              </a:rPr>
              <a:t> 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en-US" sz="2000" smtClean="0">
                <a:sym typeface="Monotype Sorts" pitchFamily="2" charset="2"/>
              </a:rPr>
              <a:t> </a:t>
            </a:r>
            <a:r>
              <a:rPr lang="en-US" sz="2000" i="1" smtClean="0">
                <a:sym typeface="Monotype Sorts" pitchFamily="2" charset="2"/>
              </a:rPr>
              <a:t>C</a:t>
            </a:r>
            <a:r>
              <a:rPr lang="en-US" sz="2000" smtClean="0">
                <a:sym typeface="Monotype Sorts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tabLst>
                <a:tab pos="684213" algn="l"/>
                <a:tab pos="2917825" algn="l"/>
              </a:tabLst>
            </a:pPr>
            <a:r>
              <a:rPr lang="en-US" sz="2000" smtClean="0">
                <a:sym typeface="Monotype Sorts" pitchFamily="2" charset="2"/>
              </a:rPr>
              <a:t>Combine </a:t>
            </a:r>
            <a:r>
              <a:rPr lang="en-US" sz="2000" i="1" smtClean="0">
                <a:solidFill>
                  <a:srgbClr val="FF0000"/>
                </a:solidFill>
                <a:sym typeface="Monotype Sorts" pitchFamily="2" charset="2"/>
              </a:rPr>
              <a:t>A</a:t>
            </a:r>
            <a:r>
              <a:rPr lang="en-US" sz="2000" i="1" smtClean="0">
                <a:sym typeface="Monotype Sorts" pitchFamily="2" charset="2"/>
              </a:rPr>
              <a:t> 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en-US" sz="2000" smtClean="0">
                <a:sym typeface="Monotype Sorts" pitchFamily="2" charset="2"/>
              </a:rPr>
              <a:t> </a:t>
            </a:r>
            <a:r>
              <a:rPr lang="en-US" sz="2000" i="1" smtClean="0">
                <a:sym typeface="Monotype Sorts" pitchFamily="2" charset="2"/>
              </a:rPr>
              <a:t>BC </a:t>
            </a:r>
            <a:r>
              <a:rPr lang="en-US" sz="2000" smtClean="0">
                <a:sym typeface="Monotype Sorts" pitchFamily="2" charset="2"/>
              </a:rPr>
              <a:t>and </a:t>
            </a:r>
            <a:r>
              <a:rPr lang="en-US" sz="2000" i="1" smtClean="0">
                <a:solidFill>
                  <a:srgbClr val="FF0000"/>
                </a:solidFill>
                <a:sym typeface="Monotype Sorts" pitchFamily="2" charset="2"/>
              </a:rPr>
              <a:t>A</a:t>
            </a:r>
            <a:r>
              <a:rPr lang="en-US" sz="2000" i="1" smtClean="0">
                <a:sym typeface="Monotype Sorts" pitchFamily="2" charset="2"/>
              </a:rPr>
              <a:t> 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en-US" sz="2000" smtClean="0">
                <a:sym typeface="Monotype Sorts" pitchFamily="2" charset="2"/>
              </a:rPr>
              <a:t> </a:t>
            </a:r>
            <a:r>
              <a:rPr lang="en-US" sz="2000" i="1" smtClean="0">
                <a:sym typeface="Monotype Sorts" pitchFamily="2" charset="2"/>
              </a:rPr>
              <a:t>B </a:t>
            </a:r>
            <a:r>
              <a:rPr lang="en-US" sz="2000" smtClean="0">
                <a:sym typeface="Monotype Sorts" pitchFamily="2" charset="2"/>
              </a:rPr>
              <a:t>into </a:t>
            </a:r>
            <a:r>
              <a:rPr lang="en-US" sz="2000" i="1" smtClean="0">
                <a:sym typeface="Monotype Sorts" pitchFamily="2" charset="2"/>
              </a:rPr>
              <a:t>A 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en-US" sz="2000" smtClean="0">
                <a:sym typeface="Monotype Sorts" pitchFamily="2" charset="2"/>
              </a:rPr>
              <a:t> </a:t>
            </a:r>
            <a:r>
              <a:rPr lang="en-US" sz="2000" i="1" smtClean="0">
                <a:sym typeface="Monotype Sorts" pitchFamily="2" charset="2"/>
              </a:rPr>
              <a:t>BC</a:t>
            </a:r>
          </a:p>
          <a:p>
            <a:pPr lvl="1" eaLnBrk="1" hangingPunct="1">
              <a:lnSpc>
                <a:spcPct val="90000"/>
              </a:lnSpc>
              <a:tabLst>
                <a:tab pos="684213" algn="l"/>
                <a:tab pos="2917825" algn="l"/>
              </a:tabLst>
            </a:pPr>
            <a:r>
              <a:rPr lang="en-US" sz="1800" smtClean="0">
                <a:sym typeface="Monotype Sorts" pitchFamily="2" charset="2"/>
              </a:rPr>
              <a:t>Set is now </a:t>
            </a:r>
            <a:r>
              <a:rPr lang="en-US" sz="1800" i="1" smtClean="0"/>
              <a:t>{A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>
                <a:sym typeface="Monotype Sorts" pitchFamily="2" charset="2"/>
              </a:rPr>
              <a:t> </a:t>
            </a:r>
            <a:r>
              <a:rPr lang="en-US" sz="1800" i="1" smtClean="0">
                <a:sym typeface="Monotype Sorts" pitchFamily="2" charset="2"/>
              </a:rPr>
              <a:t>BC, B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>
                <a:sym typeface="Monotype Sorts" pitchFamily="2" charset="2"/>
              </a:rPr>
              <a:t> </a:t>
            </a:r>
            <a:r>
              <a:rPr lang="en-US" sz="1800" i="1" smtClean="0">
                <a:sym typeface="Monotype Sorts" pitchFamily="2" charset="2"/>
              </a:rPr>
              <a:t>C, AB</a:t>
            </a:r>
            <a:r>
              <a:rPr lang="en-US" sz="1800" smtClean="0">
                <a:sym typeface="Monotype Sorts" pitchFamily="2" charset="2"/>
              </a:rPr>
              <a:t>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>
                <a:sym typeface="Monotype Sorts" pitchFamily="2" charset="2"/>
              </a:rPr>
              <a:t> </a:t>
            </a:r>
            <a:r>
              <a:rPr lang="en-US" sz="1800" i="1" smtClean="0">
                <a:sym typeface="Monotype Sorts" pitchFamily="2" charset="2"/>
              </a:rPr>
              <a:t>C</a:t>
            </a:r>
            <a:r>
              <a:rPr lang="en-US" sz="1800" smtClean="0">
                <a:sym typeface="Monotype Sorts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tabLst>
                <a:tab pos="684213" algn="l"/>
                <a:tab pos="2917825" algn="l"/>
              </a:tabLst>
            </a:pPr>
            <a:r>
              <a:rPr lang="en-US" sz="2000" i="1" smtClean="0">
                <a:sym typeface="Monotype Sorts" pitchFamily="2" charset="2"/>
              </a:rPr>
              <a:t>A</a:t>
            </a:r>
            <a:r>
              <a:rPr lang="en-US" sz="2000" smtClean="0">
                <a:sym typeface="Monotype Sorts" pitchFamily="2" charset="2"/>
              </a:rPr>
              <a:t> is extraneous in </a:t>
            </a:r>
            <a:r>
              <a:rPr lang="en-US" sz="2000" i="1" smtClean="0">
                <a:solidFill>
                  <a:srgbClr val="FF0000"/>
                </a:solidFill>
                <a:sym typeface="Monotype Sorts" pitchFamily="2" charset="2"/>
              </a:rPr>
              <a:t>A</a:t>
            </a:r>
            <a:r>
              <a:rPr lang="en-US" sz="2000" i="1" smtClean="0">
                <a:sym typeface="Monotype Sorts" pitchFamily="2" charset="2"/>
              </a:rPr>
              <a:t>B</a:t>
            </a:r>
            <a:r>
              <a:rPr lang="en-US" sz="2000" smtClean="0">
                <a:sym typeface="Monotype Sorts" pitchFamily="2" charset="2"/>
              </a:rPr>
              <a:t> 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en-US" sz="2000" smtClean="0">
                <a:sym typeface="Monotype Sorts" pitchFamily="2" charset="2"/>
              </a:rPr>
              <a:t> </a:t>
            </a:r>
            <a:r>
              <a:rPr lang="en-US" sz="2000" i="1" smtClean="0">
                <a:sym typeface="Monotype Sorts" pitchFamily="2" charset="2"/>
              </a:rPr>
              <a:t>C </a:t>
            </a:r>
            <a:r>
              <a:rPr lang="en-US" sz="2000" smtClean="0">
                <a:sym typeface="Monotype Sorts" pitchFamily="2" charset="2"/>
              </a:rPr>
              <a:t>because of </a:t>
            </a:r>
            <a:r>
              <a:rPr lang="en-US" sz="2000" i="1" smtClean="0">
                <a:sym typeface="Monotype Sorts" pitchFamily="2" charset="2"/>
              </a:rPr>
              <a:t>B</a:t>
            </a:r>
            <a:r>
              <a:rPr lang="en-US" sz="2000" smtClean="0">
                <a:sym typeface="Monotype Sorts" pitchFamily="2" charset="2"/>
              </a:rPr>
              <a:t> 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en-US" sz="2000" smtClean="0">
                <a:sym typeface="Monotype Sorts" pitchFamily="2" charset="2"/>
              </a:rPr>
              <a:t> </a:t>
            </a:r>
            <a:r>
              <a:rPr lang="en-US" sz="2000" i="1" smtClean="0">
                <a:sym typeface="Monotype Sorts" pitchFamily="2" charset="2"/>
              </a:rPr>
              <a:t>C.</a:t>
            </a:r>
          </a:p>
          <a:p>
            <a:pPr lvl="1" eaLnBrk="1" hangingPunct="1">
              <a:lnSpc>
                <a:spcPct val="90000"/>
              </a:lnSpc>
              <a:tabLst>
                <a:tab pos="684213" algn="l"/>
                <a:tab pos="2917825" algn="l"/>
              </a:tabLst>
            </a:pPr>
            <a:r>
              <a:rPr lang="en-US" sz="1800" smtClean="0">
                <a:sym typeface="Monotype Sorts" pitchFamily="2" charset="2"/>
              </a:rPr>
              <a:t>Set is now </a:t>
            </a:r>
            <a:r>
              <a:rPr lang="en-US" sz="1800" i="1" smtClean="0"/>
              <a:t>{A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>
                <a:sym typeface="Monotype Sorts" pitchFamily="2" charset="2"/>
              </a:rPr>
              <a:t> </a:t>
            </a:r>
            <a:r>
              <a:rPr lang="en-US" sz="1800" i="1" smtClean="0">
                <a:sym typeface="Monotype Sorts" pitchFamily="2" charset="2"/>
              </a:rPr>
              <a:t>BC, B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>
                <a:sym typeface="Monotype Sorts" pitchFamily="2" charset="2"/>
              </a:rPr>
              <a:t> </a:t>
            </a:r>
            <a:r>
              <a:rPr lang="en-US" sz="1800" i="1" smtClean="0">
                <a:sym typeface="Monotype Sorts" pitchFamily="2" charset="2"/>
              </a:rPr>
              <a:t>C</a:t>
            </a:r>
            <a:r>
              <a:rPr lang="en-US" sz="1800" smtClean="0">
                <a:sym typeface="Monotype Sorts" pitchFamily="2" charset="2"/>
              </a:rPr>
              <a:t>}</a:t>
            </a:r>
            <a:endParaRPr lang="en-US" sz="1800" i="1" smtClean="0">
              <a:sym typeface="Monotype Sorts" pitchFamily="2" charset="2"/>
            </a:endParaRPr>
          </a:p>
          <a:p>
            <a:pPr eaLnBrk="1" hangingPunct="1">
              <a:lnSpc>
                <a:spcPct val="90000"/>
              </a:lnSpc>
              <a:tabLst>
                <a:tab pos="684213" algn="l"/>
                <a:tab pos="2917825" algn="l"/>
              </a:tabLst>
            </a:pPr>
            <a:r>
              <a:rPr lang="en-US" sz="2000" i="1" smtClean="0">
                <a:sym typeface="Monotype Sorts" pitchFamily="2" charset="2"/>
              </a:rPr>
              <a:t>C</a:t>
            </a:r>
            <a:r>
              <a:rPr lang="en-US" sz="2000" smtClean="0">
                <a:sym typeface="Monotype Sorts" pitchFamily="2" charset="2"/>
              </a:rPr>
              <a:t> is extraneous in </a:t>
            </a:r>
            <a:r>
              <a:rPr lang="en-US" sz="2000" i="1" smtClean="0">
                <a:sym typeface="Monotype Sorts" pitchFamily="2" charset="2"/>
              </a:rPr>
              <a:t>A</a:t>
            </a:r>
            <a:r>
              <a:rPr lang="en-US" sz="2000" smtClean="0">
                <a:sym typeface="Monotype Sorts" pitchFamily="2" charset="2"/>
              </a:rPr>
              <a:t> 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en-US" sz="2000" smtClean="0">
                <a:sym typeface="Monotype Sorts" pitchFamily="2" charset="2"/>
              </a:rPr>
              <a:t> </a:t>
            </a:r>
            <a:r>
              <a:rPr lang="en-US" sz="2000" i="1" smtClean="0">
                <a:sym typeface="Monotype Sorts" pitchFamily="2" charset="2"/>
              </a:rPr>
              <a:t>B</a:t>
            </a:r>
            <a:r>
              <a:rPr lang="en-US" sz="2000" i="1" smtClean="0">
                <a:solidFill>
                  <a:srgbClr val="FF0000"/>
                </a:solidFill>
                <a:sym typeface="Monotype Sorts" pitchFamily="2" charset="2"/>
              </a:rPr>
              <a:t>C</a:t>
            </a:r>
            <a:r>
              <a:rPr lang="en-US" sz="2000" smtClean="0">
                <a:sym typeface="Monotype Sorts" pitchFamily="2" charset="2"/>
              </a:rPr>
              <a:t> because of </a:t>
            </a:r>
            <a:r>
              <a:rPr lang="en-US" sz="2000" i="1" smtClean="0">
                <a:sym typeface="Monotype Sorts" pitchFamily="2" charset="2"/>
              </a:rPr>
              <a:t>A 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en-US" sz="2000" smtClean="0">
                <a:sym typeface="Monotype Sorts" pitchFamily="2" charset="2"/>
              </a:rPr>
              <a:t> </a:t>
            </a:r>
            <a:r>
              <a:rPr lang="en-US" sz="2000" i="1" smtClean="0">
                <a:sym typeface="Monotype Sorts" pitchFamily="2" charset="2"/>
              </a:rPr>
              <a:t>B </a:t>
            </a:r>
            <a:r>
              <a:rPr lang="en-US" sz="2000" smtClean="0">
                <a:sym typeface="Monotype Sorts" pitchFamily="2" charset="2"/>
              </a:rPr>
              <a:t>and </a:t>
            </a:r>
            <a:r>
              <a:rPr lang="en-US" sz="2000" i="1" smtClean="0">
                <a:sym typeface="Monotype Sorts" pitchFamily="2" charset="2"/>
              </a:rPr>
              <a:t>B 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en-US" sz="2000" smtClean="0">
                <a:sym typeface="Monotype Sorts" pitchFamily="2" charset="2"/>
              </a:rPr>
              <a:t> C.</a:t>
            </a:r>
          </a:p>
          <a:p>
            <a:pPr eaLnBrk="1" hangingPunct="1">
              <a:lnSpc>
                <a:spcPct val="90000"/>
              </a:lnSpc>
              <a:tabLst>
                <a:tab pos="684213" algn="l"/>
                <a:tab pos="2917825" algn="l"/>
              </a:tabLst>
            </a:pPr>
            <a:r>
              <a:rPr lang="en-US" sz="2000" smtClean="0">
                <a:sym typeface="Monotype Sorts" pitchFamily="2" charset="2"/>
              </a:rPr>
              <a:t>The canonical cover is: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684213" algn="l"/>
                <a:tab pos="2917825" algn="l"/>
              </a:tabLst>
            </a:pPr>
            <a:r>
              <a:rPr lang="en-US" sz="2000" smtClean="0">
                <a:sym typeface="Monotype Sorts" pitchFamily="2" charset="2"/>
              </a:rPr>
              <a:t>			</a:t>
            </a:r>
            <a:r>
              <a:rPr lang="en-US" sz="2000" i="1" smtClean="0">
                <a:sym typeface="Monotype Sorts" pitchFamily="2" charset="2"/>
              </a:rPr>
              <a:t>A 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en-US" sz="2000" smtClean="0">
                <a:sym typeface="Monotype Sorts" pitchFamily="2" charset="2"/>
              </a:rPr>
              <a:t> </a:t>
            </a:r>
            <a:r>
              <a:rPr lang="en-US" sz="2000" i="1" smtClean="0">
                <a:sym typeface="Monotype Sorts" pitchFamily="2" charset="2"/>
              </a:rPr>
              <a:t>B</a:t>
            </a:r>
            <a:br>
              <a:rPr lang="en-US" sz="2000" i="1" smtClean="0">
                <a:sym typeface="Monotype Sorts" pitchFamily="2" charset="2"/>
              </a:rPr>
            </a:br>
            <a:r>
              <a:rPr lang="en-US" sz="2000" i="1" smtClean="0">
                <a:sym typeface="Monotype Sorts" pitchFamily="2" charset="2"/>
              </a:rPr>
              <a:t>		B </a:t>
            </a:r>
            <a:r>
              <a:rPr lang="en-US" sz="2000" smtClean="0">
                <a:sym typeface="Symbol" pitchFamily="18" charset="2"/>
              </a:rPr>
              <a:t></a:t>
            </a:r>
            <a:r>
              <a:rPr lang="en-US" sz="2000" smtClean="0">
                <a:sym typeface="Monotype Sorts" pitchFamily="2" charset="2"/>
              </a:rPr>
              <a:t> </a:t>
            </a:r>
            <a:r>
              <a:rPr lang="en-US" sz="2000" i="1" smtClean="0">
                <a:sym typeface="Monotype Sorts" pitchFamily="2" charset="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D96B688-15FA-464A-8D45-43754207A19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8638" y="401638"/>
            <a:ext cx="8077200" cy="6096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Functional Dependencies (FD) - Definition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001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Let R be a </a:t>
            </a:r>
            <a:r>
              <a:rPr lang="en-US" sz="2000" dirty="0" smtClean="0"/>
              <a:t>relational schema </a:t>
            </a:r>
            <a:r>
              <a:rPr lang="en-US" sz="2000" dirty="0" smtClean="0"/>
              <a:t>and X, Y be sets of attributes in R.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functional dependency from X to Y exists if and only if: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For </a:t>
            </a:r>
            <a:r>
              <a:rPr lang="en-GB" dirty="0" smtClean="0">
                <a:solidFill>
                  <a:schemeClr val="tx2"/>
                </a:solidFill>
              </a:rPr>
              <a:t>every </a:t>
            </a:r>
            <a:r>
              <a:rPr lang="en-GB" dirty="0" smtClean="0">
                <a:solidFill>
                  <a:schemeClr val="tx2"/>
                </a:solidFill>
              </a:rPr>
              <a:t>instance (table)</a:t>
            </a:r>
            <a:r>
              <a:rPr lang="en-GB" dirty="0" smtClean="0"/>
              <a:t> T </a:t>
            </a:r>
            <a:r>
              <a:rPr lang="en-GB" dirty="0" smtClean="0"/>
              <a:t>of R, if two tuples in </a:t>
            </a:r>
            <a:r>
              <a:rPr lang="en-GB" dirty="0"/>
              <a:t>T</a:t>
            </a:r>
            <a:r>
              <a:rPr lang="en-GB" dirty="0" smtClean="0"/>
              <a:t> </a:t>
            </a:r>
            <a:r>
              <a:rPr lang="en-GB" dirty="0" smtClean="0"/>
              <a:t>agree on the values of the attributes in X, then they agree on the values of the attributes in Y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We write </a:t>
            </a:r>
            <a:r>
              <a:rPr lang="en-GB" dirty="0" smtClean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 Y</a:t>
            </a:r>
            <a:r>
              <a:rPr lang="en-US" dirty="0" smtClean="0">
                <a:sym typeface="Symbol" pitchFamily="18" charset="2"/>
              </a:rPr>
              <a:t> and say that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X determines Y</a:t>
            </a:r>
            <a:r>
              <a:rPr lang="en-US" dirty="0" smtClean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Example on </a:t>
            </a:r>
            <a:r>
              <a:rPr lang="en-US" sz="2000" dirty="0" err="1" smtClean="0"/>
              <a:t>PGStudent</a:t>
            </a:r>
            <a:r>
              <a:rPr lang="en-US" sz="2000" dirty="0" smtClean="0"/>
              <a:t> (</a:t>
            </a:r>
            <a:r>
              <a:rPr lang="en-US" sz="2000" u="sng" dirty="0" err="1" smtClean="0"/>
              <a:t>sid</a:t>
            </a:r>
            <a:r>
              <a:rPr lang="en-US" sz="2000" dirty="0" smtClean="0"/>
              <a:t>, name, </a:t>
            </a:r>
            <a:r>
              <a:rPr lang="en-US" sz="2000" dirty="0" err="1" smtClean="0"/>
              <a:t>supervisor_id</a:t>
            </a:r>
            <a:r>
              <a:rPr lang="en-US" sz="2000" dirty="0" smtClean="0"/>
              <a:t>, specialization):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{</a:t>
            </a:r>
            <a:r>
              <a:rPr lang="en-US" dirty="0" err="1" smtClean="0"/>
              <a:t>supervisor_id</a:t>
            </a:r>
            <a:r>
              <a:rPr lang="en-US" dirty="0" smtClean="0"/>
              <a:t>}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{specialization} means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en-US" dirty="0" smtClean="0"/>
              <a:t>If two student records have the same supervisor (e.g., </a:t>
            </a:r>
            <a:r>
              <a:rPr lang="en-US" dirty="0" err="1" smtClean="0"/>
              <a:t>Dimitris</a:t>
            </a:r>
            <a:r>
              <a:rPr lang="en-US" dirty="0" smtClean="0"/>
              <a:t>), then their specialization (e.g., Databases) must be the </a:t>
            </a:r>
            <a:r>
              <a:rPr lang="en-US" dirty="0" smtClean="0"/>
              <a:t>same.</a:t>
            </a:r>
            <a:endParaRPr lang="en-US" dirty="0" smtClean="0"/>
          </a:p>
          <a:p>
            <a:pPr marL="1085850" lvl="2" eaLnBrk="1" hangingPunct="1">
              <a:lnSpc>
                <a:spcPct val="90000"/>
              </a:lnSpc>
            </a:pPr>
            <a:r>
              <a:rPr lang="en-US" dirty="0" smtClean="0"/>
              <a:t>On the other hand, if the supervisors of 2 students are different, we do not care about their specializations (they may be the same or different).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With curly braces omitted, we write: 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supervisor_id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specialization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5CD5907-DFD9-4146-8A67-8B782BA7FA4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620000" cy="4572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Trivial FDs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458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functional dependency X </a:t>
            </a:r>
            <a:r>
              <a:rPr lang="en-US" sz="2000" dirty="0" smtClean="0">
                <a:sym typeface="Symbol" pitchFamily="18" charset="2"/>
              </a:rPr>
              <a:t> Y is </a:t>
            </a:r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trivial</a:t>
            </a:r>
            <a:r>
              <a:rPr lang="en-US" sz="2000" dirty="0" smtClean="0">
                <a:sym typeface="Symbol" pitchFamily="18" charset="2"/>
              </a:rPr>
              <a:t> if Y</a:t>
            </a:r>
            <a:r>
              <a:rPr lang="en-US" sz="2000" b="1" i="1" dirty="0" smtClean="0"/>
              <a:t> </a:t>
            </a:r>
            <a:r>
              <a:rPr lang="en-US" sz="2000" dirty="0" smtClean="0">
                <a:sym typeface="Symbol" pitchFamily="18" charset="2"/>
              </a:rPr>
              <a:t>is a subset of X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{</a:t>
            </a:r>
            <a:r>
              <a:rPr lang="en-US" dirty="0" smtClean="0">
                <a:solidFill>
                  <a:srgbClr val="0000FF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dirty="0" err="1" smtClean="0"/>
              <a:t>supervisor_id</a:t>
            </a:r>
            <a:r>
              <a:rPr lang="en-US" dirty="0" smtClean="0"/>
              <a:t>}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{</a:t>
            </a:r>
            <a:r>
              <a:rPr lang="en-US" dirty="0" smtClean="0">
                <a:solidFill>
                  <a:srgbClr val="0000FF"/>
                </a:solidFill>
              </a:rPr>
              <a:t>name</a:t>
            </a:r>
            <a:r>
              <a:rPr lang="en-US" dirty="0" smtClean="0"/>
              <a:t>}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en-US" dirty="0" smtClean="0"/>
              <a:t>If two records have the same </a:t>
            </a:r>
            <a:r>
              <a:rPr lang="en-US" dirty="0" smtClean="0"/>
              <a:t>value </a:t>
            </a:r>
            <a:r>
              <a:rPr lang="en-US" dirty="0" smtClean="0"/>
              <a:t>on both the name and </a:t>
            </a:r>
            <a:r>
              <a:rPr lang="en-US" dirty="0" err="1" smtClean="0"/>
              <a:t>supervisor_id</a:t>
            </a:r>
            <a:r>
              <a:rPr lang="en-US" dirty="0" smtClean="0"/>
              <a:t> attributes, then they obviously have the </a:t>
            </a:r>
            <a:r>
              <a:rPr lang="en-US" dirty="0" smtClean="0"/>
              <a:t>same name. </a:t>
            </a:r>
            <a:endParaRPr lang="en-US" dirty="0" smtClean="0"/>
          </a:p>
          <a:p>
            <a:pPr marL="1085850" lvl="2" eaLnBrk="1" hangingPunct="1">
              <a:lnSpc>
                <a:spcPct val="90000"/>
              </a:lnSpc>
            </a:pPr>
            <a:r>
              <a:rPr lang="en-US" dirty="0" smtClean="0"/>
              <a:t>Trivial dependencies hold for all relation instances  </a:t>
            </a:r>
          </a:p>
          <a:p>
            <a:pPr eaLnBrk="1" hangingPunct="1">
              <a:lnSpc>
                <a:spcPct val="90000"/>
              </a:lnSpc>
            </a:pPr>
            <a:endParaRPr lang="en-GB" sz="20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functional dependency</a:t>
            </a:r>
            <a:r>
              <a:rPr lang="en-US" sz="2000" b="1" i="1" dirty="0" smtClean="0"/>
              <a:t> </a:t>
            </a:r>
            <a:r>
              <a:rPr lang="en-US" sz="2000" dirty="0" smtClean="0"/>
              <a:t>X </a:t>
            </a:r>
            <a:r>
              <a:rPr lang="en-US" sz="2000" dirty="0" smtClean="0">
                <a:sym typeface="Symbol" pitchFamily="18" charset="2"/>
              </a:rPr>
              <a:t> Y is </a:t>
            </a:r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non-trivial</a:t>
            </a:r>
            <a:r>
              <a:rPr lang="en-US" sz="2000" dirty="0" smtClean="0">
                <a:sym typeface="Symbol" pitchFamily="18" charset="2"/>
              </a:rPr>
              <a:t> if YX = 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{</a:t>
            </a:r>
            <a:r>
              <a:rPr lang="en-US" dirty="0" err="1" smtClean="0"/>
              <a:t>supervisor_id</a:t>
            </a:r>
            <a:r>
              <a:rPr lang="en-US" dirty="0" smtClean="0"/>
              <a:t>}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{specialization}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en-GB" dirty="0" smtClean="0"/>
              <a:t>Non-trivial FDs </a:t>
            </a:r>
            <a:r>
              <a:rPr lang="en-US" dirty="0" smtClean="0"/>
              <a:t>are given in the form of constraints when designing a database.</a:t>
            </a:r>
          </a:p>
          <a:p>
            <a:pPr marL="1543050" lvl="3" eaLnBrk="1" hangingPunct="1">
              <a:lnSpc>
                <a:spcPct val="90000"/>
              </a:lnSpc>
            </a:pPr>
            <a:r>
              <a:rPr lang="en-US" dirty="0" smtClean="0"/>
              <a:t>For instance, the specialization of a </a:t>
            </a:r>
            <a:r>
              <a:rPr lang="en-US" dirty="0" smtClean="0"/>
              <a:t>student </a:t>
            </a:r>
            <a:r>
              <a:rPr lang="en-US" dirty="0" smtClean="0"/>
              <a:t>must be the same as that of the supervisor. 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en-GB" dirty="0" smtClean="0"/>
              <a:t>Non-trivial FDs</a:t>
            </a:r>
            <a:r>
              <a:rPr lang="en-US" dirty="0" smtClean="0"/>
              <a:t> </a:t>
            </a:r>
            <a:r>
              <a:rPr lang="en-US" dirty="0" smtClean="0"/>
              <a:t>constrain the set of legal relation instances. For instance, if I try to insert two students under the same supervisor with different specializations, the insertion will be rejected by the </a:t>
            </a:r>
            <a:r>
              <a:rPr lang="en-US" dirty="0" smtClean="0"/>
              <a:t>DBMS.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50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94470E9-2A54-479B-8B3B-802D7384EA9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8077200" cy="5334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Functional Dependencies and Keys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114425"/>
            <a:ext cx="8420100" cy="4905375"/>
          </a:xfrm>
        </p:spPr>
        <p:txBody>
          <a:bodyPr/>
          <a:lstStyle/>
          <a:p>
            <a:pPr eaLnBrk="1" hangingPunct="1"/>
            <a:r>
              <a:rPr lang="en-US" smtClean="0"/>
              <a:t>A FD is a generalization of the notion of a </a:t>
            </a:r>
            <a:r>
              <a:rPr lang="en-US" i="1" smtClean="0">
                <a:solidFill>
                  <a:srgbClr val="FF0000"/>
                </a:solidFill>
              </a:rPr>
              <a:t>key</a:t>
            </a:r>
            <a:r>
              <a:rPr lang="en-US" i="1" smtClean="0"/>
              <a:t>.</a:t>
            </a:r>
            <a:r>
              <a:rPr lang="en-US" smtClean="0"/>
              <a:t>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For PGStudent (</a:t>
            </a:r>
            <a:r>
              <a:rPr lang="en-US" u="sng" smtClean="0"/>
              <a:t>sid</a:t>
            </a:r>
            <a:r>
              <a:rPr lang="en-US" smtClean="0"/>
              <a:t>, name, supervisor_id, specialization), </a:t>
            </a:r>
            <a:br>
              <a:rPr lang="en-US" smtClean="0"/>
            </a:br>
            <a:r>
              <a:rPr lang="en-US" smtClean="0"/>
              <a:t>we write:</a:t>
            </a:r>
          </a:p>
          <a:p>
            <a:pPr eaLnBrk="1" hangingPunct="1"/>
            <a:r>
              <a:rPr lang="en-US" smtClean="0"/>
              <a:t>{sid}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{name, supervisor_id, specialization}</a:t>
            </a:r>
          </a:p>
          <a:p>
            <a:pPr lvl="1" eaLnBrk="1" hangingPunct="1"/>
            <a:r>
              <a:rPr lang="en-US" sz="2400" smtClean="0"/>
              <a:t>The sid determines all attributes (i.e., the entire record)</a:t>
            </a:r>
          </a:p>
          <a:p>
            <a:pPr lvl="1" eaLnBrk="1" hangingPunct="1"/>
            <a:r>
              <a:rPr lang="en-US" sz="2400" smtClean="0"/>
              <a:t>If two tuples in the relation student have the same sid, then they must have the same values on all attributes. </a:t>
            </a:r>
          </a:p>
          <a:p>
            <a:pPr lvl="1" eaLnBrk="1" hangingPunct="1"/>
            <a:r>
              <a:rPr lang="en-US" sz="2400" smtClean="0"/>
              <a:t>In other words </a:t>
            </a:r>
            <a:r>
              <a:rPr lang="en-US" sz="2400" smtClean="0">
                <a:solidFill>
                  <a:srgbClr val="FF0000"/>
                </a:solidFill>
              </a:rPr>
              <a:t>they must be the same tuple</a:t>
            </a:r>
            <a:r>
              <a:rPr lang="en-US" sz="2400" smtClean="0"/>
              <a:t> (since the relational model does not allow duplicate records)</a:t>
            </a: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E590DF7-3345-4600-9006-F787363BADA5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5334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Superkeys and Candidate Keys using FD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 set of attributes that determines the entire tuple is a </a:t>
            </a:r>
            <a:r>
              <a:rPr lang="en-US" sz="2000" b="1" dirty="0" err="1" smtClean="0">
                <a:solidFill>
                  <a:srgbClr val="FF0000"/>
                </a:solidFill>
              </a:rPr>
              <a:t>superkey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 smtClean="0"/>
              <a:t>{</a:t>
            </a:r>
            <a:r>
              <a:rPr lang="en-US" dirty="0" err="1" smtClean="0"/>
              <a:t>sid</a:t>
            </a:r>
            <a:r>
              <a:rPr lang="en-US" dirty="0" smtClean="0"/>
              <a:t>, name} is a </a:t>
            </a:r>
            <a:r>
              <a:rPr lang="en-US" dirty="0" err="1" smtClean="0"/>
              <a:t>superkey</a:t>
            </a:r>
            <a:r>
              <a:rPr lang="en-US" dirty="0" smtClean="0"/>
              <a:t> for the </a:t>
            </a:r>
            <a:r>
              <a:rPr lang="en-US" dirty="0" err="1" smtClean="0"/>
              <a:t>PGstudent</a:t>
            </a:r>
            <a:r>
              <a:rPr lang="en-US" dirty="0" smtClean="0"/>
              <a:t> table. </a:t>
            </a:r>
          </a:p>
          <a:p>
            <a:pPr lvl="1" eaLnBrk="1" hangingPunct="1"/>
            <a:r>
              <a:rPr lang="en-US" dirty="0" smtClean="0"/>
              <a:t>Also {</a:t>
            </a:r>
            <a:r>
              <a:rPr lang="en-US" dirty="0" err="1" smtClean="0"/>
              <a:t>sid</a:t>
            </a:r>
            <a:r>
              <a:rPr lang="en-US" dirty="0" smtClean="0"/>
              <a:t>, name, </a:t>
            </a:r>
            <a:r>
              <a:rPr lang="en-US" dirty="0" err="1" smtClean="0"/>
              <a:t>supervisor_id</a:t>
            </a:r>
            <a:r>
              <a:rPr lang="en-US" dirty="0" smtClean="0"/>
              <a:t>} etc. </a:t>
            </a:r>
          </a:p>
          <a:p>
            <a:pPr eaLnBrk="1" hangingPunct="1"/>
            <a:r>
              <a:rPr lang="en-US" sz="2000" dirty="0" smtClean="0"/>
              <a:t>A </a:t>
            </a:r>
            <a:r>
              <a:rPr lang="en-US" sz="2000" dirty="0" smtClean="0">
                <a:solidFill>
                  <a:schemeClr val="tx2"/>
                </a:solidFill>
              </a:rPr>
              <a:t>minimal</a:t>
            </a:r>
            <a:r>
              <a:rPr lang="en-US" sz="2000" dirty="0" smtClean="0"/>
              <a:t> set of attributes that determines the entire tuple is a </a:t>
            </a:r>
            <a:r>
              <a:rPr lang="en-US" sz="2000" b="1" dirty="0" smtClean="0">
                <a:solidFill>
                  <a:srgbClr val="FF0000"/>
                </a:solidFill>
              </a:rPr>
              <a:t>candidate key</a:t>
            </a:r>
            <a:endParaRPr lang="en-US" sz="2000" b="1" i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 smtClean="0"/>
              <a:t>{</a:t>
            </a:r>
            <a:r>
              <a:rPr lang="en-US" dirty="0" err="1" smtClean="0"/>
              <a:t>sid</a:t>
            </a:r>
            <a:r>
              <a:rPr lang="en-US" dirty="0" smtClean="0"/>
              <a:t>, name} is not a candidate key because I can remove the name. </a:t>
            </a:r>
          </a:p>
          <a:p>
            <a:pPr lvl="1" eaLnBrk="1" hangingPunct="1"/>
            <a:r>
              <a:rPr lang="en-US" dirty="0" err="1" smtClean="0"/>
              <a:t>sid</a:t>
            </a:r>
            <a:r>
              <a:rPr lang="en-US" dirty="0" smtClean="0"/>
              <a:t> is a candidate key – so is HKID (provided that it is stored in the table). </a:t>
            </a:r>
          </a:p>
          <a:p>
            <a:pPr eaLnBrk="1" hangingPunct="1"/>
            <a:r>
              <a:rPr lang="en-US" sz="2000" dirty="0" smtClean="0"/>
              <a:t>If there are multiple candidate keys, the DB designer chooses </a:t>
            </a:r>
            <a:r>
              <a:rPr lang="en-US" sz="2000" dirty="0" smtClean="0"/>
              <a:t>one </a:t>
            </a:r>
            <a:r>
              <a:rPr lang="en-US" sz="2000" dirty="0" smtClean="0"/>
              <a:t>as the </a:t>
            </a:r>
            <a:r>
              <a:rPr lang="en-US" sz="2000" b="1" dirty="0" smtClean="0">
                <a:solidFill>
                  <a:srgbClr val="FF0000"/>
                </a:solidFill>
              </a:rPr>
              <a:t>primary key</a:t>
            </a:r>
            <a:r>
              <a:rPr lang="en-US" sz="2000" b="1" dirty="0" smtClean="0"/>
              <a:t>.</a:t>
            </a:r>
            <a:endParaRPr lang="en-GB" sz="2000" b="1" dirty="0" smtClean="0"/>
          </a:p>
          <a:p>
            <a:pPr lvl="1" eaLnBrk="1" hangingPunct="1">
              <a:buFontTx/>
              <a:buNone/>
            </a:pPr>
            <a:r>
              <a:rPr lang="en-US" dirty="0" smtClean="0"/>
              <a:t> </a:t>
            </a:r>
          </a:p>
          <a:p>
            <a:pPr lvl="1" eaLnBrk="1" hangingPunct="1"/>
            <a:endParaRPr lang="en-US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648797B-0DDF-46DB-89EF-714173F42A8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Closure of a Set of Functional Dependencies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 smtClean="0"/>
              <a:t>Given a set of functional dependencies F, there are certain other functional dependencies that are logically implied by F.</a:t>
            </a:r>
          </a:p>
          <a:p>
            <a:pPr eaLnBrk="1" hangingPunct="1"/>
            <a:r>
              <a:rPr lang="en-US" altLang="zh-TW" sz="2000" dirty="0" smtClean="0"/>
              <a:t>The set of all functional dependencies </a:t>
            </a:r>
            <a:r>
              <a:rPr lang="en-US" altLang="zh-TW" sz="2000" i="1" dirty="0" smtClean="0">
                <a:solidFill>
                  <a:srgbClr val="FF3300"/>
                </a:solidFill>
              </a:rPr>
              <a:t>logically implied</a:t>
            </a:r>
            <a:r>
              <a:rPr lang="en-US" altLang="zh-TW" sz="2000" dirty="0" smtClean="0"/>
              <a:t> by F is the </a:t>
            </a:r>
            <a:r>
              <a:rPr lang="en-US" altLang="zh-TW" sz="2000" dirty="0" smtClean="0">
                <a:solidFill>
                  <a:srgbClr val="FF3300"/>
                </a:solidFill>
              </a:rPr>
              <a:t>closure</a:t>
            </a:r>
            <a:r>
              <a:rPr lang="en-US" altLang="zh-TW" sz="2000" dirty="0" smtClean="0"/>
              <a:t> of F.</a:t>
            </a:r>
          </a:p>
          <a:p>
            <a:pPr eaLnBrk="1" hangingPunct="1"/>
            <a:r>
              <a:rPr lang="en-US" altLang="zh-TW" sz="2000" dirty="0" smtClean="0"/>
              <a:t>We denote the closure of F by F</a:t>
            </a:r>
            <a:r>
              <a:rPr lang="en-US" altLang="zh-TW" sz="2000" baseline="30000" dirty="0" smtClean="0"/>
              <a:t>+</a:t>
            </a:r>
            <a:r>
              <a:rPr lang="en-US" altLang="zh-TW" sz="2000" dirty="0" smtClean="0"/>
              <a:t>.</a:t>
            </a:r>
          </a:p>
          <a:p>
            <a:pPr eaLnBrk="1" hangingPunct="1"/>
            <a:r>
              <a:rPr lang="en-US" altLang="zh-TW" sz="2000" dirty="0" smtClean="0"/>
              <a:t>We can find all of F</a:t>
            </a:r>
            <a:r>
              <a:rPr lang="en-US" altLang="zh-TW" sz="2000" baseline="30000" dirty="0" smtClean="0"/>
              <a:t>+</a:t>
            </a:r>
            <a:r>
              <a:rPr lang="en-US" altLang="zh-TW" sz="2000" dirty="0" smtClean="0"/>
              <a:t> by applying Armstrong’s Axioms:</a:t>
            </a:r>
            <a:br>
              <a:rPr lang="en-US" altLang="zh-TW" sz="2000" dirty="0" smtClean="0"/>
            </a:br>
            <a:endParaRPr lang="en-US" altLang="zh-TW" sz="2000" dirty="0" smtClean="0"/>
          </a:p>
          <a:p>
            <a:pPr lvl="1" eaLnBrk="1" hangingPunct="1"/>
            <a:r>
              <a:rPr lang="en-US" altLang="zh-TW" sz="1800" dirty="0" smtClean="0"/>
              <a:t>if </a:t>
            </a:r>
            <a:r>
              <a:rPr lang="en-US" altLang="zh-TW" sz="1800" dirty="0" smtClean="0">
                <a:sym typeface="Symbol" pitchFamily="18" charset="2"/>
              </a:rPr>
              <a:t>Y  X, then X  Y</a:t>
            </a:r>
            <a:r>
              <a:rPr lang="en-US" altLang="zh-TW" sz="1800" dirty="0" smtClean="0"/>
              <a:t> (</a:t>
            </a:r>
            <a:r>
              <a:rPr lang="en-US" altLang="zh-TW" sz="1800" i="1" dirty="0" smtClean="0">
                <a:solidFill>
                  <a:srgbClr val="FF3300"/>
                </a:solidFill>
              </a:rPr>
              <a:t>reflexivity</a:t>
            </a:r>
            <a:r>
              <a:rPr lang="en-US" altLang="zh-TW" sz="1800" dirty="0" smtClean="0"/>
              <a:t>)</a:t>
            </a:r>
          </a:p>
          <a:p>
            <a:pPr lvl="1" eaLnBrk="1" hangingPunct="1"/>
            <a:r>
              <a:rPr lang="en-US" altLang="zh-TW" sz="1800" dirty="0" smtClean="0"/>
              <a:t>if </a:t>
            </a:r>
            <a:r>
              <a:rPr lang="en-US" altLang="zh-TW" sz="1800" dirty="0" smtClean="0">
                <a:sym typeface="Symbol" pitchFamily="18" charset="2"/>
              </a:rPr>
              <a:t>X  Y, then ZX  ZY (</a:t>
            </a:r>
            <a:r>
              <a:rPr lang="en-US" altLang="zh-TW" sz="1800" i="1" dirty="0" smtClean="0">
                <a:solidFill>
                  <a:srgbClr val="FF3300"/>
                </a:solidFill>
                <a:sym typeface="Symbol" pitchFamily="18" charset="2"/>
              </a:rPr>
              <a:t>augmentation</a:t>
            </a:r>
            <a:r>
              <a:rPr lang="en-US" altLang="zh-TW" sz="1800" dirty="0" smtClean="0"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altLang="zh-TW" sz="1800" dirty="0" smtClean="0">
                <a:sym typeface="Symbol" pitchFamily="18" charset="2"/>
              </a:rPr>
              <a:t>if X  Y and Y Z, then X  Z (</a:t>
            </a:r>
            <a:r>
              <a:rPr lang="en-US" altLang="zh-TW" sz="1800" i="1" dirty="0" smtClean="0">
                <a:solidFill>
                  <a:srgbClr val="FF3300"/>
                </a:solidFill>
                <a:sym typeface="Symbol" pitchFamily="18" charset="2"/>
              </a:rPr>
              <a:t>transitivity</a:t>
            </a:r>
            <a:r>
              <a:rPr lang="en-US" altLang="zh-TW" sz="1800" dirty="0" smtClean="0">
                <a:sym typeface="Symbol" pitchFamily="18" charset="2"/>
              </a:rPr>
              <a:t>)</a:t>
            </a:r>
            <a:br>
              <a:rPr lang="en-US" altLang="zh-TW" sz="1800" dirty="0" smtClean="0">
                <a:sym typeface="Symbol" pitchFamily="18" charset="2"/>
              </a:rPr>
            </a:br>
            <a:r>
              <a:rPr lang="en-US" altLang="zh-TW" sz="1800" dirty="0" smtClean="0">
                <a:sym typeface="Symbol" pitchFamily="18" charset="2"/>
              </a:rPr>
              <a:t/>
            </a:r>
            <a:br>
              <a:rPr lang="en-US" altLang="zh-TW" sz="1800" dirty="0" smtClean="0">
                <a:sym typeface="Symbol" pitchFamily="18" charset="2"/>
              </a:rPr>
            </a:br>
            <a:r>
              <a:rPr lang="en-US" altLang="zh-TW" sz="1800" dirty="0" smtClean="0">
                <a:sym typeface="Symbol" pitchFamily="18" charset="2"/>
              </a:rPr>
              <a:t>These </a:t>
            </a:r>
            <a:r>
              <a:rPr lang="en-US" altLang="zh-TW" sz="1800" dirty="0" smtClean="0">
                <a:sym typeface="Symbol" pitchFamily="18" charset="2"/>
              </a:rPr>
              <a:t>rules are </a:t>
            </a:r>
            <a:r>
              <a:rPr lang="en-US" altLang="zh-TW" sz="1800" dirty="0" smtClean="0">
                <a:solidFill>
                  <a:srgbClr val="0070C0"/>
                </a:solidFill>
                <a:sym typeface="Symbol" pitchFamily="18" charset="2"/>
              </a:rPr>
              <a:t>sound</a:t>
            </a:r>
            <a:r>
              <a:rPr lang="en-US" altLang="zh-TW" sz="1800" dirty="0" smtClean="0">
                <a:sym typeface="Symbol" pitchFamily="18" charset="2"/>
              </a:rPr>
              <a:t> and </a:t>
            </a:r>
            <a:r>
              <a:rPr lang="en-US" altLang="zh-TW" sz="1800" dirty="0" smtClean="0">
                <a:solidFill>
                  <a:srgbClr val="0070C0"/>
                </a:solidFill>
                <a:sym typeface="Symbol" pitchFamily="18" charset="2"/>
              </a:rPr>
              <a:t>complete</a:t>
            </a:r>
            <a:r>
              <a:rPr lang="en-US" altLang="zh-TW" sz="1800" dirty="0" smtClean="0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7E25B76-870A-4DA1-BB45-07669077A75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Examples of Armstrong’s Axioms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eaLnBrk="1" hangingPunct="1">
              <a:buFontTx/>
              <a:buChar char="•"/>
            </a:pPr>
            <a:r>
              <a:rPr lang="en-US" altLang="zh-TW" smtClean="0"/>
              <a:t>if </a:t>
            </a:r>
            <a:r>
              <a:rPr lang="en-US" altLang="zh-TW" smtClean="0">
                <a:sym typeface="Symbol" pitchFamily="18" charset="2"/>
              </a:rPr>
              <a:t>Y  X, then X  Y</a:t>
            </a:r>
            <a:r>
              <a:rPr lang="en-US" altLang="zh-TW" smtClean="0"/>
              <a:t> (</a:t>
            </a:r>
            <a:r>
              <a:rPr lang="en-US" altLang="zh-TW" i="1" smtClean="0">
                <a:solidFill>
                  <a:srgbClr val="FF3300"/>
                </a:solidFill>
              </a:rPr>
              <a:t>reflexivity</a:t>
            </a:r>
            <a:r>
              <a:rPr lang="en-US" altLang="zh-TW" smtClean="0"/>
              <a:t> generates trivial FDs)</a:t>
            </a:r>
            <a:br>
              <a:rPr lang="en-US" altLang="zh-TW" smtClean="0"/>
            </a:br>
            <a:r>
              <a:rPr lang="en-US" altLang="zh-TW" smtClean="0">
                <a:solidFill>
                  <a:schemeClr val="accent2"/>
                </a:solidFill>
              </a:rPr>
              <a:t>name </a:t>
            </a:r>
            <a:r>
              <a:rPr lang="en-US" altLang="zh-TW" smtClean="0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en-US" altLang="zh-TW" smtClean="0">
                <a:solidFill>
                  <a:schemeClr val="accent2"/>
                </a:solidFill>
              </a:rPr>
              <a:t> name	</a:t>
            </a:r>
            <a:br>
              <a:rPr lang="en-US" altLang="zh-TW" smtClean="0">
                <a:solidFill>
                  <a:schemeClr val="accent2"/>
                </a:solidFill>
              </a:rPr>
            </a:br>
            <a:r>
              <a:rPr lang="en-US" altLang="zh-TW" smtClean="0">
                <a:solidFill>
                  <a:schemeClr val="accent2"/>
                </a:solidFill>
              </a:rPr>
              <a:t>name</a:t>
            </a:r>
            <a:r>
              <a:rPr lang="en-US" smtClean="0"/>
              <a:t>, supervisor_id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</a:t>
            </a:r>
            <a:r>
              <a:rPr lang="en-US" altLang="zh-TW" smtClean="0">
                <a:solidFill>
                  <a:schemeClr val="accent2"/>
                </a:solidFill>
              </a:rPr>
              <a:t>name</a:t>
            </a:r>
            <a:br>
              <a:rPr lang="en-US" altLang="zh-TW" smtClean="0">
                <a:solidFill>
                  <a:schemeClr val="accent2"/>
                </a:solidFill>
              </a:rPr>
            </a:br>
            <a:r>
              <a:rPr lang="en-US" altLang="zh-TW" smtClean="0">
                <a:solidFill>
                  <a:schemeClr val="accent2"/>
                </a:solidFill>
              </a:rPr>
              <a:t>name</a:t>
            </a:r>
            <a:r>
              <a:rPr lang="en-US" smtClean="0"/>
              <a:t>, supervisor_id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altLang="zh-TW" smtClean="0">
                <a:solidFill>
                  <a:schemeClr val="accent2"/>
                </a:solidFill>
              </a:rPr>
              <a:t> </a:t>
            </a:r>
            <a:r>
              <a:rPr lang="en-US" smtClean="0"/>
              <a:t>supervisor_id </a:t>
            </a:r>
            <a:r>
              <a:rPr lang="en-US" altLang="zh-TW" smtClean="0">
                <a:solidFill>
                  <a:schemeClr val="accent2"/>
                </a:solidFill>
              </a:rPr>
              <a:t/>
            </a:r>
            <a:br>
              <a:rPr lang="en-US" altLang="zh-TW" smtClean="0">
                <a:solidFill>
                  <a:schemeClr val="accent2"/>
                </a:solidFill>
              </a:rPr>
            </a:br>
            <a:endParaRPr lang="en-US" altLang="zh-TW" smtClean="0"/>
          </a:p>
          <a:p>
            <a:pPr eaLnBrk="1" hangingPunct="1"/>
            <a:r>
              <a:rPr lang="en-US" altLang="zh-TW" sz="2000" smtClean="0"/>
              <a:t>if </a:t>
            </a:r>
            <a:r>
              <a:rPr lang="en-US" altLang="zh-TW" sz="2000" smtClean="0">
                <a:sym typeface="Symbol" pitchFamily="18" charset="2"/>
              </a:rPr>
              <a:t>X  Y, then </a:t>
            </a:r>
            <a:r>
              <a:rPr lang="en-US" altLang="zh-TW" sz="2000" smtClean="0">
                <a:solidFill>
                  <a:schemeClr val="accent2"/>
                </a:solidFill>
                <a:sym typeface="Symbol" pitchFamily="18" charset="2"/>
              </a:rPr>
              <a:t>Z</a:t>
            </a:r>
            <a:r>
              <a:rPr lang="en-US" altLang="zh-TW" sz="2000" smtClean="0">
                <a:sym typeface="Symbol" pitchFamily="18" charset="2"/>
              </a:rPr>
              <a:t>X  </a:t>
            </a:r>
            <a:r>
              <a:rPr lang="en-US" altLang="zh-TW" sz="2000" smtClean="0">
                <a:solidFill>
                  <a:schemeClr val="accent2"/>
                </a:solidFill>
                <a:sym typeface="Symbol" pitchFamily="18" charset="2"/>
              </a:rPr>
              <a:t>Z</a:t>
            </a:r>
            <a:r>
              <a:rPr lang="en-US" altLang="zh-TW" sz="2000" smtClean="0">
                <a:sym typeface="Symbol" pitchFamily="18" charset="2"/>
              </a:rPr>
              <a:t>Y (</a:t>
            </a:r>
            <a:r>
              <a:rPr lang="en-US" altLang="zh-TW" sz="2000" i="1" smtClean="0">
                <a:solidFill>
                  <a:srgbClr val="FF3300"/>
                </a:solidFill>
                <a:sym typeface="Symbol" pitchFamily="18" charset="2"/>
              </a:rPr>
              <a:t>augmentation</a:t>
            </a:r>
            <a:r>
              <a:rPr lang="en-US" altLang="zh-TW" sz="2000" smtClean="0">
                <a:sym typeface="Symbol" pitchFamily="18" charset="2"/>
              </a:rPr>
              <a:t>)</a:t>
            </a:r>
            <a:br>
              <a:rPr lang="en-US" altLang="zh-TW" sz="2000" smtClean="0">
                <a:sym typeface="Symbol" pitchFamily="18" charset="2"/>
              </a:rPr>
            </a:br>
            <a:r>
              <a:rPr lang="en-US" altLang="zh-TW" sz="2000" smtClean="0"/>
              <a:t>sid </a:t>
            </a:r>
            <a:r>
              <a:rPr lang="en-US" altLang="zh-TW" sz="2000" smtClean="0">
                <a:sym typeface="Symbol" pitchFamily="18" charset="2"/>
              </a:rPr>
              <a:t></a:t>
            </a:r>
            <a:r>
              <a:rPr lang="en-US" altLang="zh-TW" sz="2000" smtClean="0"/>
              <a:t> name</a:t>
            </a:r>
            <a:r>
              <a:rPr lang="en-US" altLang="zh-TW" sz="2000" smtClean="0">
                <a:solidFill>
                  <a:schemeClr val="accent2"/>
                </a:solidFill>
              </a:rPr>
              <a:t>			(given)</a:t>
            </a:r>
            <a:br>
              <a:rPr lang="en-US" altLang="zh-TW" sz="2000" smtClean="0">
                <a:solidFill>
                  <a:schemeClr val="accent2"/>
                </a:solidFill>
              </a:rPr>
            </a:br>
            <a:r>
              <a:rPr lang="en-US" sz="2000" smtClean="0">
                <a:solidFill>
                  <a:srgbClr val="2D2DB9"/>
                </a:solidFill>
              </a:rPr>
              <a:t>supervisor_id</a:t>
            </a:r>
            <a:r>
              <a:rPr lang="en-US" altLang="zh-TW" sz="2000" smtClean="0"/>
              <a:t>, sid </a:t>
            </a:r>
            <a:r>
              <a:rPr lang="en-US" altLang="zh-TW" sz="2000" smtClean="0">
                <a:sym typeface="Symbol" pitchFamily="18" charset="2"/>
              </a:rPr>
              <a:t></a:t>
            </a:r>
            <a:r>
              <a:rPr lang="en-US" sz="2000" smtClean="0">
                <a:solidFill>
                  <a:srgbClr val="2D2DB9"/>
                </a:solidFill>
              </a:rPr>
              <a:t>supervisor_id</a:t>
            </a:r>
            <a:r>
              <a:rPr lang="en-US" altLang="zh-TW" sz="2000" smtClean="0"/>
              <a:t>, name</a:t>
            </a:r>
            <a:r>
              <a:rPr lang="en-US" altLang="zh-TW" sz="2000" smtClean="0">
                <a:solidFill>
                  <a:schemeClr val="accent2"/>
                </a:solidFill>
              </a:rPr>
              <a:t> </a:t>
            </a:r>
            <a:br>
              <a:rPr lang="en-US" altLang="zh-TW" sz="2000" smtClean="0">
                <a:solidFill>
                  <a:schemeClr val="accent2"/>
                </a:solidFill>
              </a:rPr>
            </a:br>
            <a:endParaRPr lang="en-US" altLang="zh-TW" sz="200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TW" sz="2000" smtClean="0">
                <a:sym typeface="Symbol" pitchFamily="18" charset="2"/>
              </a:rPr>
              <a:t>if X  Y and Y Z, then </a:t>
            </a:r>
            <a:r>
              <a:rPr lang="en-US" altLang="zh-TW" sz="2000" smtClean="0">
                <a:solidFill>
                  <a:srgbClr val="FF0000"/>
                </a:solidFill>
                <a:sym typeface="Symbol" pitchFamily="18" charset="2"/>
              </a:rPr>
              <a:t>X  Z</a:t>
            </a:r>
            <a:r>
              <a:rPr lang="en-US" altLang="zh-TW" sz="2000" smtClean="0">
                <a:sym typeface="Symbol" pitchFamily="18" charset="2"/>
              </a:rPr>
              <a:t> (</a:t>
            </a:r>
            <a:r>
              <a:rPr lang="en-US" altLang="zh-TW" sz="2000" i="1" smtClean="0">
                <a:solidFill>
                  <a:srgbClr val="FF3300"/>
                </a:solidFill>
                <a:sym typeface="Symbol" pitchFamily="18" charset="2"/>
              </a:rPr>
              <a:t>transitivity</a:t>
            </a:r>
            <a:r>
              <a:rPr lang="en-US" altLang="zh-TW" sz="2000" smtClean="0">
                <a:sym typeface="Symbol" pitchFamily="18" charset="2"/>
              </a:rPr>
              <a:t>)</a:t>
            </a:r>
            <a:br>
              <a:rPr lang="en-US" altLang="zh-TW" sz="2000" smtClean="0">
                <a:sym typeface="Symbol" pitchFamily="18" charset="2"/>
              </a:rPr>
            </a:br>
            <a:r>
              <a:rPr lang="en-US" altLang="zh-TW" sz="2000" smtClean="0"/>
              <a:t>sid </a:t>
            </a:r>
            <a:r>
              <a:rPr lang="en-US" altLang="zh-TW" sz="2000" smtClean="0">
                <a:sym typeface="Symbol" pitchFamily="18" charset="2"/>
              </a:rPr>
              <a:t> </a:t>
            </a:r>
            <a:r>
              <a:rPr lang="en-US" sz="2000" smtClean="0"/>
              <a:t>supervisor_id</a:t>
            </a:r>
            <a:r>
              <a:rPr lang="en-US" sz="2000" smtClean="0">
                <a:solidFill>
                  <a:srgbClr val="2D2DB9"/>
                </a:solidFill>
              </a:rPr>
              <a:t>	</a:t>
            </a:r>
            <a:r>
              <a:rPr lang="en-US" altLang="zh-TW" sz="2000" smtClean="0">
                <a:solidFill>
                  <a:schemeClr val="accent2"/>
                </a:solidFill>
              </a:rPr>
              <a:t>		(given) </a:t>
            </a:r>
            <a:br>
              <a:rPr lang="en-US" altLang="zh-TW" sz="2000" smtClean="0">
                <a:solidFill>
                  <a:schemeClr val="accent2"/>
                </a:solidFill>
              </a:rPr>
            </a:br>
            <a:r>
              <a:rPr lang="en-US" sz="2000" smtClean="0"/>
              <a:t>supervisor_id</a:t>
            </a:r>
            <a:r>
              <a:rPr lang="en-US" altLang="zh-TW" sz="2000" smtClean="0"/>
              <a:t> </a:t>
            </a:r>
            <a:r>
              <a:rPr lang="en-US" altLang="zh-TW" sz="2000" smtClean="0">
                <a:sym typeface="Symbol" pitchFamily="18" charset="2"/>
              </a:rPr>
              <a:t></a:t>
            </a:r>
            <a:r>
              <a:rPr lang="en-US" altLang="zh-TW" sz="2000" smtClean="0"/>
              <a:t> specialization</a:t>
            </a:r>
            <a:r>
              <a:rPr lang="en-US" altLang="zh-TW" sz="2000" smtClean="0">
                <a:solidFill>
                  <a:schemeClr val="accent2"/>
                </a:solidFill>
              </a:rPr>
              <a:t>	(given)</a:t>
            </a:r>
            <a:br>
              <a:rPr lang="en-US" altLang="zh-TW" sz="2000" smtClean="0">
                <a:solidFill>
                  <a:schemeClr val="accent2"/>
                </a:solidFill>
              </a:rPr>
            </a:br>
            <a:r>
              <a:rPr lang="en-US" altLang="zh-TW" sz="2000" smtClean="0">
                <a:solidFill>
                  <a:srgbClr val="FF0000"/>
                </a:solidFill>
              </a:rPr>
              <a:t>sid </a:t>
            </a:r>
            <a:r>
              <a:rPr lang="en-US" altLang="zh-TW" sz="2000" smtClean="0">
                <a:solidFill>
                  <a:srgbClr val="FF0000"/>
                </a:solidFill>
                <a:sym typeface="Symbol" pitchFamily="18" charset="2"/>
              </a:rPr>
              <a:t> </a:t>
            </a:r>
            <a:r>
              <a:rPr lang="en-US" altLang="zh-TW" sz="2000" smtClean="0">
                <a:solidFill>
                  <a:srgbClr val="FF0000"/>
                </a:solidFill>
              </a:rPr>
              <a:t>specialization</a:t>
            </a:r>
            <a:r>
              <a:rPr lang="en-US" altLang="zh-TW" sz="2000" smtClean="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3B03EB1-135E-4073-B0F6-72769E6CFC0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Additional Rules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We can further simplify computation of F</a:t>
            </a:r>
            <a:r>
              <a:rPr lang="en-US" altLang="zh-TW" sz="2000" baseline="30000" smtClean="0"/>
              <a:t>+</a:t>
            </a:r>
            <a:r>
              <a:rPr lang="en-US" altLang="zh-TW" sz="2000" smtClean="0"/>
              <a:t> by using the following additional rules.</a:t>
            </a:r>
            <a:br>
              <a:rPr lang="en-US" altLang="zh-TW" sz="2000" smtClean="0"/>
            </a:br>
            <a:endParaRPr lang="en-US" altLang="zh-TW" sz="2000" smtClean="0"/>
          </a:p>
          <a:p>
            <a:pPr lvl="1" eaLnBrk="1" hangingPunct="1"/>
            <a:r>
              <a:rPr lang="en-US" altLang="zh-TW" sz="1800" smtClean="0"/>
              <a:t>If </a:t>
            </a:r>
            <a:r>
              <a:rPr lang="en-US" altLang="zh-TW" sz="1800" smtClean="0">
                <a:sym typeface="Symbol" pitchFamily="18" charset="2"/>
              </a:rPr>
              <a:t>X  Y holds and X  Z holds, then X  YZ holds (</a:t>
            </a:r>
            <a:r>
              <a:rPr lang="en-US" altLang="zh-TW" sz="1800" i="1" smtClean="0">
                <a:solidFill>
                  <a:srgbClr val="FF3300"/>
                </a:solidFill>
                <a:sym typeface="Symbol" pitchFamily="18" charset="2"/>
              </a:rPr>
              <a:t>union</a:t>
            </a:r>
            <a:r>
              <a:rPr lang="en-US" altLang="zh-TW" sz="1800" smtClean="0"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altLang="zh-TW" sz="1800" smtClean="0">
                <a:sym typeface="Symbol" pitchFamily="18" charset="2"/>
              </a:rPr>
              <a:t>If X  YZ holds, then X  Y holds and X  Z holds (</a:t>
            </a:r>
            <a:r>
              <a:rPr lang="en-US" altLang="zh-TW" sz="1800" i="1" smtClean="0">
                <a:solidFill>
                  <a:srgbClr val="FF3300"/>
                </a:solidFill>
                <a:sym typeface="Symbol" pitchFamily="18" charset="2"/>
              </a:rPr>
              <a:t>decomposition</a:t>
            </a:r>
            <a:r>
              <a:rPr lang="en-US" altLang="zh-TW" sz="1800" smtClean="0"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altLang="zh-TW" sz="1800" smtClean="0">
                <a:sym typeface="Symbol" pitchFamily="18" charset="2"/>
              </a:rPr>
              <a:t>If XY holds and ZYW holds, then ZXW holds (</a:t>
            </a:r>
            <a:r>
              <a:rPr lang="en-US" altLang="zh-TW" sz="1800" i="1" smtClean="0">
                <a:solidFill>
                  <a:srgbClr val="FF3300"/>
                </a:solidFill>
                <a:sym typeface="Symbol" pitchFamily="18" charset="2"/>
              </a:rPr>
              <a:t>pseudotransitivity</a:t>
            </a:r>
            <a:r>
              <a:rPr lang="en-US" altLang="zh-TW" sz="1800" smtClean="0">
                <a:sym typeface="Symbol" pitchFamily="18" charset="2"/>
              </a:rPr>
              <a:t>)</a:t>
            </a:r>
          </a:p>
          <a:p>
            <a:pPr lvl="1" eaLnBrk="1" hangingPunct="1">
              <a:buFontTx/>
              <a:buNone/>
            </a:pPr>
            <a:endParaRPr lang="en-US" altLang="zh-TW" smtClean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TW" sz="2000" smtClean="0"/>
              <a:t>The above rules can be inferred from Armstrong’s axioms.</a:t>
            </a:r>
          </a:p>
          <a:p>
            <a:pPr lvl="1" eaLnBrk="1" hangingPunct="1">
              <a:buFontTx/>
              <a:buNone/>
            </a:pPr>
            <a:r>
              <a:rPr lang="en-US" altLang="zh-TW" sz="1800" smtClean="0"/>
              <a:t>E.g., pseudotransitivity</a:t>
            </a:r>
          </a:p>
          <a:p>
            <a:pPr lvl="1" eaLnBrk="1" hangingPunct="1">
              <a:buFontTx/>
              <a:buNone/>
            </a:pPr>
            <a:r>
              <a:rPr lang="en-US" altLang="zh-TW" sz="1800" smtClean="0">
                <a:solidFill>
                  <a:srgbClr val="FF3300"/>
                </a:solidFill>
              </a:rPr>
              <a:t>		 	</a:t>
            </a:r>
            <a:r>
              <a:rPr lang="en-US" altLang="zh-TW" sz="1800" smtClean="0">
                <a:sym typeface="Symbol" pitchFamily="18" charset="2"/>
              </a:rPr>
              <a:t>XY, ZYW 	(given)</a:t>
            </a:r>
          </a:p>
          <a:p>
            <a:pPr lvl="1" eaLnBrk="1" hangingPunct="1">
              <a:buFontTx/>
              <a:buNone/>
            </a:pPr>
            <a:r>
              <a:rPr lang="en-US" altLang="zh-TW" sz="1800" smtClean="0">
                <a:sym typeface="Symbol" pitchFamily="18" charset="2"/>
              </a:rPr>
              <a:t>			</a:t>
            </a:r>
            <a:r>
              <a:rPr lang="en-US" altLang="zh-TW" sz="1800" smtClean="0">
                <a:solidFill>
                  <a:srgbClr val="FF0000"/>
                </a:solidFill>
                <a:sym typeface="Symbol" pitchFamily="18" charset="2"/>
              </a:rPr>
              <a:t>Z</a:t>
            </a:r>
            <a:r>
              <a:rPr lang="en-US" altLang="zh-TW" sz="1800" smtClean="0">
                <a:sym typeface="Symbol" pitchFamily="18" charset="2"/>
              </a:rPr>
              <a:t>X</a:t>
            </a:r>
            <a:r>
              <a:rPr lang="en-US" altLang="zh-TW" sz="1800" smtClean="0">
                <a:solidFill>
                  <a:srgbClr val="FF0000"/>
                </a:solidFill>
                <a:sym typeface="Symbol" pitchFamily="18" charset="2"/>
              </a:rPr>
              <a:t>Z</a:t>
            </a:r>
            <a:r>
              <a:rPr lang="en-US" altLang="zh-TW" sz="1800" smtClean="0">
                <a:sym typeface="Symbol" pitchFamily="18" charset="2"/>
              </a:rPr>
              <a:t>Y	 	(by augmentation)</a:t>
            </a:r>
          </a:p>
          <a:p>
            <a:pPr lvl="1" eaLnBrk="1" hangingPunct="1">
              <a:buFontTx/>
              <a:buNone/>
            </a:pPr>
            <a:r>
              <a:rPr lang="en-US" altLang="zh-TW" sz="1800" smtClean="0">
                <a:sym typeface="Symbol" pitchFamily="18" charset="2"/>
              </a:rPr>
              <a:t>			</a:t>
            </a:r>
            <a:r>
              <a:rPr lang="en-US" altLang="zh-TW" sz="1800" smtClean="0">
                <a:solidFill>
                  <a:srgbClr val="FF0000"/>
                </a:solidFill>
                <a:sym typeface="Symbol" pitchFamily="18" charset="2"/>
              </a:rPr>
              <a:t>ZXW</a:t>
            </a:r>
            <a:r>
              <a:rPr lang="en-US" altLang="zh-TW" sz="1800" smtClean="0">
                <a:sym typeface="Symbol" pitchFamily="18" charset="2"/>
              </a:rPr>
              <a:t>		(by transitivity)</a:t>
            </a:r>
            <a:endParaRPr lang="en-US" altLang="zh-TW" sz="1800" smtClean="0">
              <a:solidFill>
                <a:srgbClr val="FF3300"/>
              </a:solidFill>
            </a:endParaRPr>
          </a:p>
          <a:p>
            <a:pPr lvl="1" eaLnBrk="1" hangingPunct="1">
              <a:buFontTx/>
              <a:buNone/>
            </a:pPr>
            <a:endParaRPr lang="en-US" altLang="zh-TW" sz="180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D07FF7B-4254-42FA-B584-15660EFF7F2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95400" y="2286000"/>
            <a:ext cx="1295400" cy="2133600"/>
            <a:chOff x="816" y="1440"/>
            <a:chExt cx="816" cy="1344"/>
          </a:xfrm>
        </p:grpSpPr>
        <p:sp>
          <p:nvSpPr>
            <p:cNvPr id="10251" name="Rectangle 3"/>
            <p:cNvSpPr>
              <a:spLocks noChangeArrowheads="1"/>
            </p:cNvSpPr>
            <p:nvPr/>
          </p:nvSpPr>
          <p:spPr bwMode="auto">
            <a:xfrm>
              <a:off x="816" y="2591"/>
              <a:ext cx="816" cy="1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Rectangle 4"/>
            <p:cNvSpPr>
              <a:spLocks noChangeArrowheads="1"/>
            </p:cNvSpPr>
            <p:nvPr/>
          </p:nvSpPr>
          <p:spPr bwMode="auto">
            <a:xfrm>
              <a:off x="1008" y="1440"/>
              <a:ext cx="576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Rectangle 5"/>
            <p:cNvSpPr>
              <a:spLocks noChangeArrowheads="1"/>
            </p:cNvSpPr>
            <p:nvPr/>
          </p:nvSpPr>
          <p:spPr bwMode="auto">
            <a:xfrm>
              <a:off x="960" y="2208"/>
              <a:ext cx="576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6472" name="Text Box 8"/>
          <p:cNvSpPr txBox="1">
            <a:spLocks noChangeArrowheads="1"/>
          </p:cNvSpPr>
          <p:nvPr/>
        </p:nvSpPr>
        <p:spPr bwMode="auto">
          <a:xfrm>
            <a:off x="3505200" y="4419600"/>
            <a:ext cx="2803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sym typeface="Symbol" pitchFamily="18" charset="2"/>
              </a:rPr>
              <a:t>A  C; AG  CG; CG  I</a:t>
            </a:r>
          </a:p>
        </p:txBody>
      </p:sp>
      <p:sp>
        <p:nvSpPr>
          <p:cNvPr id="446473" name="Text Box 9"/>
          <p:cNvSpPr txBox="1">
            <a:spLocks noChangeArrowheads="1"/>
          </p:cNvSpPr>
          <p:nvPr/>
        </p:nvSpPr>
        <p:spPr bwMode="auto">
          <a:xfrm>
            <a:off x="3505200" y="4038600"/>
            <a:ext cx="161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sym typeface="Symbol" pitchFamily="18" charset="2"/>
              </a:rPr>
              <a:t>A  B; B  H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333500" y="2895600"/>
            <a:ext cx="1295400" cy="2209800"/>
            <a:chOff x="840" y="1824"/>
            <a:chExt cx="816" cy="1392"/>
          </a:xfrm>
        </p:grpSpPr>
        <p:sp>
          <p:nvSpPr>
            <p:cNvPr id="10249" name="Rectangle 11"/>
            <p:cNvSpPr>
              <a:spLocks noChangeArrowheads="1"/>
            </p:cNvSpPr>
            <p:nvPr/>
          </p:nvSpPr>
          <p:spPr bwMode="auto">
            <a:xfrm>
              <a:off x="840" y="1824"/>
              <a:ext cx="816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Rectangle 12"/>
            <p:cNvSpPr>
              <a:spLocks noChangeArrowheads="1"/>
            </p:cNvSpPr>
            <p:nvPr/>
          </p:nvSpPr>
          <p:spPr bwMode="auto">
            <a:xfrm>
              <a:off x="840" y="2976"/>
              <a:ext cx="816" cy="24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7" name="Text Box 13"/>
          <p:cNvSpPr txBox="1">
            <a:spLocks noChangeArrowheads="1"/>
          </p:cNvSpPr>
          <p:nvPr/>
        </p:nvSpPr>
        <p:spPr bwMode="auto">
          <a:xfrm>
            <a:off x="822325" y="1565275"/>
            <a:ext cx="261001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71513" eaLnBrk="0" hangingPunct="0">
              <a:tabLst>
                <a:tab pos="862013" algn="r"/>
                <a:tab pos="1243013" algn="r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defTabSz="671513" eaLnBrk="0" hangingPunct="0">
              <a:tabLst>
                <a:tab pos="862013" algn="r"/>
                <a:tab pos="1243013" algn="r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671513" eaLnBrk="0" hangingPunct="0">
              <a:tabLst>
                <a:tab pos="862013" algn="r"/>
                <a:tab pos="1243013" algn="r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671513" eaLnBrk="0" hangingPunct="0">
              <a:tabLst>
                <a:tab pos="862013" algn="r"/>
                <a:tab pos="1243013" algn="r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671513" eaLnBrk="0" hangingPunct="0">
              <a:tabLst>
                <a:tab pos="862013" algn="r"/>
                <a:tab pos="1243013" algn="r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671513" eaLnBrk="0" fontAlgn="base" hangingPunct="0">
              <a:spcBef>
                <a:spcPct val="0"/>
              </a:spcBef>
              <a:spcAft>
                <a:spcPct val="0"/>
              </a:spcAft>
              <a:tabLst>
                <a:tab pos="862013" algn="r"/>
                <a:tab pos="1243013" algn="r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671513" eaLnBrk="0" fontAlgn="base" hangingPunct="0">
              <a:spcBef>
                <a:spcPct val="0"/>
              </a:spcBef>
              <a:spcAft>
                <a:spcPct val="0"/>
              </a:spcAft>
              <a:tabLst>
                <a:tab pos="862013" algn="r"/>
                <a:tab pos="1243013" algn="r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671513" eaLnBrk="0" fontAlgn="base" hangingPunct="0">
              <a:spcBef>
                <a:spcPct val="0"/>
              </a:spcBef>
              <a:spcAft>
                <a:spcPct val="0"/>
              </a:spcAft>
              <a:tabLst>
                <a:tab pos="862013" algn="r"/>
                <a:tab pos="1243013" algn="r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671513" eaLnBrk="0" fontAlgn="base" hangingPunct="0">
              <a:spcBef>
                <a:spcPct val="0"/>
              </a:spcBef>
              <a:spcAft>
                <a:spcPct val="0"/>
              </a:spcAft>
              <a:tabLst>
                <a:tab pos="862013" algn="r"/>
                <a:tab pos="1243013" algn="r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dirty="0"/>
              <a:t> </a:t>
            </a:r>
            <a:r>
              <a:rPr lang="en-US" altLang="zh-TW" sz="2000" dirty="0"/>
              <a:t>R = (A, B, C, G, H, I)</a:t>
            </a:r>
          </a:p>
          <a:p>
            <a:pPr eaLnBrk="1" hangingPunct="1">
              <a:buFontTx/>
              <a:buChar char="•"/>
            </a:pPr>
            <a:endParaRPr lang="en-US" altLang="zh-TW" sz="2000" dirty="0"/>
          </a:p>
          <a:p>
            <a:pPr eaLnBrk="1" hangingPunct="1">
              <a:buFontTx/>
              <a:buChar char="•"/>
            </a:pPr>
            <a:r>
              <a:rPr lang="en-US" altLang="zh-TW" sz="2000" dirty="0"/>
              <a:t> F = {A	</a:t>
            </a:r>
            <a:r>
              <a:rPr lang="en-US" altLang="zh-TW" sz="2000" dirty="0">
                <a:sym typeface="Symbol" pitchFamily="18" charset="2"/>
              </a:rPr>
              <a:t>	B</a:t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    	A		C</a:t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      	CG		H</a:t>
            </a:r>
          </a:p>
          <a:p>
            <a:pPr eaLnBrk="1" hangingPunct="1"/>
            <a:r>
              <a:rPr lang="en-US" altLang="zh-TW" sz="2000" dirty="0">
                <a:sym typeface="Symbol" pitchFamily="18" charset="2"/>
              </a:rPr>
              <a:t>	CG		I</a:t>
            </a:r>
          </a:p>
          <a:p>
            <a:pPr eaLnBrk="1" hangingPunct="1"/>
            <a:r>
              <a:rPr lang="en-US" altLang="zh-TW" sz="2000" dirty="0">
                <a:sym typeface="Symbol" pitchFamily="18" charset="2"/>
              </a:rPr>
              <a:t>       	B		H}</a:t>
            </a:r>
          </a:p>
          <a:p>
            <a:pPr eaLnBrk="1" hangingPunct="1">
              <a:buFontTx/>
              <a:buChar char="•"/>
            </a:pPr>
            <a:r>
              <a:rPr lang="en-US" altLang="zh-TW" sz="2000" dirty="0">
                <a:sym typeface="Symbol" pitchFamily="18" charset="2"/>
              </a:rPr>
              <a:t> S</a:t>
            </a:r>
            <a:r>
              <a:rPr lang="en-US" altLang="zh-TW" sz="2000" dirty="0" smtClean="0">
                <a:sym typeface="Symbol" pitchFamily="18" charset="2"/>
              </a:rPr>
              <a:t>ome </a:t>
            </a:r>
            <a:r>
              <a:rPr lang="en-US" altLang="zh-TW" sz="2000" dirty="0">
                <a:sym typeface="Symbol" pitchFamily="18" charset="2"/>
              </a:rPr>
              <a:t>members of F</a:t>
            </a:r>
            <a:r>
              <a:rPr lang="en-US" altLang="zh-TW" sz="2000" baseline="30000" dirty="0">
                <a:sym typeface="Symbol" pitchFamily="18" charset="2"/>
              </a:rPr>
              <a:t>+</a:t>
            </a:r>
            <a:endParaRPr lang="en-US" altLang="zh-TW" sz="2000" dirty="0">
              <a:sym typeface="Symbol" pitchFamily="18" charset="2"/>
            </a:endParaRPr>
          </a:p>
          <a:p>
            <a:pPr lvl="1" eaLnBrk="1" hangingPunct="1"/>
            <a:r>
              <a:rPr lang="en-US" altLang="zh-TW" sz="2000" dirty="0">
                <a:sym typeface="Symbol" pitchFamily="18" charset="2"/>
              </a:rPr>
              <a:t>	A		H</a:t>
            </a:r>
          </a:p>
          <a:p>
            <a:pPr lvl="1" eaLnBrk="1" hangingPunct="1"/>
            <a:r>
              <a:rPr lang="en-US" altLang="zh-TW" sz="2000" dirty="0">
                <a:sym typeface="Symbol" pitchFamily="18" charset="2"/>
              </a:rPr>
              <a:t>	AG		I</a:t>
            </a:r>
          </a:p>
          <a:p>
            <a:pPr lvl="1" eaLnBrk="1" hangingPunct="1"/>
            <a:r>
              <a:rPr lang="en-US" altLang="zh-TW" sz="2000" dirty="0">
                <a:sym typeface="Symbol" pitchFamily="18" charset="2"/>
              </a:rPr>
              <a:t>	CG		HI</a:t>
            </a:r>
            <a:r>
              <a:rPr lang="en-US" altLang="zh-TW" dirty="0"/>
              <a:t> </a:t>
            </a:r>
          </a:p>
        </p:txBody>
      </p:sp>
      <p:sp>
        <p:nvSpPr>
          <p:cNvPr id="10248" name="Rectangle 14"/>
          <p:cNvSpPr>
            <a:spLocks noChangeArrowheads="1"/>
          </p:cNvSpPr>
          <p:nvPr/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TW" sz="2800">
                <a:solidFill>
                  <a:schemeClr val="tx2"/>
                </a:solidFill>
                <a:latin typeface="Tahoma" pitchFamily="34" charset="0"/>
              </a:rPr>
              <a:t>Example of FDs in the closure F</a:t>
            </a:r>
            <a:r>
              <a:rPr lang="en-US" altLang="zh-TW" sz="2800" baseline="30000">
                <a:solidFill>
                  <a:schemeClr val="tx2"/>
                </a:solidFill>
                <a:latin typeface="Tahoma" pitchFamily="34" charset="0"/>
              </a:rPr>
              <a:t>+</a:t>
            </a:r>
            <a:endParaRPr lang="en-US" altLang="zh-TW" sz="280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2" grpId="0" autoUpdateAnimBg="0"/>
      <p:bldP spid="446473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1239</Words>
  <Application>Microsoft Office PowerPoint</Application>
  <PresentationFormat>On-screen Show (4:3)</PresentationFormat>
  <Paragraphs>179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Times New Roman</vt:lpstr>
      <vt:lpstr>新細明體</vt:lpstr>
      <vt:lpstr>Arial</vt:lpstr>
      <vt:lpstr>Tahoma</vt:lpstr>
      <vt:lpstr>Symbol</vt:lpstr>
      <vt:lpstr>Greek Symbols</vt:lpstr>
      <vt:lpstr>Monotype Sorts</vt:lpstr>
      <vt:lpstr>Helvetica</vt:lpstr>
      <vt:lpstr>Default Design</vt:lpstr>
      <vt:lpstr>PowerPoint Presentation</vt:lpstr>
      <vt:lpstr>Functional Dependencies (FD) - Definition</vt:lpstr>
      <vt:lpstr>Trivial FDs</vt:lpstr>
      <vt:lpstr>Functional Dependencies and Keys</vt:lpstr>
      <vt:lpstr>Superkeys and Candidate Keys using FD</vt:lpstr>
      <vt:lpstr>Closure of a Set of Functional Dependencies</vt:lpstr>
      <vt:lpstr>Examples of Armstrong’s Axioms</vt:lpstr>
      <vt:lpstr>Additional Rules</vt:lpstr>
      <vt:lpstr>PowerPoint Presentation</vt:lpstr>
      <vt:lpstr>Closure of Attribute Sets</vt:lpstr>
      <vt:lpstr>Algorithm for Computing Attribute Closure </vt:lpstr>
      <vt:lpstr>Closure of a Set of Attributes: Example</vt:lpstr>
      <vt:lpstr>Uses of Attribute Closure</vt:lpstr>
      <vt:lpstr>Redundancy of FDs</vt:lpstr>
      <vt:lpstr>Canonical Cover</vt:lpstr>
      <vt:lpstr>Example of Computing a Canonical Cover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Query Language(SQL)</dc:title>
  <dc:creator>dimitris</dc:creator>
  <cp:lastModifiedBy>Qiong Luo</cp:lastModifiedBy>
  <cp:revision>64</cp:revision>
  <dcterms:modified xsi:type="dcterms:W3CDTF">2013-03-01T09:16:41Z</dcterms:modified>
</cp:coreProperties>
</file>