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E1E9A7-E1BD-4C50-BF9C-38391C2A0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8B3B0E0-7229-4224-A8FD-4EA1A90A4FC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76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9B313D8-89A4-47B4-8BD3-D4ED2C67649F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427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3A56C73-9F50-4981-99CF-E61190133DC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95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9831A7-D364-49BF-9933-DA3502EA6B6B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27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F4B8A85-CABC-41FB-B461-EDEEC6C0960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895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D998224-9D06-4389-842E-815DF6158D97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978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33ED948-B567-4E03-8D16-2100923F148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450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1BB27CC-29C9-4520-9E30-2AB16500C83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528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B8E3E2B-4C2A-47AE-BAE3-657F7E56B52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63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41395A8-2394-42BD-BE0E-1EF046B60EC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63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0B7065-E23E-4297-8213-44F67420077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6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99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66F1EAC-0476-4CA7-B4A9-E2639F16D480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8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5B17F5D-6A4C-4AE9-8AA6-7A2548D1C27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62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3F370D8-8462-44C4-8169-3633AEA10D0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44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565511F-2000-47E1-8A94-204C7F1996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4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2937148-328F-4C7D-B569-983B7F9DA55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9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D41AE7B-9DA7-4A2C-B0CC-2D9BF5F64BC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1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05276C5-8D6C-4EAE-8167-CF293ED86D2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9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CC3FC7-CC55-4D04-B126-A3487BDB43C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7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DF9842F-002D-4B45-A0C1-1E2986BD24C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08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FBA1EC8-1676-4F57-B5BD-F1224A46B2F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1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EFAD8C8-86F0-4499-8F58-FE7F36F268E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6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74D2D21-05F0-43D5-B4C0-9319082764A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7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B4E7A10-0D63-4299-BD4E-A4CD6297F9F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8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E6605AD6-F85B-4251-9B5C-AF8D3914611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6C948E1-BE54-42AE-BBE7-710890A410A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11. Midterm Review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EF88F0D-9314-4DB8-949E-F242B631CF2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Features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Duplicate removal: DISTINCT.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An aggregation function (e.g., MAX, SUM) returns a single value without GROUP BY. If there is a GROUP BY, it returns a single value for each group.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All non-aggregation attributes in SELECT with a GROUP BY must also appear in GROUP BY.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If an attribute appears in GROUP BY, it may not necessarily appear in SELECT.</a:t>
            </a:r>
          </a:p>
          <a:p>
            <a:pPr eaLnBrk="1" hangingPunct="1">
              <a:spcBef>
                <a:spcPct val="50000"/>
              </a:spcBef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23C2CFF-F6C5-4E7B-B791-0EE081CA95B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Dependencies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The functional dependency</a:t>
            </a:r>
            <a:r>
              <a:rPr lang="en-US" sz="1800" i="1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X </a:t>
            </a:r>
            <a:r>
              <a:rPr lang="en-US" sz="1800" dirty="0" smtClean="0">
                <a:sym typeface="Monotype Sorts" charset="0"/>
              </a:rPr>
              <a:t> </a:t>
            </a:r>
            <a:r>
              <a:rPr lang="en-US" sz="1800" i="1" dirty="0" smtClean="0">
                <a:sym typeface="Symbol" pitchFamily="18" charset="2"/>
              </a:rPr>
              <a:t>Y </a:t>
            </a:r>
            <a:r>
              <a:rPr lang="en-US" sz="1800" dirty="0" smtClean="0">
                <a:solidFill>
                  <a:schemeClr val="tx2"/>
                </a:solidFill>
                <a:sym typeface="Symbol" pitchFamily="18" charset="2"/>
              </a:rPr>
              <a:t>holds on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i="1" dirty="0" smtClean="0">
                <a:sym typeface="Symbol" pitchFamily="18" charset="2"/>
              </a:rPr>
              <a:t>R</a:t>
            </a:r>
            <a:r>
              <a:rPr lang="en-US" sz="1800" dirty="0" smtClean="0">
                <a:sym typeface="Symbol" pitchFamily="18" charset="2"/>
              </a:rPr>
              <a:t> if and only if for any legal relations </a:t>
            </a:r>
            <a:r>
              <a:rPr lang="en-US" sz="1800" i="1" dirty="0" smtClean="0">
                <a:sym typeface="Symbol" pitchFamily="18" charset="2"/>
              </a:rPr>
              <a:t>r</a:t>
            </a:r>
            <a:r>
              <a:rPr lang="en-US" sz="1800" dirty="0" smtClean="0">
                <a:sym typeface="Symbol" pitchFamily="18" charset="2"/>
              </a:rPr>
              <a:t>(R), whenever any two tuples </a:t>
            </a:r>
            <a:r>
              <a:rPr lang="en-US" sz="1800" i="1" dirty="0" smtClean="0">
                <a:sym typeface="Symbol" pitchFamily="18" charset="2"/>
              </a:rPr>
              <a:t>t</a:t>
            </a:r>
            <a:r>
              <a:rPr lang="en-US" sz="1800" baseline="-25000" dirty="0" smtClean="0">
                <a:sym typeface="Symbol" pitchFamily="18" charset="2"/>
              </a:rPr>
              <a:t>1</a:t>
            </a:r>
            <a:r>
              <a:rPr lang="en-US" sz="1800" i="1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and </a:t>
            </a:r>
            <a:r>
              <a:rPr lang="en-US" sz="1800" i="1" dirty="0" smtClean="0">
                <a:sym typeface="Symbol" pitchFamily="18" charset="2"/>
              </a:rPr>
              <a:t>t</a:t>
            </a:r>
            <a:r>
              <a:rPr lang="en-US" sz="1800" baseline="-25000" dirty="0" smtClean="0"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 of </a:t>
            </a:r>
            <a:r>
              <a:rPr lang="en-US" sz="1800" i="1" dirty="0" smtClean="0">
                <a:sym typeface="Symbol" pitchFamily="18" charset="2"/>
              </a:rPr>
              <a:t>r</a:t>
            </a:r>
            <a:r>
              <a:rPr lang="en-US" sz="1800" dirty="0" smtClean="0">
                <a:sym typeface="Symbol" pitchFamily="18" charset="2"/>
              </a:rPr>
              <a:t> agree on the attributes X, they also agree on the attributes </a:t>
            </a:r>
            <a:r>
              <a:rPr lang="en-US" sz="1800" i="1" dirty="0" smtClean="0">
                <a:sym typeface="Symbol" pitchFamily="18" charset="2"/>
              </a:rPr>
              <a:t>Y.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The set of all functional dependencies logically implied by </a:t>
            </a:r>
            <a:r>
              <a:rPr lang="en-US" sz="1800" i="1" dirty="0" smtClean="0"/>
              <a:t>F</a:t>
            </a:r>
            <a:r>
              <a:rPr lang="en-US" sz="1800" dirty="0" smtClean="0"/>
              <a:t> is the </a:t>
            </a:r>
            <a:r>
              <a:rPr lang="en-US" sz="1800" i="1" dirty="0" smtClean="0">
                <a:solidFill>
                  <a:srgbClr val="FF3300"/>
                </a:solidFill>
              </a:rPr>
              <a:t>closure</a:t>
            </a:r>
            <a:r>
              <a:rPr lang="en-US" sz="1800" dirty="0" smtClean="0"/>
              <a:t> of </a:t>
            </a:r>
            <a:r>
              <a:rPr lang="en-US" sz="1800" i="1" dirty="0" smtClean="0"/>
              <a:t>F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ym typeface="Greek Symbols" pitchFamily="18" charset="2"/>
              </a:rPr>
              <a:t>For computing the closure we use Armstrong’s axioms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if </a:t>
            </a:r>
            <a:r>
              <a:rPr lang="en-US" sz="1600" i="1" dirty="0" smtClean="0">
                <a:sym typeface="Symbol" pitchFamily="18" charset="2"/>
              </a:rPr>
              <a:t>Y</a:t>
            </a:r>
            <a:r>
              <a:rPr lang="en-US" sz="1600" dirty="0" smtClean="0">
                <a:sym typeface="Symbol" pitchFamily="18" charset="2"/>
              </a:rPr>
              <a:t>  X, then X </a:t>
            </a:r>
            <a:r>
              <a:rPr lang="en-US" sz="1600" dirty="0" smtClean="0">
                <a:sym typeface="Monotype Sorts" charset="0"/>
              </a:rPr>
              <a:t> </a:t>
            </a:r>
            <a:r>
              <a:rPr lang="en-US" sz="1600" i="1" dirty="0" smtClean="0">
                <a:sym typeface="Symbol" pitchFamily="18" charset="2"/>
              </a:rPr>
              <a:t>Y                      </a:t>
            </a:r>
            <a:r>
              <a:rPr lang="en-US" sz="1600" b="1" dirty="0" smtClean="0">
                <a:sym typeface="Symbol" pitchFamily="18" charset="2"/>
              </a:rPr>
              <a:t>(reflexivity) </a:t>
            </a:r>
            <a:endParaRPr lang="en-US" sz="1600" dirty="0" smtClean="0">
              <a:solidFill>
                <a:schemeClr val="bg2"/>
              </a:solidFill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ym typeface="Symbol" pitchFamily="18" charset="2"/>
              </a:rPr>
              <a:t>if X </a:t>
            </a:r>
            <a:r>
              <a:rPr lang="en-US" sz="1600" dirty="0" smtClean="0">
                <a:sym typeface="Monotype Sorts" charset="0"/>
              </a:rPr>
              <a:t> </a:t>
            </a:r>
            <a:r>
              <a:rPr lang="en-US" sz="1600" i="1" dirty="0" smtClean="0">
                <a:sym typeface="Symbol" pitchFamily="18" charset="2"/>
              </a:rPr>
              <a:t>Y, </a:t>
            </a:r>
            <a:r>
              <a:rPr lang="en-US" sz="1600" dirty="0" smtClean="0">
                <a:sym typeface="Symbol" pitchFamily="18" charset="2"/>
              </a:rPr>
              <a:t>then ZX </a:t>
            </a:r>
            <a:r>
              <a:rPr lang="en-US" sz="1600" dirty="0" smtClean="0">
                <a:sym typeface="Monotype Sorts" charset="0"/>
              </a:rPr>
              <a:t> </a:t>
            </a:r>
            <a:r>
              <a:rPr lang="en-US" sz="1600" dirty="0" smtClean="0">
                <a:sym typeface="Symbol" pitchFamily="18" charset="2"/>
              </a:rPr>
              <a:t>Z</a:t>
            </a:r>
            <a:r>
              <a:rPr lang="en-US" sz="1600" dirty="0" smtClean="0">
                <a:sym typeface="Monotype Sorts" charset="0"/>
              </a:rPr>
              <a:t>Y</a:t>
            </a:r>
            <a:r>
              <a:rPr lang="en-US" sz="1600" i="1" dirty="0" smtClean="0">
                <a:sym typeface="Symbol" pitchFamily="18" charset="2"/>
              </a:rPr>
              <a:t>               </a:t>
            </a:r>
            <a:r>
              <a:rPr lang="en-US" sz="1600" b="1" dirty="0" smtClean="0">
                <a:sym typeface="Symbol" pitchFamily="18" charset="2"/>
              </a:rPr>
              <a:t>(augmentation)</a:t>
            </a:r>
            <a:endParaRPr lang="en-US" sz="1600" dirty="0" smtClean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ym typeface="Symbol" pitchFamily="18" charset="2"/>
              </a:rPr>
              <a:t>if X </a:t>
            </a:r>
            <a:r>
              <a:rPr lang="en-US" sz="1600" dirty="0" smtClean="0">
                <a:sym typeface="Monotype Sorts" charset="0"/>
              </a:rPr>
              <a:t> </a:t>
            </a:r>
            <a:r>
              <a:rPr lang="en-US" sz="1600" i="1" dirty="0" smtClean="0">
                <a:sym typeface="Symbol" pitchFamily="18" charset="2"/>
              </a:rPr>
              <a:t>Y, </a:t>
            </a:r>
            <a:r>
              <a:rPr lang="en-US" sz="1600" dirty="0" smtClean="0">
                <a:sym typeface="Symbol" pitchFamily="18" charset="2"/>
              </a:rPr>
              <a:t>and </a:t>
            </a:r>
            <a:r>
              <a:rPr lang="en-US" sz="1600" i="1" dirty="0" smtClean="0">
                <a:sym typeface="Symbol" pitchFamily="18" charset="2"/>
              </a:rPr>
              <a:t>Y </a:t>
            </a:r>
            <a:r>
              <a:rPr lang="en-US" sz="1600" dirty="0" smtClean="0">
                <a:sym typeface="Symbol" pitchFamily="18" charset="2"/>
              </a:rPr>
              <a:t> Z</a:t>
            </a:r>
            <a:r>
              <a:rPr lang="en-US" sz="1600" dirty="0" smtClean="0">
                <a:sym typeface="Monotype Sorts" charset="0"/>
              </a:rPr>
              <a:t>, then </a:t>
            </a:r>
            <a:r>
              <a:rPr lang="en-US" sz="1600" dirty="0" smtClean="0">
                <a:sym typeface="Symbol" pitchFamily="18" charset="2"/>
              </a:rPr>
              <a:t>X </a:t>
            </a:r>
            <a:r>
              <a:rPr lang="en-US" sz="1600" dirty="0" smtClean="0">
                <a:sym typeface="Monotype Sorts" charset="0"/>
              </a:rPr>
              <a:t> </a:t>
            </a:r>
            <a:r>
              <a:rPr lang="en-US" sz="1600" dirty="0" smtClean="0">
                <a:sym typeface="Symbol" pitchFamily="18" charset="2"/>
              </a:rPr>
              <a:t>Z</a:t>
            </a:r>
            <a:r>
              <a:rPr lang="en-US" sz="1600" dirty="0" smtClean="0">
                <a:sym typeface="Greek Symbols" pitchFamily="18" charset="2"/>
              </a:rPr>
              <a:t>   </a:t>
            </a:r>
            <a:r>
              <a:rPr lang="en-US" sz="1600" b="1" dirty="0" smtClean="0">
                <a:sym typeface="Greek Symbols" pitchFamily="18" charset="2"/>
              </a:rPr>
              <a:t>(transitivity)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>
              <a:sym typeface="Greek Symbols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Given a set of attributes </a:t>
            </a:r>
            <a:r>
              <a:rPr lang="en-US" sz="1800" i="1" dirty="0" smtClean="0"/>
              <a:t>X</a:t>
            </a:r>
            <a:r>
              <a:rPr lang="en-US" sz="1800" dirty="0" smtClean="0">
                <a:latin typeface="Symbol" pitchFamily="18" charset="2"/>
                <a:sym typeface="Greek Symbols" pitchFamily="18" charset="2"/>
              </a:rPr>
              <a:t>,</a:t>
            </a:r>
            <a:r>
              <a:rPr lang="en-US" sz="1800" dirty="0" smtClean="0"/>
              <a:t> the </a:t>
            </a:r>
            <a:r>
              <a:rPr lang="en-US" sz="1800" i="1" dirty="0" smtClean="0">
                <a:solidFill>
                  <a:srgbClr val="FF3300"/>
                </a:solidFill>
              </a:rPr>
              <a:t>closure</a:t>
            </a:r>
            <a:r>
              <a:rPr lang="en-US" sz="1800" i="1" dirty="0" smtClean="0"/>
              <a:t> </a:t>
            </a:r>
            <a:r>
              <a:rPr lang="en-US" sz="1800" dirty="0" smtClean="0"/>
              <a:t>of </a:t>
            </a:r>
            <a:r>
              <a:rPr lang="en-US" sz="1800" i="1" dirty="0" smtClean="0"/>
              <a:t>X</a:t>
            </a:r>
            <a:r>
              <a:rPr lang="en-US" sz="1800" dirty="0" smtClean="0">
                <a:sym typeface="Greek Symbols" pitchFamily="18" charset="2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sym typeface="Greek Symbols" pitchFamily="18" charset="2"/>
              </a:rPr>
              <a:t>under</a:t>
            </a:r>
            <a:r>
              <a:rPr lang="en-US" sz="1800" dirty="0" smtClean="0">
                <a:sym typeface="Greek Symbols" pitchFamily="18" charset="2"/>
              </a:rPr>
              <a:t> </a:t>
            </a:r>
            <a:r>
              <a:rPr lang="en-US" sz="1800" i="1" dirty="0" smtClean="0">
                <a:sym typeface="Greek Symbols" pitchFamily="18" charset="2"/>
              </a:rPr>
              <a:t>F</a:t>
            </a:r>
            <a:r>
              <a:rPr lang="en-US" sz="1800" dirty="0" smtClean="0">
                <a:sym typeface="Greek Symbols" pitchFamily="18" charset="2"/>
              </a:rPr>
              <a:t> (denoted by </a:t>
            </a:r>
            <a:r>
              <a:rPr lang="en-US" sz="1800" i="1" dirty="0" smtClean="0"/>
              <a:t>X</a:t>
            </a:r>
            <a:r>
              <a:rPr lang="en-US" sz="1800" dirty="0" smtClean="0">
                <a:latin typeface="Symbol" pitchFamily="18" charset="2"/>
                <a:sym typeface="Greek Symbols" pitchFamily="18" charset="2"/>
              </a:rPr>
              <a:t> </a:t>
            </a:r>
            <a:r>
              <a:rPr lang="en-US" sz="1800" baseline="30000" dirty="0" smtClean="0">
                <a:sym typeface="Greek Symbols" pitchFamily="18" charset="2"/>
              </a:rPr>
              <a:t>+</a:t>
            </a:r>
            <a:r>
              <a:rPr lang="en-US" sz="1800" dirty="0" smtClean="0">
                <a:sym typeface="Greek Symbols" pitchFamily="18" charset="2"/>
              </a:rPr>
              <a:t>) is the set of attributes that are functionally determined by </a:t>
            </a:r>
            <a:r>
              <a:rPr lang="en-US" sz="1800" i="1" dirty="0" smtClean="0"/>
              <a:t>X</a:t>
            </a:r>
            <a:r>
              <a:rPr lang="en-US" sz="1800" dirty="0" smtClean="0">
                <a:sym typeface="Greek Symbols" pitchFamily="18" charset="2"/>
              </a:rPr>
              <a:t> under </a:t>
            </a:r>
            <a:r>
              <a:rPr lang="en-US" sz="1800" i="1" dirty="0" smtClean="0">
                <a:sym typeface="Greek Symbols" pitchFamily="18" charset="2"/>
              </a:rPr>
              <a:t>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ym typeface="Greek Symbols" pitchFamily="18" charset="2"/>
              </a:rPr>
              <a:t>If </a:t>
            </a:r>
            <a:r>
              <a:rPr lang="en-US" sz="1800" i="1" dirty="0" smtClean="0"/>
              <a:t>X </a:t>
            </a:r>
            <a:r>
              <a:rPr lang="en-US" sz="1800" dirty="0" smtClean="0"/>
              <a:t>determines all attributes, then it is a </a:t>
            </a:r>
            <a:r>
              <a:rPr lang="en-US" sz="1800" dirty="0" err="1" smtClean="0">
                <a:solidFill>
                  <a:srgbClr val="FF3300"/>
                </a:solidFill>
              </a:rPr>
              <a:t>superkey</a:t>
            </a:r>
            <a:r>
              <a:rPr lang="en-US" sz="1800" dirty="0" smtClean="0"/>
              <a:t>. If it is also minimal, then it is a </a:t>
            </a:r>
            <a:r>
              <a:rPr lang="en-US" sz="1800" dirty="0" smtClean="0">
                <a:solidFill>
                  <a:srgbClr val="FF3300"/>
                </a:solidFill>
              </a:rPr>
              <a:t>candidate key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3300"/>
                </a:solidFill>
              </a:rPr>
              <a:t>canonical cover</a:t>
            </a:r>
            <a:r>
              <a:rPr lang="en-US" sz="1800" dirty="0" smtClean="0"/>
              <a:t> of F is a “minimal” set of functional dependencies equivalent to F, without any redundant dependencies or redundant attributes.</a:t>
            </a:r>
            <a:endParaRPr lang="en-US" sz="1800" dirty="0" smtClean="0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B24ED57-F0A6-4630-A9B3-B7375E1246C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Design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Goal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remove redundancy &amp; preserve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Major normal 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BCNF</a:t>
            </a:r>
            <a:r>
              <a:rPr lang="en-US" dirty="0" smtClean="0"/>
              <a:t>: for every non-trivial FD without useless attributes  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dirty="0" smtClean="0">
                <a:sym typeface="Greek Symbols" pitchFamily="18" charset="2"/>
              </a:rPr>
              <a:t>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charset="0"/>
              </a:rPr>
              <a:t> </a:t>
            </a:r>
            <a:r>
              <a:rPr lang="en-US" dirty="0" smtClean="0">
                <a:sym typeface="Symbol" pitchFamily="18" charset="2"/>
              </a:rPr>
              <a:t>Y</a:t>
            </a:r>
            <a:r>
              <a:rPr lang="en-US" dirty="0" smtClean="0">
                <a:sym typeface="Greek Symbols" pitchFamily="18" charset="2"/>
              </a:rPr>
              <a:t>, X</a:t>
            </a:r>
            <a:r>
              <a:rPr lang="en-US" dirty="0" smtClean="0"/>
              <a:t> is a candidate key.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3NF</a:t>
            </a:r>
            <a:r>
              <a:rPr lang="en-US" dirty="0" smtClean="0"/>
              <a:t>: a table in BCNF also satisfies 3NF. In addition, 3NF allows FDs where every attribute in Y is prime</a:t>
            </a:r>
            <a:r>
              <a:rPr lang="en-US" dirty="0" smtClean="0">
                <a:sym typeface="Greek Symbols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sym typeface="Greek Symbols" pitchFamily="18" charset="2"/>
              </a:rPr>
              <a:t>2NF</a:t>
            </a:r>
            <a:r>
              <a:rPr lang="en-US" dirty="0" smtClean="0">
                <a:sym typeface="Greek Symbols" pitchFamily="18" charset="2"/>
              </a:rPr>
              <a:t>:</a:t>
            </a:r>
            <a:r>
              <a:rPr lang="en-US" dirty="0" smtClean="0"/>
              <a:t> a table in 3NF also satisfies 2NF. In addition, 2NF allows FDs where X is not a proper subset of a candidate key</a:t>
            </a:r>
            <a:r>
              <a:rPr lang="en-US" dirty="0" smtClean="0">
                <a:sym typeface="Greek Symbols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sym typeface="Greek Symbols" pitchFamily="18" charset="2"/>
              </a:rPr>
              <a:t>1NF</a:t>
            </a:r>
            <a:r>
              <a:rPr lang="en-US" dirty="0" smtClean="0">
                <a:sym typeface="Greek Symbols" pitchFamily="18" charset="2"/>
              </a:rPr>
              <a:t>: every relational table is 1NF because all attribute values are atomic.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3E06D60-7088-45DF-8059-5BE7C924243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BCNF Decomposition Algorithm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Compute F</a:t>
            </a:r>
            <a:r>
              <a:rPr lang="en-US" baseline="30000" dirty="0" smtClean="0">
                <a:solidFill>
                  <a:schemeClr val="tx2"/>
                </a:solidFill>
                <a:sym typeface="Greek Symbols" pitchFamily="18" charset="2"/>
              </a:rPr>
              <a:t>+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Result = {R};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While (any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XY in 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F</a:t>
            </a:r>
            <a:r>
              <a:rPr lang="en-US" baseline="30000" dirty="0" smtClean="0">
                <a:solidFill>
                  <a:schemeClr val="tx2"/>
                </a:solidFill>
                <a:sym typeface="Greek Symbols" pitchFamily="18" charset="2"/>
              </a:rPr>
              <a:t>+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on a schema </a:t>
            </a:r>
            <a:r>
              <a:rPr lang="en-US" dirty="0" err="1" smtClean="0">
                <a:solidFill>
                  <a:schemeClr val="tx2"/>
                </a:solidFill>
                <a:sym typeface="Symbol" pitchFamily="18" charset="2"/>
              </a:rPr>
              <a:t>R</a:t>
            </a:r>
            <a:r>
              <a:rPr lang="en-US" baseline="-25000" dirty="0" err="1" smtClean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baseline="-250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in Result violates BCNF) {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  Create a new table (X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,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);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	Result = (Result-{</a:t>
            </a:r>
            <a:r>
              <a:rPr lang="en-US" dirty="0" err="1" smtClean="0">
                <a:solidFill>
                  <a:schemeClr val="tx2"/>
                </a:solidFill>
                <a:sym typeface="Symbol" pitchFamily="18" charset="2"/>
              </a:rPr>
              <a:t>R</a:t>
            </a:r>
            <a:r>
              <a:rPr lang="en-US" baseline="-25000" dirty="0" err="1" smtClean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}) U {(</a:t>
            </a:r>
            <a:r>
              <a:rPr lang="en-US" dirty="0" err="1" smtClean="0">
                <a:solidFill>
                  <a:schemeClr val="tx2"/>
                </a:solidFill>
                <a:sym typeface="Symbol" pitchFamily="18" charset="2"/>
              </a:rPr>
              <a:t>R</a:t>
            </a:r>
            <a:r>
              <a:rPr lang="en-US" baseline="-25000" dirty="0" err="1" smtClean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- Y)} U {(X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,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)};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  <a:sym typeface="Greek Symbols" pitchFamily="18" charset="2"/>
              </a:rPr>
              <a:t>}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 smtClean="0">
                <a:sym typeface="Greek Symbols" pitchFamily="18" charset="2"/>
              </a:rPr>
              <a:t> 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685800" y="50292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latin typeface="Arial" charset="0"/>
                <a:sym typeface="Greek Symbols" pitchFamily="18" charset="2"/>
              </a:rPr>
              <a:t>The final tables are in BCNF.  The decomposition is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lossless-join, </a:t>
            </a:r>
            <a:r>
              <a:rPr kumimoji="0" lang="en-US">
                <a:latin typeface="Arial" charset="0"/>
                <a:sym typeface="Greek Symbols" pitchFamily="18" charset="2"/>
              </a:rPr>
              <a:t>does not have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redundancy,</a:t>
            </a:r>
            <a:r>
              <a:rPr kumimoji="0" lang="en-US">
                <a:latin typeface="Arial" charset="0"/>
                <a:sym typeface="Greek Symbols" pitchFamily="18" charset="2"/>
              </a:rPr>
              <a:t> but may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not</a:t>
            </a:r>
            <a:r>
              <a:rPr kumimoji="0" lang="en-US">
                <a:latin typeface="Arial" charset="0"/>
                <a:sym typeface="Greek Symbols" pitchFamily="18" charset="2"/>
              </a:rPr>
              <a:t>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preserve</a:t>
            </a:r>
            <a:r>
              <a:rPr kumimoji="0" lang="en-US">
                <a:latin typeface="Arial" charset="0"/>
                <a:sym typeface="Greek Symbols" pitchFamily="18" charset="2"/>
              </a:rPr>
              <a:t>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dependencies.</a:t>
            </a:r>
            <a:endParaRPr kumimoji="0"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78EBD4-D8BF-44C5-ACC0-0EDFEDA1C05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3NF Decomposition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88313" cy="2924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dirty="0" smtClean="0"/>
              <a:t>Let F</a:t>
            </a:r>
            <a:r>
              <a:rPr lang="en-US" baseline="-25000" dirty="0" smtClean="0"/>
              <a:t>c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chemeClr val="tx2"/>
                </a:solidFill>
              </a:rPr>
              <a:t>canonical cover</a:t>
            </a:r>
            <a:r>
              <a:rPr lang="en-US" dirty="0" smtClean="0"/>
              <a:t> for F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/>
              <a:t>for each 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charset="0"/>
              </a:rPr>
              <a:t> </a:t>
            </a:r>
            <a:r>
              <a:rPr lang="en-US" dirty="0" smtClean="0">
                <a:sym typeface="Symbol" pitchFamily="18" charset="2"/>
              </a:rPr>
              <a:t>Y</a:t>
            </a:r>
            <a:r>
              <a:rPr lang="en-US" dirty="0" smtClean="0">
                <a:sym typeface="Greek Symbols" pitchFamily="18" charset="2"/>
              </a:rPr>
              <a:t> in canonical cover F</a:t>
            </a:r>
            <a:r>
              <a:rPr lang="en-US" baseline="-25000" dirty="0" smtClean="0">
                <a:sym typeface="Greek Symbols" pitchFamily="18" charset="2"/>
              </a:rPr>
              <a:t>c</a:t>
            </a:r>
            <a:r>
              <a:rPr lang="en-US" dirty="0" smtClean="0">
                <a:sym typeface="Greek Symbols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dirty="0" smtClean="0">
                <a:sym typeface="Greek Symbols" pitchFamily="18" charset="2"/>
              </a:rPr>
              <a:t>				create (X,Y)				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 dirty="0" smtClean="0">
                <a:sym typeface="Greek Symbols" pitchFamily="18" charset="2"/>
              </a:rPr>
              <a:t>if</a:t>
            </a:r>
            <a:r>
              <a:rPr lang="en-US" dirty="0" smtClean="0">
                <a:sym typeface="Greek Symbols" pitchFamily="18" charset="2"/>
              </a:rPr>
              <a:t> none of the created tables</a:t>
            </a:r>
            <a:r>
              <a:rPr lang="en-US" dirty="0" smtClean="0">
                <a:sym typeface="Symbol" pitchFamily="18" charset="2"/>
              </a:rPr>
              <a:t> contains a candidate key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dirty="0" smtClean="0">
                <a:sym typeface="Symbol" pitchFamily="18" charset="2"/>
              </a:rPr>
              <a:t>				</a:t>
            </a:r>
            <a:r>
              <a:rPr lang="en-US" dirty="0" smtClean="0">
                <a:sym typeface="Greek Symbols" pitchFamily="18" charset="2"/>
              </a:rPr>
              <a:t>create a table with</a:t>
            </a:r>
            <a:r>
              <a:rPr lang="en-US" dirty="0" smtClean="0">
                <a:sym typeface="Symbol" pitchFamily="18" charset="2"/>
              </a:rPr>
              <a:t> any candidate key for R;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>
                <a:latin typeface="Arial" charset="0"/>
                <a:sym typeface="Greek Symbols" pitchFamily="18" charset="2"/>
              </a:rPr>
              <a:t>The final tables are in 3NF.  The decomposition is both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lossless-join </a:t>
            </a:r>
            <a:r>
              <a:rPr kumimoji="0" lang="en-US">
                <a:latin typeface="Arial" charset="0"/>
                <a:sym typeface="Greek Symbols" pitchFamily="18" charset="2"/>
              </a:rPr>
              <a:t>and 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dependency-preserving, </a:t>
            </a:r>
            <a:r>
              <a:rPr kumimoji="0" lang="en-US">
                <a:latin typeface="Arial" charset="0"/>
                <a:sym typeface="Greek Symbols" pitchFamily="18" charset="2"/>
              </a:rPr>
              <a:t>but the tables may have</a:t>
            </a:r>
            <a:r>
              <a:rPr kumimoji="0" lang="en-US">
                <a:solidFill>
                  <a:srgbClr val="FF3300"/>
                </a:solidFill>
                <a:latin typeface="Arial" charset="0"/>
                <a:sym typeface="Greek Symbols" pitchFamily="18" charset="2"/>
              </a:rPr>
              <a:t> redundancy.</a:t>
            </a:r>
            <a:endParaRPr kumimoji="0"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F2AFF18-38E1-4C53-9CEA-6B5351CAC7C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Topics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 model</a:t>
            </a:r>
          </a:p>
          <a:p>
            <a:pPr eaLnBrk="1" hangingPunct="1"/>
            <a:r>
              <a:rPr lang="en-US" smtClean="0"/>
              <a:t>Relational model</a:t>
            </a:r>
          </a:p>
          <a:p>
            <a:pPr eaLnBrk="1" hangingPunct="1"/>
            <a:r>
              <a:rPr lang="en-US" smtClean="0"/>
              <a:t>SQL</a:t>
            </a:r>
          </a:p>
          <a:p>
            <a:pPr eaLnBrk="1" hangingPunct="1"/>
            <a:r>
              <a:rPr lang="en-US" smtClean="0"/>
              <a:t>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E75A458-4CEB-4AEE-BFD3-E382554C7D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 of ER Diagram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6AA0A82-27F9-41C7-89AE-C31C24081D6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 of ER Diagram (Cont.)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181100" y="157003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194663" y="32004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324600" y="2819400"/>
            <a:ext cx="13933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ell MT" pitchFamily="18" charset="0"/>
                <a:cs typeface="Shonar Bangla" pitchFamily="34" charset="0"/>
              </a:rPr>
              <a:t>Total Participation</a:t>
            </a:r>
            <a:endParaRPr lang="en-US" sz="1600" b="1" dirty="0">
              <a:latin typeface="Bell MT" pitchFamily="18" charset="0"/>
              <a:cs typeface="Shonar Bangl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257800" y="2819400"/>
            <a:ext cx="4572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FE3C731-9141-44A6-AF34-C6A92484F72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E-R Diagram of a Bank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649" r="1656" b="3973"/>
          <a:stretch>
            <a:fillRect/>
          </a:stretch>
        </p:blipFill>
        <p:spPr bwMode="auto">
          <a:xfrm>
            <a:off x="1295400" y="1328738"/>
            <a:ext cx="6629400" cy="47767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D4B74E2-949B-4463-A969-9854469FEB9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Model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Relations: schema and instances</a:t>
            </a:r>
          </a:p>
          <a:p>
            <a:pPr eaLnBrk="1" hangingPunct="1"/>
            <a:r>
              <a:rPr lang="en-US" smtClean="0"/>
              <a:t>Attributes: single-valued, domain, keys</a:t>
            </a:r>
          </a:p>
          <a:p>
            <a:pPr eaLnBrk="1" hangingPunct="1"/>
            <a:r>
              <a:rPr lang="en-US" smtClean="0"/>
              <a:t>Set of records: no duplicates, no order</a:t>
            </a:r>
          </a:p>
          <a:p>
            <a:pPr eaLnBrk="1" hangingPunct="1"/>
            <a:r>
              <a:rPr lang="en-US" smtClean="0"/>
              <a:t>Formal query languages: </a:t>
            </a:r>
          </a:p>
          <a:p>
            <a:pPr lvl="1" eaLnBrk="1" hangingPunct="1"/>
            <a:r>
              <a:rPr lang="en-US" smtClean="0"/>
              <a:t>Relational algebra (RA)</a:t>
            </a:r>
          </a:p>
          <a:p>
            <a:pPr eaLnBrk="1" hangingPunct="1"/>
            <a:r>
              <a:rPr lang="en-US" smtClean="0"/>
              <a:t>Automatic conversion between relational and 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D08B8C8-0041-4F89-9BDE-07DD390974E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Schema of the Bank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77200" cy="3894138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branch (</a:t>
            </a:r>
            <a:r>
              <a:rPr lang="en-US" u="sng" dirty="0" smtClean="0"/>
              <a:t>branch-name</a:t>
            </a:r>
            <a:r>
              <a:rPr lang="en-US" dirty="0" smtClean="0"/>
              <a:t>, branch-city, assets)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customer (</a:t>
            </a:r>
            <a:r>
              <a:rPr lang="en-US" u="sng" dirty="0" smtClean="0"/>
              <a:t>customer-name</a:t>
            </a:r>
            <a:r>
              <a:rPr lang="en-US" dirty="0" smtClean="0"/>
              <a:t>, customer-street, customer-city)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account (</a:t>
            </a:r>
            <a:r>
              <a:rPr lang="en-US" u="sng" dirty="0" smtClean="0"/>
              <a:t>account-number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3300"/>
                </a:solidFill>
              </a:rPr>
              <a:t>branch-name</a:t>
            </a:r>
            <a:r>
              <a:rPr lang="en-US" dirty="0" smtClean="0"/>
              <a:t>, balance)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loan (</a:t>
            </a:r>
            <a:r>
              <a:rPr lang="en-US" u="sng" dirty="0" smtClean="0"/>
              <a:t>loan-number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branch-name</a:t>
            </a:r>
            <a:r>
              <a:rPr lang="en-US" dirty="0" smtClean="0"/>
              <a:t>, amount)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depositor (</a:t>
            </a:r>
            <a:r>
              <a:rPr lang="en-US" i="1" u="sng" dirty="0" smtClean="0">
                <a:solidFill>
                  <a:srgbClr val="FF3300"/>
                </a:solidFill>
              </a:rPr>
              <a:t>customer-name</a:t>
            </a:r>
            <a:r>
              <a:rPr lang="en-US" u="sng" dirty="0" smtClean="0">
                <a:solidFill>
                  <a:srgbClr val="FF3300"/>
                </a:solidFill>
              </a:rPr>
              <a:t>, </a:t>
            </a:r>
            <a:r>
              <a:rPr lang="en-US" i="1" u="sng" dirty="0" smtClean="0">
                <a:solidFill>
                  <a:srgbClr val="FF3300"/>
                </a:solidFill>
              </a:rPr>
              <a:t>account-number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dirty="0" smtClean="0"/>
              <a:t>borrower (</a:t>
            </a:r>
            <a:r>
              <a:rPr lang="en-US" i="1" u="sng" dirty="0" smtClean="0">
                <a:solidFill>
                  <a:srgbClr val="FF3300"/>
                </a:solidFill>
              </a:rPr>
              <a:t>customer-name</a:t>
            </a:r>
            <a:r>
              <a:rPr lang="en-US" u="sng" dirty="0" smtClean="0">
                <a:solidFill>
                  <a:srgbClr val="FF3300"/>
                </a:solidFill>
              </a:rPr>
              <a:t>, </a:t>
            </a:r>
            <a:r>
              <a:rPr lang="en-US" i="1" u="sng" dirty="0" smtClean="0">
                <a:solidFill>
                  <a:srgbClr val="FF3300"/>
                </a:solidFill>
              </a:rPr>
              <a:t>loan-number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kumimoji="0" lang="en-US" dirty="0" smtClean="0"/>
              <a:t>Keys are </a:t>
            </a:r>
            <a:r>
              <a:rPr kumimoji="0" lang="en-US" u="sng" dirty="0" smtClean="0"/>
              <a:t>underlined</a:t>
            </a:r>
            <a:r>
              <a:rPr kumimoji="0" lang="en-US" dirty="0" smtClean="0"/>
              <a:t> and foreign keys are in </a:t>
            </a:r>
            <a:r>
              <a:rPr kumimoji="0" lang="en-US" i="1" dirty="0" smtClean="0">
                <a:solidFill>
                  <a:srgbClr val="FF3300"/>
                </a:solidFill>
              </a:rPr>
              <a:t>italics</a:t>
            </a:r>
            <a:r>
              <a:rPr kumimoji="0"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193B397-BAAB-4DE7-A6B6-1B2EECAE7E3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Algebra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Basic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Selection  (   </a:t>
            </a:r>
            <a:r>
              <a:rPr lang="en-US" smtClean="0">
                <a:sym typeface="Symbol" pitchFamily="18" charset="2"/>
              </a:rPr>
              <a:t></a:t>
            </a:r>
            <a:r>
              <a:rPr lang="en-US" smtClean="0"/>
              <a:t>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Projection  (  </a:t>
            </a: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 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Cross-product  (   x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Set-difference  (   -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Union  (  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renaming ( </a:t>
            </a:r>
            <a:r>
              <a:rPr lang="en-US" smtClean="0">
                <a:sym typeface="Symbol" pitchFamily="18" charset="2"/>
              </a:rPr>
              <a:t></a:t>
            </a:r>
            <a:r>
              <a:rPr lang="en-US" smtClean="0"/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Additional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Intersection, </a:t>
            </a:r>
            <a:r>
              <a:rPr lang="en-US" i="1" smtClean="0"/>
              <a:t>join</a:t>
            </a:r>
            <a:r>
              <a:rPr lang="en-US" smtClean="0"/>
              <a:t>, division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1342198-8644-43AC-8228-77C9957824C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Query Block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SELECT select-clause</a:t>
            </a:r>
          </a:p>
          <a:p>
            <a:pPr eaLnBrk="1" hangingPunct="1">
              <a:buFontTx/>
              <a:buNone/>
            </a:pPr>
            <a:r>
              <a:rPr lang="en-US" smtClean="0"/>
              <a:t>FROM from-clause</a:t>
            </a:r>
          </a:p>
          <a:p>
            <a:pPr eaLnBrk="1" hangingPunct="1">
              <a:buFontTx/>
              <a:buNone/>
            </a:pPr>
            <a:r>
              <a:rPr lang="en-US" smtClean="0"/>
              <a:t>[WHERE where-clause]</a:t>
            </a:r>
          </a:p>
          <a:p>
            <a:pPr eaLnBrk="1" hangingPunct="1">
              <a:buFontTx/>
              <a:buNone/>
            </a:pPr>
            <a:r>
              <a:rPr lang="en-US" smtClean="0"/>
              <a:t>[ORDER BY order-by-expression]</a:t>
            </a:r>
          </a:p>
          <a:p>
            <a:pPr eaLnBrk="1" hangingPunct="1">
              <a:buFontTx/>
              <a:buNone/>
            </a:pPr>
            <a:r>
              <a:rPr lang="en-US" smtClean="0"/>
              <a:t>[GROUP BY group-by-attributes</a:t>
            </a:r>
          </a:p>
          <a:p>
            <a:pPr eaLnBrk="1" hangingPunct="1">
              <a:buFontTx/>
              <a:buNone/>
            </a:pPr>
            <a:r>
              <a:rPr lang="en-US" smtClean="0"/>
              <a:t>[HAVING condition-for-each-group]]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kumimoji="0" lang="en-US" smtClean="0"/>
              <a:t>Query blocks may be nested in FROM and WHERE; may be connected using UNION, INTERSECT, and EXCEPT.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57200" y="5486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en-US" sz="2800">
              <a:latin typeface="Arial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33400" y="5410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708</Words>
  <Application>Microsoft Office PowerPoint</Application>
  <PresentationFormat>On-screen Show (4:3)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Greek Symbols</vt:lpstr>
      <vt:lpstr>Monotype Sorts</vt:lpstr>
      <vt:lpstr>新細明體</vt:lpstr>
      <vt:lpstr>Arial</vt:lpstr>
      <vt:lpstr>Bell MT</vt:lpstr>
      <vt:lpstr>Shonar Bangla</vt:lpstr>
      <vt:lpstr>Symbol</vt:lpstr>
      <vt:lpstr>Tahoma</vt:lpstr>
      <vt:lpstr>Times New Roman</vt:lpstr>
      <vt:lpstr>Default Design</vt:lpstr>
      <vt:lpstr>PowerPoint Presentation</vt:lpstr>
      <vt:lpstr>Main Topics</vt:lpstr>
      <vt:lpstr>Symbols of ER Diagram</vt:lpstr>
      <vt:lpstr>Symbols of ER Diagram (Cont.)</vt:lpstr>
      <vt:lpstr>E-R Diagram of a Bank</vt:lpstr>
      <vt:lpstr>Relational Model</vt:lpstr>
      <vt:lpstr>Relational Schema of the Bank</vt:lpstr>
      <vt:lpstr>Relational Algebra</vt:lpstr>
      <vt:lpstr>SQL Query Block</vt:lpstr>
      <vt:lpstr>SQL Features</vt:lpstr>
      <vt:lpstr>Functional Dependencies</vt:lpstr>
      <vt:lpstr>Database Design</vt:lpstr>
      <vt:lpstr>BCNF Decomposition Algorithm</vt:lpstr>
      <vt:lpstr>3NF Decomposition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73</cp:revision>
  <dcterms:modified xsi:type="dcterms:W3CDTF">2014-03-14T02:49:47Z</dcterms:modified>
</cp:coreProperties>
</file>