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3" r:id="rId2"/>
    <p:sldId id="337" r:id="rId3"/>
    <p:sldId id="364" r:id="rId4"/>
    <p:sldId id="339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9" autoAdjust="0"/>
    <p:restoredTop sz="83234" autoAdjust="0"/>
  </p:normalViewPr>
  <p:slideViewPr>
    <p:cSldViewPr>
      <p:cViewPr varScale="1">
        <p:scale>
          <a:sx n="76" d="100"/>
          <a:sy n="76" d="100"/>
        </p:scale>
        <p:origin x="-19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0C031F-1504-4C07-BDF7-A3088517C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37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B7C985F-1410-4BD5-BD69-5F6FDBDFB5F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2A0AF87-05BF-47E7-B86F-ADF6BC15BB25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A7AE576-9ECB-45F3-85ED-7F9D8FB19E72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14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35538" cy="3702050"/>
          </a:xfrm>
          <a:ln w="12700" cap="flat">
            <a:solidFill>
              <a:schemeClr val="tx1"/>
            </a:solidFill>
          </a:ln>
        </p:spPr>
      </p:sp>
      <p:sp>
        <p:nvSpPr>
          <p:cNvPr id="481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DAFB57E-BD96-45FC-B3EA-80454FA9439C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16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35538" cy="3702050"/>
          </a:xfrm>
          <a:ln w="12700" cap="flat">
            <a:solidFill>
              <a:schemeClr val="tx1"/>
            </a:solidFill>
          </a:ln>
        </p:spPr>
      </p:sp>
      <p:sp>
        <p:nvSpPr>
          <p:cNvPr id="491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6D60827-FBA7-42B0-B754-6192C102F0D4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C617318-5D35-4997-839A-917E0D9FB4C1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5DA0C3B-220C-4C37-BC5C-C2851D081BD1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CA927E1-68D4-4BCD-AC14-074C726FC063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C07D75C-7FEA-483E-888A-E1375A375A4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D2F6E71-5A93-46BF-87FA-B3D95DB48FE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19525" y="-1588"/>
            <a:ext cx="2924175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819525" y="9409113"/>
            <a:ext cx="29241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08050" eaLnBrk="0" hangingPunct="0"/>
            <a:r>
              <a:rPr kumimoji="0" lang="en-US" sz="1000" i="1"/>
              <a:t>3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-1588" y="9409113"/>
            <a:ext cx="29225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-1588" y="-1588"/>
            <a:ext cx="2922588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35538" cy="3702050"/>
          </a:xfrm>
          <a:ln w="12700" cap="flat">
            <a:solidFill>
              <a:schemeClr val="tx1"/>
            </a:solidFill>
          </a:ln>
        </p:spPr>
      </p:sp>
      <p:sp>
        <p:nvSpPr>
          <p:cNvPr id="553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3763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C575C9A-9E61-4124-B79F-E3D9305213A7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819525" y="-1588"/>
            <a:ext cx="2924175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819525" y="9409113"/>
            <a:ext cx="29241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08050" eaLnBrk="0" hangingPunct="0"/>
            <a:r>
              <a:rPr kumimoji="0" lang="en-US" sz="1000" i="1"/>
              <a:t>6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-1588" y="9409113"/>
            <a:ext cx="29225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-1588" y="-1588"/>
            <a:ext cx="2922588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35538" cy="3702050"/>
          </a:xfrm>
          <a:ln w="12700" cap="flat">
            <a:solidFill>
              <a:schemeClr val="tx1"/>
            </a:solidFill>
          </a:ln>
        </p:spPr>
      </p:sp>
      <p:sp>
        <p:nvSpPr>
          <p:cNvPr id="563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6938" y="4703763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8CBF88D-85FB-435C-AF9B-25A8CC2B4E3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19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35538" cy="3702050"/>
          </a:xfrm>
          <a:ln w="12700" cap="flat">
            <a:solidFill>
              <a:schemeClr val="tx1"/>
            </a:solidFill>
          </a:ln>
        </p:spPr>
      </p:sp>
      <p:sp>
        <p:nvSpPr>
          <p:cNvPr id="327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E997A45-8397-4843-9BF3-DF6597D6F50A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64D4D3C-8F66-455D-A3A4-C821760FE49C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513801F-26C8-46C0-B3CC-4B47966BB6B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20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35538" cy="3702050"/>
          </a:xfrm>
          <a:ln w="12700" cap="flat">
            <a:solidFill>
              <a:schemeClr val="tx1"/>
            </a:solidFill>
          </a:ln>
        </p:spPr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altLang="zh-HK" sz="1200" dirty="0" smtClean="0">
                <a:ea typeface="新細明體" charset="-120"/>
              </a:rPr>
              <a:t>The platters spin. The arm assembly is moved in or out to position  a head on a desired track. Tracks under heads  make a (imaginary!) </a:t>
            </a:r>
            <a:r>
              <a:rPr lang="en-US" altLang="zh-HK" sz="1200" i="1" dirty="0" smtClean="0">
                <a:solidFill>
                  <a:schemeClr val="tx2"/>
                </a:solidFill>
                <a:ea typeface="新細明體" charset="-120"/>
              </a:rPr>
              <a:t>cylinder. </a:t>
            </a:r>
            <a:r>
              <a:rPr lang="en-US" altLang="zh-HK" sz="1200" dirty="0" smtClean="0">
                <a:ea typeface="新細明體" charset="-120"/>
              </a:rPr>
              <a:t>Only one head reads/writes at any one time.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endParaRPr lang="en-US" altLang="zh-HK" sz="1200" dirty="0" smtClean="0">
              <a:ea typeface="新細明體" charset="-12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endParaRPr lang="en-US" altLang="zh-HK" sz="1200" dirty="0" smtClean="0">
              <a:ea typeface="新細明體" charset="-12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endParaRPr lang="en-US" altLang="zh-HK" sz="1200" dirty="0" smtClean="0">
              <a:ea typeface="新細明體" charset="-12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C437EF8-DA24-4F5A-AEC4-DDFE3C86FA6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DE2F270-FAA4-4BC4-9778-9A9EFE87DA9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D4904D0-304A-4824-A5F7-0645EED7611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A28B139-EA41-4471-9F3B-51AB932F1C9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3FA9604-B32F-454B-9A4E-C77BEA35112C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3F9467D-4A27-47A5-B1EC-9F18FB0ADB11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248BDA08-2427-4034-966F-7E7DDF10DE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04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D6D9E418-115E-408F-928C-11E14202D9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90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5E11CEA6-59AF-4DD0-9517-D67BE71322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29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45B3FE16-76F6-4719-ADE2-B1F824DA99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0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342B8691-1220-46A5-8986-B7EB91E5DC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17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29BC8A6C-FD93-4059-B8B7-F8752E1879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68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41EC0E84-76C5-4578-8196-86C1A5E247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4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A3E897A2-B7C9-4BD3-9A77-A401C9C1DD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D291860D-CE98-43FA-9FBC-A631D98F33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2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B2E7752E-14F2-41BD-9451-1F67856D4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71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E5E76811-B816-4CEA-9322-13D48F5824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2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60784954-8791-4DDC-904E-CAAC2EB44A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6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4B568EDB-7AF5-4BD1-811C-A3CDD91D11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09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5E21B867-159C-42A2-B54F-70D2AF1193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47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D3B9CE4E-773D-4F5C-8D9C-79D6AC27B0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8AC66EA-037C-4C4D-BD47-F8E8815C260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12. Memory Hierarchy and File Structures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FCB5CF-AE36-42F2-A664-0D29C9ED2F2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190500"/>
            <a:ext cx="8077200" cy="896938"/>
          </a:xfrm>
        </p:spPr>
        <p:txBody>
          <a:bodyPr/>
          <a:lstStyle/>
          <a:p>
            <a:pPr eaLnBrk="1" hangingPunct="1"/>
            <a:r>
              <a:rPr lang="en-US" smtClean="0"/>
              <a:t>Variable-Length Records</a:t>
            </a:r>
            <a:br>
              <a:rPr lang="en-US" smtClean="0"/>
            </a:br>
            <a:r>
              <a:rPr lang="en-US" smtClean="0"/>
              <a:t>Pointer Method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Useful for certain types of records with repeating attributes. Two kinds of block in file: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Anchor block</a:t>
            </a:r>
            <a:r>
              <a:rPr lang="en-US" dirty="0" smtClean="0"/>
              <a:t> – contains the first records of chain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Overflow block</a:t>
            </a:r>
            <a:r>
              <a:rPr lang="en-US" dirty="0" smtClean="0"/>
              <a:t> – contains records other than those that are the first records of chairs.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9946" r="2797" b="10257"/>
          <a:stretch>
            <a:fillRect/>
          </a:stretch>
        </p:blipFill>
        <p:spPr bwMode="auto">
          <a:xfrm>
            <a:off x="2019300" y="3287713"/>
            <a:ext cx="4991100" cy="31257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2703B22-CBF8-4D0B-A3B6-635B30861F7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914400"/>
          </a:xfrm>
        </p:spPr>
        <p:txBody>
          <a:bodyPr/>
          <a:lstStyle/>
          <a:p>
            <a:pPr eaLnBrk="1" hangingPunct="1"/>
            <a:r>
              <a:rPr lang="en-US" smtClean="0"/>
              <a:t>Organization of Records in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Heap</a:t>
            </a:r>
            <a:r>
              <a:rPr lang="en-US" b="1" dirty="0" smtClean="0"/>
              <a:t> </a:t>
            </a:r>
            <a:r>
              <a:rPr lang="en-US" dirty="0" smtClean="0"/>
              <a:t>– a record can be placed anywhere in the file where there is space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Sequential </a:t>
            </a:r>
            <a:r>
              <a:rPr lang="en-US" dirty="0" smtClean="0"/>
              <a:t>– store records in sequential order, based on the value of a </a:t>
            </a:r>
            <a:r>
              <a:rPr lang="en-US" dirty="0" smtClean="0">
                <a:solidFill>
                  <a:srgbClr val="FF0000"/>
                </a:solidFill>
              </a:rPr>
              <a:t>search key </a:t>
            </a:r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Hashing</a:t>
            </a:r>
            <a:r>
              <a:rPr lang="en-US" dirty="0" smtClean="0"/>
              <a:t> – a hash function computed on a search key of each record; the result specifies in which block of the file the record should be 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E67EFF3-C953-4ED5-8A0C-742DBD83513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Unordered (Heap) Files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Simplest file structure contains records in no particular </a:t>
            </a:r>
            <a:r>
              <a:rPr lang="en-US" dirty="0" smtClean="0"/>
              <a:t>order</a:t>
            </a:r>
            <a:endParaRPr lang="en-US" dirty="0" smtClean="0"/>
          </a:p>
          <a:p>
            <a:pPr eaLnBrk="1" hangingPunct="1"/>
            <a:r>
              <a:rPr lang="en-US" dirty="0" smtClean="0"/>
              <a:t>As file grows and shrinks, disk pages are allocated and </a:t>
            </a:r>
            <a:r>
              <a:rPr lang="en-US" dirty="0" smtClean="0"/>
              <a:t>de-allocated</a:t>
            </a:r>
            <a:endParaRPr lang="en-US" dirty="0" smtClean="0"/>
          </a:p>
          <a:p>
            <a:pPr eaLnBrk="1" hangingPunct="1"/>
            <a:r>
              <a:rPr lang="en-US" dirty="0" smtClean="0"/>
              <a:t>To support record level operations, we must:</a:t>
            </a:r>
          </a:p>
          <a:p>
            <a:pPr lvl="1" eaLnBrk="1" hangingPunct="1">
              <a:buSzPct val="75000"/>
            </a:pPr>
            <a:r>
              <a:rPr lang="en-US" dirty="0" smtClean="0"/>
              <a:t>keep track of the </a:t>
            </a:r>
            <a:r>
              <a:rPr lang="en-US" i="1" dirty="0" smtClean="0"/>
              <a:t>pages</a:t>
            </a:r>
            <a:r>
              <a:rPr lang="en-US" dirty="0" smtClean="0"/>
              <a:t> in a file</a:t>
            </a:r>
          </a:p>
          <a:p>
            <a:pPr lvl="1" eaLnBrk="1" hangingPunct="1">
              <a:buSzPct val="75000"/>
            </a:pPr>
            <a:r>
              <a:rPr lang="en-US" dirty="0" smtClean="0"/>
              <a:t>keep track of </a:t>
            </a:r>
            <a:r>
              <a:rPr lang="en-US" i="1" dirty="0" smtClean="0"/>
              <a:t>free space </a:t>
            </a:r>
            <a:r>
              <a:rPr lang="en-US" dirty="0" smtClean="0"/>
              <a:t>in pages</a:t>
            </a:r>
          </a:p>
          <a:p>
            <a:pPr lvl="1" eaLnBrk="1" hangingPunct="1">
              <a:buSzPct val="75000"/>
            </a:pPr>
            <a:r>
              <a:rPr lang="en-US" dirty="0" smtClean="0"/>
              <a:t>keep track of the </a:t>
            </a:r>
            <a:r>
              <a:rPr lang="en-US" i="1" dirty="0" smtClean="0"/>
              <a:t>records</a:t>
            </a:r>
            <a:r>
              <a:rPr lang="en-US" dirty="0" smtClean="0"/>
              <a:t> in a page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0603485-D27C-472D-9E7E-6D97E1D9848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14300"/>
            <a:ext cx="77724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Heap File Using a Page Directory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4267200"/>
            <a:ext cx="7772400" cy="1828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The entry for a page can include the number of free bytes on the page.</a:t>
            </a:r>
          </a:p>
          <a:p>
            <a:pPr eaLnBrk="1" hangingPunct="1"/>
            <a:r>
              <a:rPr lang="en-US" dirty="0" smtClean="0"/>
              <a:t>The directory is a collection of pages; linked list implementation is just one alternative.</a:t>
            </a:r>
          </a:p>
        </p:txBody>
      </p:sp>
      <p:grpSp>
        <p:nvGrpSpPr>
          <p:cNvPr id="20487" name="Group 6"/>
          <p:cNvGrpSpPr>
            <a:grpSpLocks/>
          </p:cNvGrpSpPr>
          <p:nvPr/>
        </p:nvGrpSpPr>
        <p:grpSpPr bwMode="auto">
          <a:xfrm>
            <a:off x="2271713" y="1149350"/>
            <a:ext cx="4198937" cy="3016250"/>
            <a:chOff x="1431" y="724"/>
            <a:chExt cx="2645" cy="1900"/>
          </a:xfrm>
        </p:grpSpPr>
        <p:grpSp>
          <p:nvGrpSpPr>
            <p:cNvPr id="20488" name="Group 7"/>
            <p:cNvGrpSpPr>
              <a:grpSpLocks/>
            </p:cNvGrpSpPr>
            <p:nvPr/>
          </p:nvGrpSpPr>
          <p:grpSpPr bwMode="auto">
            <a:xfrm>
              <a:off x="2068" y="912"/>
              <a:ext cx="616" cy="432"/>
              <a:chOff x="2068" y="912"/>
              <a:chExt cx="616" cy="432"/>
            </a:xfrm>
          </p:grpSpPr>
          <p:sp>
            <p:nvSpPr>
              <p:cNvPr id="20521" name="Rectangle 8"/>
              <p:cNvSpPr>
                <a:spLocks noChangeArrowheads="1"/>
              </p:cNvSpPr>
              <p:nvPr/>
            </p:nvSpPr>
            <p:spPr bwMode="auto">
              <a:xfrm>
                <a:off x="2068" y="91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" name="Rectangle 9"/>
              <p:cNvSpPr>
                <a:spLocks noChangeArrowheads="1"/>
              </p:cNvSpPr>
              <p:nvPr/>
            </p:nvSpPr>
            <p:spPr bwMode="auto">
              <a:xfrm>
                <a:off x="2068" y="102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Rectangle 10"/>
              <p:cNvSpPr>
                <a:spLocks noChangeArrowheads="1"/>
              </p:cNvSpPr>
              <p:nvPr/>
            </p:nvSpPr>
            <p:spPr bwMode="auto">
              <a:xfrm>
                <a:off x="2068" y="113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4" name="Rectangle 11"/>
              <p:cNvSpPr>
                <a:spLocks noChangeArrowheads="1"/>
              </p:cNvSpPr>
              <p:nvPr/>
            </p:nvSpPr>
            <p:spPr bwMode="auto">
              <a:xfrm>
                <a:off x="2068" y="124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Line 12"/>
              <p:cNvSpPr>
                <a:spLocks noChangeShapeType="1"/>
              </p:cNvSpPr>
              <p:nvPr/>
            </p:nvSpPr>
            <p:spPr bwMode="auto">
              <a:xfrm>
                <a:off x="2259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Line 13"/>
              <p:cNvSpPr>
                <a:spLocks noChangeShapeType="1"/>
              </p:cNvSpPr>
              <p:nvPr/>
            </p:nvSpPr>
            <p:spPr bwMode="auto">
              <a:xfrm>
                <a:off x="2493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9" name="Group 14"/>
            <p:cNvGrpSpPr>
              <a:grpSpLocks/>
            </p:cNvGrpSpPr>
            <p:nvPr/>
          </p:nvGrpSpPr>
          <p:grpSpPr bwMode="auto">
            <a:xfrm>
              <a:off x="2068" y="1440"/>
              <a:ext cx="616" cy="432"/>
              <a:chOff x="2068" y="1440"/>
              <a:chExt cx="616" cy="432"/>
            </a:xfrm>
          </p:grpSpPr>
          <p:sp>
            <p:nvSpPr>
              <p:cNvPr id="20515" name="Rectangle 15"/>
              <p:cNvSpPr>
                <a:spLocks noChangeArrowheads="1"/>
              </p:cNvSpPr>
              <p:nvPr/>
            </p:nvSpPr>
            <p:spPr bwMode="auto">
              <a:xfrm>
                <a:off x="2068" y="144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6" name="Rectangle 16"/>
              <p:cNvSpPr>
                <a:spLocks noChangeArrowheads="1"/>
              </p:cNvSpPr>
              <p:nvPr/>
            </p:nvSpPr>
            <p:spPr bwMode="auto">
              <a:xfrm>
                <a:off x="2068" y="155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Rectangle 17"/>
              <p:cNvSpPr>
                <a:spLocks noChangeArrowheads="1"/>
              </p:cNvSpPr>
              <p:nvPr/>
            </p:nvSpPr>
            <p:spPr bwMode="auto">
              <a:xfrm>
                <a:off x="2068" y="166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8" name="Rectangle 18"/>
              <p:cNvSpPr>
                <a:spLocks noChangeArrowheads="1"/>
              </p:cNvSpPr>
              <p:nvPr/>
            </p:nvSpPr>
            <p:spPr bwMode="auto">
              <a:xfrm>
                <a:off x="2068" y="176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Line 19"/>
              <p:cNvSpPr>
                <a:spLocks noChangeShapeType="1"/>
              </p:cNvSpPr>
              <p:nvPr/>
            </p:nvSpPr>
            <p:spPr bwMode="auto">
              <a:xfrm>
                <a:off x="2259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Line 20"/>
              <p:cNvSpPr>
                <a:spLocks noChangeShapeType="1"/>
              </p:cNvSpPr>
              <p:nvPr/>
            </p:nvSpPr>
            <p:spPr bwMode="auto">
              <a:xfrm>
                <a:off x="2493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0" name="Group 21"/>
            <p:cNvGrpSpPr>
              <a:grpSpLocks/>
            </p:cNvGrpSpPr>
            <p:nvPr/>
          </p:nvGrpSpPr>
          <p:grpSpPr bwMode="auto">
            <a:xfrm>
              <a:off x="2068" y="1968"/>
              <a:ext cx="616" cy="432"/>
              <a:chOff x="2068" y="1968"/>
              <a:chExt cx="616" cy="432"/>
            </a:xfrm>
          </p:grpSpPr>
          <p:sp>
            <p:nvSpPr>
              <p:cNvPr id="20509" name="Rectangle 22"/>
              <p:cNvSpPr>
                <a:spLocks noChangeArrowheads="1"/>
              </p:cNvSpPr>
              <p:nvPr/>
            </p:nvSpPr>
            <p:spPr bwMode="auto">
              <a:xfrm>
                <a:off x="2068" y="197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" name="Rectangle 23"/>
              <p:cNvSpPr>
                <a:spLocks noChangeArrowheads="1"/>
              </p:cNvSpPr>
              <p:nvPr/>
            </p:nvSpPr>
            <p:spPr bwMode="auto">
              <a:xfrm>
                <a:off x="2068" y="208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" name="Rectangle 24"/>
              <p:cNvSpPr>
                <a:spLocks noChangeArrowheads="1"/>
              </p:cNvSpPr>
              <p:nvPr/>
            </p:nvSpPr>
            <p:spPr bwMode="auto">
              <a:xfrm>
                <a:off x="2068" y="218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Rectangle 25"/>
              <p:cNvSpPr>
                <a:spLocks noChangeArrowheads="1"/>
              </p:cNvSpPr>
              <p:nvPr/>
            </p:nvSpPr>
            <p:spPr bwMode="auto">
              <a:xfrm>
                <a:off x="2068" y="229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3" name="Line 26"/>
              <p:cNvSpPr>
                <a:spLocks noChangeShapeType="1"/>
              </p:cNvSpPr>
              <p:nvPr/>
            </p:nvSpPr>
            <p:spPr bwMode="auto">
              <a:xfrm>
                <a:off x="2259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Line 27"/>
              <p:cNvSpPr>
                <a:spLocks noChangeShapeType="1"/>
              </p:cNvSpPr>
              <p:nvPr/>
            </p:nvSpPr>
            <p:spPr bwMode="auto">
              <a:xfrm>
                <a:off x="2493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1" name="Rectangle 28"/>
            <p:cNvSpPr>
              <a:spLocks noChangeArrowheads="1"/>
            </p:cNvSpPr>
            <p:nvPr/>
          </p:nvSpPr>
          <p:spPr bwMode="auto">
            <a:xfrm>
              <a:off x="3460" y="72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29"/>
            <p:cNvSpPr>
              <a:spLocks noChangeArrowheads="1"/>
            </p:cNvSpPr>
            <p:nvPr/>
          </p:nvSpPr>
          <p:spPr bwMode="auto">
            <a:xfrm>
              <a:off x="3460" y="1300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30"/>
            <p:cNvSpPr>
              <a:spLocks noChangeArrowheads="1"/>
            </p:cNvSpPr>
            <p:nvPr/>
          </p:nvSpPr>
          <p:spPr bwMode="auto">
            <a:xfrm>
              <a:off x="3460" y="216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Rectangle 31"/>
            <p:cNvSpPr>
              <a:spLocks noChangeArrowheads="1"/>
            </p:cNvSpPr>
            <p:nvPr/>
          </p:nvSpPr>
          <p:spPr bwMode="auto">
            <a:xfrm>
              <a:off x="3495" y="754"/>
              <a:ext cx="53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pPr eaLnBrk="0" hangingPunct="0"/>
              <a:r>
                <a:rPr kumimoji="0" lang="en-US" sz="1800">
                  <a:solidFill>
                    <a:schemeClr val="tx2"/>
                  </a:solidFill>
                  <a:latin typeface="Book Antiqua" pitchFamily="18" charset="0"/>
                </a:rPr>
                <a:t>Page 1</a:t>
              </a:r>
            </a:p>
          </p:txBody>
        </p:sp>
        <p:sp>
          <p:nvSpPr>
            <p:cNvPr id="20495" name="Rectangle 32"/>
            <p:cNvSpPr>
              <a:spLocks noChangeArrowheads="1"/>
            </p:cNvSpPr>
            <p:nvPr/>
          </p:nvSpPr>
          <p:spPr bwMode="auto">
            <a:xfrm>
              <a:off x="3495" y="1330"/>
              <a:ext cx="53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pPr eaLnBrk="0" hangingPunct="0"/>
              <a:r>
                <a:rPr kumimoji="0" lang="en-US" sz="1800">
                  <a:solidFill>
                    <a:schemeClr val="tx2"/>
                  </a:solidFill>
                  <a:latin typeface="Book Antiqua" pitchFamily="18" charset="0"/>
                </a:rPr>
                <a:t>Page 2</a:t>
              </a:r>
            </a:p>
          </p:txBody>
        </p:sp>
        <p:sp>
          <p:nvSpPr>
            <p:cNvPr id="20496" name="Rectangle 33"/>
            <p:cNvSpPr>
              <a:spLocks noChangeArrowheads="1"/>
            </p:cNvSpPr>
            <p:nvPr/>
          </p:nvSpPr>
          <p:spPr bwMode="auto">
            <a:xfrm>
              <a:off x="3495" y="2194"/>
              <a:ext cx="57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pPr eaLnBrk="0" hangingPunct="0"/>
              <a:r>
                <a:rPr kumimoji="0" lang="en-US" sz="1800">
                  <a:solidFill>
                    <a:schemeClr val="tx2"/>
                  </a:solidFill>
                  <a:latin typeface="Book Antiqua" pitchFamily="18" charset="0"/>
                </a:rPr>
                <a:t>Page N</a:t>
              </a:r>
            </a:p>
          </p:txBody>
        </p:sp>
        <p:sp>
          <p:nvSpPr>
            <p:cNvPr id="20497" name="Rectangle 34"/>
            <p:cNvSpPr>
              <a:spLocks noChangeArrowheads="1"/>
            </p:cNvSpPr>
            <p:nvPr/>
          </p:nvSpPr>
          <p:spPr bwMode="auto">
            <a:xfrm>
              <a:off x="1431" y="946"/>
              <a:ext cx="59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800" b="1">
                  <a:solidFill>
                    <a:schemeClr val="folHlink"/>
                  </a:solidFill>
                  <a:latin typeface="Book Antiqua" pitchFamily="18" charset="0"/>
                </a:rPr>
                <a:t>Header</a:t>
              </a:r>
            </a:p>
            <a:p>
              <a:pPr eaLnBrk="0" hangingPunct="0"/>
              <a:r>
                <a:rPr kumimoji="0" lang="en-US" sz="1800" b="1">
                  <a:solidFill>
                    <a:schemeClr val="folHlink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20498" name="Rectangle 35"/>
            <p:cNvSpPr>
              <a:spLocks noChangeArrowheads="1"/>
            </p:cNvSpPr>
            <p:nvPr/>
          </p:nvSpPr>
          <p:spPr bwMode="auto">
            <a:xfrm>
              <a:off x="2006" y="2434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sz="1400" b="1">
                  <a:solidFill>
                    <a:schemeClr val="folHlink"/>
                  </a:solidFill>
                  <a:latin typeface="Book Antiqua" pitchFamily="18" charset="0"/>
                </a:rPr>
                <a:t>DIRECTORY</a:t>
              </a:r>
            </a:p>
          </p:txBody>
        </p:sp>
        <p:grpSp>
          <p:nvGrpSpPr>
            <p:cNvPr id="20499" name="Group 36"/>
            <p:cNvGrpSpPr>
              <a:grpSpLocks/>
            </p:cNvGrpSpPr>
            <p:nvPr/>
          </p:nvGrpSpPr>
          <p:grpSpPr bwMode="auto">
            <a:xfrm>
              <a:off x="1826" y="1298"/>
              <a:ext cx="241" cy="190"/>
              <a:chOff x="1826" y="1298"/>
              <a:chExt cx="241" cy="190"/>
            </a:xfrm>
          </p:grpSpPr>
          <p:sp>
            <p:nvSpPr>
              <p:cNvPr id="20507" name="Arc 37"/>
              <p:cNvSpPr>
                <a:spLocks/>
              </p:cNvSpPr>
              <p:nvPr/>
            </p:nvSpPr>
            <p:spPr bwMode="auto">
              <a:xfrm>
                <a:off x="1826" y="1298"/>
                <a:ext cx="240" cy="96"/>
              </a:xfrm>
              <a:custGeom>
                <a:avLst/>
                <a:gdLst>
                  <a:gd name="T0" fmla="*/ 0 w 21595"/>
                  <a:gd name="T1" fmla="*/ 0 h 21600"/>
                  <a:gd name="T2" fmla="*/ 3 w 21595"/>
                  <a:gd name="T3" fmla="*/ 0 h 21600"/>
                  <a:gd name="T4" fmla="*/ 3 w 215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5"/>
                  <a:gd name="T10" fmla="*/ 0 h 21600"/>
                  <a:gd name="T11" fmla="*/ 21595 w 215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5" h="21600" fill="none" extrusionOk="0">
                    <a:moveTo>
                      <a:pt x="-1" y="21149"/>
                    </a:moveTo>
                    <a:cubicBezTo>
                      <a:pt x="243" y="9433"/>
                      <a:pt x="9786" y="49"/>
                      <a:pt x="21505" y="0"/>
                    </a:cubicBezTo>
                  </a:path>
                  <a:path w="21595" h="21600" stroke="0" extrusionOk="0">
                    <a:moveTo>
                      <a:pt x="-1" y="21149"/>
                    </a:moveTo>
                    <a:cubicBezTo>
                      <a:pt x="243" y="9433"/>
                      <a:pt x="9786" y="49"/>
                      <a:pt x="21505" y="0"/>
                    </a:cubicBezTo>
                    <a:lnTo>
                      <a:pt x="21595" y="21600"/>
                    </a:lnTo>
                    <a:lnTo>
                      <a:pt x="-1" y="2114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Arc 38"/>
              <p:cNvSpPr>
                <a:spLocks/>
              </p:cNvSpPr>
              <p:nvPr/>
            </p:nvSpPr>
            <p:spPr bwMode="auto">
              <a:xfrm>
                <a:off x="1827" y="1392"/>
                <a:ext cx="240" cy="96"/>
              </a:xfrm>
              <a:custGeom>
                <a:avLst/>
                <a:gdLst>
                  <a:gd name="T0" fmla="*/ 3 w 21600"/>
                  <a:gd name="T1" fmla="*/ 0 h 21600"/>
                  <a:gd name="T2" fmla="*/ 0 w 21600"/>
                  <a:gd name="T3" fmla="*/ 0 h 21600"/>
                  <a:gd name="T4" fmla="*/ 3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0" name="Group 39"/>
            <p:cNvGrpSpPr>
              <a:grpSpLocks/>
            </p:cNvGrpSpPr>
            <p:nvPr/>
          </p:nvGrpSpPr>
          <p:grpSpPr bwMode="auto">
            <a:xfrm>
              <a:off x="1826" y="1826"/>
              <a:ext cx="241" cy="190"/>
              <a:chOff x="1826" y="1826"/>
              <a:chExt cx="241" cy="190"/>
            </a:xfrm>
          </p:grpSpPr>
          <p:sp>
            <p:nvSpPr>
              <p:cNvPr id="20505" name="Arc 40"/>
              <p:cNvSpPr>
                <a:spLocks/>
              </p:cNvSpPr>
              <p:nvPr/>
            </p:nvSpPr>
            <p:spPr bwMode="auto">
              <a:xfrm>
                <a:off x="1826" y="1826"/>
                <a:ext cx="240" cy="96"/>
              </a:xfrm>
              <a:custGeom>
                <a:avLst/>
                <a:gdLst>
                  <a:gd name="T0" fmla="*/ 0 w 21595"/>
                  <a:gd name="T1" fmla="*/ 0 h 21600"/>
                  <a:gd name="T2" fmla="*/ 3 w 21595"/>
                  <a:gd name="T3" fmla="*/ 0 h 21600"/>
                  <a:gd name="T4" fmla="*/ 3 w 215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5"/>
                  <a:gd name="T10" fmla="*/ 0 h 21600"/>
                  <a:gd name="T11" fmla="*/ 21595 w 215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5" h="21600" fill="none" extrusionOk="0">
                    <a:moveTo>
                      <a:pt x="-1" y="21149"/>
                    </a:moveTo>
                    <a:cubicBezTo>
                      <a:pt x="243" y="9433"/>
                      <a:pt x="9786" y="49"/>
                      <a:pt x="21505" y="0"/>
                    </a:cubicBezTo>
                  </a:path>
                  <a:path w="21595" h="21600" stroke="0" extrusionOk="0">
                    <a:moveTo>
                      <a:pt x="-1" y="21149"/>
                    </a:moveTo>
                    <a:cubicBezTo>
                      <a:pt x="243" y="9433"/>
                      <a:pt x="9786" y="49"/>
                      <a:pt x="21505" y="0"/>
                    </a:cubicBezTo>
                    <a:lnTo>
                      <a:pt x="21595" y="21600"/>
                    </a:lnTo>
                    <a:lnTo>
                      <a:pt x="-1" y="2114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Arc 41"/>
              <p:cNvSpPr>
                <a:spLocks/>
              </p:cNvSpPr>
              <p:nvPr/>
            </p:nvSpPr>
            <p:spPr bwMode="auto">
              <a:xfrm>
                <a:off x="1827" y="1920"/>
                <a:ext cx="240" cy="96"/>
              </a:xfrm>
              <a:custGeom>
                <a:avLst/>
                <a:gdLst>
                  <a:gd name="T0" fmla="*/ 3 w 21600"/>
                  <a:gd name="T1" fmla="*/ 0 h 21600"/>
                  <a:gd name="T2" fmla="*/ 0 w 21600"/>
                  <a:gd name="T3" fmla="*/ 0 h 21600"/>
                  <a:gd name="T4" fmla="*/ 3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1" name="Arc 42"/>
            <p:cNvSpPr>
              <a:spLocks/>
            </p:cNvSpPr>
            <p:nvPr/>
          </p:nvSpPr>
          <p:spPr bwMode="auto">
            <a:xfrm>
              <a:off x="2162" y="770"/>
              <a:ext cx="1296" cy="192"/>
            </a:xfrm>
            <a:custGeom>
              <a:avLst/>
              <a:gdLst>
                <a:gd name="T0" fmla="*/ 0 w 21599"/>
                <a:gd name="T1" fmla="*/ 2 h 21600"/>
                <a:gd name="T2" fmla="*/ 78 w 21599"/>
                <a:gd name="T3" fmla="*/ 0 h 21600"/>
                <a:gd name="T4" fmla="*/ 78 w 21599"/>
                <a:gd name="T5" fmla="*/ 2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0" y="21375"/>
                  </a:moveTo>
                  <a:cubicBezTo>
                    <a:pt x="123" y="9540"/>
                    <a:pt x="9747" y="9"/>
                    <a:pt x="21582" y="0"/>
                  </a:cubicBezTo>
                </a:path>
                <a:path w="21599" h="21600" stroke="0" extrusionOk="0">
                  <a:moveTo>
                    <a:pt x="0" y="21375"/>
                  </a:moveTo>
                  <a:cubicBezTo>
                    <a:pt x="123" y="9540"/>
                    <a:pt x="9747" y="9"/>
                    <a:pt x="21582" y="0"/>
                  </a:cubicBezTo>
                  <a:lnTo>
                    <a:pt x="21599" y="21600"/>
                  </a:lnTo>
                  <a:lnTo>
                    <a:pt x="0" y="21375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Arc 43"/>
            <p:cNvSpPr>
              <a:spLocks/>
            </p:cNvSpPr>
            <p:nvPr/>
          </p:nvSpPr>
          <p:spPr bwMode="auto">
            <a:xfrm>
              <a:off x="2354" y="960"/>
              <a:ext cx="1104" cy="384"/>
            </a:xfrm>
            <a:custGeom>
              <a:avLst/>
              <a:gdLst>
                <a:gd name="T0" fmla="*/ 56 w 21600"/>
                <a:gd name="T1" fmla="*/ 7 h 21600"/>
                <a:gd name="T2" fmla="*/ 0 w 21600"/>
                <a:gd name="T3" fmla="*/ 0 h 21600"/>
                <a:gd name="T4" fmla="*/ 56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Arc 44"/>
            <p:cNvSpPr>
              <a:spLocks/>
            </p:cNvSpPr>
            <p:nvPr/>
          </p:nvSpPr>
          <p:spPr bwMode="auto">
            <a:xfrm>
              <a:off x="2594" y="960"/>
              <a:ext cx="432" cy="720"/>
            </a:xfrm>
            <a:custGeom>
              <a:avLst/>
              <a:gdLst>
                <a:gd name="T0" fmla="*/ 9 w 21600"/>
                <a:gd name="T1" fmla="*/ 24 h 21600"/>
                <a:gd name="T2" fmla="*/ 0 w 21600"/>
                <a:gd name="T3" fmla="*/ 0 h 21600"/>
                <a:gd name="T4" fmla="*/ 9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Arc 45"/>
            <p:cNvSpPr>
              <a:spLocks/>
            </p:cNvSpPr>
            <p:nvPr/>
          </p:nvSpPr>
          <p:spPr bwMode="auto">
            <a:xfrm>
              <a:off x="2592" y="2018"/>
              <a:ext cx="864" cy="144"/>
            </a:xfrm>
            <a:custGeom>
              <a:avLst/>
              <a:gdLst>
                <a:gd name="T0" fmla="*/ 0 w 21600"/>
                <a:gd name="T1" fmla="*/ 0 h 21600"/>
                <a:gd name="T2" fmla="*/ 3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D4882C3-ABF6-46BA-B6FA-7F0D6EABFEF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Sequential File Organization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411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Suitable for applications that require sequential processing of the entire file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records in the file are ordered by a search key (may or may not be the primary key of the relation)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777" r="1666" b="2777"/>
          <a:stretch>
            <a:fillRect/>
          </a:stretch>
        </p:blipFill>
        <p:spPr bwMode="auto">
          <a:xfrm>
            <a:off x="4481512" y="2286000"/>
            <a:ext cx="4281488" cy="3136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AEC7B1E-8DDD-48C6-9D0F-F21562CF5DB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Sequential File Organization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19200"/>
            <a:ext cx="3992562" cy="4953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Deletion – use pointer chains</a:t>
            </a:r>
          </a:p>
          <a:p>
            <a:pPr eaLnBrk="1" hangingPunct="1"/>
            <a:r>
              <a:rPr lang="en-US" sz="2000" dirty="0" smtClean="0"/>
              <a:t>Insertion –locate the position where the record is to be inserted</a:t>
            </a:r>
          </a:p>
          <a:p>
            <a:pPr lvl="1" eaLnBrk="1" hangingPunct="1"/>
            <a:r>
              <a:rPr lang="en-US" sz="1800" dirty="0" smtClean="0"/>
              <a:t>if there is free space insert there </a:t>
            </a:r>
          </a:p>
          <a:p>
            <a:pPr lvl="1" eaLnBrk="1" hangingPunct="1"/>
            <a:r>
              <a:rPr lang="en-US" sz="1800" dirty="0" smtClean="0"/>
              <a:t>if no free space, insert the record in an </a:t>
            </a:r>
            <a:r>
              <a:rPr lang="en-US" sz="1800" dirty="0" smtClean="0">
                <a:solidFill>
                  <a:srgbClr val="FF0000"/>
                </a:solidFill>
              </a:rPr>
              <a:t>overflow block</a:t>
            </a:r>
          </a:p>
          <a:p>
            <a:pPr lvl="1" eaLnBrk="1" hangingPunct="1"/>
            <a:r>
              <a:rPr lang="en-US" sz="1800" dirty="0" smtClean="0"/>
              <a:t>In either case, pointer chain must be updated</a:t>
            </a:r>
          </a:p>
          <a:p>
            <a:pPr eaLnBrk="1" hangingPunct="1"/>
            <a:r>
              <a:rPr lang="en-US" sz="2000" dirty="0" smtClean="0"/>
              <a:t>Need to reorganize the file</a:t>
            </a:r>
            <a:br>
              <a:rPr lang="en-US" sz="2000" dirty="0" smtClean="0"/>
            </a:br>
            <a:r>
              <a:rPr lang="en-US" sz="2000" dirty="0" smtClean="0"/>
              <a:t> from time to time to restore</a:t>
            </a:r>
            <a:br>
              <a:rPr lang="en-US" sz="2000" dirty="0" smtClean="0"/>
            </a:br>
            <a:r>
              <a:rPr lang="en-US" sz="2000" dirty="0" smtClean="0"/>
              <a:t> sequential order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1578" r="5522" b="1840"/>
          <a:stretch>
            <a:fillRect/>
          </a:stretch>
        </p:blipFill>
        <p:spPr bwMode="auto">
          <a:xfrm>
            <a:off x="4800600" y="2057400"/>
            <a:ext cx="3962400" cy="32416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82C4BFE-3711-4392-9BAB-45D60C3748F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as a file organization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there are 100,000 employee records and we can put 100 records per page. Then we need 1,000 pages. </a:t>
            </a:r>
          </a:p>
          <a:p>
            <a:pPr eaLnBrk="1" hangingPunct="1"/>
            <a:r>
              <a:rPr lang="en-US" dirty="0" smtClean="0"/>
              <a:t>We allocate 1,200 buckets (pages) for the table so there is some space for future insertions. </a:t>
            </a:r>
          </a:p>
          <a:p>
            <a:pPr eaLnBrk="1" hangingPunct="1"/>
            <a:r>
              <a:rPr lang="en-US" dirty="0" smtClean="0"/>
              <a:t>The hash function will have the form h(salary)=(a*</a:t>
            </a:r>
            <a:r>
              <a:rPr lang="en-US" dirty="0" err="1" smtClean="0"/>
              <a:t>salary+b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modulo</a:t>
            </a:r>
            <a:r>
              <a:rPr lang="en-US" dirty="0" smtClean="0"/>
              <a:t> </a:t>
            </a:r>
            <a:r>
              <a:rPr lang="en-US" dirty="0" smtClean="0"/>
              <a:t>1,200</a:t>
            </a:r>
            <a:endParaRPr lang="en-US" dirty="0" smtClean="0"/>
          </a:p>
          <a:p>
            <a:pPr eaLnBrk="1" hangingPunct="1"/>
            <a:r>
              <a:rPr lang="en-US" dirty="0" smtClean="0"/>
              <a:t>Advantage: one simple computation to obtain the right page in a 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C6580E6-2F16-4F79-A6EF-0F518A9C9AD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717550"/>
          </a:xfrm>
        </p:spPr>
        <p:txBody>
          <a:bodyPr/>
          <a:lstStyle/>
          <a:p>
            <a:pPr eaLnBrk="1" hangingPunct="1"/>
            <a:r>
              <a:rPr lang="en-US" smtClean="0"/>
              <a:t>Hashing as a file organization (cont)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54625"/>
            <a:ext cx="7772400" cy="765175"/>
          </a:xfrm>
        </p:spPr>
        <p:txBody>
          <a:bodyPr/>
          <a:lstStyle/>
          <a:p>
            <a:pPr eaLnBrk="1" hangingPunct="1"/>
            <a:r>
              <a:rPr lang="el-GR" sz="1800" dirty="0" smtClean="0"/>
              <a:t>When we </a:t>
            </a:r>
            <a:r>
              <a:rPr lang="el-GR" sz="1800" i="1" dirty="0" smtClean="0"/>
              <a:t>insert</a:t>
            </a:r>
            <a:r>
              <a:rPr lang="el-GR" sz="1800" dirty="0" smtClean="0"/>
              <a:t> a new record we compute the hash function of the salary and insert the record in the </a:t>
            </a:r>
            <a:r>
              <a:rPr lang="en-US" sz="1800" dirty="0" smtClean="0"/>
              <a:t>corresponding</a:t>
            </a:r>
            <a:r>
              <a:rPr lang="el-GR" sz="1800" dirty="0" smtClean="0"/>
              <a:t> bucket. </a:t>
            </a:r>
            <a:endParaRPr lang="en-US" sz="1800" dirty="0" smtClean="0"/>
          </a:p>
          <a:p>
            <a:pPr eaLnBrk="1" hangingPunct="1"/>
            <a:r>
              <a:rPr lang="el-GR" sz="1800" dirty="0" smtClean="0"/>
              <a:t>If the bucket is full we create an </a:t>
            </a:r>
            <a:r>
              <a:rPr lang="el-GR" sz="1800" i="1" dirty="0" smtClean="0"/>
              <a:t>overflow</a:t>
            </a:r>
            <a:r>
              <a:rPr lang="el-GR" sz="1800" dirty="0" smtClean="0"/>
              <a:t> page/bucket and insert the new record there. </a:t>
            </a:r>
            <a:endParaRPr lang="en-US" sz="1800" dirty="0" smtClean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285875" y="1295400"/>
            <a:ext cx="6791325" cy="3873500"/>
            <a:chOff x="742" y="682"/>
            <a:chExt cx="4278" cy="2440"/>
          </a:xfrm>
        </p:grpSpPr>
        <p:sp>
          <p:nvSpPr>
            <p:cNvPr id="8" name="AutoShape 7"/>
            <p:cNvSpPr>
              <a:spLocks noChangeAspect="1" noChangeArrowheads="1" noTextEdit="1"/>
            </p:cNvSpPr>
            <p:nvPr/>
          </p:nvSpPr>
          <p:spPr bwMode="auto">
            <a:xfrm>
              <a:off x="742" y="682"/>
              <a:ext cx="4278" cy="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434" y="692"/>
              <a:ext cx="346" cy="40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HK" altLang="zh-HK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434" y="1268"/>
              <a:ext cx="346" cy="40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HK" altLang="zh-HK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434" y="1960"/>
              <a:ext cx="346" cy="40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HK" altLang="zh-HK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434" y="2709"/>
              <a:ext cx="346" cy="40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HK" altLang="zh-HK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434" y="865"/>
              <a:ext cx="346" cy="5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HK" altLang="zh-HK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338" y="1556"/>
              <a:ext cx="634" cy="576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HK" altLang="zh-HK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1780" y="922"/>
              <a:ext cx="1615" cy="74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1780" y="1441"/>
              <a:ext cx="1558" cy="40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1780" y="1960"/>
              <a:ext cx="1558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780" y="2075"/>
              <a:ext cx="1673" cy="8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38" y="1396"/>
              <a:ext cx="6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zh-HK" sz="1400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hash function</a:t>
              </a:r>
              <a:endParaRPr lang="en-US" altLang="zh-HK">
                <a:ea typeface="新細明體" charset="-12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972" y="1844"/>
              <a:ext cx="10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915" y="1960"/>
              <a:ext cx="346" cy="40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HK" altLang="zh-HK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261" y="2017"/>
              <a:ext cx="1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742" y="1741"/>
              <a:ext cx="6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zh-HK" sz="1400" i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overflow page</a:t>
              </a:r>
              <a:endParaRPr lang="en-US" altLang="zh-HK">
                <a:ea typeface="新細明體" charset="-12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973" y="704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zh-HK" sz="1400" i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bucket 1</a:t>
              </a:r>
              <a:endParaRPr lang="en-US" altLang="zh-HK">
                <a:ea typeface="新細明體" charset="-12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753" y="2721"/>
              <a:ext cx="54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zh-HK" sz="1400" i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bucket 1200</a:t>
              </a:r>
              <a:endParaRPr lang="en-US" altLang="zh-HK">
                <a:ea typeface="新細明體" charset="-12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973" y="1280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zh-HK" sz="1400" i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bucket 2</a:t>
              </a:r>
              <a:endParaRPr lang="en-US" altLang="zh-HK">
                <a:ea typeface="新細明體" charset="-12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550" y="1799"/>
              <a:ext cx="10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zh-HK" sz="1400" i="1" dirty="0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bucket for salary 15,000</a:t>
              </a:r>
              <a:endParaRPr lang="en-US" altLang="zh-HK" dirty="0">
                <a:ea typeface="新細明體" charset="-12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589" y="2431"/>
              <a:ext cx="0" cy="23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31AD107-6982-4326-9F11-4BD457FA633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as a file organization (cont)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This organization can efficiently answer queries of the form: "</a:t>
            </a:r>
            <a:r>
              <a:rPr lang="en-US" sz="2000" i="1" dirty="0" smtClean="0"/>
              <a:t>find all employees whose salary is 15,000</a:t>
            </a:r>
            <a:r>
              <a:rPr lang="en-US" sz="2000" dirty="0" smtClean="0"/>
              <a:t>".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 order to answer this query we compute the hash value of 15,000 and then search only in the corresponding bucket.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bucket may contain records of employees with different salaries that produce the same hash value (e.g., employees with salary 30,000). This is not a problem because since we read the page, we can check all its records and select only the ones that satisfy the query condition.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there are no overflow buckets, answering the query requires just a single read.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there are overflow buckets, we have to read all of them. </a:t>
            </a:r>
            <a:endParaRPr lang="el-GR" sz="2000" dirty="0" smtClean="0"/>
          </a:p>
          <a:p>
            <a:pPr eaLnBrk="1" hangingPunct="1">
              <a:lnSpc>
                <a:spcPct val="90000"/>
              </a:lnSpc>
            </a:pPr>
            <a:r>
              <a:rPr lang="el-GR" sz="2000" dirty="0" smtClean="0"/>
              <a:t>Hashing is not good for range search ("find all employees with salaries between 15,000 and 16,000") because the records of these employees may</a:t>
            </a:r>
            <a:r>
              <a:rPr lang="en-US" sz="2000" dirty="0" smtClean="0"/>
              <a:t> </a:t>
            </a:r>
            <a:r>
              <a:rPr lang="el-GR" sz="2000" dirty="0" smtClean="0"/>
              <a:t>be distributed in totally different buckets.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D4E8096-8AB7-4C39-A695-8B5E3B53BC7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Cost Analysis of File Organizations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gnore CPU costs for simplicity:</a:t>
            </a:r>
          </a:p>
          <a:p>
            <a:pPr lvl="1" eaLnBrk="1" hangingPunct="1">
              <a:buSzPct val="75000"/>
            </a:pPr>
            <a:r>
              <a:rPr lang="en-US" dirty="0" smtClean="0"/>
              <a:t>Measuring </a:t>
            </a:r>
            <a:r>
              <a:rPr lang="en-US" dirty="0" smtClean="0">
                <a:solidFill>
                  <a:srgbClr val="FF0000"/>
                </a:solidFill>
              </a:rPr>
              <a:t>number of page</a:t>
            </a:r>
            <a:r>
              <a:rPr lang="en-US" dirty="0" smtClean="0"/>
              <a:t> I/O’s and ignoring gains of prefetching blocks of pages</a:t>
            </a:r>
            <a:endParaRPr lang="en-US" i="1" dirty="0" smtClean="0"/>
          </a:p>
          <a:p>
            <a:pPr lvl="1" eaLnBrk="1" hangingPunct="1">
              <a:buSzPct val="75000"/>
            </a:pPr>
            <a:r>
              <a:rPr lang="en-US" dirty="0" smtClean="0">
                <a:solidFill>
                  <a:srgbClr val="FF0000"/>
                </a:solidFill>
              </a:rPr>
              <a:t>Average-case</a:t>
            </a:r>
            <a:r>
              <a:rPr lang="en-US" dirty="0" smtClean="0"/>
              <a:t> analysis and it is based on several simplistic assumptions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single record </a:t>
            </a:r>
            <a:r>
              <a:rPr lang="en-US" dirty="0" smtClean="0"/>
              <a:t>insert and delete </a:t>
            </a:r>
          </a:p>
          <a:p>
            <a:pPr lvl="2" eaLnBrk="1" hangingPunct="1"/>
            <a:r>
              <a:rPr lang="en-US" sz="2000" dirty="0" smtClean="0"/>
              <a:t>Heap Files:</a:t>
            </a:r>
          </a:p>
          <a:p>
            <a:pPr lvl="3" eaLnBrk="1" hangingPunct="1">
              <a:buSzPct val="75000"/>
            </a:pPr>
            <a:r>
              <a:rPr lang="en-US" dirty="0" smtClean="0">
                <a:latin typeface="+mn-lt"/>
              </a:rPr>
              <a:t>Equality selection on key; exactly one match</a:t>
            </a:r>
          </a:p>
          <a:p>
            <a:pPr lvl="3" eaLnBrk="1" hangingPunct="1">
              <a:buSzPct val="75000"/>
            </a:pPr>
            <a:r>
              <a:rPr lang="en-US" dirty="0" smtClean="0">
                <a:latin typeface="+mn-lt"/>
              </a:rPr>
              <a:t>Insert always at end of file</a:t>
            </a:r>
          </a:p>
          <a:p>
            <a:pPr lvl="2" eaLnBrk="1" hangingPunct="1"/>
            <a:r>
              <a:rPr lang="en-US" sz="2000" dirty="0" smtClean="0"/>
              <a:t>Sorted Files:</a:t>
            </a:r>
          </a:p>
          <a:p>
            <a:pPr lvl="3" eaLnBrk="1" hangingPunct="1">
              <a:buSzPct val="75000"/>
            </a:pPr>
            <a:r>
              <a:rPr lang="en-US" dirty="0" smtClean="0">
                <a:latin typeface="+mn-lt"/>
              </a:rPr>
              <a:t>Files compaction happens after a record deletion</a:t>
            </a:r>
          </a:p>
          <a:p>
            <a:pPr lvl="3" eaLnBrk="1" hangingPunct="1">
              <a:buSzPct val="75000"/>
            </a:pPr>
            <a:r>
              <a:rPr lang="en-US" dirty="0" smtClean="0">
                <a:latin typeface="+mn-lt"/>
              </a:rPr>
              <a:t>Selections on sort field(s)</a:t>
            </a:r>
          </a:p>
          <a:p>
            <a:pPr lvl="2" eaLnBrk="1" hangingPunct="1"/>
            <a:r>
              <a:rPr lang="en-US" sz="2000" dirty="0" smtClean="0"/>
              <a:t>Hashed Files:</a:t>
            </a:r>
          </a:p>
          <a:p>
            <a:pPr lvl="3" eaLnBrk="1" hangingPunct="1">
              <a:buSzPct val="75000"/>
            </a:pPr>
            <a:r>
              <a:rPr lang="en-US" dirty="0" smtClean="0">
                <a:latin typeface="+mn-lt"/>
              </a:rPr>
              <a:t>No overflow buckets, 80% page occupancy</a:t>
            </a:r>
          </a:p>
          <a:p>
            <a:pPr lvl="1" eaLnBrk="1" hangingPunct="1">
              <a:buSzPct val="75000"/>
            </a:pPr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EAAF8B5-08B0-4255-9573-00FEF48F520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Hierarchy and File Structures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763" y="1676400"/>
            <a:ext cx="7848600" cy="4314825"/>
          </a:xfrm>
        </p:spPr>
        <p:txBody>
          <a:bodyPr/>
          <a:lstStyle/>
          <a:p>
            <a:pPr eaLnBrk="1" hangingPunct="1"/>
            <a:r>
              <a:rPr lang="en-US" dirty="0" smtClean="0"/>
              <a:t>Physical Storage</a:t>
            </a:r>
          </a:p>
          <a:p>
            <a:pPr eaLnBrk="1" hangingPunct="1"/>
            <a:r>
              <a:rPr lang="en-US" dirty="0" smtClean="0"/>
              <a:t>Organization of Records in Pages</a:t>
            </a:r>
          </a:p>
          <a:p>
            <a:pPr eaLnBrk="1" hangingPunct="1"/>
            <a:r>
              <a:rPr lang="en-US" dirty="0" smtClean="0"/>
              <a:t>Heap File</a:t>
            </a:r>
          </a:p>
          <a:p>
            <a:pPr eaLnBrk="1" hangingPunct="1"/>
            <a:r>
              <a:rPr lang="en-US" dirty="0" smtClean="0"/>
              <a:t>Sequential File</a:t>
            </a:r>
          </a:p>
          <a:p>
            <a:pPr eaLnBrk="1" hangingPunct="1"/>
            <a:r>
              <a:rPr lang="en-US" dirty="0" smtClean="0"/>
              <a:t>Hashing File Organization</a:t>
            </a:r>
          </a:p>
          <a:p>
            <a:pPr eaLnBrk="1" hangingPunct="1"/>
            <a:r>
              <a:rPr lang="en-US" dirty="0" smtClean="0"/>
              <a:t>Data Dictionary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19335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4800600" y="5662612"/>
            <a:ext cx="1295400" cy="4095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5D99CFF-6272-4E38-BBE6-0FC2E78B016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Cost of Operations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3771" y="5891626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SzPct val="75000"/>
            </a:pPr>
            <a:r>
              <a:rPr lang="en-US" sz="1800" b="1" dirty="0" smtClean="0">
                <a:solidFill>
                  <a:schemeClr val="tx2"/>
                </a:solidFill>
                <a:latin typeface="+mn-lt"/>
              </a:rPr>
              <a:t>B</a:t>
            </a:r>
            <a:r>
              <a:rPr lang="en-US" sz="1800" b="1" dirty="0" smtClean="0">
                <a:solidFill>
                  <a:schemeClr val="accent2"/>
                </a:solidFill>
              </a:rPr>
              <a:t>:  </a:t>
            </a:r>
            <a:r>
              <a:rPr lang="en-US" sz="1800" dirty="0" smtClean="0"/>
              <a:t>number of data pages in the file</a:t>
            </a:r>
          </a:p>
        </p:txBody>
      </p:sp>
      <p:pic>
        <p:nvPicPr>
          <p:cNvPr id="2767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81" y="1600200"/>
            <a:ext cx="649104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5F2CA1-F146-4D39-B0F9-2238B97D04B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Dictionary Storage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37475" cy="47561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en-US" sz="2000" dirty="0" smtClean="0">
                <a:solidFill>
                  <a:schemeClr val="tx2"/>
                </a:solidFill>
              </a:rPr>
              <a:t>Data dictionary</a:t>
            </a:r>
            <a:r>
              <a:rPr kumimoji="0" lang="en-US" sz="2000" dirty="0" smtClean="0"/>
              <a:t> (also called </a:t>
            </a:r>
            <a:r>
              <a:rPr kumimoji="0" lang="en-US" sz="2000" dirty="0" smtClean="0">
                <a:solidFill>
                  <a:schemeClr val="tx2"/>
                </a:solidFill>
              </a:rPr>
              <a:t>system catalog</a:t>
            </a:r>
            <a:r>
              <a:rPr kumimoji="0" lang="en-US" sz="2000" dirty="0" smtClean="0"/>
              <a:t>) stores </a:t>
            </a:r>
            <a:r>
              <a:rPr kumimoji="0" lang="en-US" sz="2000" dirty="0" smtClean="0">
                <a:solidFill>
                  <a:srgbClr val="FF0000"/>
                </a:solidFill>
              </a:rPr>
              <a:t>metadata</a:t>
            </a:r>
            <a:r>
              <a:rPr kumimoji="0" lang="en-US" sz="2000" dirty="0" smtClean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Information about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names of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names and types of attributes of each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names and definitions of views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integrity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User account information, including passwords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Statistical and descriptive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number of tuples in each relation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Physical file organization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How relation is stored (sequential/hash/…)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Physical location of relation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operating system file name or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disk addresses of blocks containing records of the relation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Information about indices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09E0761-7E01-41C4-A55D-587A02887EA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Data Dictionary Storage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1910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 smtClean="0"/>
              <a:t>A possible catalog in relational schema representation:</a:t>
            </a:r>
          </a:p>
          <a:p>
            <a:pPr marL="0" indent="0" eaLnBrk="1" hangingPunct="1">
              <a:buNone/>
            </a:pPr>
            <a:endParaRPr lang="en-US" sz="2000" b="1" dirty="0" smtClean="0"/>
          </a:p>
          <a:p>
            <a:pPr eaLnBrk="1" hangingPunct="1">
              <a:buFontTx/>
              <a:buNone/>
            </a:pPr>
            <a:r>
              <a:rPr kumimoji="0" lang="en-US" sz="1800" dirty="0" smtClean="0"/>
              <a:t>Relation-metadata(</a:t>
            </a:r>
            <a:r>
              <a:rPr kumimoji="0" lang="en-US" sz="1800" u="sng" dirty="0" smtClean="0"/>
              <a:t>relation-name</a:t>
            </a:r>
            <a:r>
              <a:rPr kumimoji="0" lang="en-US" sz="1800" dirty="0" smtClean="0"/>
              <a:t>, number-of-attributes, storage-organization, location)</a:t>
            </a:r>
          </a:p>
          <a:p>
            <a:pPr eaLnBrk="1" hangingPunct="1">
              <a:buFontTx/>
              <a:buNone/>
            </a:pPr>
            <a:r>
              <a:rPr kumimoji="0" lang="en-US" sz="1800" dirty="0" smtClean="0"/>
              <a:t>Attribute-metadata(</a:t>
            </a:r>
            <a:r>
              <a:rPr kumimoji="0" lang="en-US" sz="1800" u="sng" dirty="0" smtClean="0"/>
              <a:t>attribute-name, relation-name</a:t>
            </a:r>
            <a:r>
              <a:rPr kumimoji="0" lang="en-US" sz="1800" dirty="0" smtClean="0"/>
              <a:t>, domain-type, position, length)</a:t>
            </a:r>
          </a:p>
          <a:p>
            <a:pPr eaLnBrk="1" hangingPunct="1">
              <a:buFontTx/>
              <a:buNone/>
            </a:pPr>
            <a:r>
              <a:rPr kumimoji="0" lang="en-US" sz="1800" dirty="0" smtClean="0"/>
              <a:t>User-metadata(</a:t>
            </a:r>
            <a:r>
              <a:rPr kumimoji="0" lang="en-US" sz="1800" u="sng" dirty="0" smtClean="0"/>
              <a:t>user-name</a:t>
            </a:r>
            <a:r>
              <a:rPr kumimoji="0" lang="en-US" sz="1800" dirty="0" smtClean="0"/>
              <a:t>, encrypted-password, group)</a:t>
            </a:r>
          </a:p>
          <a:p>
            <a:pPr eaLnBrk="1" hangingPunct="1">
              <a:buFontTx/>
              <a:buNone/>
            </a:pPr>
            <a:r>
              <a:rPr kumimoji="0" lang="en-US" sz="1800" dirty="0" smtClean="0"/>
              <a:t>Index-metadata(</a:t>
            </a:r>
            <a:r>
              <a:rPr kumimoji="0" lang="en-US" sz="1800" u="sng" dirty="0" smtClean="0"/>
              <a:t>index-name, relation-name</a:t>
            </a:r>
            <a:r>
              <a:rPr kumimoji="0" lang="en-US" sz="1800" dirty="0" smtClean="0"/>
              <a:t>, index-type, index-attributes)</a:t>
            </a:r>
          </a:p>
          <a:p>
            <a:pPr eaLnBrk="1" hangingPunct="1">
              <a:buFontTx/>
              <a:buNone/>
            </a:pPr>
            <a:r>
              <a:rPr kumimoji="0" lang="en-US" sz="1800" dirty="0" smtClean="0"/>
              <a:t>View-metadata = (</a:t>
            </a:r>
            <a:r>
              <a:rPr kumimoji="0" lang="en-US" sz="1800" u="sng" dirty="0" smtClean="0"/>
              <a:t>view-name</a:t>
            </a:r>
            <a:r>
              <a:rPr kumimoji="0" lang="en-US" sz="1800" dirty="0" smtClean="0"/>
              <a:t>, definition) </a:t>
            </a:r>
            <a:endParaRPr lang="en-US" sz="1800" dirty="0" smtClean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629400" y="4084638"/>
            <a:ext cx="73326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kumimoji="0" lang="en-US" sz="1800">
              <a:latin typeface="Helvetica" pitchFamily="34" charset="0"/>
            </a:endParaRPr>
          </a:p>
          <a:p>
            <a:pPr>
              <a:spcBef>
                <a:spcPct val="50000"/>
              </a:spcBef>
            </a:pPr>
            <a:endParaRPr kumimoji="0" lang="en-US" sz="1800">
              <a:latin typeface="Helvetic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917" r="25085" b="3207"/>
          <a:stretch>
            <a:fillRect/>
          </a:stretch>
        </p:blipFill>
        <p:spPr bwMode="auto">
          <a:xfrm>
            <a:off x="4564063" y="1447800"/>
            <a:ext cx="4275137" cy="46831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6B1C508-04D7-40C0-9B2D-692C0D80EC5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Storage Hierarchy</a:t>
            </a:r>
          </a:p>
        </p:txBody>
      </p:sp>
      <p:sp>
        <p:nvSpPr>
          <p:cNvPr id="65843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Typical storage hierarchy:</a:t>
            </a:r>
          </a:p>
          <a:p>
            <a:pPr lvl="1" eaLnBrk="1" hangingPunct="1">
              <a:buSzPct val="75000"/>
            </a:pPr>
            <a:r>
              <a:rPr lang="en-US" dirty="0" smtClean="0"/>
              <a:t>Main memory (RAM) for currently used data</a:t>
            </a:r>
          </a:p>
          <a:p>
            <a:pPr lvl="1" eaLnBrk="1" hangingPunct="1">
              <a:buSzPct val="75000"/>
            </a:pPr>
            <a:r>
              <a:rPr lang="en-US" dirty="0" smtClean="0"/>
              <a:t>Disk for the main database (secondary storage)</a:t>
            </a:r>
          </a:p>
          <a:p>
            <a:pPr lvl="1" eaLnBrk="1" hangingPunct="1">
              <a:buSzPct val="75000"/>
            </a:pPr>
            <a:r>
              <a:rPr lang="en-US" dirty="0" smtClean="0"/>
              <a:t>Tapes for archiving older versions of the data (tertiary storage)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Why Not Store Everything in Main Memory?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Less capacity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Cost more money 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Main memory is volatile but </a:t>
            </a:r>
            <a:r>
              <a:rPr lang="en-US" dirty="0" smtClean="0"/>
              <a:t>database should be saved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DCEE641-767B-4BC6-96D0-465DD0C7641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Magnetic Disks</a:t>
            </a:r>
          </a:p>
        </p:txBody>
      </p:sp>
      <p:sp>
        <p:nvSpPr>
          <p:cNvPr id="607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572000" cy="4648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Most common secondary storage device.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Main advantage over tapes:  </a:t>
            </a:r>
            <a:r>
              <a:rPr lang="en-US" sz="1800" i="1" dirty="0" smtClean="0">
                <a:solidFill>
                  <a:srgbClr val="FF0000"/>
                </a:solidFill>
              </a:rPr>
              <a:t>random access</a:t>
            </a:r>
            <a:r>
              <a:rPr lang="en-US" sz="1800" dirty="0" smtClean="0">
                <a:solidFill>
                  <a:srgbClr val="FF0000"/>
                </a:solidFill>
              </a:rPr>
              <a:t> vs. </a:t>
            </a:r>
            <a:r>
              <a:rPr lang="en-US" sz="1800" i="1" dirty="0" smtClean="0">
                <a:solidFill>
                  <a:srgbClr val="FF0000"/>
                </a:solidFill>
              </a:rPr>
              <a:t>sequential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Data is stored and retrieved in units called </a:t>
            </a:r>
            <a:r>
              <a:rPr lang="en-US" sz="1800" i="1" dirty="0" smtClean="0">
                <a:solidFill>
                  <a:schemeClr val="tx2"/>
                </a:solidFill>
              </a:rPr>
              <a:t>blocks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or </a:t>
            </a:r>
            <a:r>
              <a:rPr lang="en-US" sz="1800" i="1" dirty="0" smtClean="0">
                <a:solidFill>
                  <a:schemeClr val="tx2"/>
                </a:solidFill>
              </a:rPr>
              <a:t>pages </a:t>
            </a:r>
            <a:r>
              <a:rPr lang="en-US" sz="1800" dirty="0" smtClean="0"/>
              <a:t>(typically a disk block is 1K-16Kbytes)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DBMS operations on disks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sz="1600" dirty="0" smtClean="0">
                <a:solidFill>
                  <a:srgbClr val="FF0000"/>
                </a:solidFill>
              </a:rPr>
              <a:t>READ</a:t>
            </a:r>
            <a:r>
              <a:rPr lang="en-US" sz="1600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/>
              <a:t>transfer data from disk to main memory (RAM).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sz="1600" dirty="0" smtClean="0">
                <a:solidFill>
                  <a:srgbClr val="FF0000"/>
                </a:solidFill>
              </a:rPr>
              <a:t>WRITE</a:t>
            </a:r>
            <a:r>
              <a:rPr lang="en-US" sz="1600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/>
              <a:t>transfer data from RAM to disk.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sz="1600" dirty="0" smtClean="0"/>
              <a:t>Both are much slower than in-memory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Unlike RAM, time to retrieve a disk page varies depending upon location on disk.  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sz="1600" dirty="0" smtClean="0"/>
              <a:t>Need a buffer in RAM and replacement policy for updating pages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sz="1600" dirty="0" smtClean="0"/>
              <a:t>Relative placement of pages on disk has major impact on DBMS performance!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3810000" cy="331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7167" y="5638800"/>
            <a:ext cx="411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b="1" i="1" dirty="0">
                <a:solidFill>
                  <a:schemeClr val="tx2"/>
                </a:solidFill>
                <a:ea typeface="新細明體" charset="-120"/>
              </a:rPr>
              <a:t>Block size</a:t>
            </a:r>
            <a:r>
              <a:rPr lang="en-US" altLang="zh-HK" sz="1400" b="1" i="1" dirty="0">
                <a:solidFill>
                  <a:schemeClr val="accent2"/>
                </a:solidFill>
                <a:ea typeface="新細明體" charset="-120"/>
              </a:rPr>
              <a:t> </a:t>
            </a:r>
            <a:r>
              <a:rPr lang="en-US" altLang="zh-HK" sz="1400" b="1" dirty="0">
                <a:ea typeface="新細明體" charset="-120"/>
              </a:rPr>
              <a:t>is a multiple of </a:t>
            </a:r>
            <a:r>
              <a:rPr lang="en-US" altLang="zh-HK" sz="1400" b="1" i="1" dirty="0">
                <a:solidFill>
                  <a:schemeClr val="tx2"/>
                </a:solidFill>
                <a:ea typeface="新細明體" charset="-120"/>
              </a:rPr>
              <a:t>sector size</a:t>
            </a:r>
            <a:r>
              <a:rPr lang="en-US" altLang="zh-HK" sz="1400" b="1" i="1" dirty="0">
                <a:solidFill>
                  <a:schemeClr val="accent2"/>
                </a:solidFill>
                <a:ea typeface="新細明體" charset="-120"/>
              </a:rPr>
              <a:t> </a:t>
            </a:r>
            <a:r>
              <a:rPr lang="en-US" altLang="zh-HK" sz="1400" b="1" dirty="0">
                <a:ea typeface="新細明體" charset="-120"/>
              </a:rPr>
              <a:t>(which is fixed</a:t>
            </a:r>
            <a:r>
              <a:rPr lang="en-US" altLang="zh-HK" sz="1400" b="1" dirty="0" smtClean="0">
                <a:ea typeface="新細明體" charset="-120"/>
              </a:rPr>
              <a:t>)</a:t>
            </a:r>
            <a:endParaRPr lang="zh-HK" altLang="en-US" sz="14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83F7A2F-6BAC-4C26-B66C-FFD83475789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Organization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database is stored as a collection of </a:t>
            </a:r>
            <a:r>
              <a:rPr lang="en-US" i="1" dirty="0" smtClean="0"/>
              <a:t>files</a:t>
            </a:r>
            <a:r>
              <a:rPr lang="en-US" dirty="0" smtClean="0"/>
              <a:t>.  </a:t>
            </a:r>
          </a:p>
          <a:p>
            <a:pPr lvl="1" eaLnBrk="1" hangingPunct="1"/>
            <a:r>
              <a:rPr lang="en-US" sz="2400" dirty="0" smtClean="0"/>
              <a:t>Each file is a sequence of </a:t>
            </a:r>
            <a:r>
              <a:rPr lang="en-US" sz="2400" i="1" dirty="0" smtClean="0"/>
              <a:t>records  </a:t>
            </a:r>
          </a:p>
          <a:p>
            <a:pPr lvl="1" eaLnBrk="1" hangingPunct="1"/>
            <a:r>
              <a:rPr lang="en-US" sz="2400" dirty="0" smtClean="0"/>
              <a:t>A record is a sequence of fields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 simple approach to store records:</a:t>
            </a:r>
          </a:p>
          <a:p>
            <a:pPr lvl="1" eaLnBrk="1" hangingPunct="1"/>
            <a:r>
              <a:rPr lang="en-US" sz="2400" dirty="0" smtClean="0"/>
              <a:t>Record size is fixed </a:t>
            </a:r>
            <a:r>
              <a:rPr lang="en-US" altLang="zh-HK" sz="2400" dirty="0"/>
              <a:t>in a block/page</a:t>
            </a:r>
            <a:endParaRPr lang="en-US" sz="2400" dirty="0" smtClean="0"/>
          </a:p>
          <a:p>
            <a:pPr lvl="1" eaLnBrk="1" hangingPunct="1"/>
            <a:r>
              <a:rPr lang="en-US" sz="2400" dirty="0"/>
              <a:t>E</a:t>
            </a:r>
            <a:r>
              <a:rPr lang="en-US" sz="2400" dirty="0" smtClean="0"/>
              <a:t>ach file has records of one particular type only </a:t>
            </a:r>
          </a:p>
          <a:p>
            <a:pPr lvl="1" eaLnBrk="1" hangingPunct="1"/>
            <a:r>
              <a:rPr lang="en-US" sz="2400" dirty="0"/>
              <a:t>D</a:t>
            </a:r>
            <a:r>
              <a:rPr lang="en-US" sz="2400" dirty="0" smtClean="0"/>
              <a:t>ifferent files are used for different relations</a:t>
            </a:r>
          </a:p>
          <a:p>
            <a:pPr marL="457200" lvl="1" indent="0"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8250D4A-3CCE-4B30-B7EB-F3990EA57B0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Fixed-Length Records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1524000"/>
            <a:ext cx="4090987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Simple approach: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In each page/block, store record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 starting from byte </a:t>
            </a:r>
            <a:r>
              <a:rPr lang="en-US" sz="1800" i="1" dirty="0" smtClean="0">
                <a:sym typeface="Greek Symbols" pitchFamily="18" charset="2"/>
              </a:rPr>
              <a:t>n </a:t>
            </a:r>
            <a:r>
              <a:rPr lang="en-US" sz="1800" i="1" dirty="0" smtClean="0">
                <a:sym typeface="Symbol" pitchFamily="18" charset="2"/>
              </a:rPr>
              <a:t> (</a:t>
            </a:r>
            <a:r>
              <a:rPr lang="en-US" sz="1800" i="1" dirty="0" err="1" smtClean="0">
                <a:sym typeface="Symbol" pitchFamily="18" charset="2"/>
              </a:rPr>
              <a:t>i</a:t>
            </a:r>
            <a:r>
              <a:rPr lang="en-US" sz="1800" i="1" dirty="0" smtClean="0">
                <a:sym typeface="Symbol" pitchFamily="18" charset="2"/>
              </a:rPr>
              <a:t> – </a:t>
            </a:r>
            <a:r>
              <a:rPr lang="en-US" sz="1800" dirty="0" smtClean="0">
                <a:sym typeface="Symbol" pitchFamily="18" charset="2"/>
              </a:rPr>
              <a:t>1), where </a:t>
            </a:r>
            <a:r>
              <a:rPr lang="en-US" sz="1800" i="1" dirty="0" smtClean="0">
                <a:sym typeface="Symbol" pitchFamily="18" charset="2"/>
              </a:rPr>
              <a:t>n </a:t>
            </a:r>
            <a:r>
              <a:rPr lang="en-US" sz="1800" dirty="0" smtClean="0">
                <a:sym typeface="Symbol" pitchFamily="18" charset="2"/>
              </a:rPr>
              <a:t>is the size of each record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Record access is simple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D</a:t>
            </a:r>
            <a:r>
              <a:rPr lang="en-US" sz="1800" dirty="0" smtClean="0">
                <a:sym typeface="Symbol" pitchFamily="18" charset="2"/>
              </a:rPr>
              <a:t>o not allow records to cross block boundaries (i.e. there is some empty space at the end of the page)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Deletion of record </a:t>
            </a:r>
            <a:r>
              <a:rPr lang="en-US" sz="2000" i="1" dirty="0"/>
              <a:t>i</a:t>
            </a:r>
            <a:r>
              <a:rPr lang="en-US" sz="2000" i="1" dirty="0" smtClean="0"/>
              <a:t>: s</a:t>
            </a:r>
            <a:r>
              <a:rPr lang="en-US" sz="2000" dirty="0" smtClean="0"/>
              <a:t>hift up subsequent records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Disadvantage: moving records inside a page not good when records are pointed by: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other records (foreign keys)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ym typeface="Symbol" pitchFamily="18" charset="2"/>
              </a:rPr>
              <a:t>index entries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1505" r="2934" b="2107"/>
          <a:stretch>
            <a:fillRect/>
          </a:stretch>
        </p:blipFill>
        <p:spPr bwMode="auto">
          <a:xfrm>
            <a:off x="4343400" y="2286000"/>
            <a:ext cx="4379913" cy="3365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86DF3A7-8899-49F4-98A4-F51746DCD36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Fixed-Length Records - Free Lists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343400" cy="4876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Do not move records in page. Store the address of the first deleted record in the file header.</a:t>
            </a:r>
          </a:p>
          <a:p>
            <a:pPr eaLnBrk="1" hangingPunct="1"/>
            <a:r>
              <a:rPr lang="en-US" sz="2000" dirty="0" smtClean="0"/>
              <a:t>Use this first record to store the address of the second deleted record, and so on</a:t>
            </a:r>
          </a:p>
          <a:p>
            <a:pPr eaLnBrk="1" hangingPunct="1"/>
            <a:r>
              <a:rPr lang="en-US" sz="2000" dirty="0" smtClean="0"/>
              <a:t>Can think of these stored addresses as </a:t>
            </a:r>
            <a:r>
              <a:rPr lang="en-US" sz="2000" dirty="0" smtClean="0">
                <a:solidFill>
                  <a:srgbClr val="FF0000"/>
                </a:solidFill>
              </a:rPr>
              <a:t>pointers</a:t>
            </a:r>
            <a:r>
              <a:rPr lang="en-US" sz="2000" i="1" dirty="0" smtClean="0"/>
              <a:t> </a:t>
            </a:r>
            <a:r>
              <a:rPr lang="en-US" sz="2000" dirty="0" smtClean="0"/>
              <a:t>since they “point” to the location of a record.</a:t>
            </a:r>
          </a:p>
          <a:p>
            <a:pPr eaLnBrk="1" hangingPunct="1"/>
            <a:r>
              <a:rPr lang="en-US" sz="2000" dirty="0" smtClean="0"/>
              <a:t>More space efficient representation:  reuse space for normal attributes of free records to store pointers.  (No pointers stored in in-use records.)</a:t>
            </a:r>
          </a:p>
          <a:p>
            <a:pPr eaLnBrk="1" hangingPunct="1"/>
            <a:endParaRPr lang="en-US" sz="2000" dirty="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6313" r="1993" b="6645"/>
          <a:stretch>
            <a:fillRect/>
          </a:stretch>
        </p:blipFill>
        <p:spPr bwMode="auto">
          <a:xfrm>
            <a:off x="4724400" y="2209800"/>
            <a:ext cx="4229100" cy="28606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13BFC88-070A-4FEA-9350-020A69F93A6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66675"/>
            <a:ext cx="8131175" cy="868363"/>
          </a:xfrm>
        </p:spPr>
        <p:txBody>
          <a:bodyPr/>
          <a:lstStyle/>
          <a:p>
            <a:pPr eaLnBrk="1" hangingPunct="1"/>
            <a:r>
              <a:rPr lang="en-US" smtClean="0"/>
              <a:t>Variable-Length Records </a:t>
            </a:r>
            <a:br>
              <a:rPr lang="en-US" smtClean="0"/>
            </a:br>
            <a:r>
              <a:rPr lang="en-US" smtClean="0"/>
              <a:t>Byte String Representation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022350"/>
            <a:ext cx="8005763" cy="4926013"/>
          </a:xfrm>
        </p:spPr>
        <p:txBody>
          <a:bodyPr/>
          <a:lstStyle/>
          <a:p>
            <a:pPr eaLnBrk="1" hangingPunct="1"/>
            <a:r>
              <a:rPr lang="en-US" dirty="0" smtClean="0"/>
              <a:t>Variable-length records arise in database systems in several ways:</a:t>
            </a:r>
          </a:p>
          <a:p>
            <a:pPr lvl="1" eaLnBrk="1" hangingPunct="1"/>
            <a:r>
              <a:rPr lang="en-US" dirty="0" smtClean="0"/>
              <a:t>Storage of multiple record types in a file.</a:t>
            </a:r>
          </a:p>
          <a:p>
            <a:pPr lvl="1" eaLnBrk="1" hangingPunct="1"/>
            <a:r>
              <a:rPr lang="en-US" dirty="0" smtClean="0"/>
              <a:t>Record types that allow variable lengths for one or more fields.</a:t>
            </a:r>
          </a:p>
          <a:p>
            <a:pPr lvl="1" eaLnBrk="1" hangingPunct="1"/>
            <a:r>
              <a:rPr lang="en-US" dirty="0" smtClean="0"/>
              <a:t>Record types that allow repeating fields.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Simple (but bad) solution:</a:t>
            </a:r>
            <a:r>
              <a:rPr lang="en-US" dirty="0" smtClean="0">
                <a:solidFill>
                  <a:schemeClr val="tx2"/>
                </a:solidFill>
              </a:rPr>
              <a:t> Byte string representation</a:t>
            </a:r>
          </a:p>
          <a:p>
            <a:pPr lvl="1" eaLnBrk="1" hangingPunct="1"/>
            <a:r>
              <a:rPr lang="en-US" dirty="0" smtClean="0"/>
              <a:t>Attach an </a:t>
            </a:r>
            <a:r>
              <a:rPr lang="en-US" i="1" dirty="0" smtClean="0"/>
              <a:t>end-of-record</a:t>
            </a:r>
            <a:r>
              <a:rPr lang="en-US" dirty="0" smtClean="0"/>
              <a:t> (</a:t>
            </a:r>
            <a:r>
              <a:rPr lang="en-US" dirty="0" smtClean="0">
                <a:sym typeface="Symbol" pitchFamily="18" charset="2"/>
              </a:rPr>
              <a:t>) control character to the end of each record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Difficulty with deletion (fragmentation of free space)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Difficulty with growth (movement of records is difficult).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A368E1B-8317-4E73-8532-D549BD5E1B9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309563"/>
            <a:ext cx="8077200" cy="833437"/>
          </a:xfrm>
        </p:spPr>
        <p:txBody>
          <a:bodyPr/>
          <a:lstStyle/>
          <a:p>
            <a:pPr eaLnBrk="1" hangingPunct="1"/>
            <a:r>
              <a:rPr lang="en-US" smtClean="0"/>
              <a:t>Variable-Length Records</a:t>
            </a:r>
            <a:br>
              <a:rPr lang="en-US" smtClean="0"/>
            </a:br>
            <a:r>
              <a:rPr lang="en-US" smtClean="0"/>
              <a:t>Reserved space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142163" cy="1647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Reserved space</a:t>
            </a:r>
            <a:r>
              <a:rPr lang="en-US" dirty="0" smtClean="0"/>
              <a:t> – can use fixed-length records of a known maximum length; unused space in shorter records filled with a null or end-of-record symbol.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29597" r="1077" b="29886"/>
          <a:stretch>
            <a:fillRect/>
          </a:stretch>
        </p:blipFill>
        <p:spPr bwMode="auto">
          <a:xfrm>
            <a:off x="1016000" y="3441700"/>
            <a:ext cx="6869113" cy="213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1485</Words>
  <Application>Microsoft Office PowerPoint</Application>
  <PresentationFormat>On-screen Show (4:3)</PresentationFormat>
  <Paragraphs>216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Memory Hierarchy and File Structures </vt:lpstr>
      <vt:lpstr>Storage Hierarchy</vt:lpstr>
      <vt:lpstr>Magnetic Disks</vt:lpstr>
      <vt:lpstr>File Organization</vt:lpstr>
      <vt:lpstr>Fixed-Length Records</vt:lpstr>
      <vt:lpstr>Fixed-Length Records - Free Lists</vt:lpstr>
      <vt:lpstr>Variable-Length Records  Byte String Representation</vt:lpstr>
      <vt:lpstr>Variable-Length Records Reserved space</vt:lpstr>
      <vt:lpstr>Variable-Length Records Pointer Method</vt:lpstr>
      <vt:lpstr>Organization of Records in Files</vt:lpstr>
      <vt:lpstr>Unordered (Heap) Files</vt:lpstr>
      <vt:lpstr>Heap File Using a Page Directory</vt:lpstr>
      <vt:lpstr>Sequential File Organization</vt:lpstr>
      <vt:lpstr>Sequential File Organization (Cont.)</vt:lpstr>
      <vt:lpstr>Hashing as a file organization </vt:lpstr>
      <vt:lpstr>Hashing as a file organization (cont)</vt:lpstr>
      <vt:lpstr>Hashing as a file organization (cont)</vt:lpstr>
      <vt:lpstr>Cost Analysis of File Organizations</vt:lpstr>
      <vt:lpstr>Cost of Operations </vt:lpstr>
      <vt:lpstr>Data Dictionary Storage</vt:lpstr>
      <vt:lpstr>Data Dictionary Storage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</cp:lastModifiedBy>
  <cp:revision>116</cp:revision>
  <dcterms:modified xsi:type="dcterms:W3CDTF">2015-03-18T08:22:33Z</dcterms:modified>
</cp:coreProperties>
</file>