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23" r:id="rId2"/>
    <p:sldId id="369" r:id="rId3"/>
    <p:sldId id="352" r:id="rId4"/>
    <p:sldId id="353" r:id="rId5"/>
    <p:sldId id="354" r:id="rId6"/>
    <p:sldId id="355" r:id="rId7"/>
    <p:sldId id="361" r:id="rId8"/>
    <p:sldId id="365" r:id="rId9"/>
    <p:sldId id="337" r:id="rId10"/>
    <p:sldId id="360" r:id="rId11"/>
    <p:sldId id="356" r:id="rId12"/>
    <p:sldId id="357" r:id="rId13"/>
    <p:sldId id="368" r:id="rId14"/>
    <p:sldId id="370" r:id="rId15"/>
    <p:sldId id="371" r:id="rId16"/>
    <p:sldId id="358" r:id="rId17"/>
    <p:sldId id="363" r:id="rId18"/>
    <p:sldId id="364" r:id="rId19"/>
    <p:sldId id="348" r:id="rId20"/>
    <p:sldId id="349" r:id="rId21"/>
    <p:sldId id="350" r:id="rId22"/>
    <p:sldId id="351" r:id="rId23"/>
    <p:sldId id="362" r:id="rId24"/>
    <p:sldId id="376" r:id="rId25"/>
    <p:sldId id="377" r:id="rId26"/>
    <p:sldId id="378" r:id="rId27"/>
  </p:sldIdLst>
  <p:sldSz cx="9144000" cy="6858000" type="screen4x3"/>
  <p:notesSz cx="6743700" cy="9906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99" autoAdjust="0"/>
    <p:restoredTop sz="94660"/>
  </p:normalViewPr>
  <p:slideViewPr>
    <p:cSldViewPr>
      <p:cViewPr varScale="1">
        <p:scale>
          <a:sx n="117" d="100"/>
          <a:sy n="117" d="100"/>
        </p:scale>
        <p:origin x="-159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05350"/>
            <a:ext cx="539432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5C2951B-6898-4180-9B77-713602F92E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991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52E81EE9-C183-4FCF-B6C2-056470F404F6}" type="slidenum">
              <a:rPr lang="en-US" altLang="zh-HK" sz="1200"/>
              <a:pPr/>
              <a:t>2</a:t>
            </a:fld>
            <a:endParaRPr lang="en-US" altLang="zh-HK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zh-HK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01796D09-4B72-44D9-9CF1-F3A6A0B8D932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1363"/>
            <a:ext cx="4953000" cy="371475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3763"/>
            <a:ext cx="4946650" cy="4460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ECB70569-EB13-4E01-BFA2-E21B2D0E994D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1363"/>
            <a:ext cx="4953000" cy="371475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3763"/>
            <a:ext cx="4946650" cy="4460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55CCB9F-BDBD-4F5B-9FFE-328AD9ECFE06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1363"/>
            <a:ext cx="4953000" cy="37147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3763"/>
            <a:ext cx="4946650" cy="4460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97EFED85-4890-43A9-B343-9732505BF618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1363"/>
            <a:ext cx="4953000" cy="371475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3763"/>
            <a:ext cx="4946650" cy="4460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87C97348-8441-484A-A1FA-99541F5715C1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1363"/>
            <a:ext cx="4953000" cy="371475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3763"/>
            <a:ext cx="4946650" cy="4460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063E7BB7-61D9-4C80-B3F7-2EA375F77BC2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1363"/>
            <a:ext cx="4953000" cy="37147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3763"/>
            <a:ext cx="4946650" cy="4460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EFC0372-8874-4F61-8939-C45FE38CD413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1363"/>
            <a:ext cx="4953000" cy="37147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3763"/>
            <a:ext cx="4946650" cy="4460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EFC0372-8874-4F61-8939-C45FE38CD413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1363"/>
            <a:ext cx="4953000" cy="37147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3763"/>
            <a:ext cx="4946650" cy="4460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EFC0372-8874-4F61-8939-C45FE38CD413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1363"/>
            <a:ext cx="4953000" cy="37147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3763"/>
            <a:ext cx="4946650" cy="4460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EFC0372-8874-4F61-8939-C45FE38CD413}" type="slidenum">
              <a:rPr lang="en-US" sz="1200"/>
              <a:pPr eaLnBrk="1" hangingPunct="1"/>
              <a:t>26</a:t>
            </a:fld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1363"/>
            <a:ext cx="4953000" cy="37147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3763"/>
            <a:ext cx="4946650" cy="4460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00B5791E-31E2-4AF7-AEDA-41B18FE944F2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1363"/>
            <a:ext cx="4953000" cy="371475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3763"/>
            <a:ext cx="4946650" cy="4460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021F243-49C2-4D10-AC6A-8B871909858D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1363"/>
            <a:ext cx="4953000" cy="37147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3763"/>
            <a:ext cx="4946650" cy="4460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BA980646-0851-4608-87E1-6BC085FB1BE6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1363"/>
            <a:ext cx="4953000" cy="371475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3763"/>
            <a:ext cx="4946650" cy="4460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82E37814-B15B-4C68-A6CD-1FF7D3C7FF2A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1363"/>
            <a:ext cx="4953000" cy="371475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3763"/>
            <a:ext cx="4946650" cy="4460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82E37814-B15B-4C68-A6CD-1FF7D3C7FF2A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1363"/>
            <a:ext cx="4953000" cy="371475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3763"/>
            <a:ext cx="4946650" cy="4460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95312A70-7C0D-4434-85A7-1DC3C3D2C824}" type="slidenum">
              <a:rPr lang="en-US" altLang="zh-HK" sz="1200"/>
              <a:pPr/>
              <a:t>14</a:t>
            </a:fld>
            <a:endParaRPr lang="en-US" altLang="zh-HK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zh-HK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5A97179A-6987-47A0-942A-C1061F2ACA36}" type="slidenum">
              <a:rPr lang="en-US" altLang="zh-HK" sz="1200"/>
              <a:pPr/>
              <a:t>15</a:t>
            </a:fld>
            <a:endParaRPr lang="en-US" altLang="zh-HK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zh-HK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3903B56-43A5-4F68-A497-10C1E28CA58B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1363"/>
            <a:ext cx="4953000" cy="371475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3763"/>
            <a:ext cx="4946650" cy="4460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1830EF27-154B-47B1-BD76-88F804660F22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9293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9DCA7AE2-2AC9-496D-B6C9-E2638B31A2B4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85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6F103379-64C1-47DA-AA44-10F877404D4F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271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D0198D8C-C328-4272-88FF-157D5858BC96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897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5421502B-8401-440E-AB07-9034F162FD0E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985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B0BA4DD5-B39C-4BF3-9D7D-CEF7E82A98FE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985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959F28CF-3C84-4D3A-9997-EE4BF2555B04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324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22473F03-7607-4C98-A5FF-123023B2A33D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459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786BDD1D-026E-49AF-B9D4-A73144964492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718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F1EBB343-08B7-4650-9736-BD62025E715A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298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5783D7C4-3509-42E6-8B3E-031F4D754515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449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chemeClr val="accent2"/>
                </a:solidFill>
              </a:defRPr>
            </a:lvl1pPr>
          </a:lstStyle>
          <a:p>
            <a:r>
              <a:rPr lang="en-US" altLang="zh-TW"/>
              <a:t>COMP231 Spring 2009                  CSE, HKUST   Slide </a:t>
            </a:r>
            <a:fld id="{6D61CE5B-784F-417A-8A76-D09A7B72EBD0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B6BD5C14-94E6-463E-B00D-98A9AFDE98B9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762000" y="1295400"/>
            <a:ext cx="7772400" cy="11430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dist="135003" dir="2928844" algn="ctr" rotWithShape="0">
              <a:schemeClr val="accent1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latin typeface="Tahoma" pitchFamily="34" charset="0"/>
                <a:hlinkClick r:id="" action="ppaction://noaction">
                  <a:snd r:embed="rId2" name="TYPE.WAV"/>
                </a:hlinkClick>
              </a:rPr>
              <a:t>Comp 3311 Database Management Systems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371600" y="3886200"/>
            <a:ext cx="647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TW" dirty="0">
                <a:solidFill>
                  <a:srgbClr val="FF5050"/>
                </a:solidFill>
                <a:latin typeface="Tahoma" pitchFamily="34" charset="0"/>
              </a:rPr>
              <a:t>13. Introduction to Indexing</a:t>
            </a:r>
          </a:p>
          <a:p>
            <a:pPr algn="ctr">
              <a:spcBef>
                <a:spcPct val="20000"/>
              </a:spcBef>
            </a:pPr>
            <a:endParaRPr lang="en-US" altLang="zh-TW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B6A54F7-39A7-4A90-ADDD-7AC47208DD20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10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Ordered Indexes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7315200" cy="49530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The index that we built is </a:t>
            </a:r>
            <a:r>
              <a:rPr lang="en-US" sz="1800" dirty="0" smtClean="0">
                <a:solidFill>
                  <a:srgbClr val="FF0000"/>
                </a:solidFill>
              </a:rPr>
              <a:t>ordered</a:t>
            </a:r>
            <a:r>
              <a:rPr lang="en-US" sz="1800" dirty="0" smtClean="0"/>
              <a:t> - also called </a:t>
            </a:r>
            <a:r>
              <a:rPr lang="en-US" sz="1800" dirty="0" smtClean="0">
                <a:solidFill>
                  <a:srgbClr val="FF0000"/>
                </a:solidFill>
              </a:rPr>
              <a:t>tree</a:t>
            </a:r>
            <a:r>
              <a:rPr lang="en-US" sz="1800" dirty="0" smtClean="0"/>
              <a:t>-indexed</a:t>
            </a:r>
          </a:p>
          <a:p>
            <a:pPr lvl="1" eaLnBrk="1" hangingPunct="1"/>
            <a:r>
              <a:rPr lang="en-US" sz="1600" dirty="0" smtClean="0"/>
              <a:t>Because the index entries are sorted on the search key (e.g., HKID)</a:t>
            </a:r>
          </a:p>
          <a:p>
            <a:pPr lvl="1" eaLnBrk="1" hangingPunct="1"/>
            <a:r>
              <a:rPr lang="en-US" sz="1600" dirty="0" smtClean="0"/>
              <a:t>There are other types of indexes (e.g., hash indexes, bitmaps)</a:t>
            </a:r>
          </a:p>
          <a:p>
            <a:pPr lvl="1" eaLnBrk="1" hangingPunct="1"/>
            <a:r>
              <a:rPr lang="en-US" sz="1600" dirty="0" smtClean="0"/>
              <a:t>Good for </a:t>
            </a:r>
            <a:r>
              <a:rPr lang="en-US" sz="1600" dirty="0" smtClean="0">
                <a:solidFill>
                  <a:srgbClr val="FF0000"/>
                </a:solidFill>
              </a:rPr>
              <a:t>equality</a:t>
            </a:r>
            <a:r>
              <a:rPr lang="en-US" sz="1600" dirty="0" smtClean="0"/>
              <a:t> and </a:t>
            </a:r>
            <a:r>
              <a:rPr lang="en-US" sz="1600" dirty="0" smtClean="0">
                <a:solidFill>
                  <a:srgbClr val="FF0000"/>
                </a:solidFill>
              </a:rPr>
              <a:t>range</a:t>
            </a:r>
            <a:r>
              <a:rPr lang="en-US" sz="1600" dirty="0" smtClean="0"/>
              <a:t> search</a:t>
            </a:r>
          </a:p>
          <a:p>
            <a:pPr eaLnBrk="1" hangingPunct="1"/>
            <a:r>
              <a:rPr lang="en-US" sz="1800" dirty="0" smtClean="0"/>
              <a:t>When looking up for a record, we always start from the root, and follow a single path to the leaf that contains the search key of the record. Then, we perform an additional access to get the record from the data file</a:t>
            </a:r>
          </a:p>
          <a:p>
            <a:pPr lvl="1" eaLnBrk="1" hangingPunct="1"/>
            <a:r>
              <a:rPr lang="en-US" sz="1600" dirty="0" smtClean="0"/>
              <a:t>The cost, in terms of page accesses, is the height of the tree (number of levels) plus 1 (for a single record)</a:t>
            </a:r>
          </a:p>
          <a:p>
            <a:pPr eaLnBrk="1" hangingPunct="1"/>
            <a:r>
              <a:rPr lang="en-US" sz="1800" dirty="0" smtClean="0"/>
              <a:t>An index page is also called index </a:t>
            </a:r>
            <a:r>
              <a:rPr lang="en-US" sz="1800" dirty="0" smtClean="0">
                <a:solidFill>
                  <a:srgbClr val="FF0000"/>
                </a:solidFill>
              </a:rPr>
              <a:t>node</a:t>
            </a:r>
          </a:p>
          <a:p>
            <a:pPr eaLnBrk="1" hangingPunct="1"/>
            <a:r>
              <a:rPr lang="en-US" sz="1800" dirty="0" smtClean="0"/>
              <a:t>The number of children (pointers) of a node is called the </a:t>
            </a:r>
            <a:r>
              <a:rPr lang="en-US" sz="1800" dirty="0" err="1" smtClean="0">
                <a:solidFill>
                  <a:srgbClr val="FF0000"/>
                </a:solidFill>
              </a:rPr>
              <a:t>fanout</a:t>
            </a:r>
            <a:endParaRPr lang="en-US" sz="1800" dirty="0" smtClean="0"/>
          </a:p>
          <a:p>
            <a:pPr lvl="1" eaLnBrk="1" hangingPunct="1"/>
            <a:r>
              <a:rPr lang="en-US" sz="1600" dirty="0" smtClean="0"/>
              <a:t>In our example, the </a:t>
            </a:r>
            <a:r>
              <a:rPr lang="en-US" sz="1600" dirty="0" err="1" smtClean="0"/>
              <a:t>fanout</a:t>
            </a:r>
            <a:r>
              <a:rPr lang="en-US" sz="1600" dirty="0" smtClean="0"/>
              <a:t> is 100</a:t>
            </a:r>
          </a:p>
          <a:p>
            <a:pPr eaLnBrk="1" hangingPunct="1"/>
            <a:r>
              <a:rPr lang="en-US" sz="1800" dirty="0" smtClean="0"/>
              <a:t>The height of the tree is </a:t>
            </a:r>
            <a:r>
              <a:rPr lang="en-US" sz="1800" dirty="0" smtClean="0">
                <a:sym typeface="Symbol" pitchFamily="18" charset="2"/>
              </a:rPr>
              <a:t></a:t>
            </a:r>
            <a:r>
              <a:rPr lang="en-US" sz="1800" dirty="0" err="1" smtClean="0"/>
              <a:t>log</a:t>
            </a:r>
            <a:r>
              <a:rPr lang="en-US" sz="1800" baseline="-25000" dirty="0" err="1" smtClean="0"/>
              <a:t>fanout</a:t>
            </a:r>
            <a:r>
              <a:rPr lang="en-US" sz="1800" dirty="0" smtClean="0"/>
              <a:t>(#index entries)</a:t>
            </a:r>
            <a:r>
              <a:rPr lang="en-US" sz="1800" dirty="0" smtClean="0">
                <a:sym typeface="Symbol" pitchFamily="18" charset="2"/>
              </a:rPr>
              <a:t></a:t>
            </a:r>
          </a:p>
          <a:p>
            <a:pPr lvl="1" eaLnBrk="1" hangingPunct="1"/>
            <a:r>
              <a:rPr lang="en-US" sz="1600" dirty="0" smtClean="0"/>
              <a:t>In our first example, the height is </a:t>
            </a:r>
            <a:r>
              <a:rPr lang="en-US" sz="1600" dirty="0" smtClean="0">
                <a:sym typeface="Symbol" pitchFamily="18" charset="2"/>
              </a:rPr>
              <a:t></a:t>
            </a:r>
            <a:r>
              <a:rPr lang="en-US" sz="1600" dirty="0" smtClean="0"/>
              <a:t>log</a:t>
            </a:r>
            <a:r>
              <a:rPr lang="en-US" sz="1600" baseline="-25000" dirty="0" smtClean="0"/>
              <a:t>100</a:t>
            </a:r>
            <a:r>
              <a:rPr lang="en-US" sz="1600" dirty="0" smtClean="0"/>
              <a:t>(10</a:t>
            </a:r>
            <a:r>
              <a:rPr lang="en-US" sz="1600" baseline="30000" dirty="0" smtClean="0"/>
              <a:t>6</a:t>
            </a:r>
            <a:r>
              <a:rPr lang="en-US" sz="1600" dirty="0" smtClean="0"/>
              <a:t>)</a:t>
            </a:r>
            <a:r>
              <a:rPr lang="en-US" sz="1600" dirty="0" smtClean="0">
                <a:sym typeface="Symbol" pitchFamily="18" charset="2"/>
              </a:rPr>
              <a:t> </a:t>
            </a:r>
            <a:r>
              <a:rPr lang="en-US" altLang="zh-CN" sz="1600" dirty="0">
                <a:solidFill>
                  <a:srgbClr val="0070C0"/>
                </a:solidFill>
                <a:ea typeface="SimSun" pitchFamily="2" charset="-122"/>
              </a:rPr>
              <a:t>= </a:t>
            </a:r>
            <a:r>
              <a:rPr lang="en-US" altLang="zh-CN" sz="1600" dirty="0" smtClean="0">
                <a:solidFill>
                  <a:srgbClr val="0070C0"/>
                </a:solidFill>
                <a:ea typeface="SimSun" pitchFamily="2" charset="-122"/>
              </a:rPr>
              <a:t>3</a:t>
            </a:r>
            <a:endParaRPr lang="en-US" sz="1600" dirty="0" smtClean="0"/>
          </a:p>
          <a:p>
            <a:pPr eaLnBrk="1" hangingPunct="1"/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A3109661-B724-4C07-8F69-13A667D2390F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11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685800"/>
          </a:xfrm>
        </p:spPr>
        <p:txBody>
          <a:bodyPr/>
          <a:lstStyle/>
          <a:p>
            <a:pPr eaLnBrk="1" hangingPunct="1"/>
            <a:r>
              <a:rPr lang="en-US" smtClean="0"/>
              <a:t>Primary vs. Secondary Indexes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15400" cy="1295400"/>
          </a:xfrm>
        </p:spPr>
        <p:txBody>
          <a:bodyPr/>
          <a:lstStyle/>
          <a:p>
            <a:pPr eaLnBrk="1" hangingPunct="1"/>
            <a:r>
              <a:rPr lang="en-US" sz="2000" b="1" dirty="0" smtClean="0">
                <a:solidFill>
                  <a:srgbClr val="FF0000"/>
                </a:solidFill>
              </a:rPr>
              <a:t>Primary index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/>
              <a:t>(also called </a:t>
            </a:r>
            <a:r>
              <a:rPr lang="en-US" sz="2000" b="1" dirty="0" smtClean="0">
                <a:solidFill>
                  <a:srgbClr val="FF0000"/>
                </a:solidFill>
              </a:rPr>
              <a:t>clustering index</a:t>
            </a:r>
            <a:r>
              <a:rPr lang="en-US" sz="2000" dirty="0" smtClean="0">
                <a:solidFill>
                  <a:schemeClr val="tx2"/>
                </a:solidFill>
              </a:rPr>
              <a:t>)</a:t>
            </a:r>
            <a:r>
              <a:rPr lang="en-US" sz="2000" b="1" dirty="0" smtClean="0"/>
              <a:t>: </a:t>
            </a:r>
            <a:r>
              <a:rPr lang="en-US" sz="2000" dirty="0" smtClean="0"/>
              <a:t>when the data file is sorted on search key of the index (e.g., index on HKID)</a:t>
            </a:r>
          </a:p>
          <a:p>
            <a:pPr lvl="1" eaLnBrk="1" hangingPunct="1"/>
            <a:r>
              <a:rPr lang="en-US" sz="1600" dirty="0" smtClean="0"/>
              <a:t>Index-sequential file</a:t>
            </a:r>
            <a:r>
              <a:rPr lang="en-US" sz="1600" b="1" dirty="0" smtClean="0"/>
              <a:t>:</a:t>
            </a:r>
            <a:r>
              <a:rPr lang="en-US" sz="1600" dirty="0" smtClean="0"/>
              <a:t> ordered sequential file with a primary index (also called ISAM - indexed sequential access method)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3886200"/>
            <a:ext cx="8915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b="1" kern="0" dirty="0">
                <a:solidFill>
                  <a:srgbClr val="FF0000"/>
                </a:solidFill>
                <a:latin typeface="+mn-lt"/>
                <a:ea typeface="+mn-ea"/>
              </a:rPr>
              <a:t>Secondary index</a:t>
            </a:r>
            <a:r>
              <a:rPr lang="en-US" sz="2000" b="1" kern="0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lang="en-US" sz="2000" kern="0" dirty="0">
                <a:latin typeface="+mn-lt"/>
                <a:ea typeface="+mn-ea"/>
              </a:rPr>
              <a:t>(also called </a:t>
            </a:r>
            <a:r>
              <a:rPr lang="en-US" sz="2000" b="1" kern="0" dirty="0">
                <a:solidFill>
                  <a:srgbClr val="FF0000"/>
                </a:solidFill>
                <a:latin typeface="+mn-lt"/>
                <a:ea typeface="+mn-ea"/>
              </a:rPr>
              <a:t>non-clustering index</a:t>
            </a:r>
            <a:r>
              <a:rPr lang="en-US" sz="2000" kern="0" dirty="0">
                <a:solidFill>
                  <a:schemeClr val="tx2"/>
                </a:solidFill>
                <a:latin typeface="+mn-lt"/>
                <a:ea typeface="+mn-ea"/>
              </a:rPr>
              <a:t>)</a:t>
            </a:r>
            <a:r>
              <a:rPr lang="en-US" sz="2000" b="1" kern="0" dirty="0">
                <a:latin typeface="+mn-lt"/>
                <a:ea typeface="+mn-ea"/>
              </a:rPr>
              <a:t>: </a:t>
            </a:r>
            <a:r>
              <a:rPr lang="en-US" sz="2000" kern="0" dirty="0">
                <a:latin typeface="+mn-lt"/>
                <a:ea typeface="+mn-ea"/>
              </a:rPr>
              <a:t>when the file is</a:t>
            </a:r>
            <a:r>
              <a:rPr lang="en-US" sz="2000" kern="0" dirty="0">
                <a:solidFill>
                  <a:srgbClr val="FF0000"/>
                </a:solidFill>
                <a:latin typeface="+mn-lt"/>
                <a:ea typeface="+mn-ea"/>
              </a:rPr>
              <a:t> not</a:t>
            </a:r>
            <a:r>
              <a:rPr lang="en-US" sz="2000" kern="0" dirty="0">
                <a:latin typeface="+mn-lt"/>
                <a:ea typeface="+mn-ea"/>
              </a:rPr>
              <a:t> sorted on search key of the index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209800" y="4572000"/>
          <a:ext cx="5168900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Visio" r:id="rId4" imgW="8123047" imgH="2799415" progId="">
                  <p:embed/>
                </p:oleObj>
              </mc:Choice>
              <mc:Fallback>
                <p:oleObj name="Visio" r:id="rId4" imgW="8123047" imgH="2799415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572000"/>
                        <a:ext cx="5168900" cy="178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981200" y="2133600"/>
          <a:ext cx="5168900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Visio" r:id="rId6" imgW="8123047" imgH="2799415" progId="">
                  <p:embed/>
                </p:oleObj>
              </mc:Choice>
              <mc:Fallback>
                <p:oleObj name="Visio" r:id="rId6" imgW="8123047" imgH="2799415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133600"/>
                        <a:ext cx="5168900" cy="178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>
                <a:solidFill>
                  <a:schemeClr val="accent2"/>
                </a:solidFill>
              </a:rPr>
              <a:t> </a:t>
            </a:r>
            <a:fld id="{77C4ED53-3E7E-4170-A493-193289E5AF5F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12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Sparse vs. Dense Indexes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239000" cy="44958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solidFill>
                  <a:srgbClr val="FF0000"/>
                </a:solidFill>
              </a:rPr>
              <a:t>Sparse</a:t>
            </a:r>
            <a:r>
              <a:rPr lang="en-US" sz="1800" dirty="0" smtClean="0">
                <a:solidFill>
                  <a:schemeClr val="tx2"/>
                </a:solidFill>
              </a:rPr>
              <a:t> Index</a:t>
            </a:r>
            <a:r>
              <a:rPr lang="en-US" sz="1800" dirty="0" smtClean="0"/>
              <a:t>:  contains index records for </a:t>
            </a:r>
            <a:r>
              <a:rPr lang="en-US" sz="1800" dirty="0" smtClean="0">
                <a:solidFill>
                  <a:srgbClr val="FF0000"/>
                </a:solidFill>
              </a:rPr>
              <a:t>some</a:t>
            </a:r>
            <a:r>
              <a:rPr lang="en-US" sz="1800" dirty="0" smtClean="0"/>
              <a:t> search-key values only</a:t>
            </a:r>
          </a:p>
          <a:p>
            <a:pPr lvl="1" eaLnBrk="1" hangingPunct="1"/>
            <a:r>
              <a:rPr lang="en-US" sz="1600" dirty="0" smtClean="0"/>
              <a:t>O</a:t>
            </a:r>
            <a:r>
              <a:rPr lang="en-US" sz="1600" dirty="0" smtClean="0">
                <a:solidFill>
                  <a:schemeClr val="tx2"/>
                </a:solidFill>
              </a:rPr>
              <a:t>nly applicable to primary indexes</a:t>
            </a:r>
          </a:p>
          <a:p>
            <a:pPr lvl="1" eaLnBrk="1" hangingPunct="1"/>
            <a:r>
              <a:rPr lang="en-US" sz="1600" dirty="0" smtClean="0">
                <a:solidFill>
                  <a:schemeClr val="tx2"/>
                </a:solidFill>
              </a:rPr>
              <a:t>In our HKID index, we only have index entries for the first record in each page of the file</a:t>
            </a:r>
          </a:p>
          <a:p>
            <a:pPr lvl="1" eaLnBrk="1" hangingPunct="1"/>
            <a:r>
              <a:rPr lang="en-US" sz="1600" dirty="0" smtClean="0"/>
              <a:t>In general, we have an index entry for every file page, corresponding to the minimum search-key value in the page.</a:t>
            </a:r>
          </a:p>
          <a:p>
            <a:pPr eaLnBrk="1" hangingPunct="1"/>
            <a:r>
              <a:rPr lang="en-US" sz="1800" dirty="0" smtClean="0"/>
              <a:t>To locate a record with search-key value </a:t>
            </a:r>
            <a:r>
              <a:rPr lang="en-US" sz="1800" i="1" dirty="0" smtClean="0"/>
              <a:t>K</a:t>
            </a:r>
            <a:r>
              <a:rPr lang="en-US" sz="1800" dirty="0" smtClean="0"/>
              <a:t> we:</a:t>
            </a:r>
          </a:p>
          <a:p>
            <a:pPr lvl="1" eaLnBrk="1" hangingPunct="1"/>
            <a:r>
              <a:rPr lang="en-US" sz="1600" dirty="0" smtClean="0"/>
              <a:t>Find index record with largest search-key value &lt;= </a:t>
            </a:r>
            <a:r>
              <a:rPr lang="en-US" sz="1600" i="1" dirty="0" smtClean="0"/>
              <a:t>K</a:t>
            </a:r>
            <a:endParaRPr lang="en-US" sz="1600" dirty="0" smtClean="0"/>
          </a:p>
          <a:p>
            <a:pPr lvl="1" eaLnBrk="1" hangingPunct="1"/>
            <a:r>
              <a:rPr lang="en-US" sz="1600" dirty="0" smtClean="0"/>
              <a:t>Search file sequentially starting at the record to which the index record points</a:t>
            </a:r>
          </a:p>
          <a:p>
            <a:pPr eaLnBrk="1" hangingPunct="1"/>
            <a:r>
              <a:rPr lang="en-US" sz="1800" dirty="0" smtClean="0"/>
              <a:t>Less space and less maintenance overhead for insertions and deletions</a:t>
            </a:r>
          </a:p>
          <a:p>
            <a:pPr eaLnBrk="1" hangingPunct="1"/>
            <a:r>
              <a:rPr lang="en-US" sz="1800" dirty="0" smtClean="0"/>
              <a:t>An index that has an entry for every search key value is called </a:t>
            </a:r>
            <a:r>
              <a:rPr lang="en-US" sz="1800" dirty="0" smtClean="0">
                <a:solidFill>
                  <a:srgbClr val="FF0000"/>
                </a:solidFill>
              </a:rPr>
              <a:t>dense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>
                <a:solidFill>
                  <a:schemeClr val="accent2"/>
                </a:solidFill>
              </a:rPr>
              <a:t> </a:t>
            </a:r>
            <a:fld id="{77C4ED53-3E7E-4170-A493-193289E5AF5F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13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Sparse vs. Dense Indexes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" t="22430" r="1122" b="22679"/>
          <a:stretch>
            <a:fillRect/>
          </a:stretch>
        </p:blipFill>
        <p:spPr bwMode="auto">
          <a:xfrm>
            <a:off x="3904612" y="4038600"/>
            <a:ext cx="4894942" cy="20574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" t="21053" r="832" b="20776"/>
          <a:stretch>
            <a:fillRect/>
          </a:stretch>
        </p:blipFill>
        <p:spPr bwMode="auto">
          <a:xfrm>
            <a:off x="685800" y="1600200"/>
            <a:ext cx="4810455" cy="21336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5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Multilevel Index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391400" cy="4419600"/>
          </a:xfrm>
        </p:spPr>
        <p:txBody>
          <a:bodyPr/>
          <a:lstStyle/>
          <a:p>
            <a:r>
              <a:rPr lang="en-US" altLang="zh-HK" sz="2000" dirty="0" smtClean="0">
                <a:ea typeface="新細明體" charset="-120"/>
              </a:rPr>
              <a:t>If primary index does not fit in memory, access becomes expensive!</a:t>
            </a:r>
          </a:p>
          <a:p>
            <a:r>
              <a:rPr lang="en-US" altLang="zh-HK" sz="2000" dirty="0" smtClean="0">
                <a:ea typeface="新細明體" charset="-120"/>
              </a:rPr>
              <a:t>To reduce number of disk accesses to index records, treat primary index kept on disk as a sequential file and construct a sparse index on it</a:t>
            </a:r>
          </a:p>
          <a:p>
            <a:pPr lvl="1"/>
            <a:r>
              <a:rPr lang="en-US" altLang="zh-HK" sz="1800" dirty="0" smtClean="0">
                <a:ea typeface="新細明體" charset="-120"/>
              </a:rPr>
              <a:t>	outer index – a sparse index of primary index</a:t>
            </a:r>
          </a:p>
          <a:p>
            <a:pPr lvl="1"/>
            <a:r>
              <a:rPr lang="en-US" altLang="zh-HK" sz="1800" dirty="0" smtClean="0">
                <a:ea typeface="新細明體" charset="-120"/>
              </a:rPr>
              <a:t>	inner index – the primary index file</a:t>
            </a:r>
          </a:p>
          <a:p>
            <a:r>
              <a:rPr lang="en-US" altLang="zh-HK" sz="2000" dirty="0" smtClean="0">
                <a:ea typeface="新細明體" charset="-120"/>
              </a:rPr>
              <a:t>If even outer index is too large to fit in main memory, yet another level of index can be created, and so on</a:t>
            </a:r>
          </a:p>
          <a:p>
            <a:r>
              <a:rPr lang="en-US" altLang="zh-HK" sz="2000" dirty="0" smtClean="0">
                <a:ea typeface="新細明體" charset="-120"/>
              </a:rPr>
              <a:t>Indexes at all levels must be updated on insertion or deletion from the file</a:t>
            </a:r>
          </a:p>
        </p:txBody>
      </p:sp>
    </p:spTree>
    <p:extLst>
      <p:ext uri="{BB962C8B-B14F-4D97-AF65-F5344CB8AC3E}">
        <p14:creationId xmlns:p14="http://schemas.microsoft.com/office/powerpoint/2010/main" val="2209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49237"/>
            <a:ext cx="8077200" cy="436563"/>
          </a:xfrm>
        </p:spPr>
        <p:txBody>
          <a:bodyPr/>
          <a:lstStyle/>
          <a:p>
            <a:pPr>
              <a:defRPr/>
            </a:pPr>
            <a:r>
              <a:rPr lang="en-US" sz="2800" smtClean="0"/>
              <a:t>Multilevel Index (Cont.)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3" t="1595" r="17464" b="1276"/>
          <a:stretch>
            <a:fillRect/>
          </a:stretch>
        </p:blipFill>
        <p:spPr bwMode="auto">
          <a:xfrm>
            <a:off x="2209800" y="1212850"/>
            <a:ext cx="4193417" cy="473075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37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>
                <a:solidFill>
                  <a:schemeClr val="accent2"/>
                </a:solidFill>
              </a:rPr>
              <a:t> </a:t>
            </a:r>
            <a:fld id="{E1FD1A5D-585B-4861-8DF1-28628514C9BD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16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Example of Secondary Dense Index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391400" cy="48768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How to find records given the name in our HK resident database? (We have primary index on HKID)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Answer: build another index on the name</a:t>
            </a:r>
          </a:p>
          <a:p>
            <a:pPr lvl="1" eaLnBrk="1" hangingPunct="1"/>
            <a:r>
              <a:rPr lang="en-US" sz="1600" dirty="0" smtClean="0"/>
              <a:t>Since the file is sorted on the HKID, the new index must be secondary and dense.</a:t>
            </a:r>
          </a:p>
          <a:p>
            <a:pPr lvl="1" eaLnBrk="1" hangingPunct="1"/>
            <a:r>
              <a:rPr lang="en-US" sz="1600" dirty="0" smtClean="0"/>
              <a:t>Assuming that all names are distinct, your index will contain 10 million entries.</a:t>
            </a:r>
          </a:p>
          <a:p>
            <a:pPr lvl="1" eaLnBrk="1" hangingPunct="1"/>
            <a:r>
              <a:rPr lang="en-US" sz="1600" dirty="0" smtClean="0"/>
              <a:t>Assuming that the </a:t>
            </a:r>
            <a:r>
              <a:rPr lang="en-US" sz="1600" dirty="0" err="1" smtClean="0"/>
              <a:t>fanout</a:t>
            </a:r>
            <a:r>
              <a:rPr lang="en-US" sz="1600" dirty="0" smtClean="0"/>
              <a:t> is again 100, cost of finding a record index given the name is  </a:t>
            </a:r>
            <a:r>
              <a:rPr lang="en-US" sz="1600" dirty="0" smtClean="0">
                <a:sym typeface="Symbol" pitchFamily="18" charset="2"/>
              </a:rPr>
              <a:t></a:t>
            </a:r>
            <a:r>
              <a:rPr lang="en-US" sz="1600" dirty="0" smtClean="0"/>
              <a:t>log</a:t>
            </a:r>
            <a:r>
              <a:rPr lang="en-US" sz="1600" baseline="-25000" dirty="0" smtClean="0"/>
              <a:t>100</a:t>
            </a:r>
            <a:r>
              <a:rPr lang="en-US" sz="1600" dirty="0" smtClean="0"/>
              <a:t>(10</a:t>
            </a:r>
            <a:r>
              <a:rPr lang="en-US" sz="1600" baseline="30000" dirty="0" smtClean="0"/>
              <a:t>7</a:t>
            </a:r>
            <a:r>
              <a:rPr lang="en-US" sz="1600" dirty="0" smtClean="0"/>
              <a:t>)</a:t>
            </a:r>
            <a:r>
              <a:rPr lang="en-US" sz="1600" dirty="0" smtClean="0">
                <a:sym typeface="Symbol" pitchFamily="18" charset="2"/>
              </a:rPr>
              <a:t></a:t>
            </a:r>
            <a:r>
              <a:rPr lang="en-US" sz="1600" dirty="0" smtClean="0"/>
              <a:t> </a:t>
            </a:r>
            <a:r>
              <a:rPr lang="en-US" altLang="zh-CN" sz="1600" dirty="0">
                <a:solidFill>
                  <a:srgbClr val="0070C0"/>
                </a:solidFill>
                <a:ea typeface="SimSun" pitchFamily="2" charset="-122"/>
              </a:rPr>
              <a:t>= </a:t>
            </a:r>
            <a:r>
              <a:rPr lang="en-US" altLang="zh-CN" sz="1600" dirty="0" smtClean="0">
                <a:solidFill>
                  <a:srgbClr val="0070C0"/>
                </a:solidFill>
                <a:ea typeface="SimSun" pitchFamily="2" charset="-122"/>
              </a:rPr>
              <a:t>4</a:t>
            </a:r>
            <a:endParaRPr lang="en-US" sz="16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Secondary index almost as good as primary index (in terms of cost) when retrieving a single record</a:t>
            </a:r>
          </a:p>
          <a:p>
            <a:pPr lvl="1" eaLnBrk="1" hangingPunct="1"/>
            <a:r>
              <a:rPr lang="en-US" sz="1600" dirty="0" smtClean="0"/>
              <a:t>However, maybe very expensive when retrieving many records (e.g., for range queries)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>
                <a:solidFill>
                  <a:schemeClr val="accent2"/>
                </a:solidFill>
              </a:rPr>
              <a:t> </a:t>
            </a:r>
            <a:fld id="{B3768D90-BC1D-4F07-9EFD-07C60AF34A9E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17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Ordered Indexes on Non-Candidate Keys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7467600" cy="48768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Given an index on the name, it may happen several people have the same name! (If the index is primary and sparse, this is not a problem)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Option 1: use variable length index entries</a:t>
            </a:r>
          </a:p>
          <a:p>
            <a:pPr lvl="1" eaLnBrk="1" hangingPunct="1"/>
            <a:r>
              <a:rPr lang="en-US" sz="1400" dirty="0" smtClean="0"/>
              <a:t>Each entry contains a name, and pointers to all records with this name</a:t>
            </a:r>
          </a:p>
          <a:p>
            <a:pPr lvl="1" eaLnBrk="1" hangingPunct="1"/>
            <a:r>
              <a:rPr lang="en-US" sz="1400" dirty="0" smtClean="0"/>
              <a:t>Example: &lt;Wilfred Ng, pnt1, pnt2, …., </a:t>
            </a:r>
            <a:r>
              <a:rPr lang="en-US" sz="1400" dirty="0" err="1" smtClean="0"/>
              <a:t>pntn</a:t>
            </a:r>
            <a:r>
              <a:rPr lang="en-US" sz="1400" dirty="0" smtClean="0"/>
              <a:t>&gt;</a:t>
            </a:r>
          </a:p>
          <a:p>
            <a:pPr lvl="1" eaLnBrk="1" hangingPunct="1"/>
            <a:r>
              <a:rPr lang="en-US" sz="1400" dirty="0" smtClean="0"/>
              <a:t>Problem: complicated implementation as it needs a file organization that supports records of variable length.</a:t>
            </a:r>
          </a:p>
          <a:p>
            <a:pPr eaLnBrk="1" hangingPunct="1"/>
            <a:r>
              <a:rPr lang="en-US" sz="1800" dirty="0" smtClean="0"/>
              <a:t>Option 2: use multiples index entries per name</a:t>
            </a:r>
          </a:p>
          <a:p>
            <a:pPr lvl="1" eaLnBrk="1" hangingPunct="1"/>
            <a:r>
              <a:rPr lang="en-US" sz="1400" dirty="0" smtClean="0"/>
              <a:t>There is an entry for every person, if he/she shares the same name with other people</a:t>
            </a:r>
          </a:p>
          <a:p>
            <a:pPr lvl="1" eaLnBrk="1" hangingPunct="1"/>
            <a:r>
              <a:rPr lang="en-US" sz="1400" dirty="0" smtClean="0"/>
              <a:t>Example: &lt;</a:t>
            </a:r>
            <a:r>
              <a:rPr lang="en-US" altLang="zh-CN" sz="1400" dirty="0" smtClean="0"/>
              <a:t>Wilfred Ng</a:t>
            </a:r>
            <a:r>
              <a:rPr lang="en-US" sz="1400" dirty="0" smtClean="0"/>
              <a:t>, pnt1&gt;, &lt;</a:t>
            </a:r>
            <a:r>
              <a:rPr lang="en-US" altLang="zh-CN" sz="1400" dirty="0" smtClean="0"/>
              <a:t>Wilfred Ng</a:t>
            </a:r>
            <a:r>
              <a:rPr lang="en-US" sz="1400" dirty="0" smtClean="0"/>
              <a:t>, pnt2&gt;,…., &lt;</a:t>
            </a:r>
            <a:r>
              <a:rPr lang="en-US" altLang="zh-CN" sz="1400" dirty="0" smtClean="0"/>
              <a:t>Wilfred Ng</a:t>
            </a:r>
            <a:r>
              <a:rPr lang="en-US" sz="1400" dirty="0" smtClean="0"/>
              <a:t>, </a:t>
            </a:r>
            <a:r>
              <a:rPr lang="en-US" sz="1400" dirty="0" err="1" smtClean="0"/>
              <a:t>pntn</a:t>
            </a:r>
            <a:r>
              <a:rPr lang="en-US" sz="1400" dirty="0" smtClean="0"/>
              <a:t>&gt;</a:t>
            </a:r>
          </a:p>
          <a:p>
            <a:pPr lvl="1" eaLnBrk="1" hangingPunct="1"/>
            <a:r>
              <a:rPr lang="en-US" sz="1400" dirty="0" smtClean="0"/>
              <a:t>Problem: Redundancy - you repeat the name many times</a:t>
            </a:r>
          </a:p>
          <a:p>
            <a:pPr eaLnBrk="1" hangingPunct="1"/>
            <a:r>
              <a:rPr lang="en-US" sz="1800" dirty="0" smtClean="0"/>
              <a:t>Option 3: use an extra level of indirection (most common option)</a:t>
            </a:r>
          </a:p>
          <a:p>
            <a:pPr lvl="1" eaLnBrk="1" hangingPunct="1"/>
            <a:r>
              <a:rPr lang="en-US" sz="1400" dirty="0" smtClean="0"/>
              <a:t>Index entry points to a bucket that contains pointers to all the actual records with that particular name</a:t>
            </a:r>
          </a:p>
          <a:p>
            <a:pPr eaLnBrk="1" hangingPunct="1"/>
            <a:endParaRPr lang="en-US" sz="2000" dirty="0" smtClean="0"/>
          </a:p>
          <a:p>
            <a:pPr lvl="1" eaLnBrk="1" hangingPunct="1"/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A13A098-C0D2-4A88-B8C1-88B1F6E91F00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18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773113" y="495300"/>
            <a:ext cx="7589837" cy="457200"/>
          </a:xfrm>
        </p:spPr>
        <p:txBody>
          <a:bodyPr/>
          <a:lstStyle/>
          <a:p>
            <a:pPr eaLnBrk="1" hangingPunct="1"/>
            <a:r>
              <a:rPr lang="en-US" smtClean="0"/>
              <a:t>Secondary Index on </a:t>
            </a:r>
            <a:r>
              <a:rPr lang="en-US" b="1" i="1" smtClean="0"/>
              <a:t>balance</a:t>
            </a:r>
            <a:r>
              <a:rPr lang="en-US" smtClean="0"/>
              <a:t> field of </a:t>
            </a:r>
            <a:r>
              <a:rPr lang="en-US" b="1" i="1" smtClean="0"/>
              <a:t>account</a:t>
            </a:r>
            <a:endParaRPr lang="en-US" smtClean="0"/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" t="21661" r="1578" b="19978"/>
          <a:stretch>
            <a:fillRect/>
          </a:stretch>
        </p:blipFill>
        <p:spPr bwMode="auto">
          <a:xfrm>
            <a:off x="1143000" y="1865167"/>
            <a:ext cx="6807200" cy="306655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429C21D-2944-480F-92C2-534ACEFDDE40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19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</p:spPr>
        <p:txBody>
          <a:bodyPr/>
          <a:lstStyle/>
          <a:p>
            <a:pPr eaLnBrk="1" hangingPunct="1"/>
            <a:r>
              <a:rPr lang="en-US" smtClean="0"/>
              <a:t>Hash Indices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086600" cy="48006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Hashing can be used not only for file organization, but also for index-structure creation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A </a:t>
            </a:r>
            <a:r>
              <a:rPr lang="en-US" sz="1800" b="1" dirty="0" smtClean="0">
                <a:solidFill>
                  <a:schemeClr val="tx2"/>
                </a:solidFill>
              </a:rPr>
              <a:t>hash index</a:t>
            </a:r>
            <a:r>
              <a:rPr lang="en-US" sz="1800" dirty="0" smtClean="0"/>
              <a:t> organizes the search keys, with their associated record pointers, into a hash file structure.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Strictly speaking, hash indices are always secondary indices </a:t>
            </a:r>
          </a:p>
          <a:p>
            <a:pPr lvl="1" eaLnBrk="1" hangingPunct="1"/>
            <a:r>
              <a:rPr lang="en-US" sz="1600" dirty="0" smtClean="0"/>
              <a:t>if the file itself is organized using hashing, a separate primary hash index on it using the same search-key is unnecessary!  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The version that we discuss is for relatively static datasets</a:t>
            </a:r>
          </a:p>
          <a:p>
            <a:pPr lvl="1" eaLnBrk="1" hangingPunct="1"/>
            <a:r>
              <a:rPr lang="en-US" sz="1600" dirty="0" smtClean="0"/>
              <a:t>We want to build a hash index for an existing dataset - we expect the number of records not to change too much!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Main Content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7763" y="2362199"/>
            <a:ext cx="6777037" cy="3629025"/>
          </a:xfrm>
        </p:spPr>
        <p:txBody>
          <a:bodyPr/>
          <a:lstStyle/>
          <a:p>
            <a:r>
              <a:rPr lang="en-US" altLang="zh-HK" sz="2000" dirty="0">
                <a:ea typeface="新細明體" charset="-120"/>
              </a:rPr>
              <a:t>I</a:t>
            </a:r>
            <a:r>
              <a:rPr lang="en-US" altLang="zh-HK" sz="2000" dirty="0" smtClean="0">
                <a:ea typeface="新細明體" charset="-120"/>
              </a:rPr>
              <a:t>ndexing Concepts</a:t>
            </a:r>
          </a:p>
          <a:p>
            <a:r>
              <a:rPr lang="en-US" altLang="zh-HK" sz="2000" dirty="0" smtClean="0">
                <a:ea typeface="新細明體" charset="-120"/>
              </a:rPr>
              <a:t>Ordered Indexes</a:t>
            </a:r>
          </a:p>
          <a:p>
            <a:r>
              <a:rPr lang="en-US" altLang="zh-HK" sz="2000" dirty="0">
                <a:ea typeface="新細明體" charset="-120"/>
              </a:rPr>
              <a:t>Sparse and Dense Indexes</a:t>
            </a:r>
          </a:p>
          <a:p>
            <a:r>
              <a:rPr lang="en-US" altLang="zh-HK" sz="2000" dirty="0" smtClean="0">
                <a:ea typeface="新細明體" charset="-120"/>
              </a:rPr>
              <a:t>Multi-level Indexes</a:t>
            </a:r>
          </a:p>
          <a:p>
            <a:r>
              <a:rPr lang="en-US" altLang="zh-HK" sz="2000" dirty="0" smtClean="0">
                <a:ea typeface="新細明體" charset="-120"/>
              </a:rPr>
              <a:t>Primary and Secondary Indexes</a:t>
            </a:r>
          </a:p>
          <a:p>
            <a:r>
              <a:rPr lang="en-US" altLang="zh-HK" sz="2000" dirty="0" smtClean="0">
                <a:ea typeface="新細明體" charset="-120"/>
              </a:rPr>
              <a:t>Hash Indexes</a:t>
            </a:r>
          </a:p>
          <a:p>
            <a:r>
              <a:rPr lang="en-US" altLang="zh-HK" sz="2000" dirty="0" smtClean="0">
                <a:ea typeface="新細明體" charset="-120"/>
              </a:rPr>
              <a:t>Index Evaluation</a:t>
            </a:r>
          </a:p>
          <a:p>
            <a:endParaRPr lang="en-US" altLang="zh-HK" sz="2000" dirty="0" smtClean="0">
              <a:ea typeface="新細明體" charset="-120"/>
            </a:endParaRPr>
          </a:p>
          <a:p>
            <a:endParaRPr lang="en-US" altLang="zh-HK" sz="2000" dirty="0" smtClean="0">
              <a:ea typeface="新細明體" charset="-120"/>
            </a:endParaRPr>
          </a:p>
          <a:p>
            <a:endParaRPr lang="en-US" altLang="zh-HK" sz="2000" dirty="0" smtClean="0">
              <a:ea typeface="新細明體" charset="-120"/>
            </a:endParaRPr>
          </a:p>
          <a:p>
            <a:endParaRPr lang="en-US" altLang="zh-HK" dirty="0" smtClean="0">
              <a:ea typeface="新細明體" charset="-120"/>
            </a:endParaRPr>
          </a:p>
          <a:p>
            <a:endParaRPr lang="en-US" altLang="zh-HK" dirty="0" smtClean="0">
              <a:ea typeface="新細明體" charset="-120"/>
            </a:endParaRPr>
          </a:p>
          <a:p>
            <a:endParaRPr lang="en-US" altLang="zh-HK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058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5360E91-7CCE-49E2-8832-BF045011A8D3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20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Hash Index</a:t>
            </a:r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9" t="961" r="11359" b="961"/>
          <a:stretch>
            <a:fillRect/>
          </a:stretch>
        </p:blipFill>
        <p:spPr bwMode="auto">
          <a:xfrm>
            <a:off x="2514600" y="1676400"/>
            <a:ext cx="4402138" cy="41814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8505183A-573E-4ED6-9DAF-FA9D58467460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21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 Functions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239000" cy="45720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In the worst case, the hash function maps all search-key values to the same bucket; this makes access time proportional to the number of search-key values in the file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Ideal hash function is </a:t>
            </a:r>
            <a:r>
              <a:rPr lang="en-US" sz="2000" b="1" dirty="0" smtClean="0">
                <a:solidFill>
                  <a:schemeClr val="tx2"/>
                </a:solidFill>
              </a:rPr>
              <a:t>random</a:t>
            </a:r>
            <a:r>
              <a:rPr lang="en-US" sz="2000" dirty="0" smtClean="0"/>
              <a:t>, so each bucket will have the same number of records assigned to it irrespective of the </a:t>
            </a:r>
            <a:r>
              <a:rPr lang="en-US" sz="2000" i="1" dirty="0" smtClean="0"/>
              <a:t>actual distribution</a:t>
            </a:r>
            <a:r>
              <a:rPr lang="en-US" sz="2000" dirty="0" smtClean="0"/>
              <a:t> of search-key values in the file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Typical hash functions perform computation on the internal binary representation of the search-key</a:t>
            </a:r>
          </a:p>
          <a:p>
            <a:pPr lvl="1" eaLnBrk="1" hangingPunct="1"/>
            <a:r>
              <a:rPr lang="en-US" sz="1800" dirty="0" smtClean="0"/>
              <a:t> For example, for a string search-key, the binary representations of all the characters in the string could be added and the sum modulo the number of buckets could be returned.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ACCE6A49-27A7-4C4E-81EA-B8601810A41A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22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Handling of Bucket Overflows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315200" cy="4494213"/>
          </a:xfrm>
        </p:spPr>
        <p:txBody>
          <a:bodyPr/>
          <a:lstStyle/>
          <a:p>
            <a:pPr eaLnBrk="1" hangingPunct="1"/>
            <a:r>
              <a:rPr lang="en-US" sz="2000" dirty="0" smtClean="0"/>
              <a:t>Bucket overflow can occur because of </a:t>
            </a:r>
          </a:p>
          <a:p>
            <a:pPr lvl="1" eaLnBrk="1" hangingPunct="1"/>
            <a:r>
              <a:rPr lang="en-US" sz="1800" dirty="0" smtClean="0"/>
              <a:t>Insufficient number of buckets </a:t>
            </a:r>
          </a:p>
          <a:p>
            <a:pPr lvl="1" eaLnBrk="1" hangingPunct="1"/>
            <a:r>
              <a:rPr lang="en-US" sz="1800" dirty="0" smtClean="0"/>
              <a:t>Skew in distribution of records.  This can occur due to two reasons:</a:t>
            </a:r>
          </a:p>
          <a:p>
            <a:pPr lvl="2" eaLnBrk="1" hangingPunct="1"/>
            <a:r>
              <a:rPr lang="en-US" sz="1600" dirty="0" smtClean="0"/>
              <a:t>multiple records have same search-key value</a:t>
            </a:r>
          </a:p>
          <a:p>
            <a:pPr lvl="2" eaLnBrk="1" hangingPunct="1"/>
            <a:r>
              <a:rPr lang="en-US" sz="1600" dirty="0" smtClean="0"/>
              <a:t>chosen hash function produces non-uniform distribution of key values</a:t>
            </a:r>
          </a:p>
          <a:p>
            <a:pPr eaLnBrk="1" hangingPunct="1"/>
            <a:r>
              <a:rPr lang="en-US" sz="2000" dirty="0" smtClean="0"/>
              <a:t>Although the probability of bucket overflow can be reduced, it cannot be eliminated; it is handled by using </a:t>
            </a:r>
            <a:r>
              <a:rPr lang="en-US" sz="2000" i="1" dirty="0" smtClean="0">
                <a:solidFill>
                  <a:schemeClr val="tx2"/>
                </a:solidFill>
              </a:rPr>
              <a:t>overflow buckets</a:t>
            </a:r>
            <a:r>
              <a:rPr lang="en-US" sz="2000" i="1" dirty="0" smtClean="0"/>
              <a:t>.</a:t>
            </a:r>
          </a:p>
          <a:p>
            <a:pPr lvl="1" eaLnBrk="1" hangingPunct="1"/>
            <a:r>
              <a:rPr lang="en-US" sz="1800" dirty="0" smtClean="0">
                <a:solidFill>
                  <a:schemeClr val="tx2"/>
                </a:solidFill>
              </a:rPr>
              <a:t>Overflow chaining</a:t>
            </a:r>
            <a:r>
              <a:rPr lang="en-US" sz="1800" dirty="0" smtClean="0"/>
              <a:t> – overflow buckets are chained together in a linked list. Long chains degrade performance because a query has to read all buckets in the chain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9A847881-53B8-46D8-AB29-6E5E35EA3D0C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23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Index Evaluation Metrics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162800" cy="44196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Access types supported efficiently  </a:t>
            </a:r>
          </a:p>
          <a:p>
            <a:pPr lvl="1" eaLnBrk="1" hangingPunct="1"/>
            <a:r>
              <a:rPr lang="en-US" sz="1800" dirty="0" smtClean="0">
                <a:solidFill>
                  <a:schemeClr val="tx2"/>
                </a:solidFill>
              </a:rPr>
              <a:t>E.g., Hash indexes are in general good for equality selection queries, but do not support ranges</a:t>
            </a:r>
          </a:p>
          <a:p>
            <a:pPr lvl="1" eaLnBrk="1" hangingPunct="1"/>
            <a:r>
              <a:rPr lang="en-US" sz="1800" dirty="0" smtClean="0">
                <a:solidFill>
                  <a:schemeClr val="tx2"/>
                </a:solidFill>
              </a:rPr>
              <a:t>Secondary ordered indexes are not good for queries that retrieve many records </a:t>
            </a:r>
            <a:endParaRPr lang="en-US" sz="1800" dirty="0" smtClean="0"/>
          </a:p>
          <a:p>
            <a:pPr eaLnBrk="1" hangingPunct="1"/>
            <a:r>
              <a:rPr lang="en-US" sz="2000" dirty="0" smtClean="0"/>
              <a:t>Update time</a:t>
            </a:r>
          </a:p>
          <a:p>
            <a:pPr lvl="1" eaLnBrk="1" hangingPunct="1"/>
            <a:r>
              <a:rPr lang="en-US" sz="1800" dirty="0" smtClean="0"/>
              <a:t>When a file is modified, every index on the file must be updated </a:t>
            </a:r>
          </a:p>
          <a:p>
            <a:pPr eaLnBrk="1" hangingPunct="1"/>
            <a:r>
              <a:rPr lang="en-US" sz="2000" dirty="0" smtClean="0"/>
              <a:t>Space overhead</a:t>
            </a:r>
          </a:p>
          <a:p>
            <a:pPr lvl="1" eaLnBrk="1" hangingPunct="1"/>
            <a:r>
              <a:rPr lang="en-US" sz="1800" dirty="0" smtClean="0"/>
              <a:t>The index should be in general much smaller than the data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9A847881-53B8-46D8-AB29-6E5E35EA3D0C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24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Index Update: Deletion</a:t>
            </a:r>
            <a:endParaRPr lang="en-US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5800" y="1595437"/>
            <a:ext cx="7848600" cy="168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r>
              <a:rPr lang="en-US" altLang="zh-TW" sz="1800" kern="0" dirty="0" smtClean="0">
                <a:ea typeface="新細明體" pitchFamily="18" charset="-120"/>
              </a:rPr>
              <a:t>If deleted record was the only record in the file with its particular search-key value, the search-key is deleted from the index also</a:t>
            </a:r>
          </a:p>
          <a:p>
            <a:r>
              <a:rPr lang="en-US" altLang="zh-TW" sz="1800" kern="0" dirty="0" smtClean="0">
                <a:ea typeface="新細明體" pitchFamily="18" charset="-120"/>
              </a:rPr>
              <a:t>Single-level index deletion:</a:t>
            </a:r>
          </a:p>
          <a:p>
            <a:pPr lvl="1"/>
            <a:r>
              <a:rPr lang="en-US" altLang="zh-TW" kern="0" dirty="0" smtClean="0">
                <a:solidFill>
                  <a:srgbClr val="FF3300"/>
                </a:solidFill>
                <a:ea typeface="新細明體" pitchFamily="18" charset="-120"/>
              </a:rPr>
              <a:t>Dense indices</a:t>
            </a:r>
            <a:r>
              <a:rPr lang="en-US" altLang="zh-TW" kern="0" dirty="0" smtClean="0">
                <a:ea typeface="新細明體" pitchFamily="18" charset="-120"/>
              </a:rPr>
              <a:t> </a:t>
            </a:r>
            <a:r>
              <a:rPr lang="en-US" altLang="zh-TW" kern="0" dirty="0" smtClean="0">
                <a:ea typeface="新細明體" pitchFamily="18" charset="-120"/>
                <a:sym typeface="Symbol" pitchFamily="18" charset="2"/>
              </a:rPr>
              <a:t></a:t>
            </a:r>
            <a:r>
              <a:rPr lang="en-US" altLang="zh-TW" kern="0" dirty="0" smtClean="0">
                <a:ea typeface="新細明體" pitchFamily="18" charset="-120"/>
              </a:rPr>
              <a:t> similar to file record deletion</a:t>
            </a:r>
            <a:endParaRPr lang="en-US" altLang="zh-TW" kern="0" dirty="0" smtClean="0">
              <a:ea typeface="新細明體" pitchFamily="18" charset="-120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752600" y="3429000"/>
            <a:ext cx="5715000" cy="2743200"/>
            <a:chOff x="384" y="1726"/>
            <a:chExt cx="4560" cy="1948"/>
          </a:xfrm>
        </p:grpSpPr>
        <p:graphicFrame>
          <p:nvGraphicFramePr>
            <p:cNvPr id="8" name="Object 5"/>
            <p:cNvGraphicFramePr>
              <a:graphicFrameLocks noChangeAspect="1"/>
            </p:cNvGraphicFramePr>
            <p:nvPr/>
          </p:nvGraphicFramePr>
          <p:xfrm>
            <a:off x="2543" y="1726"/>
            <a:ext cx="2103" cy="19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26" name="文件" r:id="rId4" imgW="3369564" imgH="3122676" progId="Word.Document.8">
                    <p:embed/>
                  </p:oleObj>
                </mc:Choice>
                <mc:Fallback>
                  <p:oleObj name="文件" r:id="rId4" imgW="3369564" imgH="3122676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3" y="1726"/>
                          <a:ext cx="2103" cy="19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4512" y="1776"/>
              <a:ext cx="336" cy="192"/>
            </a:xfrm>
            <a:custGeom>
              <a:avLst/>
              <a:gdLst>
                <a:gd name="T0" fmla="*/ 0 w 336"/>
                <a:gd name="T1" fmla="*/ 0 h 192"/>
                <a:gd name="T2" fmla="*/ 336 w 336"/>
                <a:gd name="T3" fmla="*/ 48 h 192"/>
                <a:gd name="T4" fmla="*/ 0 w 336"/>
                <a:gd name="T5" fmla="*/ 192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6" h="192">
                  <a:moveTo>
                    <a:pt x="0" y="0"/>
                  </a:moveTo>
                  <a:cubicBezTo>
                    <a:pt x="168" y="8"/>
                    <a:pt x="336" y="16"/>
                    <a:pt x="336" y="48"/>
                  </a:cubicBezTo>
                  <a:cubicBezTo>
                    <a:pt x="336" y="80"/>
                    <a:pt x="56" y="168"/>
                    <a:pt x="0" y="192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4512" y="1968"/>
              <a:ext cx="336" cy="192"/>
            </a:xfrm>
            <a:custGeom>
              <a:avLst/>
              <a:gdLst>
                <a:gd name="T0" fmla="*/ 0 w 336"/>
                <a:gd name="T1" fmla="*/ 0 h 192"/>
                <a:gd name="T2" fmla="*/ 336 w 336"/>
                <a:gd name="T3" fmla="*/ 48 h 192"/>
                <a:gd name="T4" fmla="*/ 0 w 336"/>
                <a:gd name="T5" fmla="*/ 192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6" h="192">
                  <a:moveTo>
                    <a:pt x="0" y="0"/>
                  </a:moveTo>
                  <a:cubicBezTo>
                    <a:pt x="168" y="8"/>
                    <a:pt x="336" y="16"/>
                    <a:pt x="336" y="48"/>
                  </a:cubicBezTo>
                  <a:cubicBezTo>
                    <a:pt x="336" y="80"/>
                    <a:pt x="56" y="168"/>
                    <a:pt x="0" y="192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512" y="2592"/>
              <a:ext cx="336" cy="192"/>
            </a:xfrm>
            <a:custGeom>
              <a:avLst/>
              <a:gdLst>
                <a:gd name="T0" fmla="*/ 0 w 336"/>
                <a:gd name="T1" fmla="*/ 0 h 192"/>
                <a:gd name="T2" fmla="*/ 336 w 336"/>
                <a:gd name="T3" fmla="*/ 48 h 192"/>
                <a:gd name="T4" fmla="*/ 0 w 336"/>
                <a:gd name="T5" fmla="*/ 192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6" h="192">
                  <a:moveTo>
                    <a:pt x="0" y="0"/>
                  </a:moveTo>
                  <a:cubicBezTo>
                    <a:pt x="168" y="8"/>
                    <a:pt x="336" y="16"/>
                    <a:pt x="336" y="48"/>
                  </a:cubicBezTo>
                  <a:cubicBezTo>
                    <a:pt x="336" y="80"/>
                    <a:pt x="56" y="168"/>
                    <a:pt x="0" y="192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512" y="2352"/>
              <a:ext cx="336" cy="192"/>
            </a:xfrm>
            <a:custGeom>
              <a:avLst/>
              <a:gdLst>
                <a:gd name="T0" fmla="*/ 0 w 336"/>
                <a:gd name="T1" fmla="*/ 0 h 192"/>
                <a:gd name="T2" fmla="*/ 336 w 336"/>
                <a:gd name="T3" fmla="*/ 48 h 192"/>
                <a:gd name="T4" fmla="*/ 0 w 336"/>
                <a:gd name="T5" fmla="*/ 192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6" h="192">
                  <a:moveTo>
                    <a:pt x="0" y="0"/>
                  </a:moveTo>
                  <a:cubicBezTo>
                    <a:pt x="168" y="8"/>
                    <a:pt x="336" y="16"/>
                    <a:pt x="336" y="48"/>
                  </a:cubicBezTo>
                  <a:cubicBezTo>
                    <a:pt x="336" y="80"/>
                    <a:pt x="56" y="168"/>
                    <a:pt x="0" y="192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512" y="2784"/>
              <a:ext cx="336" cy="192"/>
            </a:xfrm>
            <a:custGeom>
              <a:avLst/>
              <a:gdLst>
                <a:gd name="T0" fmla="*/ 0 w 336"/>
                <a:gd name="T1" fmla="*/ 0 h 192"/>
                <a:gd name="T2" fmla="*/ 336 w 336"/>
                <a:gd name="T3" fmla="*/ 48 h 192"/>
                <a:gd name="T4" fmla="*/ 0 w 336"/>
                <a:gd name="T5" fmla="*/ 192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6" h="192">
                  <a:moveTo>
                    <a:pt x="0" y="0"/>
                  </a:moveTo>
                  <a:cubicBezTo>
                    <a:pt x="168" y="8"/>
                    <a:pt x="336" y="16"/>
                    <a:pt x="336" y="48"/>
                  </a:cubicBezTo>
                  <a:cubicBezTo>
                    <a:pt x="336" y="80"/>
                    <a:pt x="56" y="168"/>
                    <a:pt x="0" y="192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512" y="3216"/>
              <a:ext cx="336" cy="192"/>
            </a:xfrm>
            <a:custGeom>
              <a:avLst/>
              <a:gdLst>
                <a:gd name="T0" fmla="*/ 0 w 336"/>
                <a:gd name="T1" fmla="*/ 0 h 192"/>
                <a:gd name="T2" fmla="*/ 336 w 336"/>
                <a:gd name="T3" fmla="*/ 48 h 192"/>
                <a:gd name="T4" fmla="*/ 0 w 336"/>
                <a:gd name="T5" fmla="*/ 192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6" h="192">
                  <a:moveTo>
                    <a:pt x="0" y="0"/>
                  </a:moveTo>
                  <a:cubicBezTo>
                    <a:pt x="168" y="8"/>
                    <a:pt x="336" y="16"/>
                    <a:pt x="336" y="48"/>
                  </a:cubicBezTo>
                  <a:cubicBezTo>
                    <a:pt x="336" y="80"/>
                    <a:pt x="56" y="168"/>
                    <a:pt x="0" y="192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12" y="2160"/>
              <a:ext cx="336" cy="192"/>
            </a:xfrm>
            <a:custGeom>
              <a:avLst/>
              <a:gdLst>
                <a:gd name="T0" fmla="*/ 0 w 336"/>
                <a:gd name="T1" fmla="*/ 0 h 192"/>
                <a:gd name="T2" fmla="*/ 336 w 336"/>
                <a:gd name="T3" fmla="*/ 48 h 192"/>
                <a:gd name="T4" fmla="*/ 0 w 336"/>
                <a:gd name="T5" fmla="*/ 192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6" h="192">
                  <a:moveTo>
                    <a:pt x="0" y="0"/>
                  </a:moveTo>
                  <a:cubicBezTo>
                    <a:pt x="168" y="8"/>
                    <a:pt x="336" y="16"/>
                    <a:pt x="336" y="48"/>
                  </a:cubicBezTo>
                  <a:cubicBezTo>
                    <a:pt x="336" y="80"/>
                    <a:pt x="56" y="168"/>
                    <a:pt x="0" y="192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grpSp>
          <p:nvGrpSpPr>
            <p:cNvPr id="16" name="Group 13"/>
            <p:cNvGrpSpPr>
              <a:grpSpLocks/>
            </p:cNvGrpSpPr>
            <p:nvPr/>
          </p:nvGrpSpPr>
          <p:grpSpPr bwMode="auto">
            <a:xfrm>
              <a:off x="4512" y="3456"/>
              <a:ext cx="432" cy="144"/>
              <a:chOff x="4800" y="3504"/>
              <a:chExt cx="624" cy="96"/>
            </a:xfrm>
          </p:grpSpPr>
          <p:sp>
            <p:nvSpPr>
              <p:cNvPr id="25" name="Line 14"/>
              <p:cNvSpPr>
                <a:spLocks noChangeShapeType="1"/>
              </p:cNvSpPr>
              <p:nvPr/>
            </p:nvSpPr>
            <p:spPr bwMode="auto">
              <a:xfrm>
                <a:off x="4800" y="3504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26" name="Line 15"/>
              <p:cNvSpPr>
                <a:spLocks noChangeShapeType="1"/>
              </p:cNvSpPr>
              <p:nvPr/>
            </p:nvSpPr>
            <p:spPr bwMode="auto">
              <a:xfrm>
                <a:off x="5280" y="3552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27" name="Line 16"/>
              <p:cNvSpPr>
                <a:spLocks noChangeShapeType="1"/>
              </p:cNvSpPr>
              <p:nvPr/>
            </p:nvSpPr>
            <p:spPr bwMode="auto">
              <a:xfrm flipV="1">
                <a:off x="5328" y="3600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28" name="Line 17"/>
              <p:cNvSpPr>
                <a:spLocks noChangeShapeType="1"/>
              </p:cNvSpPr>
              <p:nvPr/>
            </p:nvSpPr>
            <p:spPr bwMode="auto">
              <a:xfrm>
                <a:off x="5376" y="3504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</p:grp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4512" y="2976"/>
              <a:ext cx="384" cy="240"/>
            </a:xfrm>
            <a:custGeom>
              <a:avLst/>
              <a:gdLst>
                <a:gd name="T0" fmla="*/ 0 w 384"/>
                <a:gd name="T1" fmla="*/ 0 h 240"/>
                <a:gd name="T2" fmla="*/ 384 w 384"/>
                <a:gd name="T3" fmla="*/ 96 h 240"/>
                <a:gd name="T4" fmla="*/ 0 w 384"/>
                <a:gd name="T5" fmla="*/ 24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240">
                  <a:moveTo>
                    <a:pt x="0" y="0"/>
                  </a:moveTo>
                  <a:cubicBezTo>
                    <a:pt x="192" y="28"/>
                    <a:pt x="384" y="56"/>
                    <a:pt x="384" y="96"/>
                  </a:cubicBezTo>
                  <a:cubicBezTo>
                    <a:pt x="384" y="136"/>
                    <a:pt x="192" y="188"/>
                    <a:pt x="0" y="24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graphicFrame>
          <p:nvGraphicFramePr>
            <p:cNvPr id="18" name="Object 19"/>
            <p:cNvGraphicFramePr>
              <a:graphicFrameLocks noChangeAspect="1"/>
            </p:cNvGraphicFramePr>
            <p:nvPr/>
          </p:nvGraphicFramePr>
          <p:xfrm>
            <a:off x="384" y="1824"/>
            <a:ext cx="1343" cy="1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27" name="文件" r:id="rId6" imgW="2531364" imgH="2552700" progId="Word.Document.8">
                    <p:embed/>
                  </p:oleObj>
                </mc:Choice>
                <mc:Fallback>
                  <p:oleObj name="文件" r:id="rId6" imgW="2531364" imgH="255270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824"/>
                          <a:ext cx="1343" cy="1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V="1">
              <a:off x="1488" y="1776"/>
              <a:ext cx="115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 flipV="1">
              <a:off x="1488" y="2016"/>
              <a:ext cx="110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1488" y="2256"/>
              <a:ext cx="110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1536" y="2448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1536" y="2640"/>
              <a:ext cx="105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1584" y="2832"/>
              <a:ext cx="105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</p:grp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4495800" y="3962400"/>
            <a:ext cx="2438400" cy="30480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zh-HK" altLang="zh-HK"/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4495800" y="3733800"/>
            <a:ext cx="2438400" cy="22860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zh-HK" altLang="zh-HK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1828800" y="3810000"/>
            <a:ext cx="1524000" cy="30480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zh-HK" altLang="zh-HK"/>
          </a:p>
        </p:txBody>
      </p:sp>
    </p:spTree>
    <p:extLst>
      <p:ext uri="{BB962C8B-B14F-4D97-AF65-F5344CB8AC3E}">
        <p14:creationId xmlns:p14="http://schemas.microsoft.com/office/powerpoint/2010/main" val="164676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9A847881-53B8-46D8-AB29-6E5E35EA3D0C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25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Index Update: Deletion</a:t>
            </a:r>
            <a:endParaRPr lang="en-US" dirty="0" smtClean="0"/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685800" y="16002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r>
              <a:rPr lang="en-US" altLang="zh-TW" sz="1800" kern="0" dirty="0" smtClean="0">
                <a:solidFill>
                  <a:srgbClr val="FF3300"/>
                </a:solidFill>
                <a:ea typeface="新細明體" pitchFamily="18" charset="-120"/>
              </a:rPr>
              <a:t>Sparse indexes</a:t>
            </a:r>
            <a:r>
              <a:rPr lang="en-US" altLang="zh-TW" sz="1800" kern="0" dirty="0" smtClean="0">
                <a:ea typeface="新細明體" pitchFamily="18" charset="-120"/>
              </a:rPr>
              <a:t> </a:t>
            </a:r>
            <a:r>
              <a:rPr lang="en-US" altLang="zh-TW" sz="1800" kern="0" dirty="0" smtClean="0">
                <a:ea typeface="新細明體" pitchFamily="18" charset="-120"/>
                <a:sym typeface="Symbol" pitchFamily="18" charset="2"/>
              </a:rPr>
              <a:t></a:t>
            </a:r>
            <a:r>
              <a:rPr lang="en-US" altLang="zh-TW" sz="1800" kern="0" dirty="0" smtClean="0">
                <a:ea typeface="新細明體" pitchFamily="18" charset="-120"/>
              </a:rPr>
              <a:t> if an entry for the search key exists in the index, it is deleted by replacing the entry in the index with the next search-key value in the file (in search-key order). If the next search-key value already has an index entry, the entry is deleted instead of being replaced</a:t>
            </a:r>
            <a:endParaRPr lang="en-US" altLang="zh-TW" sz="1800" kern="0" dirty="0" smtClean="0">
              <a:ea typeface="新細明體" pitchFamily="18" charset="-120"/>
            </a:endParaRPr>
          </a:p>
        </p:txBody>
      </p:sp>
      <p:grpSp>
        <p:nvGrpSpPr>
          <p:cNvPr id="33" name="Group 4"/>
          <p:cNvGrpSpPr>
            <a:grpSpLocks/>
          </p:cNvGrpSpPr>
          <p:nvPr/>
        </p:nvGrpSpPr>
        <p:grpSpPr bwMode="auto">
          <a:xfrm>
            <a:off x="1524000" y="3429000"/>
            <a:ext cx="6400800" cy="2819400"/>
            <a:chOff x="912" y="2063"/>
            <a:chExt cx="3071" cy="1691"/>
          </a:xfrm>
        </p:grpSpPr>
        <p:graphicFrame>
          <p:nvGraphicFramePr>
            <p:cNvPr id="34" name="Object 5"/>
            <p:cNvGraphicFramePr>
              <a:graphicFrameLocks noChangeAspect="1"/>
            </p:cNvGraphicFramePr>
            <p:nvPr/>
          </p:nvGraphicFramePr>
          <p:xfrm>
            <a:off x="2303" y="2063"/>
            <a:ext cx="1680" cy="16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0" name="文件" r:id="rId4" imgW="3095244" imgH="3102864" progId="Word.Document.8">
                    <p:embed/>
                  </p:oleObj>
                </mc:Choice>
                <mc:Fallback>
                  <p:oleObj name="文件" r:id="rId4" imgW="3095244" imgH="3102864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3" y="2063"/>
                          <a:ext cx="1680" cy="16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6"/>
            <p:cNvGraphicFramePr>
              <a:graphicFrameLocks noChangeAspect="1"/>
            </p:cNvGraphicFramePr>
            <p:nvPr/>
          </p:nvGraphicFramePr>
          <p:xfrm>
            <a:off x="912" y="2160"/>
            <a:ext cx="1063" cy="6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1" name="文件" r:id="rId6" imgW="1705356" imgH="1129284" progId="Word.Document.8">
                    <p:embed/>
                  </p:oleObj>
                </mc:Choice>
                <mc:Fallback>
                  <p:oleObj name="文件" r:id="rId6" imgW="1705356" imgH="1129284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160"/>
                          <a:ext cx="1063" cy="6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Line 7"/>
            <p:cNvSpPr>
              <a:spLocks noChangeShapeType="1"/>
            </p:cNvSpPr>
            <p:nvPr/>
          </p:nvSpPr>
          <p:spPr bwMode="auto">
            <a:xfrm flipV="1">
              <a:off x="1728" y="2160"/>
              <a:ext cx="62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7" name="Line 8"/>
            <p:cNvSpPr>
              <a:spLocks noChangeShapeType="1"/>
            </p:cNvSpPr>
            <p:nvPr/>
          </p:nvSpPr>
          <p:spPr bwMode="auto">
            <a:xfrm>
              <a:off x="1776" y="2448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>
              <a:off x="1776" y="2640"/>
              <a:ext cx="57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</p:grpSp>
      <p:sp>
        <p:nvSpPr>
          <p:cNvPr id="39" name="Rectangle 10"/>
          <p:cNvSpPr>
            <a:spLocks noChangeArrowheads="1"/>
          </p:cNvSpPr>
          <p:nvPr/>
        </p:nvSpPr>
        <p:spPr bwMode="auto">
          <a:xfrm>
            <a:off x="1676400" y="3581400"/>
            <a:ext cx="1219200" cy="3048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/>
            <a:r>
              <a:rPr kumimoji="1" lang="en-US" altLang="zh-TW">
                <a:latin typeface="Times New Roman" pitchFamily="18" charset="0"/>
                <a:ea typeface="新細明體" pitchFamily="18" charset="-120"/>
              </a:rPr>
              <a:t>Downtown</a:t>
            </a:r>
            <a:endParaRPr kumimoji="1" lang="en-US" altLang="zh-TW" sz="240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4495800" y="4038600"/>
            <a:ext cx="3048000" cy="30480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zh-HK" altLang="zh-HK"/>
          </a:p>
        </p:txBody>
      </p:sp>
      <p:sp>
        <p:nvSpPr>
          <p:cNvPr id="41" name="Rectangle 12"/>
          <p:cNvSpPr>
            <a:spLocks noChangeArrowheads="1"/>
          </p:cNvSpPr>
          <p:nvPr/>
        </p:nvSpPr>
        <p:spPr bwMode="auto">
          <a:xfrm>
            <a:off x="1676400" y="3581400"/>
            <a:ext cx="1828800" cy="30480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zh-HK" altLang="zh-HK"/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4495800" y="3429000"/>
            <a:ext cx="3048000" cy="30480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zh-HK" altLang="zh-HK"/>
          </a:p>
        </p:txBody>
      </p:sp>
      <p:sp>
        <p:nvSpPr>
          <p:cNvPr id="43" name="Rectangle 14"/>
          <p:cNvSpPr>
            <a:spLocks noChangeArrowheads="1"/>
          </p:cNvSpPr>
          <p:nvPr/>
        </p:nvSpPr>
        <p:spPr bwMode="auto">
          <a:xfrm>
            <a:off x="4495800" y="3733800"/>
            <a:ext cx="3048000" cy="30480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zh-HK" altLang="zh-HK"/>
          </a:p>
        </p:txBody>
      </p:sp>
      <p:sp>
        <p:nvSpPr>
          <p:cNvPr id="44" name="Text Box 15"/>
          <p:cNvSpPr txBox="1">
            <a:spLocks noChangeArrowheads="1"/>
          </p:cNvSpPr>
          <p:nvPr/>
        </p:nvSpPr>
        <p:spPr bwMode="auto">
          <a:xfrm>
            <a:off x="1066800" y="5181600"/>
            <a:ext cx="2740025" cy="701675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/>
            <a:r>
              <a:rPr kumimoji="1" lang="en-US" altLang="zh-TW" sz="2000">
                <a:latin typeface="Times New Roman" pitchFamily="18" charset="0"/>
                <a:ea typeface="新細明體" pitchFamily="18" charset="-120"/>
              </a:rPr>
              <a:t>Pointers must be updated</a:t>
            </a:r>
          </a:p>
          <a:p>
            <a:pPr eaLnBrk="1" hangingPunct="1"/>
            <a:r>
              <a:rPr kumimoji="1" lang="en-US" altLang="zh-TW" sz="2000">
                <a:latin typeface="Times New Roman" pitchFamily="18" charset="0"/>
                <a:ea typeface="新細明體" pitchFamily="18" charset="-120"/>
              </a:rPr>
              <a:t>(not shown in animation)</a:t>
            </a:r>
            <a:endParaRPr kumimoji="1" lang="en-US" altLang="zh-TW" sz="2400"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343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 autoUpdateAnimBg="0"/>
      <p:bldP spid="40" grpId="0" animBg="1"/>
      <p:bldP spid="41" grpId="0" animBg="1"/>
      <p:bldP spid="42" grpId="0" animBg="1"/>
      <p:bldP spid="43" grpId="0" animBg="1"/>
      <p:bldP spid="44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9A847881-53B8-46D8-AB29-6E5E35EA3D0C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26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Index Update: Insertion</a:t>
            </a:r>
            <a:endParaRPr lang="en-US" dirty="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162800" cy="4419600"/>
          </a:xfrm>
        </p:spPr>
        <p:txBody>
          <a:bodyPr/>
          <a:lstStyle/>
          <a:p>
            <a:r>
              <a:rPr lang="en-US" altLang="zh-TW" sz="1800" dirty="0">
                <a:ea typeface="新細明體" pitchFamily="18" charset="-120"/>
              </a:rPr>
              <a:t>Single-level index insertion:</a:t>
            </a:r>
          </a:p>
          <a:p>
            <a:pPr lvl="1"/>
            <a:r>
              <a:rPr lang="en-US" altLang="zh-TW" dirty="0">
                <a:solidFill>
                  <a:srgbClr val="FF3300"/>
                </a:solidFill>
                <a:ea typeface="新細明體" pitchFamily="18" charset="-120"/>
              </a:rPr>
              <a:t>Perform a lookup</a:t>
            </a:r>
            <a:r>
              <a:rPr lang="en-US" altLang="zh-TW" dirty="0">
                <a:ea typeface="新細明體" pitchFamily="18" charset="-120"/>
              </a:rPr>
              <a:t> using the search-key value appearing in the record to be inserted</a:t>
            </a:r>
          </a:p>
          <a:p>
            <a:pPr lvl="1"/>
            <a:r>
              <a:rPr lang="en-US" altLang="zh-TW" dirty="0">
                <a:solidFill>
                  <a:srgbClr val="FF3300"/>
                </a:solidFill>
                <a:ea typeface="新細明體" pitchFamily="18" charset="-120"/>
              </a:rPr>
              <a:t>Dense indices</a:t>
            </a:r>
            <a:r>
              <a:rPr lang="en-US" altLang="zh-TW" dirty="0">
                <a:ea typeface="新細明體" pitchFamily="18" charset="-120"/>
              </a:rPr>
              <a:t> - if the search-key value does not appear in the index, insert it</a:t>
            </a:r>
          </a:p>
          <a:p>
            <a:pPr lvl="1"/>
            <a:r>
              <a:rPr lang="en-US" altLang="zh-TW" dirty="0">
                <a:solidFill>
                  <a:srgbClr val="FF3300"/>
                </a:solidFill>
                <a:ea typeface="新細明體" pitchFamily="18" charset="-120"/>
              </a:rPr>
              <a:t>Sparse indices</a:t>
            </a:r>
            <a:r>
              <a:rPr lang="en-US" altLang="zh-TW" dirty="0">
                <a:ea typeface="新細明體" pitchFamily="18" charset="-120"/>
              </a:rPr>
              <a:t> - if index stores an entry for each block of the file, no change needs to be made to the index </a:t>
            </a:r>
            <a:r>
              <a:rPr lang="en-US" altLang="zh-TW" dirty="0">
                <a:solidFill>
                  <a:srgbClr val="FF3300"/>
                </a:solidFill>
                <a:ea typeface="新細明體" pitchFamily="18" charset="-120"/>
              </a:rPr>
              <a:t>unless a new block</a:t>
            </a:r>
            <a:r>
              <a:rPr lang="en-US" altLang="zh-TW" dirty="0">
                <a:ea typeface="新細明體" pitchFamily="18" charset="-120"/>
              </a:rPr>
              <a:t> is created. In this case, the first search-key value appearing in the new block is inserted into the index.</a:t>
            </a:r>
          </a:p>
          <a:p>
            <a:r>
              <a:rPr lang="en-US" altLang="zh-TW" sz="1800" dirty="0">
                <a:ea typeface="新細明體" pitchFamily="18" charset="-120"/>
              </a:rPr>
              <a:t>Multilevel insertion (as well as deletion) algorithms are simple extensions of the single-level algorithms</a:t>
            </a:r>
          </a:p>
        </p:txBody>
      </p:sp>
    </p:spTree>
    <p:extLst>
      <p:ext uri="{BB962C8B-B14F-4D97-AF65-F5344CB8AC3E}">
        <p14:creationId xmlns:p14="http://schemas.microsoft.com/office/powerpoint/2010/main" val="196393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SimSun" pitchFamily="2" charset="-122"/>
              </a:rPr>
              <a:t>Indexing Concepts (1)</a:t>
            </a:r>
            <a:endParaRPr lang="zh-CN" altLang="en-US" dirty="0" smtClean="0">
              <a:ea typeface="SimSun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480425" cy="5126038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endParaRPr lang="en-US" altLang="zh-CN" sz="2000" dirty="0" smtClean="0">
              <a:ea typeface="SimSun" pitchFamily="2" charset="-122"/>
            </a:endParaRPr>
          </a:p>
          <a:p>
            <a:pPr marL="609600" indent="-609600" eaLnBrk="1" hangingPunct="1">
              <a:buFontTx/>
              <a:buAutoNum type="arabicPeriod"/>
            </a:pPr>
            <a:r>
              <a:rPr lang="en-US" altLang="zh-CN" sz="2000" dirty="0" smtClean="0">
                <a:ea typeface="SimSun" pitchFamily="2" charset="-122"/>
              </a:rPr>
              <a:t>A database maintaining the records of </a:t>
            </a:r>
            <a:r>
              <a:rPr lang="en-US" altLang="zh-CN" sz="2000" dirty="0" smtClean="0">
                <a:solidFill>
                  <a:srgbClr val="FF0000"/>
                </a:solidFill>
                <a:ea typeface="SimSun" pitchFamily="2" charset="-122"/>
              </a:rPr>
              <a:t>10 million people </a:t>
            </a:r>
            <a:r>
              <a:rPr lang="en-US" altLang="zh-CN" sz="2000" dirty="0" smtClean="0">
                <a:ea typeface="SimSun" pitchFamily="2" charset="-122"/>
              </a:rPr>
              <a:t>HK residents</a:t>
            </a:r>
          </a:p>
          <a:p>
            <a:pPr marL="1009650" lvl="1" indent="-609600" eaLnBrk="1" hangingPunct="1"/>
            <a:r>
              <a:rPr lang="en-US" altLang="zh-CN" sz="1800" dirty="0" smtClean="0">
                <a:ea typeface="SimSun" pitchFamily="2" charset="-122"/>
              </a:rPr>
              <a:t>The record of each resident contains the HKID, address, telephone etc. </a:t>
            </a:r>
          </a:p>
          <a:p>
            <a:pPr marL="609600" indent="-609600" eaLnBrk="1" hangingPunct="1">
              <a:buFontTx/>
              <a:buAutoNum type="arabicPeriod"/>
            </a:pPr>
            <a:endParaRPr lang="en-US" altLang="zh-CN" sz="2000" dirty="0" smtClean="0">
              <a:ea typeface="SimSun" pitchFamily="2" charset="-122"/>
            </a:endParaRPr>
          </a:p>
          <a:p>
            <a:pPr marL="609600" indent="-609600" eaLnBrk="1" hangingPunct="1">
              <a:buFontTx/>
              <a:buAutoNum type="arabicPeriod"/>
            </a:pPr>
            <a:r>
              <a:rPr lang="en-US" altLang="zh-CN" sz="2000" dirty="0" smtClean="0">
                <a:ea typeface="SimSun" pitchFamily="2" charset="-122"/>
              </a:rPr>
              <a:t>People can retrieve the records of persons given their HKID </a:t>
            </a:r>
          </a:p>
          <a:p>
            <a:pPr marL="1009650" lvl="1" indent="-609600" eaLnBrk="1" hangingPunct="1"/>
            <a:r>
              <a:rPr lang="en-US" altLang="zh-CN" sz="1800" dirty="0" smtClean="0">
                <a:ea typeface="SimSun" pitchFamily="2" charset="-122"/>
              </a:rPr>
              <a:t>i.e., "show me the record of person with HKID: 5634569“</a:t>
            </a:r>
          </a:p>
          <a:p>
            <a:pPr marL="1009650" lvl="1" indent="-609600" eaLnBrk="1" hangingPunct="1"/>
            <a:endParaRPr lang="en-US" altLang="zh-CN" sz="1800" dirty="0" smtClean="0">
              <a:ea typeface="SimSun" pitchFamily="2" charset="-122"/>
            </a:endParaRPr>
          </a:p>
          <a:p>
            <a:pPr marL="609600" indent="-609600" eaLnBrk="1" hangingPunct="1">
              <a:buFontTx/>
              <a:buAutoNum type="arabicPeriod"/>
            </a:pPr>
            <a:r>
              <a:rPr lang="en-US" altLang="zh-CN" sz="2000" dirty="0" smtClean="0">
                <a:ea typeface="SimSun" pitchFamily="2" charset="-122"/>
              </a:rPr>
              <a:t>Without the help of computer and database</a:t>
            </a:r>
          </a:p>
          <a:p>
            <a:pPr marL="1009650" lvl="1" indent="-609600" eaLnBrk="1" hangingPunct="1"/>
            <a:r>
              <a:rPr lang="en-US" altLang="zh-CN" sz="1800" dirty="0" smtClean="0">
                <a:ea typeface="SimSun" pitchFamily="2" charset="-122"/>
              </a:rPr>
              <a:t>the records can printed in a catalog</a:t>
            </a:r>
          </a:p>
          <a:p>
            <a:pPr marL="1009650" lvl="1" indent="-609600" eaLnBrk="1" hangingPunct="1"/>
            <a:r>
              <a:rPr lang="en-US" altLang="zh-CN" sz="1800" dirty="0" smtClean="0">
                <a:ea typeface="SimSun" pitchFamily="2" charset="-122"/>
              </a:rPr>
              <a:t>suppose </a:t>
            </a:r>
            <a:r>
              <a:rPr lang="en-US" altLang="zh-CN" sz="1800" dirty="0" smtClean="0">
                <a:solidFill>
                  <a:srgbClr val="FF0000"/>
                </a:solidFill>
                <a:ea typeface="SimSun" pitchFamily="2" charset="-122"/>
              </a:rPr>
              <a:t>10 records per printed page</a:t>
            </a:r>
            <a:r>
              <a:rPr lang="en-US" altLang="zh-CN" sz="1800" dirty="0" smtClean="0">
                <a:ea typeface="SimSun" pitchFamily="2" charset="-122"/>
              </a:rPr>
              <a:t>, and the catalog will be </a:t>
            </a:r>
            <a:r>
              <a:rPr lang="en-US" altLang="zh-CN" sz="1800" dirty="0" smtClean="0">
                <a:solidFill>
                  <a:srgbClr val="FF0000"/>
                </a:solidFill>
                <a:ea typeface="SimSun" pitchFamily="2" charset="-122"/>
              </a:rPr>
              <a:t>1 million pages (</a:t>
            </a:r>
            <a:r>
              <a:rPr lang="en-US" altLang="zh-CN" sz="1800" dirty="0" smtClean="0">
                <a:solidFill>
                  <a:srgbClr val="0070C0"/>
                </a:solidFill>
                <a:ea typeface="SimSun" pitchFamily="2" charset="-122"/>
              </a:rPr>
              <a:t>10</a:t>
            </a:r>
            <a:r>
              <a:rPr lang="en-US" altLang="zh-CN" sz="1800" baseline="30000" dirty="0" smtClean="0">
                <a:solidFill>
                  <a:srgbClr val="0070C0"/>
                </a:solidFill>
                <a:ea typeface="SimSun" pitchFamily="2" charset="-122"/>
              </a:rPr>
              <a:t>6</a:t>
            </a:r>
            <a:r>
              <a:rPr lang="en-US" altLang="zh-CN" sz="1800" dirty="0" smtClean="0">
                <a:solidFill>
                  <a:srgbClr val="FF0000"/>
                </a:solidFill>
                <a:ea typeface="SimSun" pitchFamily="2" charset="-122"/>
              </a:rPr>
              <a:t>)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/>
            <a:fld id="{0B1DEFF0-3F46-4893-B093-E95ED652E9A8}" type="slidenum">
              <a:rPr lang="zh-CN" altLang="en-US" sz="1400" b="1">
                <a:solidFill>
                  <a:schemeClr val="accent2"/>
                </a:solidFill>
              </a:rPr>
              <a:pPr algn="ctr" eaLnBrk="1" hangingPunct="1"/>
              <a:t>3</a:t>
            </a:fld>
            <a:endParaRPr lang="en-US" altLang="zh-CN" sz="14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620000" cy="4572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SimSun" pitchFamily="2" charset="-122"/>
              </a:rPr>
              <a:t>Indexing </a:t>
            </a:r>
            <a:r>
              <a:rPr lang="en-US" altLang="zh-CN" dirty="0" smtClean="0">
                <a:ea typeface="SimSun" pitchFamily="2" charset="-122"/>
              </a:rPr>
              <a:t>Concepts (</a:t>
            </a:r>
            <a:r>
              <a:rPr lang="en-US" altLang="zh-CN" dirty="0">
                <a:ea typeface="SimSun" pitchFamily="2" charset="-122"/>
              </a:rPr>
              <a:t>2</a:t>
            </a:r>
            <a:r>
              <a:rPr lang="en-US" altLang="zh-CN" dirty="0" smtClean="0">
                <a:ea typeface="SimSun" pitchFamily="2" charset="-122"/>
              </a:rPr>
              <a:t>)</a:t>
            </a:r>
            <a:endParaRPr lang="zh-CN" altLang="en-US" dirty="0" smtClean="0">
              <a:ea typeface="SimSun" pitchFamily="2" charset="-122"/>
            </a:endParaRPr>
          </a:p>
        </p:txBody>
      </p:sp>
      <p:sp>
        <p:nvSpPr>
          <p:cNvPr id="3061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001000" cy="4973638"/>
          </a:xfrm>
        </p:spPr>
        <p:txBody>
          <a:bodyPr/>
          <a:lstStyle/>
          <a:p>
            <a:pPr marL="609600" indent="-609600" eaLnBrk="1" hangingPunct="1"/>
            <a:r>
              <a:rPr lang="en-US" altLang="zh-CN" sz="1800" dirty="0" smtClean="0">
                <a:ea typeface="SimSun" pitchFamily="2" charset="-122"/>
              </a:rPr>
              <a:t>How would you arrange the records in the catalog?</a:t>
            </a:r>
          </a:p>
          <a:p>
            <a:pPr marL="1009650" lvl="1" indent="-609600" eaLnBrk="1" hangingPunct="1"/>
            <a:r>
              <a:rPr lang="en-US" altLang="zh-CN" sz="1400" dirty="0" smtClean="0">
                <a:ea typeface="SimSun" pitchFamily="2" charset="-122"/>
              </a:rPr>
              <a:t>Goal: minimize the effort of finding records </a:t>
            </a:r>
          </a:p>
          <a:p>
            <a:pPr marL="1009650" lvl="1" indent="-609600" eaLnBrk="1" hangingPunct="1"/>
            <a:r>
              <a:rPr lang="en-US" altLang="zh-CN" sz="1400" dirty="0" smtClean="0">
                <a:ea typeface="SimSun" pitchFamily="2" charset="-122"/>
              </a:rPr>
              <a:t>Measurement: the cost </a:t>
            </a:r>
            <a:r>
              <a:rPr lang="en-US" altLang="zh-CN" sz="1400" dirty="0" smtClean="0">
                <a:solidFill>
                  <a:srgbClr val="FF0000"/>
                </a:solidFill>
                <a:ea typeface="SimSun" pitchFamily="2" charset="-122"/>
              </a:rPr>
              <a:t>as the number of pages </a:t>
            </a:r>
            <a:r>
              <a:rPr lang="en-US" altLang="zh-CN" sz="1400" dirty="0" smtClean="0">
                <a:ea typeface="SimSun" pitchFamily="2" charset="-122"/>
              </a:rPr>
              <a:t>you have to "open" before  finding the record in the worst case </a:t>
            </a:r>
          </a:p>
          <a:p>
            <a:pPr marL="609600" indent="-609600" eaLnBrk="1" hangingPunct="1"/>
            <a:r>
              <a:rPr lang="en-US" altLang="zh-CN" sz="1800" dirty="0" smtClean="0">
                <a:ea typeface="SimSun" pitchFamily="2" charset="-122"/>
              </a:rPr>
              <a:t>Solution 1 - random order</a:t>
            </a:r>
          </a:p>
          <a:p>
            <a:pPr marL="1009650" lvl="1" indent="-609600" eaLnBrk="1" hangingPunct="1"/>
            <a:r>
              <a:rPr lang="en-US" altLang="zh-CN" sz="1400" dirty="0" smtClean="0">
                <a:ea typeface="SimSun" pitchFamily="2" charset="-122"/>
              </a:rPr>
              <a:t>If the catalog contains records in random order of HKID, </a:t>
            </a:r>
          </a:p>
          <a:p>
            <a:pPr marL="1009650" lvl="1" indent="-609600" eaLnBrk="1" hangingPunct="1"/>
            <a:r>
              <a:rPr lang="en-US" altLang="zh-CN" sz="1400" dirty="0" smtClean="0">
                <a:ea typeface="SimSun" pitchFamily="2" charset="-122"/>
              </a:rPr>
              <a:t>Worst case: search the entire catalog (cost = </a:t>
            </a:r>
            <a:r>
              <a:rPr lang="en-US" altLang="zh-CN" sz="1400" dirty="0" smtClean="0">
                <a:solidFill>
                  <a:srgbClr val="0070C0"/>
                </a:solidFill>
                <a:ea typeface="SimSun" pitchFamily="2" charset="-122"/>
              </a:rPr>
              <a:t>10</a:t>
            </a:r>
            <a:r>
              <a:rPr lang="en-US" altLang="zh-CN" sz="1400" baseline="30000" dirty="0" smtClean="0">
                <a:solidFill>
                  <a:srgbClr val="0070C0"/>
                </a:solidFill>
                <a:ea typeface="SimSun" pitchFamily="2" charset="-122"/>
              </a:rPr>
              <a:t>6</a:t>
            </a:r>
            <a:r>
              <a:rPr lang="en-US" altLang="zh-CN" sz="1400" dirty="0" smtClean="0">
                <a:ea typeface="SimSun" pitchFamily="2" charset="-122"/>
              </a:rPr>
              <a:t>) before finding a record, or to determine that the HKID does not exist in the catalog </a:t>
            </a:r>
          </a:p>
          <a:p>
            <a:pPr marL="609600" indent="-609600" eaLnBrk="1" hangingPunct="1"/>
            <a:r>
              <a:rPr lang="en-US" altLang="zh-CN" sz="1800" dirty="0" smtClean="0">
                <a:ea typeface="SimSun" pitchFamily="2" charset="-122"/>
              </a:rPr>
              <a:t>Solution 2 - records sorted on HKID</a:t>
            </a:r>
          </a:p>
          <a:p>
            <a:pPr marL="1009650" lvl="1" indent="-609600" eaLnBrk="1" hangingPunct="1"/>
            <a:r>
              <a:rPr lang="en-US" altLang="zh-CN" sz="1400" dirty="0" smtClean="0">
                <a:ea typeface="SimSun" pitchFamily="2" charset="-122"/>
              </a:rPr>
              <a:t>Apply binary search with cost </a:t>
            </a:r>
            <a:r>
              <a:rPr lang="en-US" altLang="zh-CN" sz="1400" dirty="0" smtClean="0">
                <a:ea typeface="SimSun" pitchFamily="2" charset="-122"/>
                <a:sym typeface="Symbol" pitchFamily="18" charset="2"/>
              </a:rPr>
              <a:t></a:t>
            </a:r>
            <a:r>
              <a:rPr lang="en-US" altLang="zh-CN" sz="1400" dirty="0" smtClean="0">
                <a:solidFill>
                  <a:srgbClr val="0070C0"/>
                </a:solidFill>
                <a:ea typeface="SimSun" pitchFamily="2" charset="-122"/>
              </a:rPr>
              <a:t>log</a:t>
            </a:r>
            <a:r>
              <a:rPr lang="en-US" altLang="zh-CN" sz="1400" baseline="-25000" dirty="0" smtClean="0">
                <a:solidFill>
                  <a:srgbClr val="0070C0"/>
                </a:solidFill>
                <a:ea typeface="SimSun" pitchFamily="2" charset="-122"/>
              </a:rPr>
              <a:t>2</a:t>
            </a:r>
            <a:r>
              <a:rPr lang="en-US" altLang="zh-CN" sz="1400" dirty="0" smtClean="0">
                <a:solidFill>
                  <a:srgbClr val="0070C0"/>
                </a:solidFill>
                <a:ea typeface="SimSun" pitchFamily="2" charset="-122"/>
              </a:rPr>
              <a:t>10</a:t>
            </a:r>
            <a:r>
              <a:rPr lang="en-US" altLang="zh-CN" sz="1400" baseline="30000" dirty="0" smtClean="0">
                <a:solidFill>
                  <a:srgbClr val="0070C0"/>
                </a:solidFill>
                <a:ea typeface="SimSun" pitchFamily="2" charset="-122"/>
              </a:rPr>
              <a:t>6</a:t>
            </a:r>
            <a:r>
              <a:rPr lang="en-US" altLang="zh-CN" sz="1400" dirty="0" smtClean="0">
                <a:ea typeface="SimSun" pitchFamily="2" charset="-122"/>
                <a:sym typeface="Symbol" pitchFamily="18" charset="2"/>
              </a:rPr>
              <a:t></a:t>
            </a:r>
            <a:r>
              <a:rPr lang="en-US" altLang="zh-CN" sz="1400" dirty="0" smtClean="0">
                <a:solidFill>
                  <a:srgbClr val="0070C0"/>
                </a:solidFill>
                <a:ea typeface="SimSun" pitchFamily="2" charset="-122"/>
              </a:rPr>
              <a:t> = 20</a:t>
            </a:r>
            <a:r>
              <a:rPr lang="en-US" altLang="zh-CN" sz="1400" dirty="0" smtClean="0">
                <a:ea typeface="SimSun" pitchFamily="2" charset="-122"/>
              </a:rPr>
              <a:t> </a:t>
            </a:r>
          </a:p>
          <a:p>
            <a:pPr marL="609600" indent="-609600" eaLnBrk="1" hangingPunct="1"/>
            <a:r>
              <a:rPr lang="en-US" altLang="zh-CN" sz="1800" dirty="0" smtClean="0">
                <a:ea typeface="SimSun" pitchFamily="2" charset="-122"/>
              </a:rPr>
              <a:t>For DBMS,</a:t>
            </a:r>
          </a:p>
          <a:p>
            <a:pPr marL="1009650" lvl="1" indent="-609600" eaLnBrk="1" hangingPunct="1"/>
            <a:r>
              <a:rPr lang="en-US" altLang="zh-CN" sz="1400" dirty="0">
                <a:ea typeface="SimSun" pitchFamily="2" charset="-122"/>
              </a:rPr>
              <a:t>H</a:t>
            </a:r>
            <a:r>
              <a:rPr lang="en-US" altLang="zh-CN" sz="1400" dirty="0" smtClean="0">
                <a:ea typeface="SimSun" pitchFamily="2" charset="-122"/>
              </a:rPr>
              <a:t>ave disk pages (e.g., size 8 KB) </a:t>
            </a:r>
          </a:p>
          <a:p>
            <a:pPr marL="1009650" lvl="1" indent="-609600" eaLnBrk="1" hangingPunct="1"/>
            <a:r>
              <a:rPr lang="en-US" altLang="zh-CN" sz="1400" dirty="0">
                <a:ea typeface="SimSun" pitchFamily="2" charset="-122"/>
              </a:rPr>
              <a:t>A</a:t>
            </a:r>
            <a:r>
              <a:rPr lang="en-US" altLang="zh-CN" sz="1400" dirty="0" smtClean="0">
                <a:ea typeface="SimSun" pitchFamily="2" charset="-122"/>
              </a:rPr>
              <a:t>n entire page is brought in main memory for every read</a:t>
            </a:r>
          </a:p>
          <a:p>
            <a:pPr marL="1009650" lvl="1" indent="-609600" eaLnBrk="1" hangingPunct="1"/>
            <a:r>
              <a:rPr lang="en-US" altLang="zh-CN" sz="1400" dirty="0" smtClean="0">
                <a:ea typeface="SimSun" pitchFamily="2" charset="-122"/>
              </a:rPr>
              <a:t>The cost counts only page read because disk operations are much more expensive than CPU operations</a:t>
            </a:r>
          </a:p>
          <a:p>
            <a:pPr marL="609600" indent="-609600" eaLnBrk="1" hangingPunct="1"/>
            <a:r>
              <a:rPr lang="en-US" altLang="zh-CN" sz="1800" dirty="0" smtClean="0">
                <a:ea typeface="SimSun" pitchFamily="2" charset="-122"/>
              </a:rPr>
              <a:t>Can you find records in a DBMS even faster?</a:t>
            </a:r>
          </a:p>
          <a:p>
            <a:pPr marL="1009650" lvl="1" indent="-609600" eaLnBrk="1" hangingPunct="1"/>
            <a:endParaRPr lang="en-US" altLang="zh-CN" sz="1600" dirty="0" smtClean="0">
              <a:ea typeface="SimSun" pitchFamily="2" charset="-122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/>
            <a:fld id="{0E129EF2-7CF7-4C67-A5BB-8F1FEC1E75D6}" type="slidenum">
              <a:rPr lang="zh-CN" altLang="en-US" sz="1400" b="1">
                <a:solidFill>
                  <a:schemeClr val="accent2"/>
                </a:solidFill>
              </a:rPr>
              <a:pPr algn="ctr" eaLnBrk="1" hangingPunct="1"/>
              <a:t>4</a:t>
            </a:fld>
            <a:endParaRPr lang="en-US" altLang="zh-CN" sz="14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0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6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06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6858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SimSun" pitchFamily="2" charset="-122"/>
              </a:rPr>
              <a:t>Indexing </a:t>
            </a:r>
            <a:r>
              <a:rPr lang="en-US" altLang="zh-CN" dirty="0" smtClean="0">
                <a:ea typeface="SimSun" pitchFamily="2" charset="-122"/>
              </a:rPr>
              <a:t>Concepts (</a:t>
            </a:r>
            <a:r>
              <a:rPr lang="en-US" altLang="zh-CN" dirty="0">
                <a:ea typeface="SimSun" pitchFamily="2" charset="-122"/>
              </a:rPr>
              <a:t>3</a:t>
            </a:r>
            <a:r>
              <a:rPr lang="en-US" altLang="zh-CN" dirty="0" smtClean="0">
                <a:ea typeface="SimSun" pitchFamily="2" charset="-122"/>
              </a:rPr>
              <a:t>)</a:t>
            </a:r>
            <a:endParaRPr lang="zh-CN" altLang="en-US" dirty="0" smtClean="0">
              <a:ea typeface="SimSun" pitchFamily="2" charset="-122"/>
            </a:endParaRPr>
          </a:p>
        </p:txBody>
      </p:sp>
      <p:sp>
        <p:nvSpPr>
          <p:cNvPr id="306179" name="Rectangle 3"/>
          <p:cNvSpPr>
            <a:spLocks noGrp="1" noChangeArrowheads="1"/>
          </p:cNvSpPr>
          <p:nvPr>
            <p:ph idx="1"/>
          </p:nvPr>
        </p:nvSpPr>
        <p:spPr>
          <a:xfrm>
            <a:off x="533401" y="1447800"/>
            <a:ext cx="7924800" cy="4897438"/>
          </a:xfrm>
        </p:spPr>
        <p:txBody>
          <a:bodyPr/>
          <a:lstStyle/>
          <a:p>
            <a:pPr marL="609600" indent="-609600" eaLnBrk="1" hangingPunct="1"/>
            <a:r>
              <a:rPr lang="en-US" altLang="zh-CN" sz="1800" dirty="0" smtClean="0">
                <a:ea typeface="SimSun" pitchFamily="2" charset="-122"/>
              </a:rPr>
              <a:t>Keep the sorted file and build an additional </a:t>
            </a:r>
            <a:r>
              <a:rPr lang="en-US" altLang="zh-CN" sz="1800" dirty="0" smtClean="0">
                <a:solidFill>
                  <a:srgbClr val="FF0000"/>
                </a:solidFill>
                <a:ea typeface="SimSun" pitchFamily="2" charset="-122"/>
              </a:rPr>
              <a:t>index</a:t>
            </a:r>
            <a:r>
              <a:rPr lang="en-US" altLang="zh-CN" sz="1800" dirty="0" smtClean="0">
                <a:ea typeface="SimSun" pitchFamily="2" charset="-122"/>
              </a:rPr>
              <a:t> (e.g., at the beginning of the catalog).</a:t>
            </a:r>
          </a:p>
          <a:p>
            <a:pPr marL="1009650" lvl="1" indent="-609600" eaLnBrk="1" hangingPunct="1"/>
            <a:r>
              <a:rPr lang="en-US" altLang="zh-CN" sz="1600" dirty="0" smtClean="0">
                <a:ea typeface="SimSun" pitchFamily="2" charset="-122"/>
              </a:rPr>
              <a:t>Each </a:t>
            </a:r>
            <a:r>
              <a:rPr lang="en-US" altLang="zh-CN" sz="1600" dirty="0" smtClean="0">
                <a:solidFill>
                  <a:srgbClr val="FF0000"/>
                </a:solidFill>
                <a:ea typeface="SimSun" pitchFamily="2" charset="-122"/>
              </a:rPr>
              <a:t>index entry </a:t>
            </a:r>
            <a:r>
              <a:rPr lang="en-US" altLang="zh-CN" sz="1600" dirty="0" smtClean="0">
                <a:ea typeface="SimSun" pitchFamily="2" charset="-122"/>
              </a:rPr>
              <a:t>is a small </a:t>
            </a:r>
            <a:r>
              <a:rPr lang="en-US" altLang="zh-CN" sz="1600" dirty="0">
                <a:ea typeface="SimSun" pitchFamily="2" charset="-122"/>
              </a:rPr>
              <a:t>record </a:t>
            </a:r>
            <a:r>
              <a:rPr lang="en-US" altLang="zh-CN" sz="1600" dirty="0" smtClean="0">
                <a:solidFill>
                  <a:srgbClr val="FF0000"/>
                </a:solidFill>
                <a:ea typeface="SimSun" pitchFamily="2" charset="-122"/>
              </a:rPr>
              <a:t>&lt;HKID, Page No&gt; </a:t>
            </a:r>
          </a:p>
          <a:p>
            <a:pPr marL="1409700" lvl="2" indent="-609600" eaLnBrk="1" hangingPunct="1"/>
            <a:r>
              <a:rPr lang="en-US" altLang="zh-CN" sz="1400" dirty="0" smtClean="0">
                <a:ea typeface="SimSun" pitchFamily="2" charset="-122"/>
              </a:rPr>
              <a:t>containing a HKID and the page where you can find the HKID </a:t>
            </a:r>
          </a:p>
          <a:p>
            <a:pPr marL="1409700" lvl="2" indent="-609600" eaLnBrk="1" hangingPunct="1"/>
            <a:r>
              <a:rPr lang="en-US" altLang="zh-CN" sz="1400" dirty="0" smtClean="0">
                <a:ea typeface="SimSun" pitchFamily="2" charset="-122"/>
              </a:rPr>
              <a:t>e.g., &lt;5634569, 259&gt; means that HKID 5634569 is on page 259</a:t>
            </a:r>
          </a:p>
          <a:p>
            <a:pPr marL="1009650" lvl="1" indent="-609600" eaLnBrk="1" hangingPunct="1"/>
            <a:r>
              <a:rPr lang="en-US" altLang="zh-CN" sz="1600" dirty="0" smtClean="0">
                <a:ea typeface="SimSun" pitchFamily="2" charset="-122"/>
              </a:rPr>
              <a:t>HKID is called the </a:t>
            </a:r>
            <a:r>
              <a:rPr lang="en-US" altLang="zh-CN" sz="1600" dirty="0" smtClean="0">
                <a:solidFill>
                  <a:srgbClr val="FF0000"/>
                </a:solidFill>
                <a:ea typeface="SimSun" pitchFamily="2" charset="-122"/>
              </a:rPr>
              <a:t>search key</a:t>
            </a:r>
            <a:r>
              <a:rPr lang="en-US" altLang="zh-CN" sz="1600" dirty="0" smtClean="0">
                <a:ea typeface="SimSun" pitchFamily="2" charset="-122"/>
              </a:rPr>
              <a:t> of the index </a:t>
            </a:r>
          </a:p>
          <a:p>
            <a:pPr marL="1009650" lvl="1" indent="-609600" eaLnBrk="1" hangingPunct="1"/>
            <a:r>
              <a:rPr lang="en-US" altLang="zh-CN" sz="1600" dirty="0" smtClean="0">
                <a:ea typeface="SimSun" pitchFamily="2" charset="-122"/>
              </a:rPr>
              <a:t>The index entry is much smaller than the record! </a:t>
            </a:r>
          </a:p>
          <a:p>
            <a:pPr marL="1409700" lvl="2" indent="-609600" eaLnBrk="1" hangingPunct="1"/>
            <a:r>
              <a:rPr lang="en-US" altLang="zh-CN" sz="1400" dirty="0">
                <a:ea typeface="SimSun" pitchFamily="2" charset="-122"/>
              </a:rPr>
              <a:t>A</a:t>
            </a:r>
            <a:r>
              <a:rPr lang="en-US" altLang="zh-CN" sz="1400" dirty="0" smtClean="0">
                <a:ea typeface="SimSun" pitchFamily="2" charset="-122"/>
              </a:rPr>
              <a:t>ssume that we can fit 100 entries per page </a:t>
            </a:r>
          </a:p>
          <a:p>
            <a:pPr marL="1009650" lvl="1" indent="-609600" eaLnBrk="1" hangingPunct="1"/>
            <a:r>
              <a:rPr lang="en-US" altLang="zh-CN" sz="1600" dirty="0" smtClean="0">
                <a:ea typeface="SimSun" pitchFamily="2" charset="-122"/>
              </a:rPr>
              <a:t>The index entries are also sorted on HKID</a:t>
            </a:r>
          </a:p>
          <a:p>
            <a:pPr marL="609600" indent="-609600" eaLnBrk="1" hangingPunct="1"/>
            <a:r>
              <a:rPr lang="en-US" altLang="zh-CN" sz="1800" dirty="0" smtClean="0">
                <a:ea typeface="SimSun" pitchFamily="2" charset="-122"/>
              </a:rPr>
              <a:t>Do we need an entry for each of the 10,000,000 records? </a:t>
            </a:r>
          </a:p>
          <a:p>
            <a:pPr marL="1009650" lvl="1" indent="-609600" eaLnBrk="1" hangingPunct="1"/>
            <a:r>
              <a:rPr lang="en-US" altLang="zh-CN" sz="1600" dirty="0" smtClean="0">
                <a:ea typeface="SimSun" pitchFamily="2" charset="-122"/>
              </a:rPr>
              <a:t>No: we only need an entry for the first record of each page</a:t>
            </a:r>
          </a:p>
          <a:p>
            <a:pPr marL="800100" lvl="2" indent="0" eaLnBrk="1" hangingPunct="1">
              <a:buNone/>
            </a:pPr>
            <a:r>
              <a:rPr lang="en-US" altLang="zh-CN" sz="1400" dirty="0" smtClean="0">
                <a:ea typeface="SimSun" pitchFamily="2" charset="-122"/>
              </a:rPr>
              <a:t>Given two consecutive entries &lt;5634569, 259&gt;, &lt;5700000, 260&gt; in the index,  I know that every HKID between 5634569 and 5700000 must be on page 259. </a:t>
            </a:r>
          </a:p>
          <a:p>
            <a:pPr marL="1009650" lvl="1" indent="-609600" eaLnBrk="1" hangingPunct="1"/>
            <a:r>
              <a:rPr lang="en-US" altLang="zh-CN" sz="1600" dirty="0" smtClean="0">
                <a:ea typeface="SimSun" pitchFamily="2" charset="-122"/>
              </a:rPr>
              <a:t>Only need 1,000,000 </a:t>
            </a: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(</a:t>
            </a:r>
            <a:r>
              <a:rPr lang="en-US" altLang="zh-CN" sz="1600" dirty="0" smtClean="0">
                <a:solidFill>
                  <a:srgbClr val="0070C0"/>
                </a:solidFill>
                <a:ea typeface="SimSun" pitchFamily="2" charset="-122"/>
              </a:rPr>
              <a:t>10</a:t>
            </a:r>
            <a:r>
              <a:rPr lang="en-US" altLang="zh-CN" sz="1600" baseline="30000" dirty="0" smtClean="0">
                <a:solidFill>
                  <a:srgbClr val="0070C0"/>
                </a:solidFill>
                <a:ea typeface="SimSun" pitchFamily="2" charset="-122"/>
              </a:rPr>
              <a:t>6</a:t>
            </a:r>
            <a:r>
              <a:rPr lang="en-US" altLang="zh-CN" sz="1600" dirty="0" smtClean="0">
                <a:solidFill>
                  <a:srgbClr val="FF0000"/>
                </a:solidFill>
                <a:ea typeface="SimSun" pitchFamily="2" charset="-122"/>
              </a:rPr>
              <a:t>) </a:t>
            </a:r>
            <a:r>
              <a:rPr lang="en-US" altLang="zh-CN" sz="1600" dirty="0" smtClean="0">
                <a:ea typeface="SimSun" pitchFamily="2" charset="-122"/>
              </a:rPr>
              <a:t>index entries (one for each page)   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/>
            <a:fld id="{AEDABAA0-7449-4598-A496-209CE6C63256}" type="slidenum">
              <a:rPr lang="zh-CN" altLang="en-US" sz="1400" b="1">
                <a:solidFill>
                  <a:schemeClr val="accent2"/>
                </a:solidFill>
              </a:rPr>
              <a:pPr algn="ctr" eaLnBrk="1" hangingPunct="1"/>
              <a:t>5</a:t>
            </a:fld>
            <a:endParaRPr lang="en-US" altLang="zh-CN" sz="14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6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SimSun" pitchFamily="2" charset="-122"/>
              </a:rPr>
              <a:t>Indexing </a:t>
            </a:r>
            <a:r>
              <a:rPr lang="en-US" altLang="zh-CN" dirty="0" smtClean="0">
                <a:ea typeface="SimSun" pitchFamily="2" charset="-122"/>
              </a:rPr>
              <a:t>Concepts (</a:t>
            </a:r>
            <a:r>
              <a:rPr lang="en-US" altLang="zh-CN" dirty="0">
                <a:ea typeface="SimSun" pitchFamily="2" charset="-122"/>
              </a:rPr>
              <a:t>4</a:t>
            </a:r>
            <a:r>
              <a:rPr lang="en-US" altLang="zh-CN" dirty="0" smtClean="0">
                <a:ea typeface="SimSun" pitchFamily="2" charset="-122"/>
              </a:rPr>
              <a:t>)</a:t>
            </a:r>
            <a:endParaRPr lang="zh-CN" altLang="en-US" dirty="0" smtClean="0">
              <a:ea typeface="SimSun" pitchFamily="2" charset="-122"/>
            </a:endParaRPr>
          </a:p>
        </p:txBody>
      </p:sp>
      <p:sp>
        <p:nvSpPr>
          <p:cNvPr id="3061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73163"/>
            <a:ext cx="7620000" cy="2484437"/>
          </a:xfrm>
        </p:spPr>
        <p:txBody>
          <a:bodyPr/>
          <a:lstStyle/>
          <a:p>
            <a:pPr marL="609600" lvl="1" indent="-609600" eaLnBrk="1" hangingPunct="1">
              <a:buFontTx/>
              <a:buChar char="•"/>
            </a:pPr>
            <a:r>
              <a:rPr lang="en-US" altLang="zh-CN" sz="1800" dirty="0" smtClean="0">
                <a:ea typeface="SimSun" pitchFamily="2" charset="-122"/>
              </a:rPr>
              <a:t>Given that I can fit 100 entries per page, and I have 1,000,000 entries, my index is 10,000 </a:t>
            </a:r>
            <a:r>
              <a:rPr lang="en-US" altLang="zh-CN" sz="1800" dirty="0">
                <a:solidFill>
                  <a:srgbClr val="FF0000"/>
                </a:solidFill>
                <a:ea typeface="SimSun" pitchFamily="2" charset="-122"/>
              </a:rPr>
              <a:t>(</a:t>
            </a:r>
            <a:r>
              <a:rPr lang="en-US" altLang="zh-CN" sz="1800" dirty="0" smtClean="0">
                <a:solidFill>
                  <a:srgbClr val="0070C0"/>
                </a:solidFill>
                <a:ea typeface="SimSun" pitchFamily="2" charset="-122"/>
              </a:rPr>
              <a:t>10</a:t>
            </a:r>
            <a:r>
              <a:rPr lang="en-US" altLang="zh-CN" sz="1800" baseline="30000" dirty="0" smtClean="0">
                <a:solidFill>
                  <a:srgbClr val="0070C0"/>
                </a:solidFill>
                <a:ea typeface="SimSun" pitchFamily="2" charset="-122"/>
              </a:rPr>
              <a:t>4</a:t>
            </a:r>
            <a:r>
              <a:rPr lang="en-US" altLang="zh-CN" sz="1800" dirty="0" smtClean="0">
                <a:solidFill>
                  <a:srgbClr val="FF0000"/>
                </a:solidFill>
                <a:ea typeface="SimSun" pitchFamily="2" charset="-122"/>
              </a:rPr>
              <a:t>) </a:t>
            </a:r>
            <a:r>
              <a:rPr lang="en-US" altLang="zh-CN" sz="1800" dirty="0" smtClean="0">
                <a:ea typeface="SimSun" pitchFamily="2" charset="-122"/>
              </a:rPr>
              <a:t>pages </a:t>
            </a:r>
          </a:p>
          <a:p>
            <a:pPr marL="609600" indent="-609600" eaLnBrk="1" hangingPunct="1"/>
            <a:r>
              <a:rPr lang="en-US" altLang="zh-CN" sz="1800" dirty="0" smtClean="0">
                <a:ea typeface="SimSun" pitchFamily="2" charset="-122"/>
              </a:rPr>
              <a:t>How I can use the index to speed up search for a record?</a:t>
            </a:r>
          </a:p>
          <a:p>
            <a:pPr marL="1009650" lvl="1" indent="-609600" eaLnBrk="1" hangingPunct="1"/>
            <a:r>
              <a:rPr lang="en-US" altLang="zh-CN" sz="1400" dirty="0" smtClean="0">
                <a:ea typeface="SimSun" pitchFamily="2" charset="-122"/>
              </a:rPr>
              <a:t>Use binary search on the index to find the largest HKID that is smaller or equal to the input HKID. The cost is </a:t>
            </a:r>
            <a:r>
              <a:rPr lang="en-US" altLang="zh-CN" sz="1400" dirty="0" smtClean="0">
                <a:solidFill>
                  <a:srgbClr val="0070C0"/>
                </a:solidFill>
                <a:ea typeface="SimSun" pitchFamily="2" charset="-122"/>
                <a:sym typeface="Symbol" pitchFamily="18" charset="2"/>
              </a:rPr>
              <a:t></a:t>
            </a:r>
            <a:r>
              <a:rPr lang="en-US" altLang="zh-CN" sz="1400" dirty="0" smtClean="0">
                <a:solidFill>
                  <a:srgbClr val="0070C0"/>
                </a:solidFill>
                <a:ea typeface="SimSun" pitchFamily="2" charset="-122"/>
              </a:rPr>
              <a:t>log</a:t>
            </a:r>
            <a:r>
              <a:rPr lang="en-US" altLang="zh-CN" sz="1400" baseline="-25000" dirty="0" smtClean="0">
                <a:solidFill>
                  <a:srgbClr val="0070C0"/>
                </a:solidFill>
                <a:ea typeface="SimSun" pitchFamily="2" charset="-122"/>
              </a:rPr>
              <a:t>2</a:t>
            </a:r>
            <a:r>
              <a:rPr lang="en-US" altLang="zh-CN" sz="1400" dirty="0" smtClean="0">
                <a:solidFill>
                  <a:srgbClr val="0070C0"/>
                </a:solidFill>
                <a:ea typeface="SimSun" pitchFamily="2" charset="-122"/>
              </a:rPr>
              <a:t>10</a:t>
            </a:r>
            <a:r>
              <a:rPr lang="en-US" altLang="zh-CN" sz="1400" baseline="30000" dirty="0" smtClean="0">
                <a:solidFill>
                  <a:srgbClr val="0070C0"/>
                </a:solidFill>
                <a:ea typeface="SimSun" pitchFamily="2" charset="-122"/>
              </a:rPr>
              <a:t>4</a:t>
            </a:r>
            <a:r>
              <a:rPr lang="en-US" altLang="zh-CN" sz="1400" dirty="0" smtClean="0">
                <a:solidFill>
                  <a:srgbClr val="0070C0"/>
                </a:solidFill>
                <a:ea typeface="SimSun" pitchFamily="2" charset="-122"/>
              </a:rPr>
              <a:t> </a:t>
            </a:r>
            <a:r>
              <a:rPr lang="en-US" altLang="zh-CN" sz="1400" dirty="0" smtClean="0">
                <a:solidFill>
                  <a:srgbClr val="0070C0"/>
                </a:solidFill>
                <a:ea typeface="SimSun" pitchFamily="2" charset="-122"/>
                <a:sym typeface="Symbol" pitchFamily="18" charset="2"/>
              </a:rPr>
              <a:t></a:t>
            </a:r>
            <a:r>
              <a:rPr lang="en-US" altLang="zh-CN" sz="1400" dirty="0" smtClean="0">
                <a:solidFill>
                  <a:srgbClr val="0070C0"/>
                </a:solidFill>
                <a:ea typeface="SimSun" pitchFamily="2" charset="-122"/>
              </a:rPr>
              <a:t>= 14</a:t>
            </a:r>
            <a:r>
              <a:rPr lang="en-US" altLang="zh-CN" sz="1400" dirty="0" smtClean="0">
                <a:ea typeface="SimSun" pitchFamily="2" charset="-122"/>
              </a:rPr>
              <a:t>.</a:t>
            </a:r>
          </a:p>
          <a:p>
            <a:pPr marL="1009650" lvl="1" indent="-609600" eaLnBrk="1" hangingPunct="1"/>
            <a:r>
              <a:rPr lang="en-US" altLang="zh-CN" sz="1400" dirty="0" smtClean="0">
                <a:ea typeface="SimSun" pitchFamily="2" charset="-122"/>
              </a:rPr>
              <a:t>Then, follow the pointer from that entry to the actual page (cost </a:t>
            </a:r>
            <a:r>
              <a:rPr lang="en-US" altLang="zh-CN" sz="1400" dirty="0" smtClean="0">
                <a:solidFill>
                  <a:srgbClr val="00B0F0"/>
                </a:solidFill>
                <a:ea typeface="SimSun" pitchFamily="2" charset="-122"/>
              </a:rPr>
              <a:t>1</a:t>
            </a:r>
            <a:r>
              <a:rPr lang="en-US" altLang="zh-CN" sz="1400" dirty="0" smtClean="0">
                <a:ea typeface="SimSun" pitchFamily="2" charset="-122"/>
              </a:rPr>
              <a:t>)</a:t>
            </a:r>
          </a:p>
          <a:p>
            <a:pPr marL="1009650" lvl="1" indent="-609600" eaLnBrk="1" hangingPunct="1"/>
            <a:r>
              <a:rPr lang="en-US" altLang="zh-CN" sz="1400" dirty="0" smtClean="0">
                <a:ea typeface="SimSun" pitchFamily="2" charset="-122"/>
              </a:rPr>
              <a:t>Total cost: </a:t>
            </a:r>
            <a:r>
              <a:rPr lang="en-US" altLang="zh-CN" sz="1400" dirty="0" smtClean="0">
                <a:solidFill>
                  <a:srgbClr val="00B0F0"/>
                </a:solidFill>
                <a:ea typeface="SimSun" pitchFamily="2" charset="-122"/>
              </a:rPr>
              <a:t>14+1 = 15</a:t>
            </a:r>
            <a:r>
              <a:rPr lang="en-US" altLang="zh-CN" sz="1800" dirty="0" smtClean="0">
                <a:ea typeface="SimSun" pitchFamily="2" charset="-122"/>
              </a:rPr>
              <a:t> </a:t>
            </a:r>
          </a:p>
        </p:txBody>
      </p:sp>
      <p:sp>
        <p:nvSpPr>
          <p:cNvPr id="102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/>
            <a:fld id="{841630EC-7B51-4379-8DF7-52EFF266D956}" type="slidenum">
              <a:rPr lang="zh-CN" altLang="en-US" sz="1400" b="1">
                <a:solidFill>
                  <a:schemeClr val="accent2"/>
                </a:solidFill>
              </a:rPr>
              <a:pPr algn="ctr" eaLnBrk="1" hangingPunct="1"/>
              <a:t>6</a:t>
            </a:fld>
            <a:endParaRPr lang="en-US" altLang="zh-CN" sz="1400" b="1">
              <a:solidFill>
                <a:schemeClr val="accent2"/>
              </a:solidFill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762000" y="3657600"/>
          <a:ext cx="772953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Visio" r:id="rId3" imgW="8372425" imgH="1978347" progId="">
                  <p:embed/>
                </p:oleObj>
              </mc:Choice>
              <mc:Fallback>
                <p:oleObj name="Visio" r:id="rId3" imgW="8372425" imgH="1978347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657600"/>
                        <a:ext cx="7729538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696200" cy="4572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SimSun" pitchFamily="2" charset="-122"/>
              </a:rPr>
              <a:t>Indexing </a:t>
            </a:r>
            <a:r>
              <a:rPr lang="en-US" altLang="zh-CN" dirty="0" smtClean="0">
                <a:ea typeface="SimSun" pitchFamily="2" charset="-122"/>
              </a:rPr>
              <a:t>Concepts (</a:t>
            </a:r>
            <a:r>
              <a:rPr lang="en-US" altLang="zh-CN" dirty="0">
                <a:ea typeface="SimSun" pitchFamily="2" charset="-122"/>
              </a:rPr>
              <a:t>5</a:t>
            </a:r>
            <a:r>
              <a:rPr lang="en-US" altLang="zh-CN" dirty="0" smtClean="0">
                <a:ea typeface="SimSun" pitchFamily="2" charset="-122"/>
              </a:rPr>
              <a:t>)</a:t>
            </a:r>
            <a:endParaRPr lang="zh-CN" altLang="en-US" dirty="0" smtClean="0">
              <a:ea typeface="SimSun" pitchFamily="2" charset="-122"/>
            </a:endParaRPr>
          </a:p>
        </p:txBody>
      </p:sp>
      <p:sp>
        <p:nvSpPr>
          <p:cNvPr id="30617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14400"/>
            <a:ext cx="7620000" cy="2819400"/>
          </a:xfrm>
        </p:spPr>
        <p:txBody>
          <a:bodyPr/>
          <a:lstStyle/>
          <a:p>
            <a:pPr marL="609600" indent="-609600" eaLnBrk="1" hangingPunct="1"/>
            <a:r>
              <a:rPr lang="en-US" altLang="zh-CN" sz="1800" dirty="0" smtClean="0">
                <a:ea typeface="SimSun" pitchFamily="2" charset="-122"/>
              </a:rPr>
              <a:t>Can I drop the cost even further? </a:t>
            </a:r>
          </a:p>
          <a:p>
            <a:pPr marL="609600" indent="-609600" eaLnBrk="1" hangingPunct="1"/>
            <a:r>
              <a:rPr lang="en-US" altLang="zh-CN" sz="1800" dirty="0" smtClean="0">
                <a:ea typeface="SimSun" pitchFamily="2" charset="-122"/>
              </a:rPr>
              <a:t>Yes: Build an index on the index</a:t>
            </a:r>
          </a:p>
          <a:p>
            <a:pPr marL="1009650" lvl="1" indent="-609600" eaLnBrk="1" hangingPunct="1"/>
            <a:r>
              <a:rPr lang="en-US" altLang="zh-CN" sz="1400" dirty="0" smtClean="0">
                <a:ea typeface="SimSun" pitchFamily="2" charset="-122"/>
              </a:rPr>
              <a:t>The second level index contains 10,000 </a:t>
            </a:r>
            <a:r>
              <a:rPr lang="en-US" altLang="zh-CN" sz="1400" dirty="0">
                <a:solidFill>
                  <a:srgbClr val="FF0000"/>
                </a:solidFill>
                <a:ea typeface="SimSun" pitchFamily="2" charset="-122"/>
              </a:rPr>
              <a:t>(</a:t>
            </a:r>
            <a:r>
              <a:rPr lang="en-US" altLang="zh-CN" sz="1400" dirty="0">
                <a:solidFill>
                  <a:srgbClr val="0070C0"/>
                </a:solidFill>
                <a:ea typeface="SimSun" pitchFamily="2" charset="-122"/>
              </a:rPr>
              <a:t>10</a:t>
            </a:r>
            <a:r>
              <a:rPr lang="en-US" altLang="zh-CN" sz="1400" baseline="30000" dirty="0">
                <a:solidFill>
                  <a:srgbClr val="0070C0"/>
                </a:solidFill>
                <a:ea typeface="SimSun" pitchFamily="2" charset="-122"/>
              </a:rPr>
              <a:t>4</a:t>
            </a:r>
            <a:r>
              <a:rPr lang="en-US" altLang="zh-CN" sz="1400" dirty="0">
                <a:solidFill>
                  <a:srgbClr val="FF0000"/>
                </a:solidFill>
                <a:ea typeface="SimSun" pitchFamily="2" charset="-122"/>
              </a:rPr>
              <a:t>) </a:t>
            </a:r>
            <a:r>
              <a:rPr lang="en-US" altLang="zh-CN" sz="1400" dirty="0" smtClean="0">
                <a:ea typeface="SimSun" pitchFamily="2" charset="-122"/>
              </a:rPr>
              <a:t>entries (one for each page of the first index) in 100 pages! </a:t>
            </a:r>
          </a:p>
          <a:p>
            <a:pPr marL="1009650" lvl="1" indent="-609600" eaLnBrk="1" hangingPunct="1"/>
            <a:r>
              <a:rPr lang="en-US" altLang="zh-CN" sz="1400" dirty="0" smtClean="0">
                <a:ea typeface="SimSun" pitchFamily="2" charset="-122"/>
              </a:rPr>
              <a:t>Use binary search on the second level index to find the largest HKID that is smaller or equal to input HKID. The cost is </a:t>
            </a:r>
            <a:r>
              <a:rPr lang="en-US" altLang="zh-CN" sz="1400" dirty="0" smtClean="0">
                <a:solidFill>
                  <a:srgbClr val="0070C0"/>
                </a:solidFill>
                <a:ea typeface="SimSun" pitchFamily="2" charset="-122"/>
                <a:sym typeface="Symbol" pitchFamily="18" charset="2"/>
              </a:rPr>
              <a:t></a:t>
            </a:r>
            <a:r>
              <a:rPr lang="en-US" altLang="zh-CN" sz="1400" dirty="0" smtClean="0">
                <a:solidFill>
                  <a:srgbClr val="0070C0"/>
                </a:solidFill>
                <a:ea typeface="SimSun" pitchFamily="2" charset="-122"/>
              </a:rPr>
              <a:t>log</a:t>
            </a:r>
            <a:r>
              <a:rPr lang="en-US" altLang="zh-CN" sz="1400" baseline="-25000" dirty="0" smtClean="0">
                <a:solidFill>
                  <a:srgbClr val="0070C0"/>
                </a:solidFill>
                <a:ea typeface="SimSun" pitchFamily="2" charset="-122"/>
              </a:rPr>
              <a:t>2</a:t>
            </a:r>
            <a:r>
              <a:rPr lang="en-US" altLang="zh-CN" sz="1400" dirty="0" smtClean="0">
                <a:solidFill>
                  <a:srgbClr val="0070C0"/>
                </a:solidFill>
                <a:ea typeface="SimSun" pitchFamily="2" charset="-122"/>
              </a:rPr>
              <a:t>10</a:t>
            </a:r>
            <a:r>
              <a:rPr lang="en-US" altLang="zh-CN" sz="1400" baseline="30000" dirty="0" smtClean="0">
                <a:solidFill>
                  <a:srgbClr val="0070C0"/>
                </a:solidFill>
                <a:ea typeface="SimSun" pitchFamily="2" charset="-122"/>
              </a:rPr>
              <a:t>2</a:t>
            </a:r>
            <a:r>
              <a:rPr lang="en-US" altLang="zh-CN" sz="1400" dirty="0" smtClean="0">
                <a:solidFill>
                  <a:srgbClr val="0070C0"/>
                </a:solidFill>
                <a:ea typeface="SimSun" pitchFamily="2" charset="-122"/>
              </a:rPr>
              <a:t> </a:t>
            </a:r>
            <a:r>
              <a:rPr lang="en-US" altLang="zh-CN" sz="1400" dirty="0" smtClean="0">
                <a:solidFill>
                  <a:srgbClr val="0070C0"/>
                </a:solidFill>
                <a:ea typeface="SimSun" pitchFamily="2" charset="-122"/>
                <a:sym typeface="Symbol" pitchFamily="18" charset="2"/>
              </a:rPr>
              <a:t> </a:t>
            </a:r>
            <a:r>
              <a:rPr lang="en-US" altLang="zh-CN" sz="1400" dirty="0" smtClean="0">
                <a:solidFill>
                  <a:srgbClr val="0070C0"/>
                </a:solidFill>
                <a:ea typeface="SimSun" pitchFamily="2" charset="-122"/>
              </a:rPr>
              <a:t>= 7</a:t>
            </a:r>
            <a:r>
              <a:rPr lang="en-US" altLang="zh-CN" sz="1400" dirty="0" smtClean="0">
                <a:ea typeface="SimSun" pitchFamily="2" charset="-122"/>
              </a:rPr>
              <a:t>.</a:t>
            </a:r>
          </a:p>
          <a:p>
            <a:pPr marL="1009650" lvl="1" indent="-609600" eaLnBrk="1" hangingPunct="1"/>
            <a:r>
              <a:rPr lang="en-US" altLang="zh-CN" sz="1400" dirty="0" smtClean="0">
                <a:ea typeface="SimSun" pitchFamily="2" charset="-122"/>
              </a:rPr>
              <a:t>Then, follow the pointer from that entry to first level index and finally to the actual data page (cost </a:t>
            </a:r>
            <a:r>
              <a:rPr lang="en-US" altLang="zh-CN" sz="1400" dirty="0" smtClean="0">
                <a:solidFill>
                  <a:srgbClr val="00B0F0"/>
                </a:solidFill>
                <a:ea typeface="SimSun" pitchFamily="2" charset="-122"/>
              </a:rPr>
              <a:t>2</a:t>
            </a:r>
            <a:r>
              <a:rPr lang="en-US" altLang="zh-CN" sz="1400" dirty="0" smtClean="0">
                <a:ea typeface="SimSun" pitchFamily="2" charset="-122"/>
              </a:rPr>
              <a:t>)</a:t>
            </a:r>
          </a:p>
          <a:p>
            <a:pPr marL="1009650" lvl="1" indent="-609600" eaLnBrk="1" hangingPunct="1"/>
            <a:r>
              <a:rPr lang="en-US" altLang="zh-CN" sz="1400" dirty="0" smtClean="0">
                <a:ea typeface="SimSun" pitchFamily="2" charset="-122"/>
              </a:rPr>
              <a:t>Total cost: </a:t>
            </a:r>
            <a:r>
              <a:rPr lang="en-US" altLang="zh-CN" sz="1400" dirty="0" smtClean="0">
                <a:solidFill>
                  <a:srgbClr val="00B0F0"/>
                </a:solidFill>
                <a:ea typeface="SimSun" pitchFamily="2" charset="-122"/>
              </a:rPr>
              <a:t>7+2 = 9</a:t>
            </a:r>
          </a:p>
        </p:txBody>
      </p:sp>
      <p:sp>
        <p:nvSpPr>
          <p:cNvPr id="205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/>
            <a:fld id="{AFC975C2-E489-462F-BFF2-1D36AB19862D}" type="slidenum">
              <a:rPr lang="zh-CN" altLang="en-US" sz="1400" b="1">
                <a:solidFill>
                  <a:schemeClr val="accent2"/>
                </a:solidFill>
              </a:rPr>
              <a:pPr algn="ctr" eaLnBrk="1" hangingPunct="1"/>
              <a:t>7</a:t>
            </a:fld>
            <a:endParaRPr lang="en-US" altLang="zh-CN" sz="1400" b="1">
              <a:solidFill>
                <a:schemeClr val="accent2"/>
              </a:solidFill>
            </a:endParaRPr>
          </a:p>
        </p:txBody>
      </p:sp>
      <p:graphicFrame>
        <p:nvGraphicFramePr>
          <p:cNvPr id="636930" name="Object 2"/>
          <p:cNvGraphicFramePr>
            <a:graphicFrameLocks noChangeAspect="1"/>
          </p:cNvGraphicFramePr>
          <p:nvPr/>
        </p:nvGraphicFramePr>
        <p:xfrm>
          <a:off x="914400" y="3429000"/>
          <a:ext cx="7729538" cy="263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Visio" r:id="rId3" imgW="8372425" imgH="2850766" progId="">
                  <p:embed/>
                </p:oleObj>
              </mc:Choice>
              <mc:Fallback>
                <p:oleObj name="Visio" r:id="rId3" imgW="8372425" imgH="2850766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29000"/>
                        <a:ext cx="7729538" cy="2636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3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696200" cy="4572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SimSun" pitchFamily="2" charset="-122"/>
              </a:rPr>
              <a:t>Indexing </a:t>
            </a:r>
            <a:r>
              <a:rPr lang="en-US" altLang="zh-CN" dirty="0" smtClean="0">
                <a:ea typeface="SimSun" pitchFamily="2" charset="-122"/>
              </a:rPr>
              <a:t>Concepts (6)</a:t>
            </a:r>
            <a:endParaRPr lang="zh-CN" altLang="en-US" dirty="0" smtClean="0">
              <a:ea typeface="SimSun" pitchFamily="2" charset="-122"/>
            </a:endParaRPr>
          </a:p>
        </p:txBody>
      </p:sp>
      <p:sp>
        <p:nvSpPr>
          <p:cNvPr id="306179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219200"/>
            <a:ext cx="7086600" cy="2133600"/>
          </a:xfrm>
        </p:spPr>
        <p:txBody>
          <a:bodyPr/>
          <a:lstStyle/>
          <a:p>
            <a:pPr marL="609600" indent="-609600" eaLnBrk="1" hangingPunct="1"/>
            <a:r>
              <a:rPr lang="en-US" altLang="zh-CN" sz="1800" dirty="0" smtClean="0">
                <a:ea typeface="SimSun" pitchFamily="2" charset="-122"/>
              </a:rPr>
              <a:t>Finally build a third level index containing 100 entries, one for each page of the second level index. </a:t>
            </a:r>
          </a:p>
          <a:p>
            <a:pPr marL="1009650" lvl="1" indent="-609600" eaLnBrk="1" hangingPunct="1"/>
            <a:r>
              <a:rPr lang="en-US" altLang="zh-CN" sz="1400" dirty="0" smtClean="0">
                <a:ea typeface="SimSun" pitchFamily="2" charset="-122"/>
              </a:rPr>
              <a:t>These entries fit in one page. Read this page to find the largest HKID that is smaller or equal to input HKID </a:t>
            </a:r>
            <a:r>
              <a:rPr lang="en-US" altLang="zh-CN" sz="1400" dirty="0">
                <a:solidFill>
                  <a:srgbClr val="FF0000"/>
                </a:solidFill>
                <a:ea typeface="SimSun" pitchFamily="2" charset="-122"/>
              </a:rPr>
              <a:t>(</a:t>
            </a:r>
            <a:r>
              <a:rPr lang="en-US" altLang="zh-CN" sz="1400" dirty="0" smtClean="0">
                <a:solidFill>
                  <a:srgbClr val="0070C0"/>
                </a:solidFill>
                <a:ea typeface="SimSun" pitchFamily="2" charset="-122"/>
              </a:rPr>
              <a:t>1</a:t>
            </a:r>
            <a:r>
              <a:rPr lang="en-US" altLang="zh-CN" sz="1400" dirty="0" smtClean="0">
                <a:solidFill>
                  <a:srgbClr val="FF0000"/>
                </a:solidFill>
                <a:ea typeface="SimSun" pitchFamily="2" charset="-122"/>
              </a:rPr>
              <a:t>) </a:t>
            </a:r>
            <a:r>
              <a:rPr lang="en-US" altLang="zh-CN" sz="1400" dirty="0" smtClean="0">
                <a:ea typeface="SimSun" pitchFamily="2" charset="-122"/>
              </a:rPr>
              <a:t>and follow the pointers to second level index </a:t>
            </a:r>
            <a:r>
              <a:rPr lang="en-US" altLang="zh-CN" sz="1400" dirty="0">
                <a:solidFill>
                  <a:srgbClr val="FF0000"/>
                </a:solidFill>
                <a:ea typeface="SimSun" pitchFamily="2" charset="-122"/>
              </a:rPr>
              <a:t>(</a:t>
            </a:r>
            <a:r>
              <a:rPr lang="en-US" altLang="zh-CN" sz="1400" dirty="0">
                <a:solidFill>
                  <a:srgbClr val="0070C0"/>
                </a:solidFill>
                <a:ea typeface="SimSun" pitchFamily="2" charset="-122"/>
              </a:rPr>
              <a:t>1</a:t>
            </a:r>
            <a:r>
              <a:rPr lang="en-US" altLang="zh-CN" sz="1400" dirty="0">
                <a:solidFill>
                  <a:srgbClr val="FF0000"/>
                </a:solidFill>
                <a:ea typeface="SimSun" pitchFamily="2" charset="-122"/>
              </a:rPr>
              <a:t>)</a:t>
            </a:r>
            <a:r>
              <a:rPr lang="en-US" altLang="zh-CN" sz="1400" dirty="0" smtClean="0">
                <a:ea typeface="SimSun" pitchFamily="2" charset="-122"/>
              </a:rPr>
              <a:t>, first level index </a:t>
            </a:r>
            <a:r>
              <a:rPr lang="en-US" altLang="zh-CN" sz="1400" dirty="0">
                <a:solidFill>
                  <a:srgbClr val="FF0000"/>
                </a:solidFill>
                <a:ea typeface="SimSun" pitchFamily="2" charset="-122"/>
              </a:rPr>
              <a:t>(</a:t>
            </a:r>
            <a:r>
              <a:rPr lang="en-US" altLang="zh-CN" sz="1400" dirty="0">
                <a:solidFill>
                  <a:srgbClr val="0070C0"/>
                </a:solidFill>
                <a:ea typeface="SimSun" pitchFamily="2" charset="-122"/>
              </a:rPr>
              <a:t>1</a:t>
            </a:r>
            <a:r>
              <a:rPr lang="en-US" altLang="zh-CN" sz="1400" dirty="0">
                <a:solidFill>
                  <a:srgbClr val="FF0000"/>
                </a:solidFill>
                <a:ea typeface="SimSun" pitchFamily="2" charset="-122"/>
              </a:rPr>
              <a:t>) </a:t>
            </a:r>
            <a:r>
              <a:rPr lang="en-US" altLang="zh-CN" sz="1400" dirty="0" smtClean="0">
                <a:ea typeface="SimSun" pitchFamily="2" charset="-122"/>
              </a:rPr>
              <a:t>and data page </a:t>
            </a:r>
            <a:r>
              <a:rPr lang="en-US" altLang="zh-CN" sz="1400" dirty="0">
                <a:solidFill>
                  <a:srgbClr val="FF0000"/>
                </a:solidFill>
                <a:ea typeface="SimSun" pitchFamily="2" charset="-122"/>
              </a:rPr>
              <a:t>(</a:t>
            </a:r>
            <a:r>
              <a:rPr lang="en-US" altLang="zh-CN" sz="1400" dirty="0">
                <a:solidFill>
                  <a:srgbClr val="0070C0"/>
                </a:solidFill>
                <a:ea typeface="SimSun" pitchFamily="2" charset="-122"/>
              </a:rPr>
              <a:t>1</a:t>
            </a:r>
            <a:r>
              <a:rPr lang="en-US" altLang="zh-CN" sz="1400" dirty="0" smtClean="0">
                <a:solidFill>
                  <a:srgbClr val="FF0000"/>
                </a:solidFill>
                <a:ea typeface="SimSun" pitchFamily="2" charset="-122"/>
              </a:rPr>
              <a:t>) </a:t>
            </a:r>
            <a:endParaRPr lang="en-US" altLang="zh-CN" sz="1400" dirty="0" smtClean="0">
              <a:ea typeface="SimSun" pitchFamily="2" charset="-122"/>
            </a:endParaRPr>
          </a:p>
          <a:p>
            <a:pPr marL="1009650" lvl="1" indent="-609600" eaLnBrk="1" hangingPunct="1"/>
            <a:r>
              <a:rPr lang="en-US" altLang="zh-CN" sz="1400" dirty="0" smtClean="0">
                <a:ea typeface="SimSun" pitchFamily="2" charset="-122"/>
              </a:rPr>
              <a:t>Total cost: </a:t>
            </a:r>
            <a:r>
              <a:rPr lang="en-US" altLang="zh-CN" sz="1400" dirty="0" smtClean="0">
                <a:solidFill>
                  <a:srgbClr val="00B0F0"/>
                </a:solidFill>
                <a:ea typeface="SimSun" pitchFamily="2" charset="-122"/>
              </a:rPr>
              <a:t> 4</a:t>
            </a:r>
            <a:endParaRPr lang="en-US" altLang="zh-CN" sz="1400" dirty="0" smtClean="0">
              <a:ea typeface="SimSun" pitchFamily="2" charset="-122"/>
            </a:endParaRPr>
          </a:p>
        </p:txBody>
      </p:sp>
      <p:sp>
        <p:nvSpPr>
          <p:cNvPr id="205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/>
            <a:fld id="{AFC975C2-E489-462F-BFF2-1D36AB19862D}" type="slidenum">
              <a:rPr lang="zh-CN" altLang="en-US" sz="1400" b="1">
                <a:solidFill>
                  <a:schemeClr val="accent2"/>
                </a:solidFill>
              </a:rPr>
              <a:pPr algn="ctr" eaLnBrk="1" hangingPunct="1"/>
              <a:t>8</a:t>
            </a:fld>
            <a:endParaRPr lang="en-US" altLang="zh-CN" sz="1400" b="1">
              <a:solidFill>
                <a:schemeClr val="accent2"/>
              </a:solidFill>
            </a:endParaRPr>
          </a:p>
        </p:txBody>
      </p:sp>
      <p:graphicFrame>
        <p:nvGraphicFramePr>
          <p:cNvPr id="636930" name="Object 2"/>
          <p:cNvGraphicFramePr>
            <a:graphicFrameLocks noChangeAspect="1"/>
          </p:cNvGraphicFramePr>
          <p:nvPr/>
        </p:nvGraphicFramePr>
        <p:xfrm>
          <a:off x="838200" y="3352800"/>
          <a:ext cx="7729538" cy="263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Visio" r:id="rId3" imgW="8372425" imgH="2850766" progId="">
                  <p:embed/>
                </p:oleObj>
              </mc:Choice>
              <mc:Fallback>
                <p:oleObj name="Visio" r:id="rId3" imgW="8372425" imgH="285076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52800"/>
                        <a:ext cx="7729538" cy="2636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3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73E2B87B-1EFD-4DAC-B835-81A64FE45F9F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9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Basic Concepts of Indexing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9530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Indexes speed up access to desired data</a:t>
            </a:r>
          </a:p>
          <a:p>
            <a:pPr eaLnBrk="1" hangingPunct="1"/>
            <a:endParaRPr lang="en-US" sz="1800" b="1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en-US" sz="1800" b="1" dirty="0" smtClean="0">
                <a:solidFill>
                  <a:schemeClr val="tx2"/>
                </a:solidFill>
              </a:rPr>
              <a:t>Search Key</a:t>
            </a:r>
            <a:r>
              <a:rPr lang="en-US" sz="1800" dirty="0" smtClean="0"/>
              <a:t> - attribute to set of attributes are used to look up records in a file on the disk</a:t>
            </a:r>
          </a:p>
          <a:p>
            <a:pPr lvl="1" eaLnBrk="1" hangingPunct="1"/>
            <a:r>
              <a:rPr lang="en-US" sz="1600" dirty="0" smtClean="0"/>
              <a:t>A search key may or may not be a primary key or a candidate key</a:t>
            </a:r>
          </a:p>
          <a:p>
            <a:pPr lvl="1" eaLnBrk="1" hangingPunct="1"/>
            <a:r>
              <a:rPr lang="en-US" sz="1600" dirty="0" smtClean="0"/>
              <a:t>In the previous slides the search key was HKID - we can find the record given a HKID value </a:t>
            </a:r>
          </a:p>
          <a:p>
            <a:pPr lvl="1" eaLnBrk="1" hangingPunct="1"/>
            <a:r>
              <a:rPr lang="en-US" sz="1600" dirty="0" smtClean="0"/>
              <a:t>If we want to find records given </a:t>
            </a:r>
            <a:r>
              <a:rPr lang="en-US" sz="1600" dirty="0"/>
              <a:t>a</a:t>
            </a:r>
            <a:r>
              <a:rPr lang="en-US" sz="1600" dirty="0" smtClean="0"/>
              <a:t> name (or some other attributes) we need to build additional indexes</a:t>
            </a:r>
          </a:p>
          <a:p>
            <a:pPr lvl="1" eaLnBrk="1" hangingPunct="1"/>
            <a:endParaRPr lang="en-US" sz="1600" dirty="0" smtClean="0"/>
          </a:p>
          <a:p>
            <a:pPr eaLnBrk="1" hangingPunct="1"/>
            <a:r>
              <a:rPr lang="en-US" sz="1800" dirty="0" smtClean="0"/>
              <a:t>An </a:t>
            </a:r>
            <a:r>
              <a:rPr lang="en-US" sz="1800" b="1" dirty="0" smtClean="0">
                <a:solidFill>
                  <a:schemeClr val="tx2"/>
                </a:solidFill>
              </a:rPr>
              <a:t>index file</a:t>
            </a:r>
            <a:r>
              <a:rPr lang="en-US" sz="1800" b="1" dirty="0" smtClean="0"/>
              <a:t> </a:t>
            </a:r>
            <a:r>
              <a:rPr lang="en-US" sz="1800" dirty="0" smtClean="0"/>
              <a:t>consists of records (called </a:t>
            </a:r>
            <a:r>
              <a:rPr lang="en-US" sz="1800" b="1" dirty="0" smtClean="0">
                <a:solidFill>
                  <a:schemeClr val="tx2"/>
                </a:solidFill>
              </a:rPr>
              <a:t>index entries</a:t>
            </a:r>
            <a:r>
              <a:rPr lang="en-US" sz="1800" dirty="0" smtClean="0"/>
              <a:t>) of the form </a:t>
            </a:r>
            <a:r>
              <a:rPr lang="en-US" sz="1800" dirty="0" smtClean="0">
                <a:solidFill>
                  <a:srgbClr val="FF0000"/>
                </a:solidFill>
              </a:rPr>
              <a:t>&lt;search key, pointer&gt;</a:t>
            </a:r>
          </a:p>
          <a:p>
            <a:pPr lvl="1" eaLnBrk="1" hangingPunct="1"/>
            <a:r>
              <a:rPr lang="en-US" sz="1600" dirty="0" smtClean="0"/>
              <a:t>Index files are typically much smaller than the original data file (coz they skip most attributes)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2417</TotalTime>
  <Words>2222</Words>
  <Application>Microsoft Office PowerPoint</Application>
  <PresentationFormat>On-screen Show (4:3)</PresentationFormat>
  <Paragraphs>229</Paragraphs>
  <Slides>26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Default Design</vt:lpstr>
      <vt:lpstr>Visio</vt:lpstr>
      <vt:lpstr>Microsoft Word 文件</vt:lpstr>
      <vt:lpstr>PowerPoint Presentation</vt:lpstr>
      <vt:lpstr>Main Content</vt:lpstr>
      <vt:lpstr>Indexing Concepts (1)</vt:lpstr>
      <vt:lpstr>Indexing Concepts (2)</vt:lpstr>
      <vt:lpstr>Indexing Concepts (3)</vt:lpstr>
      <vt:lpstr>Indexing Concepts (4)</vt:lpstr>
      <vt:lpstr>Indexing Concepts (5)</vt:lpstr>
      <vt:lpstr>Indexing Concepts (6)</vt:lpstr>
      <vt:lpstr>Basic Concepts of Indexing</vt:lpstr>
      <vt:lpstr>Ordered Indexes</vt:lpstr>
      <vt:lpstr>Primary vs. Secondary Indexes</vt:lpstr>
      <vt:lpstr>Sparse vs. Dense Indexes</vt:lpstr>
      <vt:lpstr>Sparse vs. Dense Indexes</vt:lpstr>
      <vt:lpstr>Multilevel Index</vt:lpstr>
      <vt:lpstr>Multilevel Index (Cont.)</vt:lpstr>
      <vt:lpstr>Example of Secondary Dense Index</vt:lpstr>
      <vt:lpstr>Ordered Indexes on Non-Candidate Keys</vt:lpstr>
      <vt:lpstr>Secondary Index on balance field of account</vt:lpstr>
      <vt:lpstr>Hash Indices</vt:lpstr>
      <vt:lpstr>Example of Hash Index</vt:lpstr>
      <vt:lpstr>Hash Functions</vt:lpstr>
      <vt:lpstr>Handling of Bucket Overflows</vt:lpstr>
      <vt:lpstr>Index Evaluation Metrics</vt:lpstr>
      <vt:lpstr>Index Update: Deletion</vt:lpstr>
      <vt:lpstr>Index Update: Deletion</vt:lpstr>
      <vt:lpstr>Index Update: Insertion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Query Language(SQL)</dc:title>
  <dc:creator>dimitris</dc:creator>
  <cp:lastModifiedBy>Wilfred</cp:lastModifiedBy>
  <cp:revision>116</cp:revision>
  <dcterms:modified xsi:type="dcterms:W3CDTF">2015-03-15T09:11:40Z</dcterms:modified>
</cp:coreProperties>
</file>