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y="9893300" cx="67421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19.xml" Type="http://schemas.openxmlformats.org/officeDocument/2006/relationships/slide" Id="rId25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4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9893300" cx="67437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hape 3"/>
          <p:cNvSpPr txBox="1"/>
          <p:nvPr>
            <p:ph idx="2" type="hdr"/>
          </p:nvPr>
        </p:nvSpPr>
        <p:spPr>
          <a:xfrm>
            <a:off y="0" x="0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1pPr>
            <a:lvl2pPr algn="l" rtl="0" marR="0" indent="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y="0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1pPr>
            <a:lvl2pPr algn="l" rtl="0" marR="0" indent="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699000" x="898525"/>
            <a:ext cy="4449762" cx="49450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360"/>
              </a:spcBef>
              <a:spcAft>
                <a:spcPts val="0"/>
              </a:spcAft>
              <a:defRPr/>
            </a:lvl1pPr>
            <a:lvl2pPr algn="l" rtl="0" marR="0" indent="-285750" marL="742950">
              <a:spcBef>
                <a:spcPts val="360"/>
              </a:spcBef>
              <a:spcAft>
                <a:spcPts val="0"/>
              </a:spcAft>
              <a:defRPr/>
            </a:lvl2pPr>
            <a:lvl3pPr algn="l" rtl="0" marR="0" indent="-228600" marL="1143000">
              <a:spcBef>
                <a:spcPts val="360"/>
              </a:spcBef>
              <a:spcAft>
                <a:spcPts val="0"/>
              </a:spcAft>
              <a:defRPr/>
            </a:lvl3pPr>
            <a:lvl4pPr algn="l" rtl="0" marR="0" indent="-228600" marL="1600200">
              <a:spcBef>
                <a:spcPts val="360"/>
              </a:spcBef>
              <a:spcAft>
                <a:spcPts val="0"/>
              </a:spcAft>
              <a:defRPr/>
            </a:lvl4pPr>
            <a:lvl5pPr algn="l" rtl="0" marR="0" indent="-228600" marL="2057400">
              <a:spcBef>
                <a:spcPts val="36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y="9399588" x="0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1pPr>
            <a:lvl2pPr algn="l" rtl="0" marR="0" indent="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60" name="Shape 160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56" name="Shape 256"/>
          <p:cNvSpPr txBox="1"/>
          <p:nvPr/>
        </p:nvSpPr>
        <p:spPr>
          <a:xfrm>
            <a:off y="9399588" x="3821112"/>
            <a:ext cy="493711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57" name="Shape 257"/>
          <p:cNvSpPr txBox="1"/>
          <p:nvPr/>
        </p:nvSpPr>
        <p:spPr>
          <a:xfrm>
            <a:off y="9399588" x="0"/>
            <a:ext cy="493711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y="0" x="0"/>
            <a:ext cy="493713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y="0" x="3821112"/>
            <a:ext cy="493713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73" name="Shape 273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82" name="Shape 282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90" name="Shape 290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98" name="Shape 298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06" name="Shape 306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4" name="Shape 314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2" name="Shape 322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33" name="Shape 333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41" name="Shape 341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81" name="Shape 181"/>
          <p:cNvSpPr txBox="1"/>
          <p:nvPr/>
        </p:nvSpPr>
        <p:spPr>
          <a:xfrm>
            <a:off y="9399588" x="3821112"/>
            <a:ext cy="493711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82" name="Shape 182"/>
          <p:cNvSpPr txBox="1"/>
          <p:nvPr/>
        </p:nvSpPr>
        <p:spPr>
          <a:xfrm>
            <a:off y="9399588" x="0"/>
            <a:ext cy="493711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y="0" x="0"/>
            <a:ext cy="493713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y="0" x="3821112"/>
            <a:ext cy="493713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93" name="Shape 193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02" name="Shape 202"/>
          <p:cNvSpPr txBox="1"/>
          <p:nvPr/>
        </p:nvSpPr>
        <p:spPr>
          <a:xfrm>
            <a:off y="9399588" x="3821112"/>
            <a:ext cy="493711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03" name="Shape 203"/>
          <p:cNvSpPr txBox="1"/>
          <p:nvPr/>
        </p:nvSpPr>
        <p:spPr>
          <a:xfrm>
            <a:off y="9399588" x="0"/>
            <a:ext cy="493711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y="0" x="0"/>
            <a:ext cy="493713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y="0" x="3821112"/>
            <a:ext cy="493713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22" name="Shape 222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5" name="Shape 235"/>
          <p:cNvSpPr txBox="1"/>
          <p:nvPr/>
        </p:nvSpPr>
        <p:spPr>
          <a:xfrm>
            <a:off y="9399588" x="3821112"/>
            <a:ext cy="493711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6" name="Shape 236"/>
          <p:cNvSpPr txBox="1"/>
          <p:nvPr/>
        </p:nvSpPr>
        <p:spPr>
          <a:xfrm>
            <a:off y="9399588" x="0"/>
            <a:ext cy="493711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y="0" x="0"/>
            <a:ext cy="493713" cx="2922588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y="0" x="3821112"/>
            <a:ext cy="493713" cx="2922586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y="9399588" x="3821112"/>
            <a:ext cy="492125" cx="292100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0" cap="none" baseline="0" sz="12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47" name="Shape 247"/>
          <p:cNvSpPr txBox="1"/>
          <p:nvPr/>
        </p:nvSpPr>
        <p:spPr>
          <a:xfrm>
            <a:off y="742950" x="900112"/>
            <a:ext cy="3708400" cx="49450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699000" x="898525"/>
            <a:ext cy="4452937" cx="4946650"/>
          </a:xfrm>
          <a:prstGeom prst="rect">
            <a:avLst/>
          </a:prstGeom>
          <a:noFill/>
          <a:ln>
            <a:noFill/>
          </a:ln>
        </p:spPr>
        <p:txBody>
          <a:bodyPr bIns="45350" rIns="91075" lIns="91075" tIns="4535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y="742950" x="900112"/>
            <a:ext cy="3706812" cx="494347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286000" x="685800"/>
            <a:ext cy="1141412" cx="7770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286000" x="685800"/>
            <a:ext cy="1141412" cx="7770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y="-246856" x="2309019"/>
            <a:ext cy="8228013" cx="4524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5400000">
            <a:off y="2839243" x="5395119"/>
            <a:ext cy="2055813" cx="4524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y="857250" x="1204912"/>
            <a:ext cy="6019799" cx="4524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66675" x="552450"/>
            <a:ext cy="609599" cx="8075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114425" x="571500"/>
            <a:ext cy="4875213" cx="7847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66675" x="552450"/>
            <a:ext cy="609599" cx="8075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114425" x="571500"/>
            <a:ext cy="4875213" cx="38465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y="1114425" x="4570412"/>
            <a:ext cy="4875213" cx="384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  <a:defRPr/>
            </a:lvl1pPr>
            <a:lvl2pPr algn="ctr" rtl="0" marR="0" indent="0" marL="4572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None/>
              <a:defRPr/>
            </a:lvl2pPr>
            <a:lvl3pPr algn="ctr" rtl="0" marR="0" indent="0" marL="9144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None/>
              <a:defRPr/>
            </a:lvl3pPr>
            <a:lvl4pPr algn="ctr" rtl="0" marR="0" indent="0" marL="13716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4pPr>
            <a:lvl5pPr algn="ctr" rtl="0" marR="0" indent="0" marL="18288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5pPr>
            <a:lvl6pPr algn="ctr" rtl="0" marR="0" indent="0" marL="22860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6pPr>
            <a:lvl7pPr algn="ctr" rtl="0" marR="0" indent="0" marL="27432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7pPr>
            <a:lvl8pPr algn="ctr" rtl="0" marR="0" indent="0" marL="32004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8pPr>
            <a:lvl9pPr algn="ctr" rtl="0" marR="0" indent="0" marL="36576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66675" x="552450"/>
            <a:ext cy="609599" cx="8075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114425" x="571500"/>
            <a:ext cy="4875213" cx="38465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y="1114425" x="4570412"/>
            <a:ext cy="4875213" cx="384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66675" x="552450"/>
            <a:ext cy="609599" cx="8075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  <a:defRPr/>
            </a:lvl1pPr>
            <a:lvl2pPr algn="ctr" rtl="0" marR="0" indent="0" marL="4572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None/>
              <a:defRPr/>
            </a:lvl2pPr>
            <a:lvl3pPr algn="ctr" rtl="0" marR="0" indent="0" marL="9144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None/>
              <a:defRPr/>
            </a:lvl3pPr>
            <a:lvl4pPr algn="ctr" rtl="0" marR="0" indent="0" marL="13716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4pPr>
            <a:lvl5pPr algn="ctr" rtl="0" marR="0" indent="0" marL="18288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5pPr>
            <a:lvl6pPr algn="ctr" rtl="0" marR="0" indent="0" marL="22860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6pPr>
            <a:lvl7pPr algn="ctr" rtl="0" marR="0" indent="0" marL="27432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7pPr>
            <a:lvl8pPr algn="ctr" rtl="0" marR="0" indent="0" marL="32004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8pPr>
            <a:lvl9pPr algn="ctr" rtl="0" marR="0" indent="0" marL="3657600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66675" x="552450"/>
            <a:ext cy="609599" cx="8075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 rot="5400000">
            <a:off y="-371474" x="2057400"/>
            <a:ext cy="7847012" cx="48752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 rot="5400000">
            <a:off y="2019300" x="4657725"/>
            <a:ext cy="2017713" cx="5922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 rot="5400000">
            <a:off y="75406" x="543718"/>
            <a:ext cy="5905500" cx="5922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286000" x="685800"/>
            <a:ext cy="1141412" cx="7770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04962" x="457200"/>
            <a:ext cy="4524374" cx="8228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286000" x="685800"/>
            <a:ext cy="1141412" cx="7770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4962" x="457200"/>
            <a:ext cy="4524374" cx="4037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1604962" x="4646612"/>
            <a:ext cy="4524374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286000" x="685800"/>
            <a:ext cy="1141412" cx="7770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457200">
              <a:spcBef>
                <a:spcPts val="0"/>
              </a:spcBef>
              <a:buFont typeface="Helvetica Neue"/>
              <a:buNone/>
              <a:defRPr/>
            </a:lvl2pPr>
            <a:lvl3pPr rtl="0" indent="0" marL="914400">
              <a:spcBef>
                <a:spcPts val="0"/>
              </a:spcBef>
              <a:buFont typeface="Helvetica Neue"/>
              <a:buNone/>
              <a:defRPr/>
            </a:lvl3pPr>
            <a:lvl4pPr rtl="0" indent="0" marL="1371600">
              <a:spcBef>
                <a:spcPts val="0"/>
              </a:spcBef>
              <a:buFont typeface="Helvetica Neue"/>
              <a:buNone/>
              <a:defRPr/>
            </a:lvl4pPr>
            <a:lvl5pPr rtl="0" indent="0" marL="1828800">
              <a:spcBef>
                <a:spcPts val="0"/>
              </a:spcBef>
              <a:buFont typeface="Helvetica Neue"/>
              <a:buNone/>
              <a:defRPr/>
            </a:lvl5pPr>
            <a:lvl6pPr rtl="0" indent="0" marL="2286000">
              <a:spcBef>
                <a:spcPts val="0"/>
              </a:spcBef>
              <a:buFont typeface="Helvetica Neue"/>
              <a:buNone/>
              <a:defRPr/>
            </a:lvl6pPr>
            <a:lvl7pPr rtl="0" indent="0" marL="2743200">
              <a:spcBef>
                <a:spcPts val="0"/>
              </a:spcBef>
              <a:buFont typeface="Helvetica Neue"/>
              <a:buNone/>
              <a:defRPr/>
            </a:lvl7pPr>
            <a:lvl8pPr rtl="0" indent="0" marL="3200400">
              <a:spcBef>
                <a:spcPts val="0"/>
              </a:spcBef>
              <a:buFont typeface="Helvetica Neue"/>
              <a:buNone/>
              <a:defRPr/>
            </a:lvl8pPr>
            <a:lvl9pPr rtl="0" indent="0" marL="36576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24.xml" Type="http://schemas.openxmlformats.org/officeDocument/2006/relationships/slideLayout" Id="rId12"/><Relationship Target="../slideLayouts/slideLayout14.xml" Type="http://schemas.openxmlformats.org/officeDocument/2006/relationships/slideLayout" Id="rId2"/><Relationship Target="../theme/theme2.xml" Type="http://schemas.openxmlformats.org/officeDocument/2006/relationships/theme" Id="rId13"/><Relationship Target="../slideLayouts/slideLayout13.xml" Type="http://schemas.openxmlformats.org/officeDocument/2006/relationships/slideLayout" Id="rId1"/><Relationship Target="../slideLayouts/slideLayout22.xml" Type="http://schemas.openxmlformats.org/officeDocument/2006/relationships/slideLayout" Id="rId10"/><Relationship Target="../slideLayouts/slideLayout16.xml" Type="http://schemas.openxmlformats.org/officeDocument/2006/relationships/slideLayout" Id="rId4"/><Relationship Target="../slideLayouts/slideLayout23.xml" Type="http://schemas.openxmlformats.org/officeDocument/2006/relationships/slideLayout" Id="rId11"/><Relationship Target="../slideLayouts/slideLayout15.xml" Type="http://schemas.openxmlformats.org/officeDocument/2006/relationships/slideLayout" Id="rId3"/><Relationship Target="../slideLayouts/slideLayout21.xml" Type="http://schemas.openxmlformats.org/officeDocument/2006/relationships/slideLayout" Id="rId9"/><Relationship Target="../slideLayouts/slideLayout18.xml" Type="http://schemas.openxmlformats.org/officeDocument/2006/relationships/slideLayout" Id="rId6"/><Relationship Target="../slideLayouts/slideLayout17.xml" Type="http://schemas.openxmlformats.org/officeDocument/2006/relationships/slideLayout" Id="rId5"/><Relationship Target="../slideLayouts/slideLayout20.xml" Type="http://schemas.openxmlformats.org/officeDocument/2006/relationships/slideLayout" Id="rId8"/><Relationship Target="../slideLayouts/slideLayout19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/>
          <p:nvPr/>
        </p:nvSpPr>
        <p:spPr>
          <a:xfrm>
            <a:off y="1844675" x="0"/>
            <a:ext cy="5013325" cx="9144000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/>
          <p:nvPr/>
        </p:nvSpPr>
        <p:spPr>
          <a:xfrm>
            <a:off y="3448050" x="684212"/>
            <a:ext cy="485774" cx="7653336"/>
          </a:xfrm>
          <a:custGeom>
            <a:pathLst>
              <a:path w="4128" extrusionOk="0" h="479">
                <a:moveTo>
                  <a:pt y="200" x="163"/>
                </a:moveTo>
                <a:cubicBezTo>
                  <a:pt y="200" x="163"/>
                  <a:pt y="0" x="2054"/>
                  <a:pt y="200" x="4128"/>
                </a:cubicBezTo>
                <a:cubicBezTo>
                  <a:pt y="200" x="4128"/>
                  <a:pt y="314" x="4128"/>
                  <a:pt y="429" x="4128"/>
                </a:cubicBezTo>
                <a:cubicBezTo>
                  <a:pt y="200" x="2371"/>
                  <a:pt y="479" x="688"/>
                  <a:pt y="441" x="0"/>
                </a:cubicBezTo>
                <a:lnTo>
                  <a:pt y="200" x="163"/>
                </a:lnTo>
                <a:close/>
              </a:path>
            </a:pathLst>
          </a:custGeom>
          <a:solidFill>
            <a:srgbClr val="000000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y="2286000" x="685800"/>
            <a:ext cy="1141412" cx="7770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248400" x="6858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248400" x="3124200"/>
            <a:ext cy="455612" cx="2894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875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248400" x="6553200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y="1397000" x="1524000"/>
            <a:ext cy="4064000" cx="6096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Shape 17"/>
          <p:cNvGrpSpPr/>
          <p:nvPr/>
        </p:nvGrpSpPr>
        <p:grpSpPr>
          <a:xfrm>
            <a:off y="738188" x="755650"/>
            <a:ext cy="458787" cx="1541462"/>
            <a:chOff y="465" x="476"/>
            <a:chExt cy="289" cx="970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1">
              <a:alphaModFix/>
            </a:blip>
            <a:srcRect t="0" b="0" r="0" l="0"/>
            <a:stretch/>
          </p:blipFill>
          <p:spPr>
            <a:xfrm>
              <a:off y="503" x="476"/>
              <a:ext cy="219" cx="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 txBox="1"/>
            <p:nvPr/>
          </p:nvSpPr>
          <p:spPr>
            <a:xfrm>
              <a:off y="465" x="657"/>
              <a:ext cy="289" cx="789"/>
            </a:xfrm>
            <a:prstGeom prst="rect">
              <a:avLst/>
            </a:prstGeom>
            <a:noFill/>
            <a:ln>
              <a:noFill/>
            </a:ln>
          </p:spPr>
          <p:txBody>
            <a:bodyPr bIns="46800" rIns="90000" lIns="90000" tIns="46800" anchor="t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99"/>
                </a:buClr>
                <a:buSzPct val="25000"/>
                <a:buFont typeface="Tahoma"/>
                <a:buNone/>
              </a:pPr>
              <a:r>
                <a:rPr strike="noStrike" u="none" b="1" cap="none" baseline="0" sz="800" lang="en-GB" i="0">
                  <a:solidFill>
                    <a:srgbClr val="666699"/>
                  </a:solidFill>
                  <a:latin typeface="Tahoma"/>
                  <a:ea typeface="Tahoma"/>
                  <a:cs typeface="Tahoma"/>
                  <a:sym typeface="Tahoma"/>
                </a:rPr>
                <a:t>The Hong Kong </a:t>
              </a:r>
            </a:p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99"/>
                </a:buClr>
                <a:buSzPct val="25000"/>
                <a:buFont typeface="Tahoma"/>
                <a:buNone/>
              </a:pPr>
              <a:r>
                <a:rPr strike="noStrike" u="none" b="1" cap="none" baseline="0" sz="800" lang="en-GB" i="0">
                  <a:solidFill>
                    <a:srgbClr val="666699"/>
                  </a:solidFill>
                  <a:latin typeface="Tahoma"/>
                  <a:ea typeface="Tahoma"/>
                  <a:cs typeface="Tahoma"/>
                  <a:sym typeface="Tahoma"/>
                </a:rPr>
                <a:t>University of Science</a:t>
              </a:r>
            </a:p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99"/>
                </a:buClr>
                <a:buSzPct val="25000"/>
                <a:buFont typeface="Tahoma"/>
                <a:buNone/>
              </a:pPr>
              <a:r>
                <a:rPr strike="noStrike" u="none" b="1" cap="none" baseline="0" sz="800" lang="en-GB" i="0">
                  <a:solidFill>
                    <a:srgbClr val="666699"/>
                  </a:solidFill>
                  <a:latin typeface="Tahoma"/>
                  <a:ea typeface="Tahoma"/>
                  <a:cs typeface="Tahoma"/>
                  <a:sym typeface="Tahoma"/>
                </a:rPr>
                <a:t>and Technology</a:t>
              </a:r>
            </a:p>
          </p:txBody>
        </p:sp>
        <p:cxnSp>
          <p:nvCxnSpPr>
            <p:cNvPr id="20" name="Shape 20"/>
            <p:cNvCxnSpPr/>
            <p:nvPr/>
          </p:nvCxnSpPr>
          <p:spPr>
            <a:xfrm>
              <a:off y="503" x="657"/>
              <a:ext cy="225" cx="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1" name="Shape 21"/>
          <p:cNvSpPr txBox="1"/>
          <p:nvPr>
            <p:ph idx="1" type="body"/>
          </p:nvPr>
        </p:nvSpPr>
        <p:spPr>
          <a:xfrm>
            <a:off y="1604962" x="457200"/>
            <a:ext cy="4524374" cx="8228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marR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marR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marR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marR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marR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marR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marR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marR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114425" x="571500"/>
            <a:ext cy="4875213" cx="7847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7013" marL="341313">
              <a:lnSpc>
                <a:spcPct val="93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Char char="❖"/>
              <a:defRPr/>
            </a:lvl1pPr>
            <a:lvl2pPr algn="l" rtl="0" marR="0" indent="-164147" marL="7413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CC6600"/>
              </a:buClr>
              <a:buFont typeface="Noto Symbol"/>
              <a:buChar char="❖"/>
              <a:defRPr/>
            </a:lvl2pPr>
            <a:lvl3pPr algn="l" rtl="0" marR="0" indent="-136207" marL="1084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3pPr>
            <a:lvl4pPr algn="l" rtl="0" marR="0" indent="-119062" marL="14271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4pPr>
            <a:lvl5pPr algn="l" rtl="0" marR="0" indent="-119063" marL="17700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5pPr>
            <a:lvl6pPr algn="l" rtl="0" marR="0" indent="-119063" marL="22272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6pPr>
            <a:lvl7pPr algn="l" rtl="0" marR="0" indent="-119063" marL="26844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7pPr>
            <a:lvl8pPr algn="l" rtl="0" marR="0" indent="-119063" marL="31416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8pPr>
            <a:lvl9pPr algn="l" rtl="0" marR="0" indent="-119062" marL="3598863">
              <a:lnSpc>
                <a:spcPct val="93000"/>
              </a:lnSpc>
              <a:spcBef>
                <a:spcPts val="788"/>
              </a:spcBef>
              <a:spcAft>
                <a:spcPts val="0"/>
              </a:spcAft>
              <a:buClr>
                <a:srgbClr val="FF9900"/>
              </a:buClr>
              <a:buFont typeface="Noto Symbol"/>
              <a:buChar char="❖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y="6146800" x="6784975"/>
            <a:ext cy="455612" cx="190341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1400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y="6613525" x="109538"/>
            <a:ext cy="246062" cx="6191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GB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HKUST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6613525" x="2268538"/>
            <a:ext cy="244474" cx="33654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ct val="25000"/>
              <a:buFont typeface="Helvetica Neue"/>
              <a:buNone/>
            </a:pPr>
            <a:fld id="{00000000-1234-1234-1234-123412341234}" type="slidenum">
              <a:rPr strike="noStrike" u="none" b="1" cap="none" baseline="0" sz="1000" lang="en-GB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y="66675" x="552450"/>
            <a:ext cy="609599" cx="8075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2" name="Shape 102"/>
          <p:cNvSpPr txBox="1"/>
          <p:nvPr/>
        </p:nvSpPr>
        <p:spPr>
          <a:xfrm>
            <a:off y="6613525" x="3006725"/>
            <a:ext cy="246062" cx="21082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GB" i="0">
                <a:solidFill>
                  <a:srgbClr val="66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Management Systems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286000" x="6858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COMP3311 Spring 201</a:t>
            </a:r>
            <a:r>
              <a:rPr b="1" sz="3200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strike="noStrike" u="none" b="1" cap="none" baseline="0" sz="3200" lang="en-GB" i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strike="noStrike" u="none" b="1" cap="none" baseline="0" sz="3200" lang="en-GB" i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trike="noStrike" u="none" b="1" cap="none" baseline="0" sz="3200" lang="en-GB" i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 3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y="4076700" x="1371600"/>
            <a:ext cy="1562099" cx="6400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2000" lang="en-GB" i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Structured Query Language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304800" x="533400"/>
            <a:ext cy="609599" cx="80771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 SQL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114425" x="571500"/>
            <a:ext cy="5045074" cx="79628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79413" marL="3794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tables: 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employee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works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company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manages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 of the persons who work in all companies in Boston.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b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π</a:t>
            </a:r>
            <a:r>
              <a:rPr strike="noStrike" u="none" b="0" cap="none" baseline="-2500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person_name, 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(works)) /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π</a:t>
            </a:r>
            <a:r>
              <a:rPr strike="noStrike" u="none" b="0" cap="none" baseline="-2500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σ</a:t>
            </a:r>
            <a:r>
              <a:rPr strike="noStrike" u="none" b="0" cap="none" baseline="-2500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city=“</a:t>
            </a:r>
            <a:r>
              <a:rPr strike="noStrike" u="none" b="0" cap="none" baseline="-25000" sz="20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r>
              <a:rPr strike="noStrike" u="none" b="0" cap="none" baseline="-2500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(company)))‏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576"/>
              </a:spcBef>
              <a:spcAft>
                <a:spcPts val="0"/>
              </a:spcAft>
              <a:buClr>
                <a:srgbClr val="CC3300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79413" marL="379413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Tahoma"/>
              <a:buNone/>
            </a:pPr>
            <a:r>
              <a:rPr strike="noStrike" u="none" b="0" cap="none" baseline="0" sz="2000" lang="en-GB" i="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</p:txBody>
      </p:sp>
      <p:sp>
        <p:nvSpPr>
          <p:cNvPr id="253" name="Shape 253"/>
          <p:cNvSpPr/>
          <p:nvPr/>
        </p:nvSpPr>
        <p:spPr>
          <a:xfrm>
            <a:off y="3319462" x="0"/>
            <a:ext cy="1587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y="1792288" x="571500"/>
            <a:ext cy="4876799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79413" marL="3794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 of the employees who work in all companies in Boston.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select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exists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“Boston”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w1.person_name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3486150" x="5875337"/>
            <a:ext cy="701674" cx="2514599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GB" i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all companies in Boston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4689475" x="5868987"/>
            <a:ext cy="701674" cx="2514599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GB" i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Y: all companies that </a:t>
            </a:r>
            <a:r>
              <a:rPr strike="noStrike" u="none" b="0" cap="none" baseline="0" sz="2000" lang="en-GB" i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strike="noStrike" u="none" b="0" cap="none" baseline="0" sz="2000" lang="en-GB" i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5848350" x="5857875"/>
            <a:ext cy="398462" cx="2514599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GB" i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– Y = </a:t>
            </a:r>
            <a:r>
              <a:rPr strike="noStrike" u="none" b="0" cap="none" baseline="0" sz="2000" lang="en-GB" i="0">
                <a:solidFill>
                  <a:srgbClr val="CCECFF"/>
                </a:solidFill>
                <a:latin typeface="Noto Symbol"/>
                <a:ea typeface="Noto Symbol"/>
                <a:cs typeface="Noto Symbol"/>
                <a:sym typeface="Noto Symbol"/>
              </a:rPr>
              <a:t>φ</a:t>
            </a:r>
            <a:r>
              <a:rPr strike="noStrike" u="none" b="0" cap="none" baseline="0" sz="2000" lang="en-GB" i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2000" lang="en-GB" i="0">
                <a:solidFill>
                  <a:srgbClr val="CCECFF"/>
                </a:solidFill>
                <a:latin typeface="Noto Symbol"/>
                <a:ea typeface="Noto Symbol"/>
                <a:cs typeface="Noto Symbol"/>
                <a:sym typeface="Noto Symbol"/>
              </a:rPr>
              <a:t>⇔</a:t>
            </a:r>
            <a:r>
              <a:rPr strike="noStrike" u="none" b="0" cap="none" baseline="0" sz="2000" lang="en-GB" i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strike="noStrike" u="none" b="0" cap="none" baseline="0" sz="2000" lang="en-GB" i="0">
                <a:solidFill>
                  <a:srgbClr val="CCECFF"/>
                </a:solidFill>
                <a:latin typeface="Noto Symbol"/>
                <a:ea typeface="Noto Symbol"/>
                <a:cs typeface="Noto Symbol"/>
                <a:sym typeface="Noto Symbol"/>
              </a:rPr>
              <a:t>⊆Υ</a:t>
            </a:r>
          </a:p>
        </p:txBody>
      </p:sp>
      <p:sp>
        <p:nvSpPr>
          <p:cNvPr id="268" name="Shape 268"/>
          <p:cNvSpPr/>
          <p:nvPr/>
        </p:nvSpPr>
        <p:spPr>
          <a:xfrm>
            <a:off y="3403600" x="5673725"/>
            <a:ext cy="914400" cx="152399"/>
          </a:xfrm>
          <a:prstGeom prst="rightBrace">
            <a:avLst>
              <a:gd fmla="val 50000" name="adj1"/>
              <a:gd fmla="val 50000" name="adj2"/>
            </a:avLst>
          </a:pr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y="4594225" x="5678487"/>
            <a:ext cy="914400" cx="152399"/>
          </a:xfrm>
          <a:prstGeom prst="rightBrace">
            <a:avLst>
              <a:gd fmla="val 50000" name="adj1"/>
              <a:gd fmla="val 50000" name="adj2"/>
            </a:avLst>
          </a:pr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y="260350" x="468312"/>
            <a:ext cy="1127125" cx="3914774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(person_name,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(person_name, company_name, 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(company_name,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(person_name, manager_name)‏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501650" x="393700"/>
            <a:ext cy="611187" cx="80771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2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114425" x="571500"/>
            <a:ext cy="4687888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Exercise on 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- Structured Query Language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tables: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employee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works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company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manages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762500" x="7013575"/>
            <a:ext cy="1184275" cx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y="1114425" x="571500"/>
            <a:ext cy="4876799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all cities where employees live or where companies are located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5365750" x="4762500"/>
            <a:ext cy="1068387" cx="3935412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y="649287" x="571500"/>
            <a:ext cy="5724524" cx="8148638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names, city of employees who work (in at least a company)‏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e.person_name, e.city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exists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 = e.person_name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solution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e.person_name, e.city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 = e.person_name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5365750" x="4916487"/>
            <a:ext cy="1068387" cx="3935412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1114425" x="571500"/>
            <a:ext cy="4876799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names of all employees who work (in at least a company) and the city of the company in ascending order of names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w.person_name, c.city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 company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c.company_name = w.company_name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5365750" x="4762500"/>
            <a:ext cy="1068387" cx="3935412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y="1114425" x="571500"/>
            <a:ext cy="4876799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names, cities of employees who work for exactly ONE company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e.person_name, e.city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 *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 = e.person_name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             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y="5365750" x="4762500"/>
            <a:ext cy="1068387" cx="3935412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y="439737" x="571500"/>
            <a:ext cy="6078537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 of all employees who earn more than SOME employee of Small Bank Corporation.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w1.person_name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w1.salary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w2.salary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w2.company_name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“Small Bank Corporation”)‏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solution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w1.person_name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exists 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w2.company_name =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“Small Bank Corporation”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     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w1.salary &gt; w2.salary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3867150" x="4762500"/>
            <a:ext cy="1068387" cx="3935412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y="1114425" x="571500"/>
            <a:ext cy="4876799" cx="809625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company located in Hong Kong that has the largest number of employees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temp.company_name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r>
              <a:rPr strike="noStrike" u="none" b="1" cap="none" baseline="0" sz="1800" lang="en-GB" i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w.company_name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count(distinct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 company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w.company_name = c.company_name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c.city 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“Hong Kong”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w.company_name</a:t>
            </a:r>
            <a:r>
              <a:rPr strike="noStrike" u="none" b="1" cap="none" baseline="0" sz="1800" lang="en-GB" i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temp.cnt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max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20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y="5365750" x="4762500"/>
            <a:ext cy="1068387" cx="3935412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y="4725143" x="1475655"/>
            <a:ext cy="1080120" cx="1440160"/>
            <a:chOff y="4725143" x="1475655"/>
            <a:chExt cy="1080120" cx="1440160"/>
          </a:xfrm>
        </p:grpSpPr>
        <p:sp>
          <p:nvSpPr>
            <p:cNvPr id="329" name="Shape 329"/>
            <p:cNvSpPr/>
            <p:nvPr/>
          </p:nvSpPr>
          <p:spPr>
            <a:xfrm>
              <a:off y="5344269" x="1475655"/>
              <a:ext cy="460995" cx="1440160"/>
            </a:xfrm>
            <a:prstGeom prst="rect">
              <a:avLst/>
            </a:prstGeom>
            <a:solidFill>
              <a:srgbClr val="A3A3E9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0" cap="none" baseline="0" sz="1600" lang="en-GB" i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also be ‘=’</a:t>
              </a:r>
            </a:p>
            <a:p>
              <a:pPr algn="l" rtl="0" lvl="0" marR="0" indent="0" mar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t/>
              </a:r>
              <a:endParaRPr strike="noStrike" u="none" b="0" cap="none" baseline="0" sz="16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0" name="Shape 330"/>
            <p:cNvCxnSpPr/>
            <p:nvPr/>
          </p:nvCxnSpPr>
          <p:spPr>
            <a:xfrm rot="10800000" flipH="1">
              <a:off y="4725143" x="2277243"/>
              <a:ext cy="611236" cx="278532"/>
            </a:xfrm>
            <a:prstGeom prst="straightConnector1">
              <a:avLst/>
            </a:prstGeom>
            <a:solidFill>
              <a:srgbClr val="00B8FF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y="1773238" x="395287"/>
            <a:ext cy="5322887" cx="83216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companies located in Hong Kong and have total payroll less than 100,000 </a:t>
            </a:r>
          </a:p>
          <a:p>
            <a:pPr algn="l" rtl="0" lvl="0" marR="0" indent="-23844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company.company_name</a:t>
            </a:r>
            <a:b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works, company</a:t>
            </a:r>
            <a:b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b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 	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works.company_name = company.company_name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algn="l" rtl="0" lvl="0" marR="0" indent="-341313" marL="341313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	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company.city = “Hong Kong”</a:t>
            </a:r>
            <a:b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company.company_name</a:t>
            </a:r>
            <a:b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sum(works.salary) &lt; 100,000</a:t>
            </a:r>
            <a:br>
              <a:rPr strike="noStrike" u="none" b="0" cap="none" baseline="0" sz="20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</a:p>
        </p:txBody>
      </p:sp>
      <p:sp>
        <p:nvSpPr>
          <p:cNvPr id="338" name="Shape 338"/>
          <p:cNvSpPr txBox="1"/>
          <p:nvPr/>
        </p:nvSpPr>
        <p:spPr>
          <a:xfrm>
            <a:off y="404812" x="611187"/>
            <a:ext cy="1127125" cx="3994150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501650" x="393700"/>
            <a:ext cy="611187" cx="80771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1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114425" x="571500"/>
            <a:ext cy="4687888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tables: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employee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works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company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manages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the questions by using 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2000" lang="en-GB" i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RA 	- Relational Algebra 	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2000" lang="en-GB" i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SQL 	- Structured Query Language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762500" x="7013575"/>
            <a:ext cy="1184275" cx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28600" x="304800"/>
            <a:ext cy="609599" cx="874394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 SQL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114425" x="571500"/>
            <a:ext cy="5438774" cx="79628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6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tables: 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employee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works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company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manages (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6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6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of employees who earn more than $10,000 and live in Hong Kong.</a:t>
            </a:r>
            <a:r>
              <a:rPr strike="noStrike" u="none" b="0" cap="none" baseline="0" sz="1600" lang="en-GB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</a:p>
          <a:p>
            <a:pPr algn="l" rtl="0" lvl="0" marR="0" indent="-45720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trike="noStrike" u="none" b="0" cap="none" baseline="0" sz="1600" i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-45720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  <a:p>
            <a:pPr algn="l" rtl="0" lvl="0" marR="0" indent="-36576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6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	</a:t>
            </a:r>
          </a:p>
          <a:p>
            <a:pPr algn="l" rtl="0" lvl="0" marR="0" indent="-36576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6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6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Solution: 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π</a:t>
            </a:r>
            <a:r>
              <a:rPr strike="noStrike" u="none" b="0" cap="none" baseline="-2500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σ</a:t>
            </a:r>
            <a:r>
              <a:rPr strike="noStrike" u="none" b="0" cap="none" baseline="-2500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&gt; 10000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(works))</a:t>
            </a:r>
            <a:r>
              <a:rPr strike="noStrike" u="none" b="0" cap="none" baseline="0" sz="16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∩ 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π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-2500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σ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-2500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city=“Hong Kong”</a:t>
            </a: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(employee))‏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6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175" name="Shape 175"/>
          <p:cNvSpPr/>
          <p:nvPr/>
        </p:nvSpPr>
        <p:spPr>
          <a:xfrm>
            <a:off y="0" x="0"/>
            <a:ext cy="1587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y="3933825" x="1116013"/>
            <a:ext cy="434975" cx="6985000"/>
            <a:chOff y="2478" x="703"/>
            <a:chExt cy="274" cx="4400"/>
          </a:xfrm>
        </p:grpSpPr>
        <p:sp>
          <p:nvSpPr>
            <p:cNvPr id="177" name="Shape 177"/>
            <p:cNvSpPr/>
            <p:nvPr/>
          </p:nvSpPr>
          <p:spPr>
            <a:xfrm>
              <a:off y="2522" x="3833"/>
              <a:ext cy="156" cx="143"/>
            </a:xfrm>
            <a:custGeom>
              <a:pathLst>
                <a:path w="192" extrusionOk="0" h="192">
                  <a:moveTo>
                    <a:pt y="0" x="0"/>
                  </a:moveTo>
                  <a:lnTo>
                    <a:pt y="192" x="0"/>
                  </a:lnTo>
                  <a:lnTo>
                    <a:pt y="0" x="192"/>
                  </a:lnTo>
                  <a:lnTo>
                    <a:pt y="192" x="192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24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8" name="Shape 178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2478" x="703"/>
              <a:ext cy="274" cx="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1484312" x="611187"/>
            <a:ext cy="4876799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276543" marL="3794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of employees who earn more than $10,000 and live in Hong Kong.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w.salary &gt; 10000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e.person_name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e.city = “Hong Kong”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solutions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 employee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  <a:p>
            <a:pPr algn="l" rtl="0" lvl="0" marR="0" indent="-379413" marL="3794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w.salary &gt; 10000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e.city = “Hong Kong” </a:t>
            </a:r>
            <a:b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w.person_name = e.person_name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y="260350" x="468312"/>
            <a:ext cy="1127125" cx="3914774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(person_name,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(person_name, company_name, 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(company_name,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(person_name, manager_name)‏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304800" x="533400"/>
            <a:ext cy="609599" cx="80771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 SQL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114425" x="571500"/>
            <a:ext cy="5105399" cx="79628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79413" marL="3794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tables: </a:t>
            </a: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employee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works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company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manages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of the employees who are not managers.</a:t>
            </a:r>
            <a:b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algn="l" rtl="0" lvl="0" marR="0" indent="-379413" marL="3794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π</a:t>
            </a:r>
            <a:r>
              <a:rPr strike="noStrike" u="none" b="0" cap="none" baseline="-2500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(employee) </a:t>
            </a:r>
            <a:r>
              <a:rPr strike="noStrike" u="none" b="0" cap="none" baseline="0" sz="20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π</a:t>
            </a:r>
            <a:r>
              <a:rPr strike="noStrike" u="none" b="0" cap="none" baseline="-2500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(manages)‏</a:t>
            </a:r>
          </a:p>
          <a:p>
            <a:pPr algn="l" rtl="0" lvl="0" marR="0" indent="-379413" marL="379413">
              <a:lnSpc>
                <a:spcPct val="90000"/>
              </a:lnSpc>
              <a:spcBef>
                <a:spcPts val="1576"/>
              </a:spcBef>
              <a:spcAft>
                <a:spcPts val="0"/>
              </a:spcAft>
              <a:buClr>
                <a:srgbClr val="CC3300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79413" marL="379413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Tahoma"/>
              <a:buNone/>
            </a:pPr>
            <a:r>
              <a:rPr strike="noStrike" u="none" b="0" cap="none" baseline="0" sz="2000" lang="en-GB" i="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</p:txBody>
      </p:sp>
      <p:sp>
        <p:nvSpPr>
          <p:cNvPr id="199" name="Shape 199"/>
          <p:cNvSpPr/>
          <p:nvPr/>
        </p:nvSpPr>
        <p:spPr>
          <a:xfrm>
            <a:off y="3319462" x="0"/>
            <a:ext cy="1587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1700213" x="468312"/>
            <a:ext cy="4854575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of the employees who are not managers.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	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y="260350" x="827087"/>
            <a:ext cy="1127125" cx="3914774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(person_name,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(person_name, company_name, 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(company_name,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(person_name, manager_name)‏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865187" x="571500"/>
            <a:ext cy="5126036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solutions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exists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employee.person_name = manages.manager_name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1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</a:t>
            </a:r>
            <a:r>
              <a:rPr strike="noStrike" u="none" b="0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</a:p>
          <a:p>
            <a:pPr algn="l" rtl="0" lvl="0" marR="0" indent="-341313" marL="341313">
              <a:lnSpc>
                <a:spcPct val="9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	 </a:t>
            </a:r>
            <a:r>
              <a:rPr strike="noStrike" u="none" b="1" cap="none" baseline="0" sz="18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trike="noStrike" u="none" b="0" cap="none" baseline="0" sz="18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  <a:r>
              <a:rPr strike="noStrike" u="none" b="0" cap="none" baseline="0" sz="18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260350" x="4356100"/>
            <a:ext cy="1127125" cx="3914774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(person_name,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(person_name, company_name, 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(company_name,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(person_name, manager_name)‏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66700" x="214312"/>
            <a:ext cy="609599" cx="874394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GB" i="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 SQL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052512" x="611187"/>
            <a:ext cy="5362575" cx="81153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following tables: 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employee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street, city)‏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works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company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manages (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trike="noStrike" u="sng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manager_name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)‏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Font typeface="Noto Symbol"/>
              <a:buNone/>
            </a:pPr>
            <a:r>
              <a:t/>
            </a:r>
            <a:endParaRPr strike="noStrike" u="none" b="0" cap="none" baseline="0"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 of all persons who work for “First Bank Corporation” and live in the city where the company is located.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28" name="Shape 228"/>
          <p:cNvSpPr/>
          <p:nvPr/>
        </p:nvSpPr>
        <p:spPr>
          <a:xfrm>
            <a:off y="0" x="0"/>
            <a:ext cy="1587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y="4508499" x="1042988"/>
            <a:ext cy="723899" cx="7200899"/>
            <a:chOff y="2839" x="657"/>
            <a:chExt cy="455" cx="4535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2839" x="657"/>
              <a:ext cy="455" cx="4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Shape 231"/>
            <p:cNvSpPr/>
            <p:nvPr/>
          </p:nvSpPr>
          <p:spPr>
            <a:xfrm>
              <a:off y="3112" x="2245"/>
              <a:ext cy="91" cx="99"/>
            </a:xfrm>
            <a:custGeom>
              <a:pathLst>
                <a:path w="192" extrusionOk="0" h="192">
                  <a:moveTo>
                    <a:pt y="0" x="0"/>
                  </a:moveTo>
                  <a:lnTo>
                    <a:pt y="192" x="0"/>
                  </a:lnTo>
                  <a:lnTo>
                    <a:pt y="0" x="192"/>
                  </a:lnTo>
                  <a:lnTo>
                    <a:pt y="192" x="192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24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y="3112" x="1292"/>
              <a:ext cy="91" cx="99"/>
            </a:xfrm>
            <a:custGeom>
              <a:pathLst>
                <a:path w="192" extrusionOk="0" h="192">
                  <a:moveTo>
                    <a:pt y="0" x="0"/>
                  </a:moveTo>
                  <a:lnTo>
                    <a:pt y="192" x="0"/>
                  </a:lnTo>
                  <a:lnTo>
                    <a:pt y="0" x="192"/>
                  </a:lnTo>
                  <a:lnTo>
                    <a:pt y="192" x="192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24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y="1700213" x="539750"/>
            <a:ext cy="4854575" cx="784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3" marL="341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90000"/>
              <a:buFont typeface="Noto Symbol"/>
              <a:buChar char="❖"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names of all persons who work for “First Bank Corporation” and live in the city where the company is located.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E.person_name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employee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E, works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W, company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E.person_name = W.person_name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W.company_name = C.company_name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C.company_name = “First Bank Corporation”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  </a:t>
            </a:r>
            <a:r>
              <a:rPr strike="noStrike" u="none" b="1" cap="none" baseline="0" sz="2000" lang="en-GB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trike="noStrike" u="none" b="0" cap="none" baseline="0" sz="20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E.city = C.city</a:t>
            </a:r>
          </a:p>
          <a:p>
            <a:pPr algn="l" rtl="0" lvl="0" marR="0" indent="-341313" marL="341313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Noto Symbol"/>
              <a:buNone/>
            </a:pPr>
            <a:r>
              <a:rPr strike="noStrike" u="none" b="0" cap="none" baseline="0" sz="20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y="260350" x="468312"/>
            <a:ext cy="1127125" cx="3914774"/>
          </a:xfrm>
          <a:prstGeom prst="rect">
            <a:avLst/>
          </a:prstGeom>
          <a:noFill/>
          <a:ln w="572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(person_name, street,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(person_name, company_name, alary)‏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(company_name, city)‏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GB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(person_name, manager_name)‏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