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14"/>
  </p:notesMasterIdLst>
  <p:handoutMasterIdLst>
    <p:handoutMasterId r:id="rId15"/>
  </p:handoutMasterIdLst>
  <p:sldIdLst>
    <p:sldId id="483" r:id="rId2"/>
    <p:sldId id="654" r:id="rId3"/>
    <p:sldId id="642" r:id="rId4"/>
    <p:sldId id="643" r:id="rId5"/>
    <p:sldId id="645" r:id="rId6"/>
    <p:sldId id="647" r:id="rId7"/>
    <p:sldId id="651" r:id="rId8"/>
    <p:sldId id="653" r:id="rId9"/>
    <p:sldId id="652" r:id="rId10"/>
    <p:sldId id="650" r:id="rId11"/>
    <p:sldId id="646" r:id="rId12"/>
    <p:sldId id="655" r:id="rId13"/>
  </p:sldIdLst>
  <p:sldSz cx="9144000" cy="6858000" type="screen4x3"/>
  <p:notesSz cx="9269413" cy="7019925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86599" autoAdjust="0"/>
  </p:normalViewPr>
  <p:slideViewPr>
    <p:cSldViewPr snapToGrid="0">
      <p:cViewPr varScale="1">
        <p:scale>
          <a:sx n="87" d="100"/>
          <a:sy n="87" d="100"/>
        </p:scale>
        <p:origin x="72" y="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2/26/2015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2/26/2015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0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61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81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56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2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24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61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13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314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31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26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3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86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94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9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random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Lecture 5: </a:t>
            </a:r>
            <a:r>
              <a:rPr lang="en-US" altLang="en-US" smtClean="0"/>
              <a:t>Randomized Algorithms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=365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days in a year, and in a room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people, each person’s birthday falls in any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days with equal probability. How large should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for us to expect two people with the same birthday?</a:t>
                </a:r>
              </a:p>
              <a:p>
                <a:r>
                  <a:rPr lang="en-US" dirty="0" smtClean="0"/>
                  <a:t>Analysis:</a:t>
                </a:r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have the same birthday,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otherwise.</a:t>
                </a:r>
              </a:p>
              <a:p>
                <a:pPr lvl="1"/>
                <a:r>
                  <a:rPr lang="en-US" dirty="0" smtClean="0"/>
                  <a:t>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number of pairs of people having the same birthday.</a:t>
                </a:r>
              </a:p>
              <a:p>
                <a:pPr lvl="1"/>
                <a:r>
                  <a:rPr lang="en-US" dirty="0" smtClean="0"/>
                  <a:t>We have </a:t>
                </a: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So,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+1≈28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expect to see at least one pair of people having the same birthday.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47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740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332" name="Picture 4" descr="http://www.techfocusmedia.net/index.php/download_file/view_inline/1606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5" y="4599202"/>
            <a:ext cx="2977092" cy="19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7330" name="Picture 2" descr="http://images.onset.freedom.com/ocregister/article/lvalzt-b78883255z.120111126161211000g3e13potb.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51" y="1879698"/>
            <a:ext cx="2421334" cy="18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22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Coupon collector.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Each box of cereal contains a coupon. There are n different types of coupons. Assuming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 box contains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each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type of coupon equally likely,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how many boxes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do you need to open to have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at least one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coupon of each type?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Solution.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 smtClean="0"/>
                  <a:t>Stage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time between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/>
                  <a:t> distinct coupons.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number of steps you spend in </a:t>
                </a:r>
                <a:r>
                  <a:rPr lang="en-US" altLang="en-US" dirty="0" smtClean="0"/>
                  <a:t>stage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number of steps in total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114300" lvl="1" indent="0" algn="ctr">
                  <a:buNone/>
                </a:pPr>
                <a:endParaRPr lang="en-US" altLang="en-US" b="0" i="1" dirty="0" smtClean="0">
                  <a:latin typeface="Cambria Math" panose="02040503050406030204" pitchFamily="18" charset="0"/>
                </a:endParaRPr>
              </a:p>
              <a:p>
                <a:pPr marL="1143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5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648CA-83E2-41E3-8B45-FF6489582B83}" type="slidenum">
              <a:rPr lang="en-US" altLang="en-US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2295" name="Rectangle 7"/>
              <p:cNvSpPr>
                <a:spLocks noChangeArrowheads="1"/>
              </p:cNvSpPr>
              <p:nvPr/>
            </p:nvSpPr>
            <p:spPr bwMode="auto">
              <a:xfrm>
                <a:off x="3596502" y="4815102"/>
                <a:ext cx="3661130" cy="585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dirty="0" smtClean="0"/>
                  <a:t>prob of success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>
                    <a:sym typeface="Symbol" pitchFamily="92" charset="2"/>
                  </a:rPr>
                  <a:t> expected waiting time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/(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5229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6502" y="4815102"/>
                <a:ext cx="3661130" cy="585418"/>
              </a:xfrm>
              <a:prstGeom prst="rect">
                <a:avLst/>
              </a:prstGeom>
              <a:blipFill rotWithShape="0">
                <a:blip r:embed="rId6"/>
                <a:stretch>
                  <a:fillRect l="-832" t="-2083" b="-135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296" name="Line 8"/>
          <p:cNvSpPr>
            <a:spLocks noChangeShapeType="1"/>
          </p:cNvSpPr>
          <p:nvPr/>
        </p:nvSpPr>
        <p:spPr bwMode="auto">
          <a:xfrm flipV="1">
            <a:off x="4482327" y="448490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uiExpand="1" build="p"/>
      <p:bldP spid="652295" grpId="0"/>
      <p:bldP spid="6522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Epilogue: How does a computer generate a random number?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Pseudorandom numbers:</a:t>
                </a:r>
                <a:endParaRPr lang="en-US" dirty="0"/>
              </a:p>
              <a:p>
                <a:pPr lvl="1"/>
                <a:r>
                  <a:rPr lang="en-US" dirty="0" smtClean="0"/>
                  <a:t>Computed by a deterministic algorithm from a “seed”.</a:t>
                </a:r>
              </a:p>
              <a:p>
                <a:pPr lvl="1"/>
                <a:r>
                  <a:rPr lang="en-US" dirty="0" smtClean="0"/>
                  <a:t>If the “seed” is unknown, then it’s difficult to predict the next number to be generated.</a:t>
                </a:r>
              </a:p>
              <a:p>
                <a:pPr lvl="2"/>
                <a:r>
                  <a:rPr lang="en-US" dirty="0" smtClean="0"/>
                  <a:t>Often use current machine time as the seed.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endParaRPr>
              </a:p>
              <a:p>
                <a:pPr lvl="1"/>
                <a:r>
                  <a:rPr lang="en-US" dirty="0" smtClean="0"/>
                  <a:t>Higher difficulty needs more complicated algorithms.</a:t>
                </a:r>
              </a:p>
              <a:p>
                <a:pPr lvl="2"/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rand:</a:t>
                </a:r>
                <a:r>
                  <a:rPr lang="en-US" dirty="0" smtClean="0">
                    <a:cs typeface="Courier New" panose="02070309020205020404" pitchFamily="49" charset="0"/>
                  </a:rPr>
                  <a:t> “linear generator”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(214013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+2531011)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b="0" dirty="0" smtClean="0">
                  <a:cs typeface="Courier New" panose="02070309020205020404" pitchFamily="49" charset="0"/>
                </a:endParaRPr>
              </a:p>
              <a:p>
                <a:pPr lvl="2"/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ranlux48</a:t>
                </a:r>
              </a:p>
              <a:p>
                <a:pPr lvl="2"/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knuth_b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2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http://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en.cppreference.com/w/cpp/numeric/random 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True random numbers:</a:t>
                </a:r>
              </a:p>
              <a:p>
                <a:pPr lvl="1"/>
                <a:r>
                  <a:rPr lang="en-US" dirty="0"/>
                  <a:t>Electronic noise, thermal noise, atmospheric noise, etc.</a:t>
                </a:r>
              </a:p>
              <a:p>
                <a:pPr lvl="1"/>
                <a:r>
                  <a:rPr lang="en-US" dirty="0"/>
                  <a:t>Expensive and slow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endParaRP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  <a:hlinkClick r:id="rId2"/>
                  </a:rPr>
                  <a:t>http://www.random.org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5288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iring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598334"/>
                <a:ext cx="7848600" cy="2726266"/>
              </a:xfrm>
            </p:spPr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What’s the number of hires?</a:t>
                </a:r>
              </a:p>
              <a:p>
                <a:r>
                  <a:rPr lang="en-US" dirty="0" smtClean="0"/>
                  <a:t>Worst case: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happens when you interview the candidates in the increasing order of quality.</a:t>
                </a: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How to avoid the worst case?</a:t>
                </a:r>
              </a:p>
              <a:p>
                <a:r>
                  <a:rPr lang="en-US" dirty="0" smtClean="0"/>
                  <a:t>A: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Interview the candidates in a random order!</a:t>
                </a:r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598334"/>
                <a:ext cx="7848600" cy="2726266"/>
              </a:xfrm>
              <a:blipFill rotWithShape="0">
                <a:blip r:embed="rId2"/>
                <a:stretch>
                  <a:fillRect l="-621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242458" y="864849"/>
                <a:ext cx="5534136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Hire-Assistant(</a:t>
                </a:r>
                <a14:m>
                  <m:oMath xmlns:m="http://schemas.openxmlformats.org/officeDocument/2006/math">
                    <m:r>
                      <a:rPr lang="en-US" altLang="en-US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𝑏𝑒𝑠𝑡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interview candidate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candidate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better than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𝑏𝑒𝑠𝑡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𝑏𝑒𝑠𝑡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hire candidate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𝑏𝑒𝑠𝑡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2458" y="864849"/>
                <a:ext cx="5534136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4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340" name="Picture 36" descr="http://www.quickanddirtytips.com/sites/default/files/styles/insert_small/public/images/4348/dice.jpg?itok=4F6sRxK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43" y="1270528"/>
            <a:ext cx="2133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quick review of probability theory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Expectation.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discrete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random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variables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its expectation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defined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as:</a:t>
                </a:r>
                <a:endParaRPr lang="en-US" alt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r>
                  <a:rPr lang="en-US" altLang="en-US" dirty="0" smtClean="0"/>
                  <a:t>Q: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Roll a 6-sided dice.  What is the expected value?</a:t>
                </a:r>
              </a:p>
              <a:p>
                <a:r>
                  <a:rPr lang="en-US" altLang="en-US" dirty="0" smtClean="0"/>
                  <a:t>A: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Q</a:t>
                </a:r>
                <a:r>
                  <a:rPr lang="en-US" altLang="en-US" dirty="0"/>
                  <a:t>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Roll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two dice.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What is the expected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maximum value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altLang="en-US" dirty="0"/>
                  <a:t>A: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+6⋅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=4.47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Q (waiting </a:t>
                </a:r>
                <a:r>
                  <a:rPr lang="en-US" altLang="en-US" dirty="0"/>
                  <a:t>time for the first success):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Coin is heads with probability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tails with probability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How many flips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until first heads?</a:t>
                </a:r>
              </a:p>
              <a:p>
                <a:r>
                  <a:rPr lang="en-US" altLang="en-US" dirty="0" smtClean="0"/>
                  <a:t>A:</a:t>
                </a: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64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621" t="-10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3B593-0171-4107-B2A9-75B0D35C84B9}" type="slidenum">
              <a:rPr lang="en-US" altLang="en-US"/>
              <a:pPr/>
              <a:t>3</a:t>
            </a:fld>
            <a:endParaRPr lang="en-US" altLang="en-US" sz="140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96204"/>
              </p:ext>
            </p:extLst>
          </p:nvPr>
        </p:nvGraphicFramePr>
        <p:xfrm>
          <a:off x="1040304" y="4732876"/>
          <a:ext cx="6973962" cy="67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57" name="Equation" r:id="rId6" imgW="4572000" imgH="444240" progId="Equation.3">
                  <p:embed/>
                </p:oleObj>
              </mc:Choice>
              <mc:Fallback>
                <p:oleObj name="Equation" r:id="rId6" imgW="4572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304" y="4732876"/>
                        <a:ext cx="6973962" cy="678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3973667" y="532722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510117" y="5562179"/>
            <a:ext cx="7556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j-1 tails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4549804" y="532087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392642" y="5555829"/>
            <a:ext cx="603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1 head</a:t>
            </a:r>
          </a:p>
        </p:txBody>
      </p:sp>
    </p:spTree>
    <p:extLst>
      <p:ext uri="{BB962C8B-B14F-4D97-AF65-F5344CB8AC3E}">
        <p14:creationId xmlns:p14="http://schemas.microsoft.com/office/powerpoint/2010/main" val="39988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uiExpand="1" build="p"/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Expectation: </a:t>
            </a:r>
            <a:r>
              <a:rPr lang="en-US" altLang="en-US" dirty="0" smtClean="0"/>
              <a:t>Two </a:t>
            </a:r>
            <a:r>
              <a:rPr lang="en-US" alt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20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dirty="0" smtClean="0"/>
                  <a:t>Indicator random variables.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only takes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1]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dirty="0" smtClean="0"/>
                  <a:t>Linearity </a:t>
                </a:r>
                <a:r>
                  <a:rPr lang="en-US" altLang="en-US" dirty="0"/>
                  <a:t>of expectation.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random variables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(not necessarily independent), </a:t>
                </a:r>
              </a:p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Remark: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only when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are independent.</a:t>
                </a:r>
              </a:p>
              <a:p>
                <a:r>
                  <a:rPr lang="en-US" altLang="en-US" dirty="0" smtClean="0"/>
                  <a:t>Example.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Shuffle a deck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cards; turn them over one at a time; try to guess each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card.</a:t>
                </a:r>
                <a:r>
                  <a:rPr lang="en-US" altLang="en-US" dirty="0" smtClean="0"/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Suppose you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can't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remember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what's been turned over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already, and just guess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card from full deck uniformly at random.</a:t>
                </a:r>
              </a:p>
              <a:p>
                <a:r>
                  <a:rPr lang="en-US" altLang="en-US" dirty="0" smtClean="0"/>
                  <a:t>Q.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What’s the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expected number of correct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guesses?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A.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(surprisingly effortless using linearity of expectation)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baseline="30000" dirty="0" err="1"/>
                  <a:t>th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guess is </a:t>
                </a:r>
                <a:r>
                  <a:rPr lang="en-US" altLang="en-US" dirty="0"/>
                  <a:t>correct and 0 otherwise.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number of correct guesses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 +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=1]=1/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]+… 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+…+1/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altLang="en-US" dirty="0"/>
                  <a:t>  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2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t="-450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322B-3EB4-41D8-AC55-3E2AEE5038E7}" type="slidenum">
              <a:rPr lang="en-US" altLang="en-US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077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Guessing </a:t>
            </a:r>
            <a:r>
              <a:rPr lang="en-US" altLang="en-US" dirty="0" smtClean="0"/>
              <a:t>Cards with Memory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12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Guessing </a:t>
                </a:r>
                <a:r>
                  <a:rPr lang="en-US" altLang="en-US" dirty="0"/>
                  <a:t>with memory.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Guess a card uniformly at random from cards not yet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seen.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Q.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What’s the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expected number of correct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guesses?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A.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baseline="30000" dirty="0" err="1"/>
                  <a:t>th</a:t>
                </a:r>
                <a:r>
                  <a:rPr lang="en-US" altLang="en-US" dirty="0"/>
                  <a:t> guess is correct and 0 otherwise</a:t>
                </a:r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number of correct guesses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 +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1]=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1).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altLang="en-US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…+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dirty="0"/>
                  <a:t>  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65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C7AE-7F1C-4F08-A16A-2DA2FF4061C9}" type="slidenum">
              <a:rPr lang="en-US" altLang="en-US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5025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iring Problem: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794754"/>
                <a:ext cx="7848600" cy="2529845"/>
              </a:xfrm>
            </p:spPr>
            <p:txBody>
              <a:bodyPr/>
              <a:lstStyle/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What’s the expected number of hires?</a:t>
                </a:r>
              </a:p>
              <a:p>
                <a:r>
                  <a:rPr lang="en-US" dirty="0" smtClean="0"/>
                  <a:t>A: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if </a:t>
                </a:r>
                <a:r>
                  <a:rPr lang="en-US" altLang="en-US" dirty="0" smtClean="0"/>
                  <a:t>you hire candidate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and 0 otherwise.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number of </a:t>
                </a:r>
                <a:r>
                  <a:rPr lang="en-US" altLang="en-US" dirty="0" smtClean="0"/>
                  <a:t>hires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 +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=1]=1/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dirty="0" smtClean="0"/>
                  <a:t> (Among </a:t>
                </a:r>
                <a:r>
                  <a:rPr lang="en-US" altLang="en-US" dirty="0"/>
                  <a:t>the first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candidates, the best has probability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/>
                  <a:t> to be placed at the last position.)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dirty="0"/>
                  <a:t>  </a:t>
                </a:r>
              </a:p>
              <a:p>
                <a:pPr lvl="1"/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794754"/>
                <a:ext cx="7848600" cy="2529845"/>
              </a:xfrm>
              <a:blipFill rotWithShape="0">
                <a:blip r:embed="rId2"/>
                <a:stretch>
                  <a:fillRect l="-621" r="-155" b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242458" y="864849"/>
                <a:ext cx="5534136" cy="2827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Hire-Assistant(</a:t>
                </a:r>
                <a14:m>
                  <m:oMath xmlns:m="http://schemas.openxmlformats.org/officeDocument/2006/math">
                    <m:r>
                      <a:rPr lang="en-US" altLang="en-US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randomly permute all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candiates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𝑏𝑒𝑠𝑡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interview candidate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candidate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better than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𝑏𝑒𝑠𝑡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𝑏𝑒𝑠𝑡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hire candidate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𝑏𝑒𝑠𝑡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2458" y="864849"/>
                <a:ext cx="5534136" cy="28270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1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a Random Permutation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217142"/>
                <a:ext cx="7848600" cy="4107458"/>
              </a:xfrm>
            </p:spPr>
            <p:txBody>
              <a:bodyPr/>
              <a:lstStyle/>
              <a:p>
                <a:r>
                  <a:rPr lang="en-US" dirty="0" smtClean="0"/>
                  <a:t>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working space</a:t>
                </a:r>
              </a:p>
              <a:p>
                <a:r>
                  <a:rPr lang="en-US" dirty="0" smtClean="0"/>
                  <a:t>Correctness:</a:t>
                </a:r>
              </a:p>
              <a:p>
                <a:pPr lvl="1"/>
                <a:r>
                  <a:rPr lang="en-US" dirty="0" smtClean="0"/>
                  <a:t>Precise meaning of a “random permutation”: Each different permutation is the output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will show that after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has been randomly permuted, by 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: trivial</a:t>
                </a:r>
              </a:p>
              <a:p>
                <a:pPr lvl="2"/>
                <a:r>
                  <a:rPr lang="en-US" dirty="0" smtClean="0"/>
                  <a:t>Assume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been randomly permuted </a:t>
                </a:r>
                <a:r>
                  <a:rPr lang="en-US" dirty="0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iterations of the algorithm.</a:t>
                </a:r>
              </a:p>
              <a:p>
                <a:pPr lvl="2"/>
                <a:r>
                  <a:rPr lang="en-US" dirty="0" smtClean="0"/>
                  <a:t>Consider any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. What’s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after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iteration?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217142"/>
                <a:ext cx="7848600" cy="4107458"/>
              </a:xfrm>
              <a:blipFill rotWithShape="0">
                <a:blip r:embed="rId2"/>
                <a:stretch>
                  <a:fillRect l="-621" r="-1398" b="-4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798237" y="864849"/>
                <a:ext cx="4017665" cy="13522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RandomPermute(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𝑙𝑒𝑛𝑔𝑡h</m:t>
                    </m:r>
                  </m:oMath>
                </a14:m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swap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𝑅𝑎𝑛𝑑𝑜𝑚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8237" y="864849"/>
                <a:ext cx="4017665" cy="1352293"/>
              </a:xfrm>
              <a:prstGeom prst="rect">
                <a:avLst/>
              </a:prstGeom>
              <a:blipFill rotWithShape="0">
                <a:blip r:embed="rId3"/>
                <a:stretch>
                  <a:fillRect b="-180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2394" y="2319991"/>
                <a:ext cx="29050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Generates a random number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uniformly.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394" y="2319991"/>
                <a:ext cx="2905083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261" t="-2083" r="-840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 flipV="1">
            <a:off x="4870938" y="2130546"/>
            <a:ext cx="1051456" cy="481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922394" y="1082199"/>
            <a:ext cx="261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algorithm is slightly different from the one in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Permutation: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7848600" cy="5333999"/>
              </a:xfrm>
            </p:spPr>
            <p:txBody>
              <a:bodyPr/>
              <a:lstStyle/>
              <a:p>
                <a:r>
                  <a:rPr lang="en-US" dirty="0" smtClean="0"/>
                  <a:t>Proof of correctness (continued):</a:t>
                </a:r>
              </a:p>
              <a:p>
                <a:pPr lvl="1"/>
                <a:r>
                  <a:rPr lang="en-US" dirty="0" smtClean="0"/>
                  <a:t>Label the initial elements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after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-th step must be like this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/>
                  <a:t> in the example):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marL="1143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 smtClean="0"/>
              </a:p>
              <a:p>
                <a:pPr marL="114300" lvl="1" indent="0">
                  <a:buNone/>
                </a:pPr>
                <a:endParaRPr lang="en-US" dirty="0" smtClean="0"/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So after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 smtClean="0"/>
                  <a:t>-the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(2,8,7,3,4,1,5,6,9), which happens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 smtClean="0"/>
                  <a:t> (by induction hypothesis)</a:t>
                </a:r>
              </a:p>
              <a:p>
                <a:pPr lvl="1"/>
                <a:r>
                  <a:rPr lang="en-US" dirty="0" smtClean="0"/>
                  <a:t>The last swap must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swap, which happens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Thus, after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step,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7848600" cy="5333999"/>
              </a:xfrm>
              <a:blipFill rotWithShape="0">
                <a:blip r:embed="rId2"/>
                <a:stretch>
                  <a:fillRect l="-621" b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grpSp>
        <p:nvGrpSpPr>
          <p:cNvPr id="15" name="Group 14"/>
          <p:cNvGrpSpPr/>
          <p:nvPr/>
        </p:nvGrpSpPr>
        <p:grpSpPr>
          <a:xfrm>
            <a:off x="2063059" y="2660125"/>
            <a:ext cx="4923692" cy="351730"/>
            <a:chOff x="2063059" y="2550054"/>
            <a:chExt cx="4923692" cy="35173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063059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2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55428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8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047797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7</a:t>
              </a:r>
              <a:endParaRPr kumimoji="0"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540167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3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032536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4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524905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1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017274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5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509643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6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002013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6494382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dirty="0" smtClean="0">
                  <a:solidFill>
                    <a:srgbClr val="C00000"/>
                  </a:solidFill>
                  <a:latin typeface="+mj-lt"/>
                </a:rPr>
                <a:t>10</a:t>
              </a:r>
              <a:endParaRPr kumimoji="0" lang="en-US" altLang="en-US" sz="18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63059" y="3955868"/>
            <a:ext cx="4923692" cy="351730"/>
            <a:chOff x="2063059" y="2550054"/>
            <a:chExt cx="4923692" cy="35173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063059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2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555428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8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3047797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10</a:t>
              </a:r>
              <a:endParaRPr kumimoji="0"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540167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3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4032536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4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524905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1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5017274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5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509643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6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6002013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b="1" dirty="0" smtClean="0">
                  <a:latin typeface="Courier New" panose="02070309020205020404" pitchFamily="49" charset="0"/>
                </a:rPr>
                <a:t>9</a:t>
              </a:r>
              <a:endParaRPr kumimoji="0" lang="en-US" altLang="en-US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6494382" y="2550054"/>
              <a:ext cx="492369" cy="3517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800" dirty="0" smtClean="0">
                  <a:solidFill>
                    <a:srgbClr val="C00000"/>
                  </a:solidFill>
                  <a:latin typeface="+mj-lt"/>
                </a:rPr>
                <a:t>7</a:t>
              </a:r>
              <a:endParaRPr kumimoji="0" lang="en-US" altLang="en-US" sz="1800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28" name="Down Arrow 27"/>
          <p:cNvSpPr/>
          <p:nvPr/>
        </p:nvSpPr>
        <p:spPr bwMode="auto">
          <a:xfrm>
            <a:off x="4329684" y="3107267"/>
            <a:ext cx="484632" cy="73430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Humans Do Shuffling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4665133"/>
                <a:ext cx="7848600" cy="1659467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riffle shuffles can shuffle a deck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cards to produce a distribution that is close to uniform</a:t>
                </a:r>
                <a:r>
                  <a:rPr lang="en-US" sz="1400" dirty="0" smtClean="0"/>
                  <a:t> </a:t>
                </a:r>
                <a:r>
                  <a:rPr lang="en-US" sz="1600" dirty="0" smtClean="0"/>
                  <a:t>[Bayer </a:t>
                </a:r>
                <a:r>
                  <a:rPr lang="en-US" sz="1600" dirty="0"/>
                  <a:t>&amp; </a:t>
                </a:r>
                <a:r>
                  <a:rPr lang="en-US" sz="1600" dirty="0" err="1" smtClean="0"/>
                  <a:t>Diaconis</a:t>
                </a:r>
                <a:r>
                  <a:rPr lang="en-US" sz="1600" dirty="0" smtClean="0"/>
                  <a:t>, 1992]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/>
                  <a:t> shuffles are good,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 smtClean="0"/>
                  <a:t> also OK.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665133"/>
                <a:ext cx="7848600" cy="1659467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pic>
        <p:nvPicPr>
          <p:cNvPr id="867332" name="Picture 4" descr="http://upload.wikimedia.org/wikipedia/commons/7/7c/Riffle_shuff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33" y="863185"/>
            <a:ext cx="4792133" cy="34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5071" y="4385317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Riffle shuffle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05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22327</TotalTime>
  <Words>831</Words>
  <Application>Microsoft Office PowerPoint</Application>
  <PresentationFormat>On-screen Show (4:3)</PresentationFormat>
  <Paragraphs>160</Paragraphs>
  <Slides>12</Slides>
  <Notes>5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Equation</vt:lpstr>
      <vt:lpstr>Lecture 5: Randomized Algorithms</vt:lpstr>
      <vt:lpstr>The Hiring Problem</vt:lpstr>
      <vt:lpstr>A quick review of probability theory</vt:lpstr>
      <vt:lpstr>Expectation: Two Properties</vt:lpstr>
      <vt:lpstr>Guessing Cards with Memory</vt:lpstr>
      <vt:lpstr>The Hiring Problem: Analysis</vt:lpstr>
      <vt:lpstr>How to Generate a Random Permutation</vt:lpstr>
      <vt:lpstr>Random Permutation: Correctness</vt:lpstr>
      <vt:lpstr>How Humans Do Shuffling</vt:lpstr>
      <vt:lpstr>The Birthday Paradox</vt:lpstr>
      <vt:lpstr>Coupon Collector</vt:lpstr>
      <vt:lpstr>Epilogue: How does a computer generate a random number?</vt:lpstr>
      <vt:lpstr>handout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1373</cp:revision>
  <cp:lastPrinted>2005-05-09T19:05:58Z</cp:lastPrinted>
  <dcterms:created xsi:type="dcterms:W3CDTF">1999-12-31T01:41:01Z</dcterms:created>
  <dcterms:modified xsi:type="dcterms:W3CDTF">2015-02-26T00:39:19Z</dcterms:modified>
</cp:coreProperties>
</file>