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19"/>
  </p:notesMasterIdLst>
  <p:handoutMasterIdLst>
    <p:handoutMasterId r:id="rId20"/>
  </p:handoutMasterIdLst>
  <p:sldIdLst>
    <p:sldId id="478" r:id="rId2"/>
    <p:sldId id="454" r:id="rId3"/>
    <p:sldId id="500" r:id="rId4"/>
    <p:sldId id="501" r:id="rId5"/>
    <p:sldId id="451" r:id="rId6"/>
    <p:sldId id="410" r:id="rId7"/>
    <p:sldId id="482" r:id="rId8"/>
    <p:sldId id="503" r:id="rId9"/>
    <p:sldId id="504" r:id="rId10"/>
    <p:sldId id="505" r:id="rId11"/>
    <p:sldId id="506" r:id="rId12"/>
    <p:sldId id="455" r:id="rId13"/>
    <p:sldId id="456" r:id="rId14"/>
    <p:sldId id="458" r:id="rId15"/>
    <p:sldId id="457" r:id="rId16"/>
    <p:sldId id="459" r:id="rId17"/>
    <p:sldId id="502" r:id="rId18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35" autoAdjust="0"/>
  </p:normalViewPr>
  <p:slideViewPr>
    <p:cSldViewPr>
      <p:cViewPr varScale="1">
        <p:scale>
          <a:sx n="92" d="100"/>
          <a:sy n="92" d="100"/>
        </p:scale>
        <p:origin x="46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F24B597-7D33-4698-A419-D773849F8701}" type="datetime1">
              <a:rPr lang="en-US" altLang="en-US"/>
              <a:pPr/>
              <a:t>4/20/2015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5DD02F5-A699-48D6-9600-EF8B15FC4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941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2BEF13A-D0EF-4709-BA92-97B0C1B0281E}" type="datetime1">
              <a:rPr lang="en-US" altLang="en-US"/>
              <a:pPr/>
              <a:t>4/20/2015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6E46160-821D-4DD2-A58C-776521840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988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0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10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38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56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14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85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65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46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64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87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33EC0-DC1E-4A3F-A6CC-A0E7C7D718A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0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B2243-BFC4-4551-BAAC-3B1EAB36A2C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6932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0BB7F-D21B-4708-ADEF-04162FC8EFF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432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7F0152-355F-471C-9AA4-EE199ABBE7E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366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DF096-AB35-4867-90F3-69FF4EC4CA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055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766DC0-B55E-4785-BB8F-063353A3CD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84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41DB36-E79C-4298-880C-986963590D5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2964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C365D-50EE-414C-A30A-D9A381CBBD8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97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F10DE-0011-444B-B633-7F64761578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9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EE3EE-5D8B-4032-949A-3AE2A0306F6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14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180BB70-01BC-4CC8-B1F3-8C3507A910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9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11: Greedy Algorithms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A greedy algorithm </a:t>
            </a:r>
            <a:r>
              <a:rPr lang="en-US" sz="1800" dirty="0" smtClean="0">
                <a:solidFill>
                  <a:schemeClr val="tx1"/>
                </a:solidFill>
              </a:rPr>
              <a:t>always makes the </a:t>
            </a:r>
            <a:r>
              <a:rPr lang="en-US" sz="1800" dirty="0">
                <a:solidFill>
                  <a:schemeClr val="tx1"/>
                </a:solidFill>
              </a:rPr>
              <a:t>choice that looks best at the </a:t>
            </a:r>
            <a:r>
              <a:rPr lang="en-US" sz="1800" dirty="0" smtClean="0">
                <a:solidFill>
                  <a:schemeClr val="tx1"/>
                </a:solidFill>
              </a:rPr>
              <a:t>moment and adds it to the current partial solution.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Greedy algorithms don’t always yield optimal solutions </a:t>
            </a:r>
            <a:r>
              <a:rPr lang="en-US" sz="1800" dirty="0" smtClean="0">
                <a:solidFill>
                  <a:schemeClr val="tx1"/>
                </a:solidFill>
              </a:rPr>
              <a:t>but, when </a:t>
            </a:r>
            <a:r>
              <a:rPr lang="en-US" sz="1800" dirty="0">
                <a:solidFill>
                  <a:schemeClr val="tx1"/>
                </a:solidFill>
              </a:rPr>
              <a:t>they do, they’re usually the simplest and most </a:t>
            </a:r>
            <a:r>
              <a:rPr lang="en-US" sz="1800" dirty="0" smtClean="0">
                <a:solidFill>
                  <a:schemeClr val="tx1"/>
                </a:solidFill>
              </a:rPr>
              <a:t>efficient algorithms </a:t>
            </a:r>
            <a:r>
              <a:rPr lang="en-US" sz="1800" dirty="0">
                <a:solidFill>
                  <a:schemeClr val="tx1"/>
                </a:solidFill>
              </a:rPr>
              <a:t>available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greedy algorithm is optimal.</a:t>
                </a:r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will assume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Otherwise the algorithm is trivially optimal.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Let the greedy solution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 …,0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Note: </a:t>
                </a: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</a:t>
                </a:r>
                <a:r>
                  <a:rPr lang="en-US" dirty="0">
                    <a:solidFill>
                      <a:schemeClr val="tx1"/>
                    </a:solidFill>
                  </a:rPr>
                  <a:t>must be equal to 1, except possibly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Consider any optimal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Note: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must fully pack the knapsack.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Look at the </a:t>
                </a:r>
                <a:r>
                  <a:rPr lang="en-US" dirty="0">
                    <a:solidFill>
                      <a:schemeClr val="tx1"/>
                    </a:solidFill>
                  </a:rPr>
                  <a:t>first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where the two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solutions </a:t>
                </a:r>
                <a:r>
                  <a:rPr lang="en-US" dirty="0">
                    <a:solidFill>
                      <a:schemeClr val="tx1"/>
                    </a:solidFill>
                  </a:rPr>
                  <a:t>differ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By greedy nature,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521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Algorithm: Correctness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We will modify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follows:</a:t>
                </a:r>
              </a:p>
              <a:p>
                <a:pPr marL="631825" lvl="1" indent="-285750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remove part of any items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total weight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This is always doable because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the total weight of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same as that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>
                    <a:solidFill>
                      <a:schemeClr val="tx1"/>
                    </a:solidFill>
                  </a:rPr>
                  <a:t>After the modification: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total value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cannot decrease, since all </a:t>
                </a:r>
                <a:r>
                  <a:rPr lang="en-US" dirty="0">
                    <a:solidFill>
                      <a:schemeClr val="tx1"/>
                    </a:solidFill>
                  </a:rPr>
                  <a:t>the subsequent items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have lesser </a:t>
                </a:r>
                <a:r>
                  <a:rPr lang="en-US" dirty="0">
                    <a:solidFill>
                      <a:schemeClr val="tx1"/>
                    </a:solidFill>
                  </a:rPr>
                  <a:t>or equal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value-per-pound.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already an </a:t>
                </a:r>
                <a:r>
                  <a:rPr lang="en-US" dirty="0">
                    <a:solidFill>
                      <a:schemeClr val="tx1"/>
                    </a:solidFill>
                  </a:rPr>
                  <a:t>optimal solution,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value cannot increase.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So the value must stay the same.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By </a:t>
                </a:r>
                <a:r>
                  <a:rPr lang="en-US" dirty="0">
                    <a:solidFill>
                      <a:schemeClr val="tx1"/>
                    </a:solidFill>
                  </a:rPr>
                  <a:t>repeating this process, we will eventually convert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without </a:t>
                </a:r>
                <a:r>
                  <a:rPr lang="en-US" dirty="0">
                    <a:solidFill>
                      <a:schemeClr val="tx1"/>
                    </a:solidFill>
                  </a:rPr>
                  <a:t>changing the total value of the selection. Therefore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also </a:t>
                </a:r>
                <a:r>
                  <a:rPr lang="en-US" dirty="0">
                    <a:solidFill>
                      <a:schemeClr val="tx1"/>
                    </a:solidFill>
                  </a:rPr>
                  <a:t>optimal.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7979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</a:t>
            </a:r>
            <a:r>
              <a:rPr lang="en-US" altLang="en-US" dirty="0" smtClean="0"/>
              <a:t>Partitioning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6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Interval partitioning.</a:t>
                </a:r>
              </a:p>
              <a:p>
                <a:pPr lvl="1"/>
                <a:r>
                  <a:rPr lang="en-US" altLang="en-US" dirty="0"/>
                  <a:t>Lecture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Goal</a:t>
                </a:r>
                <a:r>
                  <a:rPr lang="en-US" altLang="en-US" dirty="0" smtClean="0"/>
                  <a:t>: </a:t>
                </a:r>
                <a:r>
                  <a:rPr lang="en-US" altLang="en-US" dirty="0"/>
                  <a:t>find </a:t>
                </a:r>
                <a:r>
                  <a:rPr lang="en-US" altLang="en-US" dirty="0" smtClean="0"/>
                  <a:t>the minimum </a:t>
                </a:r>
                <a:r>
                  <a:rPr lang="en-US" altLang="en-US" dirty="0"/>
                  <a:t>number of classrooms to schedule all lectures so that no two occur at the same time in the same room.</a:t>
                </a:r>
              </a:p>
              <a:p>
                <a:r>
                  <a:rPr lang="en-US" altLang="en-US" dirty="0" smtClean="0"/>
                  <a:t>Ex</a:t>
                </a:r>
                <a:r>
                  <a:rPr lang="en-US" altLang="en-US" dirty="0"/>
                  <a:t>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This schedule uses 4 classrooms to schedule 10 lectures.</a:t>
                </a:r>
              </a:p>
            </p:txBody>
          </p:sp>
        </mc:Choice>
        <mc:Fallback xmlns="">
          <p:sp>
            <p:nvSpPr>
              <p:cNvPr id="495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3E403-00D8-4AA6-ACFB-6D5F1A5FDF70}" type="slidenum">
              <a:rPr lang="en-US" altLang="en-US"/>
              <a:pPr/>
              <a:t>12</a:t>
            </a:fld>
            <a:endParaRPr lang="en-US" alt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292225" y="3059113"/>
            <a:ext cx="4584700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168106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003131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5585618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6419056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292225" y="5318125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376613" y="5395913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7856538" y="5411788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5697538" y="53181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173163" y="531812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509713" y="531812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1966913" y="5318125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341563" y="5318125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2841625" y="5318125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170238" y="5318125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673475" y="5318125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3987800" y="5318125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506913" y="5318125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4851400" y="5318125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329238" y="531812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5703888" y="531812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464175" y="4340225"/>
            <a:ext cx="2085975" cy="2682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295400" y="3937000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304925" y="4338638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301750" y="4738688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2959100" y="3429000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2967038" y="3937000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4632325" y="3932238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4629150" y="47513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6836568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294438" y="475615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299200" y="3436938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364413" y="5313363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173788" y="5313363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6518275" y="5313363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6996113" y="5313363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7370763" y="5313363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76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Interval partitioning.</a:t>
                </a:r>
              </a:p>
              <a:p>
                <a:pPr lvl="1"/>
                <a:r>
                  <a:rPr lang="en-US" altLang="en-US" dirty="0"/>
                  <a:t>Lecture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Goal: find the minimum number of classrooms to schedule all lectures so that no two occur at the same time in the same room.</a:t>
                </a:r>
              </a:p>
              <a:p>
                <a:r>
                  <a:rPr lang="en-US" altLang="en-US" dirty="0" smtClean="0"/>
                  <a:t>Ex</a:t>
                </a:r>
                <a:r>
                  <a:rPr lang="en-US" altLang="en-US" dirty="0"/>
                  <a:t>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This schedule uses only 3.</a:t>
                </a:r>
              </a:p>
            </p:txBody>
          </p:sp>
        </mc:Choice>
        <mc:Fallback xmlns="">
          <p:sp>
            <p:nvSpPr>
              <p:cNvPr id="497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48234-B9B9-437B-8164-20133728EBD6}" type="slidenum">
              <a:rPr lang="en-US" altLang="en-US"/>
              <a:pPr/>
              <a:t>13</a:t>
            </a:fld>
            <a:endParaRPr lang="en-US" altLang="en-US" sz="1400"/>
          </a:p>
        </p:txBody>
      </p:sp>
      <p:grpSp>
        <p:nvGrpSpPr>
          <p:cNvPr id="497721" name="Group 57"/>
          <p:cNvGrpSpPr>
            <a:grpSpLocks/>
          </p:cNvGrpSpPr>
          <p:nvPr/>
        </p:nvGrpSpPr>
        <p:grpSpPr bwMode="auto">
          <a:xfrm>
            <a:off x="1292225" y="3019425"/>
            <a:ext cx="6673850" cy="1685925"/>
            <a:chOff x="814" y="2434"/>
            <a:chExt cx="4204" cy="1430"/>
          </a:xfrm>
        </p:grpSpPr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4" name="Line 60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5" name="Line 61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7" name="Line 63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8" name="Line 64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0" name="Line 66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1" name="Line 67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3" name="Line 69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4" name="Line 70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6" name="Line 72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7" name="Line 73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8" name="Line 74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7739" name="Line 75"/>
          <p:cNvSpPr>
            <a:spLocks noChangeShapeType="1"/>
          </p:cNvSpPr>
          <p:nvPr/>
        </p:nvSpPr>
        <p:spPr bwMode="auto">
          <a:xfrm>
            <a:off x="1292225" y="470535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7740" name="Text Box 76"/>
          <p:cNvSpPr txBox="1">
            <a:spLocks noChangeArrowheads="1"/>
          </p:cNvSpPr>
          <p:nvPr/>
        </p:nvSpPr>
        <p:spPr bwMode="auto">
          <a:xfrm>
            <a:off x="3376613" y="478313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7741" name="Text Box 77"/>
          <p:cNvSpPr txBox="1">
            <a:spLocks noChangeArrowheads="1"/>
          </p:cNvSpPr>
          <p:nvPr/>
        </p:nvSpPr>
        <p:spPr bwMode="auto">
          <a:xfrm>
            <a:off x="7856538" y="479901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7742" name="Line 78"/>
          <p:cNvSpPr>
            <a:spLocks noChangeShapeType="1"/>
          </p:cNvSpPr>
          <p:nvPr/>
        </p:nvSpPr>
        <p:spPr bwMode="auto">
          <a:xfrm>
            <a:off x="5697538" y="470535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43" name="Text Box 79"/>
          <p:cNvSpPr txBox="1">
            <a:spLocks noChangeArrowheads="1"/>
          </p:cNvSpPr>
          <p:nvPr/>
        </p:nvSpPr>
        <p:spPr bwMode="auto">
          <a:xfrm>
            <a:off x="1173163" y="470535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7744" name="Text Box 80"/>
          <p:cNvSpPr txBox="1">
            <a:spLocks noChangeArrowheads="1"/>
          </p:cNvSpPr>
          <p:nvPr/>
        </p:nvSpPr>
        <p:spPr bwMode="auto">
          <a:xfrm>
            <a:off x="1509713" y="470535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7745" name="Text Box 81"/>
          <p:cNvSpPr txBox="1">
            <a:spLocks noChangeArrowheads="1"/>
          </p:cNvSpPr>
          <p:nvPr/>
        </p:nvSpPr>
        <p:spPr bwMode="auto">
          <a:xfrm>
            <a:off x="1966913" y="470535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7746" name="Text Box 82"/>
          <p:cNvSpPr txBox="1">
            <a:spLocks noChangeArrowheads="1"/>
          </p:cNvSpPr>
          <p:nvPr/>
        </p:nvSpPr>
        <p:spPr bwMode="auto">
          <a:xfrm>
            <a:off x="2341563" y="470535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7747" name="Text Box 83"/>
          <p:cNvSpPr txBox="1">
            <a:spLocks noChangeArrowheads="1"/>
          </p:cNvSpPr>
          <p:nvPr/>
        </p:nvSpPr>
        <p:spPr bwMode="auto">
          <a:xfrm>
            <a:off x="2841625" y="470535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7748" name="Text Box 84"/>
          <p:cNvSpPr txBox="1">
            <a:spLocks noChangeArrowheads="1"/>
          </p:cNvSpPr>
          <p:nvPr/>
        </p:nvSpPr>
        <p:spPr bwMode="auto">
          <a:xfrm>
            <a:off x="3170238" y="470535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7749" name="Text Box 85"/>
          <p:cNvSpPr txBox="1">
            <a:spLocks noChangeArrowheads="1"/>
          </p:cNvSpPr>
          <p:nvPr/>
        </p:nvSpPr>
        <p:spPr bwMode="auto">
          <a:xfrm>
            <a:off x="3673475" y="470535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7750" name="Text Box 86"/>
          <p:cNvSpPr txBox="1">
            <a:spLocks noChangeArrowheads="1"/>
          </p:cNvSpPr>
          <p:nvPr/>
        </p:nvSpPr>
        <p:spPr bwMode="auto">
          <a:xfrm>
            <a:off x="3987800" y="470535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7751" name="Text Box 87"/>
          <p:cNvSpPr txBox="1">
            <a:spLocks noChangeArrowheads="1"/>
          </p:cNvSpPr>
          <p:nvPr/>
        </p:nvSpPr>
        <p:spPr bwMode="auto">
          <a:xfrm>
            <a:off x="4506913" y="470535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7752" name="Text Box 88"/>
          <p:cNvSpPr txBox="1">
            <a:spLocks noChangeArrowheads="1"/>
          </p:cNvSpPr>
          <p:nvPr/>
        </p:nvSpPr>
        <p:spPr bwMode="auto">
          <a:xfrm>
            <a:off x="4851400" y="470535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7753" name="Text Box 89"/>
          <p:cNvSpPr txBox="1">
            <a:spLocks noChangeArrowheads="1"/>
          </p:cNvSpPr>
          <p:nvPr/>
        </p:nvSpPr>
        <p:spPr bwMode="auto">
          <a:xfrm>
            <a:off x="5329238" y="470535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7754" name="Text Box 90"/>
          <p:cNvSpPr txBox="1">
            <a:spLocks noChangeArrowheads="1"/>
          </p:cNvSpPr>
          <p:nvPr/>
        </p:nvSpPr>
        <p:spPr bwMode="auto">
          <a:xfrm>
            <a:off x="5703888" y="470535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7755" name="Rectangle 91"/>
          <p:cNvSpPr>
            <a:spLocks noChangeArrowheads="1"/>
          </p:cNvSpPr>
          <p:nvPr/>
        </p:nvSpPr>
        <p:spPr bwMode="auto">
          <a:xfrm>
            <a:off x="5464175" y="413702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7756" name="Rectangle 92"/>
          <p:cNvSpPr>
            <a:spLocks noChangeArrowheads="1"/>
          </p:cNvSpPr>
          <p:nvPr/>
        </p:nvSpPr>
        <p:spPr bwMode="auto">
          <a:xfrm>
            <a:off x="1295400" y="332422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7757" name="Rectangle 93"/>
          <p:cNvSpPr>
            <a:spLocks noChangeArrowheads="1"/>
          </p:cNvSpPr>
          <p:nvPr/>
        </p:nvSpPr>
        <p:spPr bwMode="auto">
          <a:xfrm>
            <a:off x="1301750" y="412591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7758" name="Rectangle 94"/>
          <p:cNvSpPr>
            <a:spLocks noChangeArrowheads="1"/>
          </p:cNvSpPr>
          <p:nvPr/>
        </p:nvSpPr>
        <p:spPr bwMode="auto">
          <a:xfrm>
            <a:off x="2959100" y="413861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4632325" y="331946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4629150" y="372903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7761" name="Rectangle 97"/>
          <p:cNvSpPr>
            <a:spLocks noChangeArrowheads="1"/>
          </p:cNvSpPr>
          <p:nvPr/>
        </p:nvSpPr>
        <p:spPr bwMode="auto">
          <a:xfrm>
            <a:off x="6299200" y="371475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7762" name="Rectangle 98"/>
          <p:cNvSpPr>
            <a:spLocks noChangeArrowheads="1"/>
          </p:cNvSpPr>
          <p:nvPr/>
        </p:nvSpPr>
        <p:spPr bwMode="auto">
          <a:xfrm>
            <a:off x="6307138" y="332581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7763" name="Line 99"/>
          <p:cNvSpPr>
            <a:spLocks noChangeShapeType="1"/>
          </p:cNvSpPr>
          <p:nvPr/>
        </p:nvSpPr>
        <p:spPr bwMode="auto">
          <a:xfrm>
            <a:off x="7364413" y="470058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64" name="Text Box 100"/>
          <p:cNvSpPr txBox="1">
            <a:spLocks noChangeArrowheads="1"/>
          </p:cNvSpPr>
          <p:nvPr/>
        </p:nvSpPr>
        <p:spPr bwMode="auto">
          <a:xfrm>
            <a:off x="6173788" y="470058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7765" name="Text Box 101"/>
          <p:cNvSpPr txBox="1">
            <a:spLocks noChangeArrowheads="1"/>
          </p:cNvSpPr>
          <p:nvPr/>
        </p:nvSpPr>
        <p:spPr bwMode="auto">
          <a:xfrm>
            <a:off x="6518275" y="470058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7766" name="Text Box 102"/>
          <p:cNvSpPr txBox="1">
            <a:spLocks noChangeArrowheads="1"/>
          </p:cNvSpPr>
          <p:nvPr/>
        </p:nvSpPr>
        <p:spPr bwMode="auto">
          <a:xfrm>
            <a:off x="6996113" y="470058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7767" name="Text Box 103"/>
          <p:cNvSpPr txBox="1">
            <a:spLocks noChangeArrowheads="1"/>
          </p:cNvSpPr>
          <p:nvPr/>
        </p:nvSpPr>
        <p:spPr bwMode="auto">
          <a:xfrm>
            <a:off x="7370763" y="470058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497768" name="Rectangle 104"/>
          <p:cNvSpPr>
            <a:spLocks noChangeArrowheads="1"/>
          </p:cNvSpPr>
          <p:nvPr/>
        </p:nvSpPr>
        <p:spPr bwMode="auto">
          <a:xfrm>
            <a:off x="2967038" y="332422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7769" name="Rectangle 105"/>
          <p:cNvSpPr>
            <a:spLocks noChangeArrowheads="1"/>
          </p:cNvSpPr>
          <p:nvPr/>
        </p:nvSpPr>
        <p:spPr bwMode="auto">
          <a:xfrm>
            <a:off x="1304925" y="372586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Partitioning: </a:t>
            </a:r>
            <a:r>
              <a:rPr lang="en-US" altLang="en-US" dirty="0" smtClean="0"/>
              <a:t>Greedy </a:t>
            </a:r>
            <a:r>
              <a:rPr lang="en-US" altLang="en-US" dirty="0"/>
              <a:t>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 dirty="0" smtClean="0"/>
              <a:t>Greedy algorithm.  </a:t>
            </a:r>
            <a:r>
              <a:rPr lang="en-US" altLang="en-US" dirty="0">
                <a:solidFill>
                  <a:schemeClr val="tx1"/>
                </a:solidFill>
              </a:rPr>
              <a:t>Consider lectures in increasing order of start time:  assign lecture to any compatible classroom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4369-0DE6-4570-B0DE-5960218136EF}" type="slidenum">
              <a:rPr lang="en-US" altLang="en-US"/>
              <a:pPr/>
              <a:t>14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15" name="Text Box 55"/>
              <p:cNvSpPr txBox="1">
                <a:spLocks noChangeArrowheads="1"/>
              </p:cNvSpPr>
              <p:nvPr/>
            </p:nvSpPr>
            <p:spPr bwMode="auto">
              <a:xfrm>
                <a:off x="797719" y="1790343"/>
                <a:ext cx="7526338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intervals by starting time so that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.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// # classrooms used so far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is compatible with some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 algn="just"/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 new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+1 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01815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19" y="1790343"/>
                <a:ext cx="7526338" cy="24006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</a:t>
            </a:r>
            <a:r>
              <a:rPr lang="en-US" altLang="en-US" dirty="0" smtClean="0"/>
              <a:t>: </a:t>
            </a:r>
            <a:r>
              <a:rPr lang="en-US" altLang="en-US" dirty="0"/>
              <a:t>Lower Bound on Optimal Solution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 dirty="0"/>
              <a:t>Def. </a:t>
            </a:r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accent1"/>
                </a:solidFill>
              </a:rPr>
              <a:t>depth</a:t>
            </a:r>
            <a:r>
              <a:rPr lang="en-US" altLang="en-US" dirty="0">
                <a:solidFill>
                  <a:schemeClr val="tx1"/>
                </a:solidFill>
              </a:rPr>
              <a:t> of a set of open intervals is the maximum number that contain any </a:t>
            </a:r>
            <a:r>
              <a:rPr lang="en-US" altLang="en-US" dirty="0" smtClean="0">
                <a:solidFill>
                  <a:schemeClr val="tx1"/>
                </a:solidFill>
              </a:rPr>
              <a:t>time instance.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Key </a:t>
            </a:r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Number of classrooms needed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  depth.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Ex</a:t>
            </a:r>
            <a:r>
              <a:rPr lang="en-US" altLang="en-US" dirty="0"/>
              <a:t>: </a:t>
            </a:r>
            <a:r>
              <a:rPr lang="en-US" altLang="en-US" dirty="0" smtClean="0">
                <a:solidFill>
                  <a:schemeClr val="tx1"/>
                </a:solidFill>
              </a:rPr>
              <a:t>Depth </a:t>
            </a:r>
            <a:r>
              <a:rPr lang="en-US" altLang="en-US" dirty="0">
                <a:solidFill>
                  <a:schemeClr val="tx1"/>
                </a:solidFill>
              </a:rPr>
              <a:t>of schedule below = 3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  </a:t>
            </a:r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this schedule is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optimal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 smtClean="0"/>
              <a:t>We will show: </a:t>
            </a:r>
            <a:r>
              <a:rPr lang="en-US" altLang="en-US" dirty="0" smtClean="0">
                <a:solidFill>
                  <a:schemeClr val="tx1"/>
                </a:solidFill>
              </a:rPr>
              <a:t>The # classrooms used by the greedy algorithm = depth.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47649-E805-47AB-B556-46B831DFB413}" type="slidenum">
              <a:rPr lang="en-US" altLang="en-US"/>
              <a:pPr/>
              <a:t>15</a:t>
            </a:fld>
            <a:endParaRPr lang="en-US" altLang="en-US" sz="1400"/>
          </a:p>
        </p:txBody>
      </p:sp>
      <p:grpSp>
        <p:nvGrpSpPr>
          <p:cNvPr id="2" name="Group 1"/>
          <p:cNvGrpSpPr/>
          <p:nvPr/>
        </p:nvGrpSpPr>
        <p:grpSpPr>
          <a:xfrm>
            <a:off x="1173163" y="3248025"/>
            <a:ext cx="7339012" cy="2085975"/>
            <a:chOff x="1173163" y="3248025"/>
            <a:chExt cx="7339012" cy="2085975"/>
          </a:xfrm>
        </p:grpSpPr>
        <p:grpSp>
          <p:nvGrpSpPr>
            <p:cNvPr id="499767" name="Group 55"/>
            <p:cNvGrpSpPr>
              <a:grpSpLocks/>
            </p:cNvGrpSpPr>
            <p:nvPr/>
          </p:nvGrpSpPr>
          <p:grpSpPr bwMode="auto">
            <a:xfrm>
              <a:off x="1292225" y="3248025"/>
              <a:ext cx="6673850" cy="1685925"/>
              <a:chOff x="814" y="2434"/>
              <a:chExt cx="4204" cy="1430"/>
            </a:xfrm>
          </p:grpSpPr>
          <p:sp>
            <p:nvSpPr>
              <p:cNvPr id="499733" name="Line 21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4" name="Line 22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5" name="Line 23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6" name="Line 24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7" name="Line 25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8" name="Line 26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9" name="Line 27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0" name="Line 28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1" name="Line 29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2" name="Line 30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3" name="Line 31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4" name="Line 32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1" name="Line 39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2" name="Line 40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3" name="Line 41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4" name="Line 42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5" name="Line 43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499716" name="Line 4"/>
            <p:cNvSpPr>
              <a:spLocks noChangeShapeType="1"/>
            </p:cNvSpPr>
            <p:nvPr/>
          </p:nvSpPr>
          <p:spPr bwMode="auto">
            <a:xfrm>
              <a:off x="1292225" y="4933950"/>
              <a:ext cx="696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17" name="Text Box 5"/>
            <p:cNvSpPr txBox="1">
              <a:spLocks noChangeArrowheads="1"/>
            </p:cNvSpPr>
            <p:nvPr/>
          </p:nvSpPr>
          <p:spPr bwMode="auto">
            <a:xfrm>
              <a:off x="3376613" y="5011738"/>
              <a:ext cx="1368425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1000"/>
            </a:p>
          </p:txBody>
        </p:sp>
        <p:sp>
          <p:nvSpPr>
            <p:cNvPr id="499718" name="Text Box 6"/>
            <p:cNvSpPr txBox="1">
              <a:spLocks noChangeArrowheads="1"/>
            </p:cNvSpPr>
            <p:nvPr/>
          </p:nvSpPr>
          <p:spPr bwMode="auto">
            <a:xfrm>
              <a:off x="7856538" y="5027613"/>
              <a:ext cx="6556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dirty="0"/>
                <a:t>Time</a:t>
              </a:r>
            </a:p>
          </p:txBody>
        </p:sp>
        <p:sp>
          <p:nvSpPr>
            <p:cNvPr id="499719" name="Line 7"/>
            <p:cNvSpPr>
              <a:spLocks noChangeShapeType="1"/>
            </p:cNvSpPr>
            <p:nvPr/>
          </p:nvSpPr>
          <p:spPr bwMode="auto">
            <a:xfrm>
              <a:off x="5697538" y="493395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20" name="Text Box 8"/>
            <p:cNvSpPr txBox="1">
              <a:spLocks noChangeArrowheads="1"/>
            </p:cNvSpPr>
            <p:nvPr/>
          </p:nvSpPr>
          <p:spPr bwMode="auto">
            <a:xfrm>
              <a:off x="1173163" y="493395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9</a:t>
              </a:r>
            </a:p>
          </p:txBody>
        </p:sp>
        <p:sp>
          <p:nvSpPr>
            <p:cNvPr id="499721" name="Text Box 9"/>
            <p:cNvSpPr txBox="1">
              <a:spLocks noChangeArrowheads="1"/>
            </p:cNvSpPr>
            <p:nvPr/>
          </p:nvSpPr>
          <p:spPr bwMode="auto">
            <a:xfrm>
              <a:off x="1509713" y="493395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9:30</a:t>
              </a:r>
            </a:p>
          </p:txBody>
        </p:sp>
        <p:sp>
          <p:nvSpPr>
            <p:cNvPr id="499722" name="Text Box 10"/>
            <p:cNvSpPr txBox="1">
              <a:spLocks noChangeArrowheads="1"/>
            </p:cNvSpPr>
            <p:nvPr/>
          </p:nvSpPr>
          <p:spPr bwMode="auto">
            <a:xfrm>
              <a:off x="1966913" y="493395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10</a:t>
              </a:r>
            </a:p>
          </p:txBody>
        </p:sp>
        <p:sp>
          <p:nvSpPr>
            <p:cNvPr id="499723" name="Text Box 11"/>
            <p:cNvSpPr txBox="1">
              <a:spLocks noChangeArrowheads="1"/>
            </p:cNvSpPr>
            <p:nvPr/>
          </p:nvSpPr>
          <p:spPr bwMode="auto">
            <a:xfrm>
              <a:off x="2341563" y="493395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10:30</a:t>
              </a:r>
            </a:p>
          </p:txBody>
        </p:sp>
        <p:sp>
          <p:nvSpPr>
            <p:cNvPr id="499724" name="Text Box 12"/>
            <p:cNvSpPr txBox="1">
              <a:spLocks noChangeArrowheads="1"/>
            </p:cNvSpPr>
            <p:nvPr/>
          </p:nvSpPr>
          <p:spPr bwMode="auto">
            <a:xfrm>
              <a:off x="2841625" y="4933950"/>
              <a:ext cx="311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11</a:t>
              </a:r>
            </a:p>
          </p:txBody>
        </p:sp>
        <p:sp>
          <p:nvSpPr>
            <p:cNvPr id="499725" name="Text Box 13"/>
            <p:cNvSpPr txBox="1">
              <a:spLocks noChangeArrowheads="1"/>
            </p:cNvSpPr>
            <p:nvPr/>
          </p:nvSpPr>
          <p:spPr bwMode="auto">
            <a:xfrm>
              <a:off x="3170238" y="4933950"/>
              <a:ext cx="501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11:30</a:t>
              </a:r>
            </a:p>
          </p:txBody>
        </p:sp>
        <p:sp>
          <p:nvSpPr>
            <p:cNvPr id="499726" name="Text Box 14"/>
            <p:cNvSpPr txBox="1">
              <a:spLocks noChangeArrowheads="1"/>
            </p:cNvSpPr>
            <p:nvPr/>
          </p:nvSpPr>
          <p:spPr bwMode="auto">
            <a:xfrm>
              <a:off x="3673475" y="493395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12</a:t>
              </a:r>
            </a:p>
          </p:txBody>
        </p:sp>
        <p:sp>
          <p:nvSpPr>
            <p:cNvPr id="499727" name="Text Box 15"/>
            <p:cNvSpPr txBox="1">
              <a:spLocks noChangeArrowheads="1"/>
            </p:cNvSpPr>
            <p:nvPr/>
          </p:nvSpPr>
          <p:spPr bwMode="auto">
            <a:xfrm>
              <a:off x="3987800" y="493395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12:30</a:t>
              </a:r>
            </a:p>
          </p:txBody>
        </p:sp>
        <p:sp>
          <p:nvSpPr>
            <p:cNvPr id="499728" name="Text Box 16"/>
            <p:cNvSpPr txBox="1">
              <a:spLocks noChangeArrowheads="1"/>
            </p:cNvSpPr>
            <p:nvPr/>
          </p:nvSpPr>
          <p:spPr bwMode="auto">
            <a:xfrm>
              <a:off x="4506913" y="4933950"/>
              <a:ext cx="247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</a:t>
              </a:r>
            </a:p>
          </p:txBody>
        </p:sp>
        <p:sp>
          <p:nvSpPr>
            <p:cNvPr id="499729" name="Text Box 17"/>
            <p:cNvSpPr txBox="1">
              <a:spLocks noChangeArrowheads="1"/>
            </p:cNvSpPr>
            <p:nvPr/>
          </p:nvSpPr>
          <p:spPr bwMode="auto">
            <a:xfrm>
              <a:off x="4851400" y="493395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1:30</a:t>
              </a:r>
            </a:p>
          </p:txBody>
        </p:sp>
        <p:sp>
          <p:nvSpPr>
            <p:cNvPr id="499730" name="Text Box 18"/>
            <p:cNvSpPr txBox="1">
              <a:spLocks noChangeArrowheads="1"/>
            </p:cNvSpPr>
            <p:nvPr/>
          </p:nvSpPr>
          <p:spPr bwMode="auto">
            <a:xfrm>
              <a:off x="5329238" y="493395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2</a:t>
              </a:r>
            </a:p>
          </p:txBody>
        </p:sp>
        <p:sp>
          <p:nvSpPr>
            <p:cNvPr id="499731" name="Text Box 19"/>
            <p:cNvSpPr txBox="1">
              <a:spLocks noChangeArrowheads="1"/>
            </p:cNvSpPr>
            <p:nvPr/>
          </p:nvSpPr>
          <p:spPr bwMode="auto">
            <a:xfrm>
              <a:off x="5703888" y="493395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2:30</a:t>
              </a:r>
            </a:p>
          </p:txBody>
        </p:sp>
        <p:sp>
          <p:nvSpPr>
            <p:cNvPr id="499745" name="Rectangle 33"/>
            <p:cNvSpPr>
              <a:spLocks noChangeArrowheads="1"/>
            </p:cNvSpPr>
            <p:nvPr/>
          </p:nvSpPr>
          <p:spPr bwMode="auto">
            <a:xfrm>
              <a:off x="5464175" y="4365625"/>
              <a:ext cx="2085975" cy="268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h</a:t>
              </a:r>
            </a:p>
          </p:txBody>
        </p:sp>
        <p:sp>
          <p:nvSpPr>
            <p:cNvPr id="499746" name="Rectangle 34"/>
            <p:cNvSpPr>
              <a:spLocks noChangeArrowheads="1"/>
            </p:cNvSpPr>
            <p:nvPr/>
          </p:nvSpPr>
          <p:spPr bwMode="auto">
            <a:xfrm>
              <a:off x="1295400" y="3552825"/>
              <a:ext cx="1258888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c</a:t>
              </a:r>
            </a:p>
          </p:txBody>
        </p:sp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1301750" y="4354513"/>
              <a:ext cx="1244600" cy="26828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a</a:t>
              </a:r>
            </a:p>
          </p:txBody>
        </p:sp>
        <p:sp>
          <p:nvSpPr>
            <p:cNvPr id="499748" name="Rectangle 36"/>
            <p:cNvSpPr>
              <a:spLocks noChangeArrowheads="1"/>
            </p:cNvSpPr>
            <p:nvPr/>
          </p:nvSpPr>
          <p:spPr bwMode="auto">
            <a:xfrm>
              <a:off x="2959100" y="4367213"/>
              <a:ext cx="2505075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e</a:t>
              </a:r>
            </a:p>
          </p:txBody>
        </p:sp>
        <p:sp>
          <p:nvSpPr>
            <p:cNvPr id="499749" name="Rectangle 37"/>
            <p:cNvSpPr>
              <a:spLocks noChangeArrowheads="1"/>
            </p:cNvSpPr>
            <p:nvPr/>
          </p:nvSpPr>
          <p:spPr bwMode="auto">
            <a:xfrm>
              <a:off x="4632325" y="3548063"/>
              <a:ext cx="1246188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f</a:t>
              </a:r>
            </a:p>
          </p:txBody>
        </p:sp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4629150" y="3957638"/>
              <a:ext cx="1255713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g</a:t>
              </a:r>
            </a:p>
          </p:txBody>
        </p:sp>
        <p:sp>
          <p:nvSpPr>
            <p:cNvPr id="499756" name="Rectangle 44"/>
            <p:cNvSpPr>
              <a:spLocks noChangeArrowheads="1"/>
            </p:cNvSpPr>
            <p:nvPr/>
          </p:nvSpPr>
          <p:spPr bwMode="auto">
            <a:xfrm>
              <a:off x="6299200" y="3943350"/>
              <a:ext cx="1254125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i</a:t>
              </a:r>
            </a:p>
          </p:txBody>
        </p:sp>
        <p:sp>
          <p:nvSpPr>
            <p:cNvPr id="499757" name="Rectangle 45"/>
            <p:cNvSpPr>
              <a:spLocks noChangeArrowheads="1"/>
            </p:cNvSpPr>
            <p:nvPr/>
          </p:nvSpPr>
          <p:spPr bwMode="auto">
            <a:xfrm>
              <a:off x="6307138" y="3554413"/>
              <a:ext cx="1246187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j</a:t>
              </a:r>
            </a:p>
          </p:txBody>
        </p:sp>
        <p:sp>
          <p:nvSpPr>
            <p:cNvPr id="499758" name="Line 46"/>
            <p:cNvSpPr>
              <a:spLocks noChangeShapeType="1"/>
            </p:cNvSpPr>
            <p:nvPr/>
          </p:nvSpPr>
          <p:spPr bwMode="auto">
            <a:xfrm>
              <a:off x="7364413" y="4929188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59" name="Text Box 47"/>
            <p:cNvSpPr txBox="1">
              <a:spLocks noChangeArrowheads="1"/>
            </p:cNvSpPr>
            <p:nvPr/>
          </p:nvSpPr>
          <p:spPr bwMode="auto">
            <a:xfrm>
              <a:off x="6173788" y="492918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3</a:t>
              </a:r>
            </a:p>
          </p:txBody>
        </p:sp>
        <p:sp>
          <p:nvSpPr>
            <p:cNvPr id="499760" name="Text Box 48"/>
            <p:cNvSpPr txBox="1">
              <a:spLocks noChangeArrowheads="1"/>
            </p:cNvSpPr>
            <p:nvPr/>
          </p:nvSpPr>
          <p:spPr bwMode="auto">
            <a:xfrm>
              <a:off x="6518275" y="492918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3:30</a:t>
              </a:r>
            </a:p>
          </p:txBody>
        </p:sp>
        <p:sp>
          <p:nvSpPr>
            <p:cNvPr id="499761" name="Text Box 49"/>
            <p:cNvSpPr txBox="1">
              <a:spLocks noChangeArrowheads="1"/>
            </p:cNvSpPr>
            <p:nvPr/>
          </p:nvSpPr>
          <p:spPr bwMode="auto">
            <a:xfrm>
              <a:off x="6996113" y="492918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4</a:t>
              </a:r>
            </a:p>
          </p:txBody>
        </p:sp>
        <p:sp>
          <p:nvSpPr>
            <p:cNvPr id="499762" name="Text Box 50"/>
            <p:cNvSpPr txBox="1">
              <a:spLocks noChangeArrowheads="1"/>
            </p:cNvSpPr>
            <p:nvPr/>
          </p:nvSpPr>
          <p:spPr bwMode="auto">
            <a:xfrm>
              <a:off x="7370763" y="492918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4:30</a:t>
              </a:r>
            </a:p>
          </p:txBody>
        </p:sp>
        <p:sp>
          <p:nvSpPr>
            <p:cNvPr id="499763" name="Rectangle 51"/>
            <p:cNvSpPr>
              <a:spLocks noChangeArrowheads="1"/>
            </p:cNvSpPr>
            <p:nvPr/>
          </p:nvSpPr>
          <p:spPr bwMode="auto">
            <a:xfrm>
              <a:off x="2967038" y="3552825"/>
              <a:ext cx="1246187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</a:p>
          </p:txBody>
        </p:sp>
        <p:sp>
          <p:nvSpPr>
            <p:cNvPr id="499764" name="Rectangle 52"/>
            <p:cNvSpPr>
              <a:spLocks noChangeArrowheads="1"/>
            </p:cNvSpPr>
            <p:nvPr/>
          </p:nvSpPr>
          <p:spPr bwMode="auto">
            <a:xfrm>
              <a:off x="1304925" y="3954463"/>
              <a:ext cx="2908300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Partitioning: </a:t>
            </a:r>
            <a:r>
              <a:rPr lang="en-US" altLang="en-US" dirty="0" smtClean="0"/>
              <a:t>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8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6588" y="914400"/>
                <a:ext cx="7974012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Theorem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optimal.</a:t>
                </a:r>
              </a:p>
              <a:p>
                <a:r>
                  <a:rPr lang="en-US" altLang="en-US" dirty="0"/>
                  <a:t>Pf.  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= number of classrooms that the greedy algorithm </a:t>
                </a:r>
                <a:r>
                  <a:rPr lang="en-US" altLang="en-US" dirty="0" smtClean="0"/>
                  <a:t>uses.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Classroom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is opened because we needed to schedule a </a:t>
                </a:r>
                <a:r>
                  <a:rPr lang="en-US" altLang="en-US" dirty="0" smtClean="0"/>
                  <a:t>lecture, </a:t>
                </a:r>
                <a:r>
                  <a:rPr lang="en-US" altLang="en-US" dirty="0"/>
                  <a:t>say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, that is incompatible with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other classrooms.</a:t>
                </a:r>
              </a:p>
              <a:p>
                <a:pPr lvl="1"/>
                <a:r>
                  <a:rPr lang="en-US" altLang="en-US" dirty="0"/>
                  <a:t>Since we sorted by start time, all these incompatibilities are caused by lectures that start no later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Thus, we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lectures overlapping at time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Key observation  </a:t>
                </a:r>
                <a:r>
                  <a:rPr lang="en-US" altLang="en-US" dirty="0">
                    <a:sym typeface="Symbol" panose="05050102010706020507" pitchFamily="18" charset="2"/>
                  </a:rPr>
                  <a:t>  </a:t>
                </a:r>
                <a:r>
                  <a:rPr lang="en-US" altLang="en-US" dirty="0" smtClean="0"/>
                  <a:t>depth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>
                    <a:solidFill>
                      <a:schemeClr val="hlink"/>
                    </a:solidFill>
                    <a:ea typeface="Lucida Grande" pitchFamily="92" charset="0"/>
                    <a:cs typeface="Lucida Grande" pitchFamily="92" charset="0"/>
                  </a:rPr>
                  <a:t>.</a:t>
                </a:r>
                <a:endParaRPr lang="en-US" altLang="en-US" dirty="0">
                  <a:solidFill>
                    <a:schemeClr val="hlink"/>
                  </a:solidFill>
                  <a:ea typeface="Lucida Grande" pitchFamily="92" charset="0"/>
                  <a:cs typeface="Lucida Grande" pitchFamily="92" charset="0"/>
                </a:endParaRPr>
              </a:p>
            </p:txBody>
          </p:sp>
        </mc:Choice>
        <mc:Fallback xmlns="">
          <p:sp>
            <p:nvSpPr>
              <p:cNvPr id="5038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88" y="914400"/>
                <a:ext cx="7974012" cy="5410200"/>
              </a:xfrm>
              <a:blipFill rotWithShape="0"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64D91-5735-44FE-908B-890A4523641B}" type="slidenum">
              <a:rPr lang="en-US" altLang="en-US"/>
              <a:pPr/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</a:t>
            </a:r>
            <a:r>
              <a:rPr lang="en-US" altLang="en-US" dirty="0" smtClean="0"/>
              <a:t>: Running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3200400"/>
                <a:ext cx="8229601" cy="2971800"/>
              </a:xfrm>
            </p:spPr>
            <p:txBody>
              <a:bodyPr/>
              <a:lstStyle/>
              <a:p>
                <a:r>
                  <a:rPr lang="en-US" altLang="en-US" dirty="0" smtClean="0"/>
                  <a:t>Running time: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 smtClean="0"/>
                  <a:t>Brute-force implementation of line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(*)</a:t>
                </a:r>
                <a:r>
                  <a:rPr lang="en-US" altLang="en-US" dirty="0" smtClean="0"/>
                  <a:t> takes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time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in total</a:t>
                </a:r>
              </a:p>
              <a:p>
                <a:pPr lvl="1"/>
                <a:r>
                  <a:rPr lang="en-US" altLang="en-US" dirty="0" smtClean="0"/>
                  <a:t>Observation: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/>
                  <a:t> is not compatible with the classroom with the earliest finish time,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/>
                  <a:t> is not compatible with any other classroom</a:t>
                </a:r>
              </a:p>
              <a:p>
                <a:pPr lvl="1"/>
                <a:r>
                  <a:rPr lang="en-US" altLang="en-US" dirty="0" smtClean="0"/>
                  <a:t>Keep </a:t>
                </a:r>
                <a:r>
                  <a:rPr lang="en-US" altLang="en-US" dirty="0"/>
                  <a:t>the classrooms in a </a:t>
                </a:r>
                <a:r>
                  <a:rPr lang="en-US" altLang="en-US" dirty="0" smtClean="0"/>
                  <a:t>minimum priority queue, with finish time of the last job being the key</a:t>
                </a:r>
              </a:p>
              <a:p>
                <a:pPr lvl="2"/>
                <a:r>
                  <a:rPr lang="en-US" altLang="en-US" dirty="0" smtClean="0"/>
                  <a:t>Line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(**) </a:t>
                </a:r>
                <a:r>
                  <a:rPr lang="en-US" altLang="en-US" dirty="0" smtClean="0"/>
                  <a:t>is an “increase-key” operation: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 smtClean="0"/>
                  <a:t>time</a:t>
                </a:r>
              </a:p>
              <a:p>
                <a:pPr lvl="2"/>
                <a:r>
                  <a:rPr lang="en-US" altLang="en-US" dirty="0" smtClean="0"/>
                  <a:t>It </a:t>
                </a:r>
                <a:r>
                  <a:rPr lang="en-US" altLang="en-US" smtClean="0"/>
                  <a:t>always increases </a:t>
                </a:r>
                <a:r>
                  <a:rPr lang="en-US" altLang="en-US" dirty="0" smtClean="0"/>
                  <a:t>the key of the minimum element of the heap</a:t>
                </a:r>
                <a:endParaRPr lang="en-US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3200400"/>
                <a:ext cx="8229601" cy="2971800"/>
              </a:xfrm>
              <a:blipFill rotWithShape="0">
                <a:blip r:embed="rId2"/>
                <a:stretch>
                  <a:fillRect l="-59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5"/>
              <p:cNvSpPr txBox="1">
                <a:spLocks noChangeArrowheads="1"/>
              </p:cNvSpPr>
              <p:nvPr/>
            </p:nvSpPr>
            <p:spPr bwMode="auto">
              <a:xfrm>
                <a:off x="808830" y="762000"/>
                <a:ext cx="7877969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intervals by starting time so that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.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// # classrooms used so far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is compatible with some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 (*)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 algn="just"/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(**)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 new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+1 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830" y="762000"/>
                <a:ext cx="7877969" cy="24006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5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Interval scheduling.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Two jobs </a:t>
                </a:r>
                <a:r>
                  <a:rPr lang="en-US" altLang="en-US" dirty="0" smtClean="0"/>
                  <a:t>are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compatible </a:t>
                </a:r>
                <a:r>
                  <a:rPr lang="en-US" altLang="en-US" dirty="0"/>
                  <a:t>if they don't overlap.</a:t>
                </a:r>
              </a:p>
              <a:p>
                <a:pPr lvl="1"/>
                <a:r>
                  <a:rPr lang="en-US" altLang="en-US" dirty="0"/>
                  <a:t>Goal: find maximum subset of mutually compatible jobs.</a:t>
                </a:r>
              </a:p>
            </p:txBody>
          </p:sp>
        </mc:Choice>
        <mc:Fallback xmlns="">
          <p:sp>
            <p:nvSpPr>
              <p:cNvPr id="493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B3EF4-BFBC-4A5C-8625-4943E8E8B6F5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633538" y="5715000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056063" y="5795963"/>
            <a:ext cx="159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515225" y="5507038"/>
            <a:ext cx="762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754813" y="57150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954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5254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412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4954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96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19796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4321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2947987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4005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39163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3705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48863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796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638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47988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4337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917950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402138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48863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3705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58547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270625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8246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056063" y="4606925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540250" y="5022850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46380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508625" y="542607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571875" y="419100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633538" y="2530475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117725" y="2946400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087688" y="3360738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087688" y="3776663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</a:t>
            </a:r>
            <a:r>
              <a:rPr lang="en-US" altLang="en-US" dirty="0" smtClean="0"/>
              <a:t>: </a:t>
            </a:r>
            <a:r>
              <a:rPr lang="en-US" altLang="en-US" dirty="0"/>
              <a:t>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69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Greedy template.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Consider jobs in some order. Take each job provided it's compatible with the ones already taken.</a:t>
                </a:r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Earliest start time]</a:t>
                </a:r>
                <a:r>
                  <a:rPr lang="en-US" altLang="en-US" dirty="0"/>
                  <a:t>  Consider jobs in ascending order of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Earliest finish time]</a:t>
                </a:r>
                <a:r>
                  <a:rPr lang="en-US" altLang="en-US" dirty="0"/>
                  <a:t>  Consider jobs in ascending order of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Shortest interval]</a:t>
                </a:r>
                <a:r>
                  <a:rPr lang="en-US" altLang="en-US" dirty="0"/>
                  <a:t>  Consider jobs in ascending order of interval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Fewest conflicts]</a:t>
                </a:r>
                <a:r>
                  <a:rPr lang="en-US" altLang="en-US" dirty="0"/>
                  <a:t>  For each job, count the number of conflicting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 </a:t>
                </a:r>
                <a:r>
                  <a:rPr lang="en-US" altLang="en-US" dirty="0"/>
                  <a:t>Schedule in ascending order of conflicts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6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40B29-0953-4206-B2B6-28A6CF8B0321}" type="slidenum">
              <a:rPr lang="en-US" altLang="en-US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Greedy </a:t>
            </a:r>
            <a:r>
              <a:rPr lang="en-US" altLang="en-US" dirty="0"/>
              <a:t>Algorithms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Greedy template.  </a:t>
            </a:r>
            <a:r>
              <a:rPr lang="en-US" altLang="en-US" dirty="0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8321-ABFA-431F-A513-6CAA1D1C7B49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3200400" y="209867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2362200" y="209867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1524000" y="209867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4100513" y="209867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3" name="Rectangle 11"/>
          <p:cNvSpPr>
            <a:spLocks noChangeArrowheads="1"/>
          </p:cNvSpPr>
          <p:nvPr/>
        </p:nvSpPr>
        <p:spPr bwMode="auto">
          <a:xfrm>
            <a:off x="1219200" y="2327275"/>
            <a:ext cx="37338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5562600" y="2127250"/>
            <a:ext cx="299120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breaks earliest start time</a:t>
            </a:r>
          </a:p>
        </p:txBody>
      </p:sp>
      <p:sp>
        <p:nvSpPr>
          <p:cNvPr id="637965" name="Rectangle 13"/>
          <p:cNvSpPr>
            <a:spLocks noChangeArrowheads="1"/>
          </p:cNvSpPr>
          <p:nvPr/>
        </p:nvSpPr>
        <p:spPr bwMode="auto">
          <a:xfrm>
            <a:off x="1524000" y="3089275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3276600" y="3089275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7" name="Rectangle 15"/>
          <p:cNvSpPr>
            <a:spLocks noChangeArrowheads="1"/>
          </p:cNvSpPr>
          <p:nvPr/>
        </p:nvSpPr>
        <p:spPr bwMode="auto">
          <a:xfrm>
            <a:off x="2667000" y="3317875"/>
            <a:ext cx="8382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8" name="Rectangle 16"/>
          <p:cNvSpPr>
            <a:spLocks noChangeArrowheads="1"/>
          </p:cNvSpPr>
          <p:nvPr/>
        </p:nvSpPr>
        <p:spPr bwMode="auto">
          <a:xfrm>
            <a:off x="5562600" y="3054350"/>
            <a:ext cx="28116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/>
              <a:t>breaks shortest interval</a:t>
            </a:r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3200400" y="41910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0" name="Rectangle 18"/>
          <p:cNvSpPr>
            <a:spLocks noChangeArrowheads="1"/>
          </p:cNvSpPr>
          <p:nvPr/>
        </p:nvSpPr>
        <p:spPr bwMode="auto">
          <a:xfrm>
            <a:off x="2362200" y="41910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1524000" y="41910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4100513" y="41910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3" name="Rectangle 21"/>
          <p:cNvSpPr>
            <a:spLocks noChangeArrowheads="1"/>
          </p:cNvSpPr>
          <p:nvPr/>
        </p:nvSpPr>
        <p:spPr bwMode="auto">
          <a:xfrm>
            <a:off x="1966913" y="44196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4" name="Rectangle 22"/>
          <p:cNvSpPr>
            <a:spLocks noChangeArrowheads="1"/>
          </p:cNvSpPr>
          <p:nvPr/>
        </p:nvSpPr>
        <p:spPr bwMode="auto">
          <a:xfrm>
            <a:off x="1981200" y="46482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5" name="Rectangle 23"/>
          <p:cNvSpPr>
            <a:spLocks noChangeArrowheads="1"/>
          </p:cNvSpPr>
          <p:nvPr/>
        </p:nvSpPr>
        <p:spPr bwMode="auto">
          <a:xfrm>
            <a:off x="1981200" y="48768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6" name="Rectangle 24"/>
          <p:cNvSpPr>
            <a:spLocks noChangeArrowheads="1"/>
          </p:cNvSpPr>
          <p:nvPr/>
        </p:nvSpPr>
        <p:spPr bwMode="auto">
          <a:xfrm>
            <a:off x="3719513" y="44196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7" name="Rectangle 25"/>
          <p:cNvSpPr>
            <a:spLocks noChangeArrowheads="1"/>
          </p:cNvSpPr>
          <p:nvPr/>
        </p:nvSpPr>
        <p:spPr bwMode="auto">
          <a:xfrm>
            <a:off x="3719513" y="46482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8" name="Rectangle 26"/>
          <p:cNvSpPr>
            <a:spLocks noChangeArrowheads="1"/>
          </p:cNvSpPr>
          <p:nvPr/>
        </p:nvSpPr>
        <p:spPr bwMode="auto">
          <a:xfrm>
            <a:off x="3719513" y="48768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9" name="Rectangle 27"/>
          <p:cNvSpPr>
            <a:spLocks noChangeArrowheads="1"/>
          </p:cNvSpPr>
          <p:nvPr/>
        </p:nvSpPr>
        <p:spPr bwMode="auto">
          <a:xfrm>
            <a:off x="2790825" y="4419600"/>
            <a:ext cx="623888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5562600" y="4079875"/>
            <a:ext cx="27475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/>
              <a:t>breaks fewest conflicts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60" grpId="0" animBg="1"/>
      <p:bldP spid="637961" grpId="0" animBg="1"/>
      <p:bldP spid="637962" grpId="0" animBg="1"/>
      <p:bldP spid="637963" grpId="0" animBg="1"/>
      <p:bldP spid="637964" grpId="0"/>
      <p:bldP spid="637965" grpId="0" animBg="1"/>
      <p:bldP spid="637966" grpId="0" animBg="1"/>
      <p:bldP spid="637967" grpId="0" animBg="1"/>
      <p:bldP spid="637968" grpId="0"/>
      <p:bldP spid="637969" grpId="0" animBg="1"/>
      <p:bldP spid="637970" grpId="0" animBg="1"/>
      <p:bldP spid="637971" grpId="0" animBg="1"/>
      <p:bldP spid="637972" grpId="0" animBg="1"/>
      <p:bldP spid="637973" grpId="0" animBg="1"/>
      <p:bldP spid="637974" grpId="0" animBg="1"/>
      <p:bldP spid="637975" grpId="0" animBg="1"/>
      <p:bldP spid="637976" grpId="0" animBg="1"/>
      <p:bldP spid="637977" grpId="0" animBg="1"/>
      <p:bldP spid="637978" grpId="0" animBg="1"/>
      <p:bldP spid="637979" grpId="0" animBg="1"/>
      <p:bldP spid="6379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Greedy </a:t>
            </a:r>
            <a:r>
              <a:rPr lang="en-US" alt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432" name="Rectangle 8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Greedy algorithm.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Consider jobs in increasing order of finish time. Take each job provided it's compatible with the ones already taken.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Remember </a:t>
                </a:r>
                <a:r>
                  <a:rPr lang="en-US" altLang="en-US" dirty="0" smtClean="0"/>
                  <a:t>the job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/>
                  <a:t> that was added last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is compatible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Remember: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Correctness (optimality) of greedy algorithms are usually not obvious.  Need to prove!</a:t>
                </a:r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48743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AFA21-D857-4C98-937C-16CF065B7949}" type="slidenum">
              <a:rPr lang="en-US" altLang="en-US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428" name="Text Box 4"/>
              <p:cNvSpPr txBox="1">
                <a:spLocks noChangeArrowheads="1"/>
              </p:cNvSpPr>
              <p:nvPr/>
            </p:nvSpPr>
            <p:spPr bwMode="auto">
              <a:xfrm>
                <a:off x="1066800" y="1828800"/>
                <a:ext cx="7010400" cy="14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jobs by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←∅</m:t>
                      </m:r>
                    </m:oMath>
                  </m:oMathPara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job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compatible with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874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828800"/>
                <a:ext cx="7010400" cy="1415772"/>
              </a:xfrm>
              <a:prstGeom prst="rect">
                <a:avLst/>
              </a:prstGeom>
              <a:blipFill rotWithShape="0">
                <a:blip r:embed="rId4"/>
                <a:stretch>
                  <a:fillRect b="-172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620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optimal.</a:t>
                </a:r>
              </a:p>
              <a:p>
                <a:r>
                  <a:rPr lang="en-US" altLang="en-US" dirty="0" smtClean="0"/>
                  <a:t>Pf</a:t>
                </a:r>
                <a:r>
                  <a:rPr lang="en-US" altLang="en-US" dirty="0"/>
                  <a:t>.  </a:t>
                </a:r>
                <a:endParaRPr lang="en-US" altLang="en-US" dirty="0">
                  <a:solidFill>
                    <a:schemeClr val="hlink"/>
                  </a:solidFill>
                </a:endParaRPr>
              </a:p>
              <a:p>
                <a:pPr lvl="1"/>
                <a:r>
                  <a:rPr lang="en-US" altLang="en-US" dirty="0"/>
                  <a:t>Assume greedy is different from OPT.  Let's see what’s different</a:t>
                </a:r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denote </a:t>
                </a:r>
                <a:r>
                  <a:rPr lang="en-US" altLang="en-US" dirty="0" smtClean="0"/>
                  <a:t>the set </a:t>
                </a:r>
                <a:r>
                  <a:rPr lang="en-US" altLang="en-US" dirty="0"/>
                  <a:t>of jobs selected by greedy.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aseline="-25000" dirty="0"/>
                  <a:t>  </a:t>
                </a:r>
                <a:r>
                  <a:rPr lang="en-US" altLang="en-US" dirty="0"/>
                  <a:t>denote set of jobs in the optimal solution with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for the largest possible value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/>
                  <a:t>. </a:t>
                </a:r>
              </a:p>
            </p:txBody>
          </p:sp>
        </mc:Choice>
        <mc:Fallback xmlns="">
          <p:sp>
            <p:nvSpPr>
              <p:cNvPr id="390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54102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366C0-430D-478D-A27F-C0FCCDA3C479}" type="slidenum">
              <a:rPr lang="en-US" altLang="en-US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48" name="Rectangle 4"/>
              <p:cNvSpPr>
                <a:spLocks noChangeArrowheads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4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49" name="Rectangle 5"/>
              <p:cNvSpPr>
                <a:spLocks noChangeArrowheads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4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1" name="Rectangle 7"/>
              <p:cNvSpPr>
                <a:spLocks noChangeArrowheads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5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5" name="Rectangle 11"/>
              <p:cNvSpPr>
                <a:spLocks noChangeArrowheads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90155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6" name="Rectangle 12"/>
              <p:cNvSpPr>
                <a:spLocks noChangeArrowheads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5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8" name="Rectangle 14"/>
              <p:cNvSpPr>
                <a:spLocks noChangeArrowheads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58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9" name="Rectangle 15"/>
              <p:cNvSpPr>
                <a:spLocks noChangeArrowheads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59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6858000" y="4527224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73038" y="3622349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1150" y="4522462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79" name="Rectangle 35"/>
              <p:cNvSpPr>
                <a:spLocks noChangeArrowheads="1"/>
              </p:cNvSpPr>
              <p:nvPr/>
            </p:nvSpPr>
            <p:spPr bwMode="auto">
              <a:xfrm>
                <a:off x="5943600" y="4527224"/>
                <a:ext cx="685800" cy="304800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179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4527224"/>
                <a:ext cx="685800" cy="304800"/>
              </a:xfrm>
              <a:prstGeom prst="rect">
                <a:avLst/>
              </a:prstGeom>
              <a:blipFill rotWithShape="0">
                <a:blip r:embed="rId11"/>
                <a:stretch>
                  <a:fillRect b="-15385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86" name="Text Box 42"/>
              <p:cNvSpPr txBox="1">
                <a:spLocks noChangeArrowheads="1"/>
              </p:cNvSpPr>
              <p:nvPr/>
            </p:nvSpPr>
            <p:spPr bwMode="auto">
              <a:xfrm>
                <a:off x="5405437" y="5335261"/>
                <a:ext cx="24479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09588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019175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528763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38350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 smtClean="0"/>
                  <a:t>why not replace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/>
                  <a:t/>
                </a:r>
                <a:br>
                  <a:rPr lang="en-US" altLang="en-US" sz="1600" dirty="0"/>
                </a:br>
                <a:r>
                  <a:rPr lang="en-US" altLang="en-US" sz="1600" dirty="0"/>
                  <a:t>with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?</a:t>
                </a:r>
                <a:endParaRPr lang="en-US" altLang="en-US" sz="1600" dirty="0"/>
              </a:p>
            </p:txBody>
          </p:sp>
        </mc:Choice>
        <mc:Fallback xmlns="">
          <p:sp>
            <p:nvSpPr>
              <p:cNvPr id="390186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5437" y="5335261"/>
                <a:ext cx="244792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5237" t="-10465" b="-232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87" name="Line 43"/>
          <p:cNvSpPr>
            <a:spLocks noChangeShapeType="1"/>
          </p:cNvSpPr>
          <p:nvPr/>
        </p:nvSpPr>
        <p:spPr bwMode="auto">
          <a:xfrm flipV="1">
            <a:off x="6296025" y="4954262"/>
            <a:ext cx="0" cy="258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88" name="Line 44"/>
          <p:cNvSpPr>
            <a:spLocks noChangeShapeType="1"/>
          </p:cNvSpPr>
          <p:nvPr/>
        </p:nvSpPr>
        <p:spPr bwMode="auto">
          <a:xfrm>
            <a:off x="1295400" y="3998587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0" name="Line 46"/>
          <p:cNvSpPr>
            <a:spLocks noChangeShapeType="1"/>
          </p:cNvSpPr>
          <p:nvPr/>
        </p:nvSpPr>
        <p:spPr bwMode="auto">
          <a:xfrm>
            <a:off x="1295400" y="4832024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93" name="Text Box 49"/>
              <p:cNvSpPr txBox="1">
                <a:spLocks noChangeArrowheads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09588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019175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528763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38350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 finishes </a:t>
                </a:r>
                <a:r>
                  <a:rPr lang="en-US" altLang="en-US" sz="1600" dirty="0"/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en-US" sz="1600" baseline="-25000" dirty="0"/>
              </a:p>
            </p:txBody>
          </p:sp>
        </mc:Choice>
        <mc:Fallback xmlns="">
          <p:sp>
            <p:nvSpPr>
              <p:cNvPr id="390193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4193" t="-22500" b="-5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94" name="Line 50"/>
          <p:cNvSpPr>
            <a:spLocks noChangeShapeType="1"/>
          </p:cNvSpPr>
          <p:nvPr/>
        </p:nvSpPr>
        <p:spPr bwMode="auto">
          <a:xfrm>
            <a:off x="5876925" y="3365174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6" name="Line 52"/>
          <p:cNvSpPr>
            <a:spLocks noChangeShapeType="1"/>
          </p:cNvSpPr>
          <p:nvPr/>
        </p:nvSpPr>
        <p:spPr bwMode="auto">
          <a:xfrm>
            <a:off x="6629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90197" name="Line 53"/>
          <p:cNvSpPr>
            <a:spLocks noChangeShapeType="1"/>
          </p:cNvSpPr>
          <p:nvPr/>
        </p:nvSpPr>
        <p:spPr bwMode="auto">
          <a:xfrm>
            <a:off x="5105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5334000" y="4517234"/>
                <a:ext cx="10668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43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4517234"/>
                <a:ext cx="10668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62000"/>
                <a:ext cx="8091488" cy="5410200"/>
              </a:xfrm>
            </p:spPr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optimal.</a:t>
                </a:r>
              </a:p>
              <a:p>
                <a:r>
                  <a:rPr lang="en-US" altLang="en-US" dirty="0" smtClean="0"/>
                  <a:t>Pf</a:t>
                </a:r>
                <a:r>
                  <a:rPr lang="en-US" altLang="en-US" dirty="0"/>
                  <a:t>. </a:t>
                </a:r>
                <a:r>
                  <a:rPr lang="en-US" altLang="en-US" dirty="0" smtClean="0"/>
                  <a:t> </a:t>
                </a:r>
              </a:p>
              <a:p>
                <a:pPr lvl="1"/>
                <a:r>
                  <a:rPr lang="en-US" altLang="en-US" dirty="0" smtClean="0"/>
                  <a:t>Assume greedy is different from OPT.  Let's see what’s different.</a:t>
                </a:r>
              </a:p>
              <a:p>
                <a:pPr lvl="1"/>
                <a:r>
                  <a:rPr lang="en-US" alt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denote the set of jobs selected by greedy.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aseline="-25000" dirty="0"/>
                  <a:t>  </a:t>
                </a:r>
                <a:r>
                  <a:rPr lang="en-US" altLang="en-US" dirty="0"/>
                  <a:t>denote set of jobs in the optimal solution with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for the largest possible value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/>
                  <a:t>. </a:t>
                </a:r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 smtClean="0"/>
                  <a:t>Do this repeatedly until OPT is the same as greedy</a:t>
                </a:r>
                <a:endParaRPr lang="en-US" altLang="en-US" dirty="0"/>
              </a:p>
              <a:p>
                <a:pPr lvl="2"/>
                <a:r>
                  <a:rPr lang="en-US" altLang="en-US" dirty="0" smtClean="0">
                    <a:solidFill>
                      <a:srgbClr val="003399"/>
                    </a:solidFill>
                  </a:rPr>
                  <a:t>Important:</a:t>
                </a:r>
                <a:r>
                  <a:rPr lang="en-US" altLang="en-US" dirty="0" smtClean="0"/>
                  <a:t> Quality of OPT doesn’t change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42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8091488" cy="5410200"/>
              </a:xfrm>
              <a:blipFill rotWithShape="0">
                <a:blip r:embed="rId4"/>
                <a:stretch>
                  <a:fillRect l="-603" b="-3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BF9C5-65FC-4FD6-BF6A-FE17C51DD37C}" type="slidenum">
              <a:rPr lang="en-US" altLang="en-US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blipFill rotWithShape="0">
                <a:blip r:embed="rId7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11"/>
              <p:cNvSpPr>
                <a:spLocks noChangeArrowheads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8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9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0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858000" y="4527224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173038" y="3622349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311150" y="4522462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4786919" y="5241440"/>
            <a:ext cx="244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/>
              <a:t>must still be compatible</a:t>
            </a:r>
            <a:endParaRPr lang="en-US" altLang="en-US" sz="1600" dirty="0"/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 flipV="1">
            <a:off x="5876925" y="4924099"/>
            <a:ext cx="0" cy="258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>
            <a:off x="1295400" y="3998587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1295400" y="4832024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49"/>
              <p:cNvSpPr txBox="1">
                <a:spLocks noChangeArrowheads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09588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019175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528763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38350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 finishes </a:t>
                </a:r>
                <a:r>
                  <a:rPr lang="en-US" altLang="en-US" sz="1600" dirty="0"/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en-US" sz="1600" baseline="-25000" dirty="0"/>
              </a:p>
            </p:txBody>
          </p:sp>
        </mc:Choice>
        <mc:Fallback xmlns="">
          <p:sp>
            <p:nvSpPr>
              <p:cNvPr id="39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193" t="-22500" b="-5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ine 50"/>
          <p:cNvSpPr>
            <a:spLocks noChangeShapeType="1"/>
          </p:cNvSpPr>
          <p:nvPr/>
        </p:nvSpPr>
        <p:spPr bwMode="auto">
          <a:xfrm>
            <a:off x="5876925" y="3365174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" name="Line 52"/>
          <p:cNvSpPr>
            <a:spLocks noChangeShapeType="1"/>
          </p:cNvSpPr>
          <p:nvPr/>
        </p:nvSpPr>
        <p:spPr bwMode="auto">
          <a:xfrm>
            <a:off x="6629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5105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Fractional Knapsack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733800"/>
                <a:ext cx="8077200" cy="25908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items, where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a knapsack with 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Goal: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maximized.</a:t>
                </a:r>
              </a:p>
              <a:p>
                <a:pPr marL="631825" lvl="1" indent="-285750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or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 smtClean="0"/>
                  <a:t>: The 0/1 knapsack problem.</a:t>
                </a:r>
              </a:p>
              <a:p>
                <a:pPr marL="631825" lvl="1" indent="-285750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can take fractional values: The fractional knapsack problem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733800"/>
                <a:ext cx="8077200" cy="2590800"/>
              </a:xfrm>
              <a:blipFill rotWithShape="0">
                <a:blip r:embed="rId2"/>
                <a:stretch>
                  <a:fillRect l="-604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5" y="919019"/>
            <a:ext cx="8515749" cy="26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Greedy Algorithm for Fractional 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10000"/>
                <a:ext cx="7848600" cy="2514599"/>
              </a:xfrm>
            </p:spPr>
            <p:txBody>
              <a:bodyPr/>
              <a:lstStyle/>
              <a:p>
                <a:r>
                  <a:rPr lang="en-US" dirty="0" smtClean="0"/>
                  <a:t>Idea:</a:t>
                </a:r>
              </a:p>
              <a:p>
                <a:pPr marL="631825" lvl="1" indent="-285750"/>
                <a:r>
                  <a:rPr lang="en-US" dirty="0" smtClean="0"/>
                  <a:t>Sort all items by value-per-pound</a:t>
                </a:r>
              </a:p>
              <a:p>
                <a:pPr marL="631825" lvl="1" indent="-285750"/>
                <a:r>
                  <a:rPr lang="en-US" dirty="0" smtClean="0"/>
                  <a:t>For each item, take as much as possible</a:t>
                </a:r>
              </a:p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This algorithm cannot solve the 0/1 version optimally.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10000"/>
                <a:ext cx="7848600" cy="2514599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066800" y="978613"/>
                <a:ext cx="7010400" cy="2760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items so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&gt;…&gt;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78613"/>
                <a:ext cx="7010400" cy="2760628"/>
              </a:xfrm>
              <a:prstGeom prst="rect">
                <a:avLst/>
              </a:prstGeom>
              <a:blipFill rotWithShape="0">
                <a:blip r:embed="rId3"/>
                <a:stretch>
                  <a:fillRect b="-44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6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9687</TotalTime>
  <Words>938</Words>
  <Application>Microsoft Office PowerPoint</Application>
  <PresentationFormat>On-screen Show (4:3)</PresentationFormat>
  <Paragraphs>290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Lucida Grande</vt:lpstr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11: Greedy Algorithms</vt:lpstr>
      <vt:lpstr>Interval Scheduling</vt:lpstr>
      <vt:lpstr>Interval Scheduling: Greedy Algorithms</vt:lpstr>
      <vt:lpstr>Interval Scheduling: Greedy Algorithms</vt:lpstr>
      <vt:lpstr>Interval Scheduling: Greedy Algorithm</vt:lpstr>
      <vt:lpstr>Interval Scheduling: Correctness</vt:lpstr>
      <vt:lpstr>Interval Scheduling: Correctness</vt:lpstr>
      <vt:lpstr>The Fractional Knapsack Problem</vt:lpstr>
      <vt:lpstr>The Greedy Algorithm for Fractional Knapsack</vt:lpstr>
      <vt:lpstr>Greedy Algorithm: Correctness</vt:lpstr>
      <vt:lpstr>Greedy Algorithm: Correctness (continued)</vt:lpstr>
      <vt:lpstr>Interval Partitioning</vt:lpstr>
      <vt:lpstr>Interval Partitioning</vt:lpstr>
      <vt:lpstr>Interval Partitioning: Greedy Algorithm</vt:lpstr>
      <vt:lpstr>Interval Partitioning: Lower Bound on Optimal Solution</vt:lpstr>
      <vt:lpstr>Interval Partitioning: Correctness</vt:lpstr>
      <vt:lpstr>Interval Partitioning: Running Time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916</cp:revision>
  <cp:lastPrinted>2005-06-06T17:45:38Z</cp:lastPrinted>
  <dcterms:created xsi:type="dcterms:W3CDTF">1999-12-31T01:41:01Z</dcterms:created>
  <dcterms:modified xsi:type="dcterms:W3CDTF">2015-04-20T08:36:19Z</dcterms:modified>
</cp:coreProperties>
</file>