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14"/>
  </p:notesMasterIdLst>
  <p:handoutMasterIdLst>
    <p:handoutMasterId r:id="rId15"/>
  </p:handoutMasterIdLst>
  <p:sldIdLst>
    <p:sldId id="478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78333" autoAdjust="0"/>
  </p:normalViewPr>
  <p:slideViewPr>
    <p:cSldViewPr>
      <p:cViewPr varScale="1">
        <p:scale>
          <a:sx n="55" d="100"/>
          <a:sy n="55" d="100"/>
        </p:scale>
        <p:origin x="15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F24B597-7D33-4698-A419-D773849F8701}" type="datetime1">
              <a:rPr lang="en-US" altLang="en-US"/>
              <a:pPr/>
              <a:t>4/12/2015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5DD02F5-A699-48D6-9600-EF8B15FC4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941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2BEF13A-D0EF-4709-BA92-97B0C1B0281E}" type="datetime1">
              <a:rPr lang="en-US" altLang="en-US"/>
              <a:pPr/>
              <a:t>4/12/2015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6E46160-821D-4DD2-A58C-776521840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9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33EC0-DC1E-4A3F-A6CC-A0E7C7D718A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0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B2243-BFC4-4551-BAAC-3B1EAB36A2C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6932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0BB7F-D21B-4708-ADEF-04162FC8EFF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432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7F0152-355F-471C-9AA4-EE199ABBE7E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366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DF096-AB35-4867-90F3-69FF4EC4CA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055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766DC0-B55E-4785-BB8F-063353A3CD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84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1DB36-E79C-4298-880C-986963590D5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96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C365D-50EE-414C-A30A-D9A381CBBD8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97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F10DE-0011-444B-B633-7F64761578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9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EE3EE-5D8B-4032-949A-3AE2A0306F6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14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180BB70-01BC-4CC8-B1F3-8C3507A910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9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14: </a:t>
            </a:r>
            <a:r>
              <a:rPr lang="en-US" altLang="en-US" dirty="0" smtClean="0"/>
              <a:t>2D Dynamic Programming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</a:t>
            </a:r>
            <a:r>
              <a:rPr lang="en-US" smtClean="0"/>
              <a:t>Common Substring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1"/>
                    </a:solidFill>
                  </a:rPr>
                  <a:t>two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we wish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their </a:t>
                </a:r>
                <a:r>
                  <a:rPr lang="en-US" dirty="0">
                    <a:solidFill>
                      <a:schemeClr val="tx1"/>
                    </a:solidFill>
                  </a:rPr>
                  <a:t>longest common substring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is, </a:t>
                </a:r>
                <a:r>
                  <a:rPr lang="en-US" dirty="0">
                    <a:solidFill>
                      <a:schemeClr val="tx1"/>
                    </a:solidFill>
                  </a:rPr>
                  <a:t>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which there </a:t>
                </a:r>
                <a:r>
                  <a:rPr lang="en-US" dirty="0">
                    <a:solidFill>
                      <a:schemeClr val="tx1"/>
                    </a:solidFill>
                  </a:rPr>
                  <a:t>are indices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Ex:</a:t>
                </a:r>
                <a:br>
                  <a:rPr lang="en-US" dirty="0" smtClean="0"/>
                </a:br>
                <a:r>
                  <a:rPr lang="en-US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EA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BEEF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Y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EA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Z </a:t>
                </a:r>
                <a:r>
                  <a:rPr lang="en-US" dirty="0">
                    <a:solidFill>
                      <a:schemeClr val="tx1"/>
                    </a:solidFill>
                  </a:rPr>
                  <a:t>: BEEF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//</a:t>
                </a:r>
                <a:r>
                  <a:rPr lang="en-US" dirty="0">
                    <a:solidFill>
                      <a:schemeClr val="tx1"/>
                    </a:solidFill>
                  </a:rPr>
                  <a:t>pick the longest contiguous substring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424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229600" cy="5410200"/>
              </a:xfrm>
            </p:spPr>
            <p:txBody>
              <a:bodyPr/>
              <a:lstStyle/>
              <a:p>
                <a:r>
                  <a:rPr lang="en-US" dirty="0" smtClean="0"/>
                  <a:t>Def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length of the longest common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substring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(Does this work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?)</a:t>
                </a:r>
              </a:p>
              <a:p>
                <a:r>
                  <a:rPr lang="en-US" dirty="0" smtClean="0"/>
                  <a:t>Def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length of the longest common substring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that ends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Wait, are we changing the problem?</a:t>
                </a: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Yes, but it’s OK. The optimal solution to the original is just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Recurrence: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the LCS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just the LCS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plus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then there can’t be a common substring ending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!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229600" cy="5410200"/>
              </a:xfrm>
              <a:blipFill rotWithShape="0">
                <a:blip r:embed="rId2"/>
                <a:stretch>
                  <a:fillRect l="-593" r="-667" b="-3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368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74601"/>
                <a:ext cx="7848600" cy="2449999"/>
              </a:xfrm>
            </p:spPr>
            <p:txBody>
              <a:bodyPr/>
              <a:lstStyle/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this problem, reconstructing the optimal solution just needs the location of the LCS.</a:t>
                </a: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but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74601"/>
                <a:ext cx="7848600" cy="2449999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123950" y="861844"/>
                <a:ext cx="6896100" cy="2912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[0..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0..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be a new array of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−1]+1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i="0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950" y="861844"/>
                <a:ext cx="6896100" cy="2912913"/>
              </a:xfrm>
              <a:prstGeom prst="rect">
                <a:avLst/>
              </a:prstGeom>
              <a:blipFill rotWithShape="0">
                <a:blip r:embed="rId3"/>
                <a:stretch>
                  <a:fillRect b="-41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1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0/1 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678382"/>
                <a:ext cx="8077200" cy="2646218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items, where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a knapsack with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Goal: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maximized.</a:t>
                </a:r>
              </a:p>
              <a:p>
                <a:r>
                  <a:rPr lang="en-US" dirty="0" smtClean="0"/>
                  <a:t>Recall: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Greedy doesn’t work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678382"/>
                <a:ext cx="8077200" cy="2646218"/>
              </a:xfrm>
              <a:blipFill rotWithShape="0">
                <a:blip r:embed="rId2"/>
                <a:stretch>
                  <a:fillRect l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919"/>
          <a:stretch/>
        </p:blipFill>
        <p:spPr>
          <a:xfrm>
            <a:off x="1204812" y="874785"/>
            <a:ext cx="6734375" cy="26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</a:t>
                </a:r>
                <a:r>
                  <a:rPr lang="en-US" smtClean="0">
                    <a:solidFill>
                      <a:schemeClr val="tx1"/>
                    </a:solidFill>
                  </a:rPr>
                  <a:t>largest obtainable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value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Recurrence: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This is wrong, since it may pick the same item more than once!</a:t>
                </a:r>
              </a:p>
              <a:p>
                <a:r>
                  <a:rPr lang="en-US" dirty="0" smtClean="0"/>
                  <a:t>New definition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largest obtained value for a knapsack with capacity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only choosing from the first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items.</a:t>
                </a:r>
              </a:p>
              <a:p>
                <a:r>
                  <a:rPr lang="en-US" dirty="0"/>
                  <a:t>Recurrence: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480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895600"/>
                <a:ext cx="3886200" cy="1219200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𝑛𝑊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but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895600"/>
                <a:ext cx="3886200" cy="1219200"/>
              </a:xfrm>
              <a:blipFill rotWithShape="0">
                <a:blip r:embed="rId2"/>
                <a:stretch>
                  <a:fillRect l="-141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800100" y="762000"/>
                <a:ext cx="7543800" cy="2154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0..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,0 ..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</a:t>
                </a:r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of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pl-PL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pl-PL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l-PL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]]&gt;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pl-PL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pl-PL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  <a:endParaRPr lang="pl-PL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l-PL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762000"/>
                <a:ext cx="7543800" cy="2154436"/>
              </a:xfrm>
              <a:prstGeom prst="rect">
                <a:avLst/>
              </a:prstGeom>
              <a:blipFill rotWithShape="0">
                <a:blip r:embed="rId3"/>
                <a:stretch>
                  <a:fillRect b="-85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858653"/>
                  </p:ext>
                </p:extLst>
              </p:nvPr>
            </p:nvGraphicFramePr>
            <p:xfrm>
              <a:off x="819694" y="4191000"/>
              <a:ext cx="7032646" cy="2286000"/>
            </p:xfrm>
            <a:graphic>
              <a:graphicData uri="http://schemas.openxmlformats.org/drawingml/2006/table">
                <a:tbl>
                  <a:tblPr/>
                  <a:tblGrid>
                    <a:gridCol w="1003744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</a:tblGrid>
                  <a:tr h="381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8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solidFill>
                                      <a:srgbClr val="8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rgbClr val="8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8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8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rgbClr val="8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8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b="1" dirty="0">
                            <a:solidFill>
                              <a:srgbClr val="8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70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858653"/>
                  </p:ext>
                </p:extLst>
              </p:nvPr>
            </p:nvGraphicFramePr>
            <p:xfrm>
              <a:off x="819694" y="4191000"/>
              <a:ext cx="7032646" cy="2286000"/>
            </p:xfrm>
            <a:graphic>
              <a:graphicData uri="http://schemas.openxmlformats.org/drawingml/2006/table">
                <a:tbl>
                  <a:tblPr/>
                  <a:tblGrid>
                    <a:gridCol w="1003744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7937" r="-600606" b="-5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b="1" dirty="0">
                            <a:solidFill>
                              <a:srgbClr val="8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109677" r="-600606" b="-4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70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7524845"/>
                  </p:ext>
                </p:extLst>
              </p:nvPr>
            </p:nvGraphicFramePr>
            <p:xfrm>
              <a:off x="4800600" y="2927322"/>
              <a:ext cx="3196072" cy="1143000"/>
            </p:xfrm>
            <a:graphic>
              <a:graphicData uri="http://schemas.openxmlformats.org/drawingml/2006/table">
                <a:tbl>
                  <a:tblPr/>
                  <a:tblGrid>
                    <a:gridCol w="1003744"/>
                    <a:gridCol w="548082"/>
                    <a:gridCol w="548082"/>
                    <a:gridCol w="548082"/>
                    <a:gridCol w="548082"/>
                  </a:tblGrid>
                  <a:tr h="381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8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8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7524845"/>
                  </p:ext>
                </p:extLst>
              </p:nvPr>
            </p:nvGraphicFramePr>
            <p:xfrm>
              <a:off x="4800600" y="2927322"/>
              <a:ext cx="3196072" cy="1143000"/>
            </p:xfrm>
            <a:graphic>
              <a:graphicData uri="http://schemas.openxmlformats.org/drawingml/2006/table">
                <a:tbl>
                  <a:tblPr/>
                  <a:tblGrid>
                    <a:gridCol w="1003744"/>
                    <a:gridCol w="548082"/>
                    <a:gridCol w="548082"/>
                    <a:gridCol w="548082"/>
                    <a:gridCol w="54808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7937" r="-218788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t="-109677" r="-21878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206349" r="-218788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62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the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Remember the optimal decision for each subproblem.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Running time: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𝑛𝑊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Space: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cannot </a:t>
                </a:r>
                <a:r>
                  <a:rPr lang="en-US" dirty="0">
                    <a:solidFill>
                      <a:schemeClr val="tx1"/>
                    </a:solidFill>
                  </a:rPr>
                  <a:t>be improved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due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𝑘𝑒𝑒𝑝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array.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800100" y="1371600"/>
                <a:ext cx="7543800" cy="36635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0..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,0 ..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𝑘𝑒𝑒𝑝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,0..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 new </a:t>
                </a:r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of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pl-PL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pl-PL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l-PL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]]&gt;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pl-PL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altLang="en-US" b="0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en-US" b="0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𝑘𝑒𝑒𝑝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pl-PL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pl-PL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  <a:endParaRPr lang="pl-PL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l-PL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b="0" i="1" dirty="0" smtClean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downto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𝑘𝑒𝑒𝑝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1371600"/>
                <a:ext cx="7543800" cy="3663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838200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Problem: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Given </a:t>
                </a:r>
                <a:r>
                  <a:rPr lang="en-US" dirty="0">
                    <a:solidFill>
                      <a:schemeClr val="tx1"/>
                    </a:solidFill>
                  </a:rPr>
                  <a:t>two sequences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we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common subsequence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strictly </a:t>
                </a:r>
                <a:r>
                  <a:rPr lang="en-US" dirty="0">
                    <a:solidFill>
                      <a:schemeClr val="tx1"/>
                    </a:solidFill>
                  </a:rPr>
                  <a:t>increasing sequence of indices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such that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:r>
                  <a:rPr lang="en-US" dirty="0">
                    <a:solidFill>
                      <a:schemeClr val="tx1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2,…,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 goal is to find the </a:t>
                </a:r>
                <a:r>
                  <a:rPr lang="en-US" dirty="0">
                    <a:solidFill>
                      <a:schemeClr val="tx1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B</a:t>
                </a: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</a:p>
              <a:p>
                <a:r>
                  <a:rPr lang="en-US" dirty="0" smtClean="0"/>
                  <a:t>Application: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diff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838200"/>
                <a:ext cx="7848600" cy="54102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pic>
        <p:nvPicPr>
          <p:cNvPr id="1026" name="Picture 2" descr="http://lukeplant.me.uk/blogmedia/kompare_clipboard_diff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8" b="5455"/>
          <a:stretch/>
        </p:blipFill>
        <p:spPr bwMode="auto">
          <a:xfrm>
            <a:off x="3449797" y="2743200"/>
            <a:ext cx="561800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be the length of the longest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common subsequence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Observations: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problem is equivalent </a:t>
                </a:r>
                <a:r>
                  <a:rPr lang="en-US" smtClean="0">
                    <a:solidFill>
                      <a:schemeClr val="tx1"/>
                    </a:solidFill>
                  </a:rPr>
                  <a:t>to finding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maximum matching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matched pairs don’t cross.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recurrence: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Case </a:t>
                </a:r>
                <a:r>
                  <a:rPr lang="en-US" dirty="0">
                    <a:solidFill>
                      <a:schemeClr val="tx1"/>
                    </a:solidFill>
                  </a:rPr>
                  <a:t>1: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we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By doing so, we will no miss the optimal solution. (If OPT doesn’t match them, we can change it so that they are matched.)</a:t>
                </a:r>
              </a:p>
              <a:p>
                <a:pPr marL="631825" lvl="1" indent="-285750"/>
                <a:r>
                  <a:rPr lang="en-US" dirty="0" smtClean="0"/>
                  <a:t>Case 2: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:r>
                  <a:rPr lang="en-US" dirty="0" smtClean="0"/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not matched. So the problem reduces to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80" y="2514600"/>
            <a:ext cx="4766439" cy="13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Recurrence and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5715000"/>
              </a:xfrm>
            </p:spPr>
            <p:txBody>
              <a:bodyPr/>
              <a:lstStyle/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Space: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we only need to return the optimal length.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5715000"/>
              </a:xfrm>
              <a:blipFill rotWithShape="0">
                <a:blip r:embed="rId2"/>
                <a:stretch>
                  <a:fillRect l="-1630" t="-45736" b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1123950" y="1852444"/>
                <a:ext cx="6896100" cy="34053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[0..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0..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[0..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0..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be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new arrays of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−1]+1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"↖"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"↑"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"←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Print-LCS(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950" y="1852444"/>
                <a:ext cx="6896100" cy="34053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 the Optimal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57200" y="1198364"/>
                <a:ext cx="4057650" cy="2154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Print-LCS(</a:t>
                </a:r>
                <a14:m>
                  <m:oMath xmlns:m="http://schemas.openxmlformats.org/officeDocument/2006/math"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or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="↖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Print-LCS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="↑"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Print-LCS(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Print-LCS(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98364"/>
                <a:ext cx="4057650" cy="2154436"/>
              </a:xfrm>
              <a:prstGeom prst="rect">
                <a:avLst/>
              </a:prstGeom>
              <a:blipFill rotWithShape="0">
                <a:blip r:embed="rId2"/>
                <a:stretch>
                  <a:fillRect b="-85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990600"/>
            <a:ext cx="424151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9948</TotalTime>
  <Words>496</Words>
  <Application>Microsoft Office PowerPoint</Application>
  <PresentationFormat>On-screen Show (4:3)</PresentationFormat>
  <Paragraphs>223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Monotype Sorts</vt:lpstr>
      <vt:lpstr>Arial</vt:lpstr>
      <vt:lpstr>Cambria Math</vt:lpstr>
      <vt:lpstr>Comic Sans MS</vt:lpstr>
      <vt:lpstr>Courier New</vt:lpstr>
      <vt:lpstr>Wingdings</vt:lpstr>
      <vt:lpstr>Theme1</vt:lpstr>
      <vt:lpstr>Lecture 14: 2D Dynamic Programming</vt:lpstr>
      <vt:lpstr>The 0/1 Knapsack Problem</vt:lpstr>
      <vt:lpstr>The Recurrence</vt:lpstr>
      <vt:lpstr>The Algorithm</vt:lpstr>
      <vt:lpstr>Reconstructing the Solution</vt:lpstr>
      <vt:lpstr>Longest Common Subsequence</vt:lpstr>
      <vt:lpstr>The Recurrence</vt:lpstr>
      <vt:lpstr>The Recurrence and Algorithm</vt:lpstr>
      <vt:lpstr>Reconstruct the Optimal Solution</vt:lpstr>
      <vt:lpstr>Longest Common Substring</vt:lpstr>
      <vt:lpstr>The Recurrence</vt:lpstr>
      <vt:lpstr>The Algorithm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947</cp:revision>
  <cp:lastPrinted>2005-06-06T17:45:38Z</cp:lastPrinted>
  <dcterms:created xsi:type="dcterms:W3CDTF">1999-12-31T01:41:01Z</dcterms:created>
  <dcterms:modified xsi:type="dcterms:W3CDTF">2015-04-12T14:43:29Z</dcterms:modified>
</cp:coreProperties>
</file>