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0DFFE-3182-4A1F-AB48-C7A0EFEBD69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9D41C-6AA4-4C72-A3ED-4AA81EC4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3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97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17A-2B48-4B54-BE82-F7DF9F616DB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2DF-2B87-41C3-8BA5-3B3EDC86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17A-2B48-4B54-BE82-F7DF9F616DB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2DF-2B87-41C3-8BA5-3B3EDC86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1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17A-2B48-4B54-BE82-F7DF9F616DB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2DF-2B87-41C3-8BA5-3B3EDC86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17A-2B48-4B54-BE82-F7DF9F616DB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2DF-2B87-41C3-8BA5-3B3EDC86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2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17A-2B48-4B54-BE82-F7DF9F616DB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2DF-2B87-41C3-8BA5-3B3EDC86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17A-2B48-4B54-BE82-F7DF9F616DB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2DF-2B87-41C3-8BA5-3B3EDC86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17A-2B48-4B54-BE82-F7DF9F616DB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2DF-2B87-41C3-8BA5-3B3EDC86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17A-2B48-4B54-BE82-F7DF9F616DB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2DF-2B87-41C3-8BA5-3B3EDC86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6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17A-2B48-4B54-BE82-F7DF9F616DB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2DF-2B87-41C3-8BA5-3B3EDC86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17A-2B48-4B54-BE82-F7DF9F616DB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2DF-2B87-41C3-8BA5-3B3EDC86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6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817A-2B48-4B54-BE82-F7DF9F616DB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2DF-2B87-41C3-8BA5-3B3EDC86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1817A-2B48-4B54-BE82-F7DF9F616DB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E82DF-2B87-41C3-8BA5-3B3EDC86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9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3711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3418"/>
                <a:ext cx="10515600" cy="581891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List, array, stack, queue</a:t>
                </a:r>
              </a:p>
              <a:p>
                <a:r>
                  <a:rPr lang="en-US" dirty="0" smtClean="0"/>
                  <a:t>Priority queue, heap</a:t>
                </a:r>
              </a:p>
              <a:p>
                <a:pPr lvl="1"/>
                <a:r>
                  <a:rPr lang="en-US" dirty="0" err="1" smtClean="0"/>
                  <a:t>Heapify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Build-heap: O(n)</a:t>
                </a:r>
              </a:p>
              <a:p>
                <a:pPr lvl="1"/>
                <a:r>
                  <a:rPr lang="en-US" dirty="0" smtClean="0"/>
                  <a:t>Extract-Min / Insertion / Decrease-Key / Increase-key: O(log n)</a:t>
                </a:r>
              </a:p>
              <a:p>
                <a:r>
                  <a:rPr lang="en-US" dirty="0" smtClean="0"/>
                  <a:t>AVL trees</a:t>
                </a:r>
              </a:p>
              <a:p>
                <a:pPr lvl="1"/>
                <a:r>
                  <a:rPr lang="en-US" dirty="0" smtClean="0"/>
                  <a:t>Height = O(log n), proof</a:t>
                </a:r>
              </a:p>
              <a:p>
                <a:pPr lvl="1"/>
                <a:r>
                  <a:rPr lang="en-US" dirty="0" smtClean="0"/>
                  <a:t>Insertion</a:t>
                </a:r>
              </a:p>
              <a:p>
                <a:pPr lvl="2"/>
                <a:r>
                  <a:rPr lang="en-US" dirty="0" smtClean="0"/>
                  <a:t>Deletion not required</a:t>
                </a:r>
              </a:p>
              <a:p>
                <a:pPr lvl="1"/>
                <a:r>
                  <a:rPr lang="en-US" dirty="0" smtClean="0"/>
                  <a:t>Augmenting binary search trees, rank /</a:t>
                </a:r>
                <a:r>
                  <a:rPr lang="en-US" dirty="0"/>
                  <a:t> </a:t>
                </a:r>
                <a:r>
                  <a:rPr lang="en-US" dirty="0" smtClean="0"/>
                  <a:t>selection </a:t>
                </a:r>
                <a:r>
                  <a:rPr lang="en-US" dirty="0" smtClean="0"/>
                  <a:t>queries, </a:t>
                </a:r>
                <a:r>
                  <a:rPr lang="en-US" smtClean="0"/>
                  <a:t>range queries</a:t>
                </a:r>
                <a:endParaRPr lang="en-US" dirty="0" smtClean="0"/>
              </a:p>
              <a:p>
                <a:r>
                  <a:rPr lang="en-US" dirty="0" smtClean="0"/>
                  <a:t>Hash </a:t>
                </a:r>
                <a:r>
                  <a:rPr lang="en-US" dirty="0" smtClean="0"/>
                  <a:t>tables</a:t>
                </a:r>
              </a:p>
              <a:p>
                <a:pPr lvl="1"/>
                <a:r>
                  <a:rPr lang="en-US" dirty="0" smtClean="0"/>
                  <a:t>Expected search time = O(1),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is a constant</a:t>
                </a:r>
              </a:p>
              <a:p>
                <a:pPr lvl="1"/>
                <a:r>
                  <a:rPr lang="en-US" dirty="0" smtClean="0"/>
                  <a:t>Insertion</a:t>
                </a:r>
              </a:p>
              <a:p>
                <a:pPr lvl="2"/>
                <a:r>
                  <a:rPr lang="en-US" dirty="0" smtClean="0"/>
                  <a:t>Deletion not required</a:t>
                </a:r>
              </a:p>
              <a:p>
                <a:pPr lvl="1"/>
                <a:r>
                  <a:rPr lang="en-US" dirty="0" smtClean="0"/>
                  <a:t>Dynamic hash tables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3418"/>
                <a:ext cx="10515600" cy="5818910"/>
              </a:xfrm>
              <a:blipFill rotWithShape="0">
                <a:blip r:embed="rId2"/>
                <a:stretch>
                  <a:fillRect l="-928" t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7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2483427"/>
            <a:ext cx="11222183" cy="2439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5.     Apply general algorithmic design and analysis techniques to solving problems, including </a:t>
            </a:r>
            <a:r>
              <a:rPr lang="en-US" strike="sngStrike" dirty="0"/>
              <a:t>greedy,</a:t>
            </a:r>
            <a:r>
              <a:rPr lang="en-US" dirty="0"/>
              <a:t> divide-and-conquer and </a:t>
            </a:r>
            <a:r>
              <a:rPr lang="en-US" strike="sngStrike" dirty="0"/>
              <a:t>dynamic programming.</a:t>
            </a:r>
          </a:p>
        </p:txBody>
      </p:sp>
    </p:spTree>
    <p:extLst>
      <p:ext uri="{BB962C8B-B14F-4D97-AF65-F5344CB8AC3E}">
        <p14:creationId xmlns:p14="http://schemas.microsoft.com/office/powerpoint/2010/main" val="42355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6751"/>
            <a:ext cx="10515600" cy="5634443"/>
          </a:xfrm>
        </p:spPr>
        <p:txBody>
          <a:bodyPr>
            <a:normAutofit/>
          </a:bodyPr>
          <a:lstStyle/>
          <a:p>
            <a:r>
              <a:rPr lang="en-US" dirty="0" smtClean="0"/>
              <a:t>Divide into two halves, recursively solve both, then combine</a:t>
            </a:r>
          </a:p>
          <a:p>
            <a:pPr lvl="1"/>
            <a:r>
              <a:rPr lang="en-US" dirty="0" err="1" smtClean="0"/>
              <a:t>Mergesort</a:t>
            </a:r>
            <a:endParaRPr lang="en-US" dirty="0"/>
          </a:p>
          <a:p>
            <a:pPr lvl="1"/>
            <a:r>
              <a:rPr lang="en-US" dirty="0" smtClean="0"/>
              <a:t>Counting inversions</a:t>
            </a:r>
          </a:p>
          <a:p>
            <a:pPr lvl="1"/>
            <a:r>
              <a:rPr lang="en-US" dirty="0" smtClean="0"/>
              <a:t>Maximum contiguous </a:t>
            </a:r>
            <a:r>
              <a:rPr lang="en-US" dirty="0" err="1" smtClean="0"/>
              <a:t>subarray</a:t>
            </a:r>
            <a:endParaRPr lang="en-US" dirty="0" smtClean="0"/>
          </a:p>
          <a:p>
            <a:r>
              <a:rPr lang="en-US" dirty="0" smtClean="0"/>
              <a:t>Divide into two halves, recursively solve one</a:t>
            </a:r>
          </a:p>
          <a:p>
            <a:pPr lvl="1"/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Local minimum (homework question)</a:t>
            </a:r>
          </a:p>
          <a:p>
            <a:r>
              <a:rPr lang="en-US" dirty="0" smtClean="0"/>
              <a:t>Divide into two halves, recursively solve more than two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Integer multiplication</a:t>
            </a:r>
          </a:p>
          <a:p>
            <a:pPr lvl="1"/>
            <a:r>
              <a:rPr lang="en-US" dirty="0" smtClean="0"/>
              <a:t>Need to know how to analyze such an algorithm</a:t>
            </a:r>
          </a:p>
          <a:p>
            <a:pPr lvl="1"/>
            <a:r>
              <a:rPr lang="en-US" dirty="0" smtClean="0"/>
              <a:t>Will not ask you to design such an algorithm on the exam</a:t>
            </a:r>
          </a:p>
        </p:txBody>
      </p:sp>
    </p:spTree>
    <p:extLst>
      <p:ext uri="{BB962C8B-B14F-4D97-AF65-F5344CB8AC3E}">
        <p14:creationId xmlns:p14="http://schemas.microsoft.com/office/powerpoint/2010/main" val="395666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2483427"/>
            <a:ext cx="11222183" cy="2439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6.     Identify randomization in algorithms and analyze basic randomized algorithms such as randomized quicksort and selection.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6810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6751"/>
            <a:ext cx="10515600" cy="5634443"/>
          </a:xfrm>
        </p:spPr>
        <p:txBody>
          <a:bodyPr>
            <a:normAutofit/>
          </a:bodyPr>
          <a:lstStyle/>
          <a:p>
            <a:r>
              <a:rPr lang="en-US" dirty="0" smtClean="0"/>
              <a:t>Basic probability theory</a:t>
            </a:r>
          </a:p>
          <a:p>
            <a:pPr lvl="1"/>
            <a:r>
              <a:rPr lang="en-US" dirty="0" smtClean="0"/>
              <a:t>Probability distribution, expectation, independence, </a:t>
            </a:r>
          </a:p>
          <a:p>
            <a:pPr lvl="1"/>
            <a:r>
              <a:rPr lang="en-US" dirty="0" smtClean="0"/>
              <a:t>Linearity of expectation</a:t>
            </a:r>
          </a:p>
          <a:p>
            <a:r>
              <a:rPr lang="en-US" dirty="0" smtClean="0"/>
              <a:t>Expected running-time for randomized algorithms</a:t>
            </a:r>
          </a:p>
          <a:p>
            <a:pPr lvl="1"/>
            <a:r>
              <a:rPr lang="en-US" dirty="0" smtClean="0"/>
              <a:t>Expectation is only taken over the internal random choices, input can still be the worst</a:t>
            </a:r>
          </a:p>
          <a:p>
            <a:r>
              <a:rPr lang="en-US" dirty="0" smtClean="0"/>
              <a:t>The indicator random variable technique</a:t>
            </a:r>
          </a:p>
          <a:p>
            <a:pPr lvl="1"/>
            <a:r>
              <a:rPr lang="en-US" dirty="0" smtClean="0"/>
              <a:t>The hiring problem, card guessing, waiting time, birthday paradox, coupon collector</a:t>
            </a:r>
          </a:p>
          <a:p>
            <a:pPr lvl="1"/>
            <a:r>
              <a:rPr lang="en-US" dirty="0" smtClean="0"/>
              <a:t>Analysis of quicksort </a:t>
            </a:r>
          </a:p>
          <a:p>
            <a:pPr lvl="1"/>
            <a:r>
              <a:rPr lang="en-US" dirty="0" smtClean="0"/>
              <a:t>Analysis of randomized selection</a:t>
            </a:r>
          </a:p>
          <a:p>
            <a:pPr lvl="1"/>
            <a:r>
              <a:rPr lang="en-US" dirty="0" smtClean="0"/>
              <a:t>Analysis of bucket sort</a:t>
            </a:r>
          </a:p>
          <a:p>
            <a:pPr lvl="1"/>
            <a:r>
              <a:rPr lang="en-US" dirty="0" smtClean="0"/>
              <a:t>Analysis of hash tables: chaining and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289719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345"/>
            <a:ext cx="10515600" cy="5003800"/>
          </a:xfrm>
        </p:spPr>
        <p:txBody>
          <a:bodyPr>
            <a:normAutofit/>
          </a:bodyPr>
          <a:lstStyle/>
          <a:p>
            <a:r>
              <a:rPr lang="el-GR" dirty="0" smtClean="0"/>
              <a:t>Ω</a:t>
            </a:r>
            <a:r>
              <a:rPr lang="en-US" dirty="0" smtClean="0"/>
              <a:t>(n log n) sorting lower bound</a:t>
            </a:r>
          </a:p>
          <a:p>
            <a:pPr lvl="1"/>
            <a:r>
              <a:rPr lang="en-US" dirty="0" smtClean="0"/>
              <a:t>Understand what is a comparison-based algorithm</a:t>
            </a:r>
          </a:p>
          <a:p>
            <a:pPr lvl="1"/>
            <a:r>
              <a:rPr lang="en-US" dirty="0" smtClean="0"/>
              <a:t>The decision-tree model</a:t>
            </a:r>
          </a:p>
          <a:p>
            <a:pPr lvl="1"/>
            <a:r>
              <a:rPr lang="en-US" dirty="0" smtClean="0"/>
              <a:t>The lower bound proof</a:t>
            </a:r>
          </a:p>
          <a:p>
            <a:r>
              <a:rPr lang="en-US" dirty="0" smtClean="0"/>
              <a:t>NOT required (just need to know what, but not how and why):</a:t>
            </a:r>
          </a:p>
          <a:p>
            <a:pPr lvl="1"/>
            <a:r>
              <a:rPr lang="en-US" dirty="0" smtClean="0"/>
              <a:t>Stable marriage</a:t>
            </a:r>
          </a:p>
          <a:p>
            <a:pPr lvl="1"/>
            <a:r>
              <a:rPr lang="en-US" dirty="0" smtClean="0"/>
              <a:t>Bubble sort</a:t>
            </a:r>
          </a:p>
          <a:p>
            <a:pPr lvl="1"/>
            <a:r>
              <a:rPr lang="en-US" dirty="0" smtClean="0"/>
              <a:t>The O(n)-time algorithm for maximum contiguous subarray</a:t>
            </a:r>
          </a:p>
          <a:p>
            <a:pPr lvl="1"/>
            <a:r>
              <a:rPr lang="en-US" dirty="0" smtClean="0"/>
              <a:t>Matrix multiplication</a:t>
            </a:r>
          </a:p>
          <a:p>
            <a:pPr lvl="1"/>
            <a:r>
              <a:rPr lang="en-US" dirty="0" smtClean="0"/>
              <a:t>Deletion </a:t>
            </a:r>
            <a:r>
              <a:rPr lang="en-US" dirty="0" smtClean="0"/>
              <a:t>in AVL-tree and hash </a:t>
            </a:r>
            <a:r>
              <a:rPr lang="en-US" dirty="0" smtClean="0"/>
              <a:t>tables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90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zh-CN" dirty="0" smtClean="0"/>
              <a:t>About the Midterm Exam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2075" tIns="46038" rIns="92075" bIns="46038" rtlCol="0">
            <a:noAutofit/>
          </a:bodyPr>
          <a:lstStyle/>
          <a:p>
            <a:r>
              <a:rPr lang="en-US" altLang="en-US" dirty="0">
                <a:ea typeface="宋体" panose="02010600030101010101" pitchFamily="2" charset="-122"/>
              </a:rPr>
              <a:t>The </a:t>
            </a:r>
            <a:r>
              <a:rPr lang="en-US" altLang="en-US" dirty="0" smtClean="0">
                <a:ea typeface="宋体" panose="02010600030101010101" pitchFamily="2" charset="-122"/>
              </a:rPr>
              <a:t>midterm </a:t>
            </a:r>
            <a:r>
              <a:rPr lang="en-US" altLang="en-US" dirty="0">
                <a:ea typeface="宋体" panose="02010600030101010101" pitchFamily="2" charset="-122"/>
              </a:rPr>
              <a:t>is on: </a:t>
            </a:r>
            <a:r>
              <a:rPr lang="en-US" altLang="en-US" dirty="0" smtClean="0">
                <a:ea typeface="宋体" panose="02010600030101010101" pitchFamily="2" charset="-122"/>
              </a:rPr>
              <a:t>27-Mar (Fri) 19:00-21:00 in LTB</a:t>
            </a:r>
          </a:p>
          <a:p>
            <a:r>
              <a:rPr lang="en-US" altLang="en-US" dirty="0" smtClean="0">
                <a:ea typeface="宋体" panose="02010600030101010101" pitchFamily="2" charset="-122"/>
              </a:rPr>
              <a:t>A makeup session is scheduled at 17:00-19:00 in 3501</a:t>
            </a:r>
          </a:p>
          <a:p>
            <a:pPr lvl="1"/>
            <a:r>
              <a:rPr lang="en-US" altLang="en-US" sz="2800" dirty="0" smtClean="0">
                <a:ea typeface="宋体" panose="02010600030101010101" pitchFamily="2" charset="-122"/>
              </a:rPr>
              <a:t>Send me an email if you need to take the makeup session</a:t>
            </a:r>
          </a:p>
          <a:p>
            <a:r>
              <a:rPr lang="en-US" altLang="en-US" dirty="0" smtClean="0">
                <a:ea typeface="宋体" panose="02010600030101010101" pitchFamily="2" charset="-122"/>
              </a:rPr>
              <a:t>Coverage: Everything </a:t>
            </a:r>
            <a:r>
              <a:rPr lang="en-US" altLang="en-US" dirty="0">
                <a:ea typeface="宋体" panose="02010600030101010101" pitchFamily="2" charset="-122"/>
              </a:rPr>
              <a:t>from the beginning to hash tables.</a:t>
            </a:r>
          </a:p>
          <a:p>
            <a:r>
              <a:rPr lang="en-US" altLang="en-US" dirty="0" smtClean="0">
                <a:ea typeface="宋体" panose="02010600030101010101" pitchFamily="2" charset="-122"/>
              </a:rPr>
              <a:t>It will be a closed-book exam, but the mathematical background sheet will be provided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en-US" altLang="en-US" dirty="0">
                <a:ea typeface="宋体" panose="02010600030101010101" pitchFamily="2" charset="-122"/>
              </a:rPr>
              <a:t>You </a:t>
            </a:r>
            <a:r>
              <a:rPr lang="en-US" altLang="en-US" dirty="0" smtClean="0">
                <a:ea typeface="宋体" panose="02010600030101010101" pitchFamily="2" charset="-122"/>
              </a:rPr>
              <a:t>are recommended to </a:t>
            </a:r>
            <a:r>
              <a:rPr lang="en-US" altLang="en-US" dirty="0">
                <a:ea typeface="宋体" panose="02010600030101010101" pitchFamily="2" charset="-122"/>
              </a:rPr>
              <a:t>use pencils (so that you can easily correct possible mistakes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</a:p>
          <a:p>
            <a:r>
              <a:rPr lang="en-US" altLang="en-US" dirty="0" smtClean="0">
                <a:ea typeface="宋体" panose="02010600030101010101" pitchFamily="2" charset="-122"/>
              </a:rPr>
              <a:t>Calculators </a:t>
            </a:r>
            <a:r>
              <a:rPr lang="en-US" altLang="en-US" dirty="0">
                <a:ea typeface="宋体" panose="02010600030101010101" pitchFamily="2" charset="-122"/>
              </a:rPr>
              <a:t>or other electronic means are not allowed (or needed). 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F38865-53BC-4E9C-853C-A6AD6A8EA7DA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Intended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8"/>
            <a:ext cx="10515600" cy="4639721"/>
          </a:xfrm>
        </p:spPr>
        <p:txBody>
          <a:bodyPr>
            <a:normAutofit fontScale="92500" lnSpcReduction="20000"/>
          </a:bodyPr>
          <a:lstStyle/>
          <a:p>
            <a:pPr marL="514338" indent="-514338">
              <a:buFont typeface="+mj-lt"/>
              <a:buAutoNum type="arabicPeriod"/>
            </a:pPr>
            <a:r>
              <a:rPr lang="en-US" dirty="0" smtClean="0"/>
              <a:t>Describe </a:t>
            </a:r>
            <a:r>
              <a:rPr lang="en-US" dirty="0"/>
              <a:t>fundamental concepts and techniques for determining the </a:t>
            </a:r>
            <a:r>
              <a:rPr lang="en-US" dirty="0" smtClean="0"/>
              <a:t>asymptotic </a:t>
            </a:r>
            <a:r>
              <a:rPr lang="en-US" dirty="0"/>
              <a:t>behavior of real-valued functions defined in natural numbers.</a:t>
            </a:r>
          </a:p>
          <a:p>
            <a:pPr marL="514338" indent="-514338">
              <a:buFont typeface="+mj-lt"/>
              <a:buAutoNum type="arabicPeriod"/>
            </a:pPr>
            <a:r>
              <a:rPr lang="en-US" dirty="0" smtClean="0"/>
              <a:t>Explain </a:t>
            </a:r>
            <a:r>
              <a:rPr lang="en-US" dirty="0"/>
              <a:t>recurrence equations and solve common recurrences using a variety of techniques.</a:t>
            </a:r>
          </a:p>
          <a:p>
            <a:pPr marL="514338" indent="-514338">
              <a:buFont typeface="+mj-lt"/>
              <a:buAutoNum type="arabicPeriod"/>
            </a:pPr>
            <a:r>
              <a:rPr lang="en-US" dirty="0" smtClean="0"/>
              <a:t>Analyze </a:t>
            </a:r>
            <a:r>
              <a:rPr lang="en-US" dirty="0"/>
              <a:t>an algorithm described in plain language or some form of </a:t>
            </a:r>
            <a:r>
              <a:rPr lang="en-US" dirty="0" err="1"/>
              <a:t>pseudocode</a:t>
            </a:r>
            <a:r>
              <a:rPr lang="en-US" dirty="0"/>
              <a:t> in terms of its time (or space) efficiency as a function of the size of a problem instance.</a:t>
            </a:r>
          </a:p>
          <a:p>
            <a:pPr marL="514338" indent="-514338">
              <a:buFont typeface="+mj-lt"/>
              <a:buAutoNum type="arabicPeriod"/>
            </a:pPr>
            <a:r>
              <a:rPr lang="en-US" dirty="0" smtClean="0"/>
              <a:t>Explain </a:t>
            </a:r>
            <a:r>
              <a:rPr lang="en-US" dirty="0"/>
              <a:t>how various data structures, including trees, heaps and disjoint set structures, influence the time efficiency of algorithms.</a:t>
            </a:r>
          </a:p>
          <a:p>
            <a:pPr marL="514338" indent="-514338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general algorithmic design and analysis techniques to solving problems, including greedy, divide-and-conquer and dynamic programming.</a:t>
            </a:r>
          </a:p>
          <a:p>
            <a:pPr marL="514338" indent="-514338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randomization in algorithms and analyze basic randomized algorithms such as randomized quicksort and selection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34066" y="3108480"/>
            <a:ext cx="10304207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1. Describe </a:t>
            </a:r>
            <a:r>
              <a:rPr lang="en-US" dirty="0"/>
              <a:t>fundamental concepts and techniques for determining the asymptotic behavior of real-valued functions defined in natural numbers.</a:t>
            </a:r>
          </a:p>
        </p:txBody>
      </p:sp>
    </p:spTree>
    <p:extLst>
      <p:ext uri="{BB962C8B-B14F-4D97-AF65-F5344CB8AC3E}">
        <p14:creationId xmlns:p14="http://schemas.microsoft.com/office/powerpoint/2010/main" val="36695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94735"/>
            <a:ext cx="10724536" cy="5282228"/>
          </a:xfrm>
        </p:spPr>
        <p:txBody>
          <a:bodyPr/>
          <a:lstStyle/>
          <a:p>
            <a:r>
              <a:rPr lang="en-US" dirty="0" smtClean="0"/>
              <a:t>Definitions of O, </a:t>
            </a:r>
            <a:r>
              <a:rPr lang="el-GR" dirty="0" smtClean="0"/>
              <a:t>Ω</a:t>
            </a:r>
            <a:r>
              <a:rPr lang="en-US" dirty="0" smtClean="0"/>
              <a:t>, </a:t>
            </a:r>
            <a:r>
              <a:rPr lang="el-GR" dirty="0" smtClean="0"/>
              <a:t>Θ</a:t>
            </a:r>
            <a:endParaRPr lang="en-US" dirty="0" smtClean="0"/>
          </a:p>
          <a:p>
            <a:r>
              <a:rPr lang="en-US" dirty="0" smtClean="0"/>
              <a:t>Given a function f(n), determine f(n) = </a:t>
            </a:r>
            <a:r>
              <a:rPr lang="el-GR" dirty="0" smtClean="0"/>
              <a:t>Θ</a:t>
            </a:r>
            <a:r>
              <a:rPr lang="en-US" dirty="0" smtClean="0"/>
              <a:t>( ? )</a:t>
            </a:r>
          </a:p>
          <a:p>
            <a:pPr lvl="1"/>
            <a:r>
              <a:rPr lang="en-US" dirty="0" smtClean="0"/>
              <a:t>ignore lower order terms</a:t>
            </a:r>
          </a:p>
          <a:p>
            <a:pPr lvl="1"/>
            <a:r>
              <a:rPr lang="en-US" dirty="0" smtClean="0"/>
              <a:t>ignore the constant coefficient of the most significant term (what’s a constant?)</a:t>
            </a:r>
          </a:p>
          <a:p>
            <a:r>
              <a:rPr lang="en-US" dirty="0" smtClean="0"/>
              <a:t>Given two functions f(n), g(n), determine whether f(n) = O(g(n)), f(n)=</a:t>
            </a:r>
            <a:r>
              <a:rPr lang="el-GR" dirty="0" smtClean="0"/>
              <a:t> Ω</a:t>
            </a:r>
            <a:r>
              <a:rPr lang="en-US" dirty="0" smtClean="0"/>
              <a:t>(g(n)), or f(n) = </a:t>
            </a:r>
            <a:r>
              <a:rPr lang="el-GR" dirty="0" smtClean="0"/>
              <a:t>Θ</a:t>
            </a:r>
            <a:r>
              <a:rPr lang="en-US" dirty="0" smtClean="0"/>
              <a:t>(g(n))</a:t>
            </a:r>
          </a:p>
          <a:p>
            <a:pPr lvl="1"/>
            <a:r>
              <a:rPr lang="en-US" dirty="0" smtClean="0"/>
              <a:t>Formal definition</a:t>
            </a:r>
          </a:p>
          <a:p>
            <a:pPr lvl="1"/>
            <a:r>
              <a:rPr lang="en-US" dirty="0" smtClean="0"/>
              <a:t>Quick rules: </a:t>
            </a:r>
            <a:r>
              <a:rPr lang="en-US" dirty="0" err="1" smtClean="0"/>
              <a:t>log</a:t>
            </a:r>
            <a:r>
              <a:rPr lang="en-US" baseline="30000" dirty="0" err="1" smtClean="0"/>
              <a:t>c</a:t>
            </a:r>
            <a:r>
              <a:rPr lang="en-US" dirty="0" smtClean="0"/>
              <a:t> n &lt; 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baseline="30000" dirty="0" smtClean="0"/>
              <a:t> </a:t>
            </a:r>
            <a:r>
              <a:rPr lang="en-US" dirty="0" smtClean="0"/>
              <a:t>&lt; 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endParaRPr lang="en-US" baseline="30000" dirty="0" smtClean="0"/>
          </a:p>
          <a:p>
            <a:pPr lvl="1"/>
            <a:r>
              <a:rPr lang="en-US" dirty="0" smtClean="0"/>
              <a:t>How about functions involving two parameters, like n and k?</a:t>
            </a:r>
          </a:p>
          <a:p>
            <a:pPr lvl="1"/>
            <a:r>
              <a:rPr lang="en-US" dirty="0" smtClean="0"/>
              <a:t>Two such functions may not always be comparable.</a:t>
            </a:r>
          </a:p>
          <a:p>
            <a:r>
              <a:rPr lang="en-US" dirty="0" smtClean="0"/>
              <a:t>Common summations (see background sheet)</a:t>
            </a:r>
          </a:p>
        </p:txBody>
      </p:sp>
    </p:spTree>
    <p:extLst>
      <p:ext uri="{BB962C8B-B14F-4D97-AF65-F5344CB8AC3E}">
        <p14:creationId xmlns:p14="http://schemas.microsoft.com/office/powerpoint/2010/main" val="215121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Explain </a:t>
            </a:r>
            <a:r>
              <a:rPr lang="en-US" dirty="0"/>
              <a:t>recurrence equations and solve common recurrences using a variety of techniques.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6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5239"/>
            <a:ext cx="10515600" cy="5311724"/>
          </a:xfrm>
        </p:spPr>
        <p:txBody>
          <a:bodyPr/>
          <a:lstStyle/>
          <a:p>
            <a:r>
              <a:rPr lang="en-US" dirty="0" smtClean="0"/>
              <a:t>Recurrences naturally arise in</a:t>
            </a:r>
          </a:p>
          <a:p>
            <a:pPr lvl="1"/>
            <a:r>
              <a:rPr lang="en-US" dirty="0" smtClean="0"/>
              <a:t>Analysis of divide-and-conquer algorithms</a:t>
            </a:r>
          </a:p>
          <a:p>
            <a:pPr lvl="1"/>
            <a:r>
              <a:rPr lang="en-US" dirty="0" smtClean="0"/>
              <a:t>Induction proofs</a:t>
            </a:r>
          </a:p>
          <a:p>
            <a:r>
              <a:rPr lang="en-US" dirty="0" smtClean="0"/>
              <a:t>Two methods: Recursion tree and </a:t>
            </a:r>
            <a:r>
              <a:rPr lang="en-US" strike="sngStrike" dirty="0" smtClean="0"/>
              <a:t>substitution method</a:t>
            </a:r>
          </a:p>
          <a:p>
            <a:r>
              <a:rPr lang="en-US" dirty="0" smtClean="0"/>
              <a:t>Recursion tree: intuitive, easier, no need to guess, less powerful</a:t>
            </a:r>
          </a:p>
          <a:p>
            <a:r>
              <a:rPr lang="en-US" strike="sngStrike" dirty="0" smtClean="0"/>
              <a:t>Substitution method: involves more math, more difficult, need to guess first, more powerful</a:t>
            </a:r>
          </a:p>
          <a:p>
            <a:r>
              <a:rPr lang="en-US" dirty="0" smtClean="0"/>
              <a:t>Master theorem (see background sheet)</a:t>
            </a:r>
          </a:p>
          <a:p>
            <a:r>
              <a:rPr lang="en-US" dirty="0" smtClean="0"/>
              <a:t>You can use any method, but we will make sure that all recurrences in the exam can be solved by the recursion tree method</a:t>
            </a:r>
          </a:p>
          <a:p>
            <a:r>
              <a:rPr lang="en-US" dirty="0" smtClean="0"/>
              <a:t>Note: Don’t use big-O during the derivation, use it only at the end.</a:t>
            </a:r>
          </a:p>
        </p:txBody>
      </p:sp>
    </p:spTree>
    <p:extLst>
      <p:ext uri="{BB962C8B-B14F-4D97-AF65-F5344CB8AC3E}">
        <p14:creationId xmlns:p14="http://schemas.microsoft.com/office/powerpoint/2010/main" val="38794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8427" y="2725021"/>
            <a:ext cx="1085481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3.     Analyze an algorithm described in plain language or some form of </a:t>
            </a:r>
            <a:r>
              <a:rPr lang="en-US" dirty="0" err="1"/>
              <a:t>pseudocode</a:t>
            </a:r>
            <a:r>
              <a:rPr lang="en-US" dirty="0"/>
              <a:t> in terms of its time (or space) efficiency as a function of the size of a problem instance.</a:t>
            </a:r>
          </a:p>
        </p:txBody>
      </p:sp>
    </p:spTree>
    <p:extLst>
      <p:ext uri="{BB962C8B-B14F-4D97-AF65-F5344CB8AC3E}">
        <p14:creationId xmlns:p14="http://schemas.microsoft.com/office/powerpoint/2010/main" val="3238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6751"/>
            <a:ext cx="10515600" cy="5400215"/>
          </a:xfrm>
        </p:spPr>
        <p:txBody>
          <a:bodyPr/>
          <a:lstStyle/>
          <a:p>
            <a:r>
              <a:rPr lang="en-US" dirty="0" smtClean="0"/>
              <a:t>Default: Worst-case</a:t>
            </a:r>
          </a:p>
          <a:p>
            <a:pPr lvl="1"/>
            <a:r>
              <a:rPr lang="en-US" dirty="0" smtClean="0"/>
              <a:t>Others: expected case vs average case</a:t>
            </a:r>
          </a:p>
          <a:p>
            <a:r>
              <a:rPr lang="en-US" dirty="0" smtClean="0"/>
              <a:t>Simple analysis</a:t>
            </a:r>
          </a:p>
          <a:p>
            <a:pPr lvl="1"/>
            <a:r>
              <a:rPr lang="en-US" dirty="0" smtClean="0"/>
              <a:t>Single/double loops: insertion sort, counting sort</a:t>
            </a:r>
          </a:p>
          <a:p>
            <a:pPr lvl="1"/>
            <a:r>
              <a:rPr lang="en-US" dirty="0" smtClean="0"/>
              <a:t>Iterative algorithms: radix sort, string sorting (homework question)</a:t>
            </a:r>
          </a:p>
          <a:p>
            <a:r>
              <a:rPr lang="en-US" dirty="0" smtClean="0"/>
              <a:t>Divide and conquer algorithms: Use recurrence</a:t>
            </a:r>
          </a:p>
          <a:p>
            <a:r>
              <a:rPr lang="en-US" dirty="0" smtClean="0"/>
              <a:t>Algorithms using some data structures</a:t>
            </a:r>
          </a:p>
          <a:p>
            <a:pPr lvl="1"/>
            <a:r>
              <a:rPr lang="en-US" dirty="0" smtClean="0"/>
              <a:t>Heap and </a:t>
            </a:r>
            <a:r>
              <a:rPr lang="en-US" dirty="0" err="1" smtClean="0"/>
              <a:t>heapsort</a:t>
            </a:r>
            <a:endParaRPr lang="en-US" dirty="0" smtClean="0"/>
          </a:p>
          <a:p>
            <a:pPr lvl="1"/>
            <a:r>
              <a:rPr lang="en-US" dirty="0" smtClean="0"/>
              <a:t>AVL tree</a:t>
            </a:r>
          </a:p>
        </p:txBody>
      </p:sp>
    </p:spTree>
    <p:extLst>
      <p:ext uri="{BB962C8B-B14F-4D97-AF65-F5344CB8AC3E}">
        <p14:creationId xmlns:p14="http://schemas.microsoft.com/office/powerpoint/2010/main" val="87790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365" y="2483427"/>
            <a:ext cx="10650681" cy="2439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4.     Explain how various data structures, including trees, heaps and </a:t>
            </a:r>
            <a:r>
              <a:rPr lang="en-US" strike="sngStrike" dirty="0"/>
              <a:t>disjoint set structures</a:t>
            </a:r>
            <a:r>
              <a:rPr lang="en-US" dirty="0"/>
              <a:t>, influence the time efficiency of algorithms.</a:t>
            </a:r>
          </a:p>
        </p:txBody>
      </p:sp>
    </p:spTree>
    <p:extLst>
      <p:ext uri="{BB962C8B-B14F-4D97-AF65-F5344CB8AC3E}">
        <p14:creationId xmlns:p14="http://schemas.microsoft.com/office/powerpoint/2010/main" val="33647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783</Words>
  <Application>Microsoft Office PowerPoint</Application>
  <PresentationFormat>Widescreen</PresentationFormat>
  <Paragraphs>100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Cambria Math</vt:lpstr>
      <vt:lpstr>Office Theme</vt:lpstr>
      <vt:lpstr>COMP 3711</vt:lpstr>
      <vt:lpstr>Course Intended Learning Outcomes</vt:lpstr>
      <vt:lpstr>1. Describe fundamental concepts and techniques for determining the asymptotic behavior of real-valued functions defined in natural numbers.</vt:lpstr>
      <vt:lpstr>PowerPoint Presentation</vt:lpstr>
      <vt:lpstr>2. Explain recurrence equations and solve common recurrences using a variety of techniques.</vt:lpstr>
      <vt:lpstr>PowerPoint Presentation</vt:lpstr>
      <vt:lpstr>3.     Analyze an algorithm described in plain language or some form of pseudocode in terms of its time (or space) efficiency as a function of the size of a problem instance.</vt:lpstr>
      <vt:lpstr>PowerPoint Presentation</vt:lpstr>
      <vt:lpstr>4.     Explain how various data structures, including trees, heaps and disjoint set structures, influence the time efficiency of algorithms.</vt:lpstr>
      <vt:lpstr>PowerPoint Presentation</vt:lpstr>
      <vt:lpstr>5.     Apply general algorithmic design and analysis techniques to solving problems, including greedy, divide-and-conquer and dynamic programming.</vt:lpstr>
      <vt:lpstr>PowerPoint Presentation</vt:lpstr>
      <vt:lpstr>6.     Identify randomization in algorithms and analyze basic randomized algorithms such as randomized quicksort and selection.</vt:lpstr>
      <vt:lpstr>PowerPoint Presentation</vt:lpstr>
      <vt:lpstr>Other issues</vt:lpstr>
      <vt:lpstr>About the Midterm Exam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3711</dc:title>
  <dc:creator>yike</dc:creator>
  <cp:lastModifiedBy>yike</cp:lastModifiedBy>
  <cp:revision>15</cp:revision>
  <dcterms:created xsi:type="dcterms:W3CDTF">2014-10-22T00:41:44Z</dcterms:created>
  <dcterms:modified xsi:type="dcterms:W3CDTF">2015-03-25T03:27:17Z</dcterms:modified>
</cp:coreProperties>
</file>