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76" r:id="rId2"/>
    <p:sldId id="272" r:id="rId3"/>
    <p:sldId id="262" r:id="rId4"/>
    <p:sldId id="263" r:id="rId5"/>
    <p:sldId id="259" r:id="rId6"/>
    <p:sldId id="260" r:id="rId7"/>
    <p:sldId id="264" r:id="rId8"/>
    <p:sldId id="258" r:id="rId9"/>
    <p:sldId id="275" r:id="rId10"/>
    <p:sldId id="274" r:id="rId11"/>
    <p:sldId id="267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D6D8489-1507-4304-8096-976262FBA36E}">
          <p14:sldIdLst>
            <p14:sldId id="276"/>
            <p14:sldId id="272"/>
            <p14:sldId id="262"/>
            <p14:sldId id="263"/>
            <p14:sldId id="259"/>
            <p14:sldId id="260"/>
            <p14:sldId id="264"/>
            <p14:sldId id="258"/>
            <p14:sldId id="275"/>
            <p14:sldId id="274"/>
            <p14:sldId id="267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1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0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FA2DC0D-57E9-4A65-8E9B-35289BA84D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EA4ED5-60C1-4EC3-B0AF-FD7FB6E9DD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CAFBD-8318-493D-BF64-263CFFE02222}" type="datetimeFigureOut">
              <a:rPr lang="en-US" smtClean="0"/>
              <a:t>2022-02-06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155A94-EE9D-441D-986E-0C922D55C56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FD9C08-50CE-4EC9-BC42-D0F6012E79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DEFF8-EB19-4744-B14D-84F03EDAC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852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5AEA9-E9E7-4C0B-A8F3-9572E59D2BF4}" type="datetimeFigureOut">
              <a:rPr lang="en-US" smtClean="0"/>
              <a:t>2022-02-06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D36FB-B6E8-4339-973D-761EECAAA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654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781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D36FB-B6E8-4339-973D-761EECAAA8D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98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D36FB-B6E8-4339-973D-761EECAAA8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83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D36FB-B6E8-4339-973D-761EECAAA8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93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pytorch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    machine-learning library, e.g., neural network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D36FB-B6E8-4339-973D-761EECAAA8D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19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D36FB-B6E8-4339-973D-761EECAAA8D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66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D36FB-B6E8-4339-973D-761EECAAA8D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56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D36FB-B6E8-4339-973D-761EECAAA8D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70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50887-05B0-4D5B-952A-23048A3A2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1FB3A6-58FA-4AC0-8BCE-0D48759A1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50F46-344E-44C1-9BA8-DE81C6ECB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5581-A18C-4113-A1C4-063D7077B550}" type="datetime1">
              <a:rPr lang="en-US" smtClean="0"/>
              <a:t>2022-02-06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54563-56DA-468F-BB90-2384B87AE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6E81D-6690-453C-B914-399D79901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7186-1B00-448D-9FBA-6665F2D4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81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79FD1-FA77-457A-8909-090C7B785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C3930-A39D-40BB-A099-1B091DE5E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EECA2-5AD9-43A4-BCE8-4768215D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74DCB-97F7-47FD-B5FD-912D078059FC}" type="datetime1">
              <a:rPr lang="en-US" smtClean="0"/>
              <a:t>2022-02-06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7DD6C-6C58-4D38-BB56-A261CA3DA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D4563-9E74-4001-9C83-9B2FC8CB4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7186-1B00-448D-9FBA-6665F2D4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CFA3CB-A663-4E5E-ACBB-03094EFE83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9734D-5700-453E-9DBD-97E3F8714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F30B1-8B68-49EE-A930-CD26E056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C05D-AAC9-4718-9D7C-30C63B95CF85}" type="datetime1">
              <a:rPr lang="en-US" smtClean="0"/>
              <a:t>2022-02-06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1AB11-DDB0-4F02-B89F-DD448D15F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A8B47-C0E9-4E2E-AEA6-8B73EEE39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7186-1B00-448D-9FBA-6665F2D4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03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CCBD1-84A5-41DA-9F4E-557E47CC6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1AC83-7E35-48C0-B70E-2DD727707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69586-B79E-456E-BF0C-01727A909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4CE29-E398-4905-8EE5-4E30CD1213F7}" type="datetime1">
              <a:rPr lang="en-US" smtClean="0"/>
              <a:t>2022-02-06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41C1E-50B4-448F-B6B1-F0A6C2D95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C84CB-7CA3-4815-9AE1-AB9740895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7186-1B00-448D-9FBA-6665F2D46091}" type="slidenum">
              <a:rPr lang="en-US" smtClean="0"/>
              <a:pPr/>
              <a:t>‹#›</a:t>
            </a:fld>
            <a:r>
              <a:rPr lang="en-US" dirty="0"/>
              <a:t>/&lt;##&gt;</a:t>
            </a:r>
          </a:p>
        </p:txBody>
      </p:sp>
    </p:spTree>
    <p:extLst>
      <p:ext uri="{BB962C8B-B14F-4D97-AF65-F5344CB8AC3E}">
        <p14:creationId xmlns:p14="http://schemas.microsoft.com/office/powerpoint/2010/main" val="1907624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2A6C8-B00F-4F37-85D3-324B8CB14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BA3A2-6B6B-46E1-8815-250DDFE46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169F8-A9D2-4EA2-8BEB-3A5194C75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55B43-8E80-4968-B0F9-0926236F2AC4}" type="datetime1">
              <a:rPr lang="en-US" smtClean="0"/>
              <a:t>2022-02-06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0205F-B9C4-4124-82A2-C04768BCF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BEF6C-E74F-4878-A355-2AE752D4E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7186-1B00-448D-9FBA-6665F2D4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57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F34A-E6EC-40C8-A4F4-EE3EEF150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2AB64-DBA1-4811-9998-573A89EF2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5E721C-6C1A-46B7-8961-10B4EE79A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34B95-4EA7-4FAB-A65F-99783953A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2463-6B46-4CD9-B4FA-B26E8AE42280}" type="datetime1">
              <a:rPr lang="en-US" smtClean="0"/>
              <a:t>2022-02-06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6F02D-FDDF-4027-AA7E-252C62894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DA8F9-8383-4989-8032-B8DF3A8F3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7186-1B00-448D-9FBA-6665F2D4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11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B3A6-C0D0-455E-9C02-0D14C04C2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CF0F6-E78F-404E-ABA2-BD1FFCFFE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2A8812-BCA9-4A43-938C-31F653FCB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599C99-9149-4139-93F6-5023CE488A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3E95F0-85AB-428E-8F6B-B802B80367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C6E2A4-DA16-42DC-88DA-C104644F1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1233-DF9C-45CC-B6FB-129B639A0335}" type="datetime1">
              <a:rPr lang="en-US" smtClean="0"/>
              <a:t>2022-02-06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EDD6D1-A928-4875-AA35-8391F05DF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E37671-F50D-4E6D-B099-DD5FC6EC9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7186-1B00-448D-9FBA-6665F2D4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2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C581E-7EFB-4D04-9E8F-1A8980E86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FBDFC7-FF51-45AA-A5B1-FCF41D09D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2D532-ABA1-43E6-BD94-5F029B224189}" type="datetime1">
              <a:rPr lang="en-US" smtClean="0"/>
              <a:t>2022-02-06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6EB825-427A-4F01-B737-76D27EC37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5B1492-DFA3-485B-9EEB-B9E17CFFD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7186-1B00-448D-9FBA-6665F2D4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20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BC2B2D-45D7-401D-B3B6-840348108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A5E2-9AB8-4B21-A385-603BD6114BE1}" type="datetime1">
              <a:rPr lang="en-US" smtClean="0"/>
              <a:t>2022-02-06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4AACF9-D2A7-4E2F-BFD5-D376AA39D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D38E0-C42C-4552-9F53-F9B359594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7186-1B00-448D-9FBA-6665F2D4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32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AA8D9-C571-4AFA-9DFF-894B858BD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A4984-4422-44A7-B920-4E78C380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F9FC4-EC71-4710-8A47-BF140986F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E1F0C-7D74-47DF-928E-A33B9DA23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68FC-8B26-4BFB-B2ED-3B8F07EA1186}" type="datetime1">
              <a:rPr lang="en-US" smtClean="0"/>
              <a:t>2022-02-06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4E0927-7337-4042-B01C-15515C69C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B104B-809E-42CD-A143-966D6069D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7186-1B00-448D-9FBA-6665F2D4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11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9903A-DE77-4C93-97DF-B9A24EAE1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49DDC5-CA0C-40E2-9B79-DAF0220D5A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9F79D6-BE7A-4C43-9500-3D3CA453B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B1409-41C8-4B33-BAE6-99FEFF9C4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F8CC-6B21-4678-A2D0-D97B77F1A676}" type="datetime1">
              <a:rPr lang="en-US" smtClean="0"/>
              <a:t>2022-02-06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6DAB3-5AFE-456F-A703-15BE4DD86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99E13-282F-4500-87D8-68CB9552B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7186-1B00-448D-9FBA-6665F2D4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19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A3B882-0DA0-4375-88FE-671ADB246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A03EF-CD93-4555-83CA-5CFBEF6DD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B3C30-87D6-4DF5-921F-224C2BDDE4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3042F-0C4D-408E-B999-FF014D389E3B}" type="datetime1">
              <a:rPr lang="en-US" smtClean="0"/>
              <a:t>2022-02-06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B1A55-9401-4EA6-ABB7-FC2B3F969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COMP 4331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9523D-AF39-4052-A438-010BCD6019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17186-1B00-448D-9FBA-6665F2D46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250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hyperlink" Target="https://www.anaconda.com/products/individual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" y="225425"/>
            <a:ext cx="12195810" cy="646176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1766656"/>
            <a:ext cx="9144000" cy="1743307"/>
          </a:xfrm>
        </p:spPr>
        <p:txBody>
          <a:bodyPr/>
          <a:lstStyle/>
          <a:p>
            <a:r>
              <a:rPr lang="en-US" altLang="zh-CN" sz="4000" kern="0" spc="0" dirty="0">
                <a:solidFill>
                  <a:schemeClr val="bg1"/>
                </a:solidFill>
                <a:effectLst/>
                <a:uFillTx/>
              </a:rPr>
              <a:t>Tutorial 1: Environment Setup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endParaRPr lang="zh-CN" altLang="en-US" kern="0" spc="0" dirty="0"/>
          </a:p>
          <a:p>
            <a:r>
              <a:rPr lang="en-US" altLang="zh-CN" kern="0" spc="0" dirty="0">
                <a:solidFill>
                  <a:schemeClr val="bg1"/>
                </a:solidFill>
              </a:rPr>
              <a:t>TA: Yimin Zheng</a:t>
            </a:r>
          </a:p>
          <a:p>
            <a:r>
              <a:rPr lang="en-US" altLang="zh-CN" kern="0" spc="0" dirty="0">
                <a:solidFill>
                  <a:schemeClr val="bg1"/>
                </a:solidFill>
              </a:rPr>
              <a:t>yzhengbs@cse.ust.hk</a:t>
            </a:r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245870"/>
            <a:ext cx="12195175" cy="77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副标题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393065" y="535940"/>
            <a:ext cx="10852150" cy="608965"/>
          </a:xfrm>
          <a:prstGeom prst="rect">
            <a:avLst/>
          </a:prstGeom>
        </p:spPr>
        <p:txBody>
          <a:bodyPr vert="horz" lIns="101600" tIns="38100" rIns="76200" bIns="38100" rtlCol="0">
            <a:noAutofit/>
          </a:bodyPr>
          <a:lstStyle>
            <a:lvl1pPr mar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200" kern="0" spc="0" dirty="0">
                <a:solidFill>
                  <a:schemeClr val="bg1"/>
                </a:solidFill>
              </a:rPr>
              <a:t>COMP 4211 Machine Learning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720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" y="225425"/>
            <a:ext cx="12202795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kern="0" dirty="0">
                <a:solidFill>
                  <a:schemeClr val="bg1"/>
                </a:solidFill>
              </a:rPr>
              <a:t>JupyterLab</a:t>
            </a:r>
            <a:endParaRPr lang="en-US" altLang="zh-CN" sz="3200" b="0" kern="0" spc="0" dirty="0">
              <a:solidFill>
                <a:schemeClr val="bg1"/>
              </a:solidFill>
              <a:uFillTx/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05F3655-1462-43AA-8070-6ABEC0648303}"/>
              </a:ext>
            </a:extLst>
          </p:cNvPr>
          <p:cNvSpPr txBox="1">
            <a:spLocks/>
          </p:cNvSpPr>
          <p:nvPr/>
        </p:nvSpPr>
        <p:spPr>
          <a:xfrm>
            <a:off x="838200" y="4607511"/>
            <a:ext cx="10515600" cy="1748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A635F-7E00-4059-89C9-27A8E83CE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7186-1B00-448D-9FBA-6665F2D46091}" type="slidenum">
              <a:rPr lang="en-US" smtClean="0"/>
              <a:t>10</a:t>
            </a:fld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7A0AC56-7D1F-4FC4-B8C9-E9A1D6E4A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595"/>
            <a:ext cx="10968318" cy="48807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JupyterLab is a web-based interactive coding environment for machine learning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Activate conda environment first!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6"/>
                </a:solidFill>
              </a:rPr>
              <a:t>conda activate </a:t>
            </a:r>
            <a:r>
              <a:rPr lang="en-US" i="1" dirty="0" err="1">
                <a:solidFill>
                  <a:schemeClr val="accent6"/>
                </a:solidFill>
              </a:rPr>
              <a:t>env_name</a:t>
            </a:r>
            <a:endParaRPr lang="en-US" i="1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dirty="0"/>
              <a:t>Install JupyterLab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6"/>
                </a:solidFill>
              </a:rPr>
              <a:t>conda install -c conda-forge </a:t>
            </a:r>
            <a:r>
              <a:rPr lang="en-US" dirty="0" err="1">
                <a:solidFill>
                  <a:schemeClr val="accent6"/>
                </a:solidFill>
              </a:rPr>
              <a:t>jupyterlab</a:t>
            </a:r>
            <a:endParaRPr lang="en-US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dirty="0"/>
              <a:t>Run JupyterLab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6"/>
                </a:solidFill>
              </a:rPr>
              <a:t>jupyter</a:t>
            </a:r>
            <a:r>
              <a:rPr lang="en-US" dirty="0">
                <a:solidFill>
                  <a:schemeClr val="accent6"/>
                </a:solidFill>
              </a:rPr>
              <a:t> lab </a:t>
            </a:r>
            <a:r>
              <a:rPr lang="en-US" dirty="0"/>
              <a:t>(default port 8888) </a:t>
            </a:r>
            <a:endParaRPr lang="en-US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en-US" dirty="0" err="1">
                <a:solidFill>
                  <a:schemeClr val="accent6"/>
                </a:solidFill>
              </a:rPr>
              <a:t>jupyter</a:t>
            </a:r>
            <a:r>
              <a:rPr lang="en-US" dirty="0">
                <a:solidFill>
                  <a:schemeClr val="accent6"/>
                </a:solidFill>
              </a:rPr>
              <a:t> lab –port=</a:t>
            </a:r>
            <a:r>
              <a:rPr lang="en-US" i="1" dirty="0" err="1">
                <a:solidFill>
                  <a:schemeClr val="accent6"/>
                </a:solidFill>
              </a:rPr>
              <a:t>port_number</a:t>
            </a:r>
            <a:r>
              <a:rPr lang="en-US" i="1" dirty="0">
                <a:solidFill>
                  <a:schemeClr val="accent6"/>
                </a:solidFill>
              </a:rPr>
              <a:t> </a:t>
            </a:r>
            <a:r>
              <a:rPr lang="en-US" dirty="0"/>
              <a:t>(optionally with another port) </a:t>
            </a:r>
          </a:p>
          <a:p>
            <a:endParaRPr lang="en-US" dirty="0"/>
          </a:p>
        </p:txBody>
      </p:sp>
      <p:pic>
        <p:nvPicPr>
          <p:cNvPr id="15" name="Picture 1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7C21BE7-C515-462B-943D-924CD27A4BF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882" y="1932725"/>
            <a:ext cx="4382278" cy="2992549"/>
          </a:xfrm>
          <a:prstGeom prst="rect">
            <a:avLst/>
          </a:prstGeom>
          <a:solidFill>
            <a:srgbClr val="FFFFFF">
              <a:shade val="85000"/>
            </a:srgbClr>
          </a:solidFill>
          <a:ln w="635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63784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" y="225425"/>
            <a:ext cx="12202795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b="0" kern="0" spc="0">
                <a:solidFill>
                  <a:schemeClr val="bg1"/>
                </a:solidFill>
                <a:uFillTx/>
              </a:rPr>
              <a:t>Computational resource</a:t>
            </a:r>
            <a:endParaRPr lang="en-US" altLang="zh-CN" sz="3200" b="0" kern="0" spc="0" dirty="0">
              <a:solidFill>
                <a:schemeClr val="bg1"/>
              </a:solidFill>
              <a:uFillTx/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05F3655-1462-43AA-8070-6ABEC0648303}"/>
              </a:ext>
            </a:extLst>
          </p:cNvPr>
          <p:cNvSpPr txBox="1">
            <a:spLocks/>
          </p:cNvSpPr>
          <p:nvPr/>
        </p:nvSpPr>
        <p:spPr>
          <a:xfrm>
            <a:off x="838200" y="4607511"/>
            <a:ext cx="10515600" cy="1748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D02C09A-71C6-4812-A333-7BE401863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595"/>
            <a:ext cx="11233728" cy="48807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Personal computer</a:t>
            </a:r>
          </a:p>
          <a:p>
            <a:pPr marL="0" indent="0">
              <a:buNone/>
            </a:pPr>
            <a:r>
              <a:rPr lang="en-US" dirty="0"/>
              <a:t>Google Colab</a:t>
            </a:r>
          </a:p>
          <a:p>
            <a:r>
              <a:rPr lang="en-US" dirty="0"/>
              <a:t>https://colab.research.google.com/notebooks/intro.ipynb</a:t>
            </a:r>
          </a:p>
          <a:p>
            <a:pPr marL="0" indent="0">
              <a:buNone/>
            </a:pPr>
            <a:r>
              <a:rPr lang="en-US" dirty="0"/>
              <a:t>Remote servers available for Undergraduate</a:t>
            </a:r>
          </a:p>
          <a:p>
            <a:r>
              <a:rPr lang="en-US" dirty="0"/>
              <a:t>https://cssystem.cse.ust.hk/Facilities/ug_cluster/gpu.html</a:t>
            </a:r>
          </a:p>
          <a:p>
            <a:pPr lvl="1"/>
            <a:r>
              <a:rPr lang="en-US" dirty="0"/>
              <a:t>ugcpu.cse.ust.hk (available to UG(CSE?))</a:t>
            </a:r>
          </a:p>
          <a:p>
            <a:pPr marL="0" indent="0">
              <a:buNone/>
            </a:pPr>
            <a:r>
              <a:rPr lang="en-US" dirty="0"/>
              <a:t>Undergraduate Laboratories</a:t>
            </a:r>
          </a:p>
          <a:p>
            <a:r>
              <a:rPr lang="en-US" dirty="0"/>
              <a:t>https://cssystem.cse.ust.hk/Facilities/index.html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9B6237-61B3-4FF7-A308-9E8F95E2E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7186-1B00-448D-9FBA-6665F2D46091}" type="slidenum">
              <a:rPr lang="en-US" smtClean="0"/>
              <a:t>11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695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3810" y="1343025"/>
            <a:ext cx="12202160" cy="3511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5080" y="1737995"/>
            <a:ext cx="12202160" cy="27209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3810" y="2091690"/>
            <a:ext cx="12202160" cy="201295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195" y="2750820"/>
            <a:ext cx="10852150" cy="69405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400" b="0" kern="0" spc="0">
                <a:solidFill>
                  <a:schemeClr val="bg1"/>
                </a:solidFill>
                <a:uFillTx/>
                <a:sym typeface="+mn-ea"/>
              </a:rPr>
              <a:t>Thanks!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4F8A063-7F60-4008-83F4-09F58C875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7186-1B00-448D-9FBA-6665F2D46091}" type="slidenum">
              <a:rPr lang="en-US" smtClean="0"/>
              <a:t>12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" y="225425"/>
            <a:ext cx="12202795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b="0" kern="0" spc="0">
                <a:solidFill>
                  <a:schemeClr val="bg1"/>
                </a:solidFill>
                <a:uFillTx/>
              </a:rPr>
              <a:t>Outline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69925" y="2858134"/>
            <a:ext cx="6294292" cy="690245"/>
          </a:xfrm>
          <a:prstGeom prst="round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l">
              <a:buClrTx/>
              <a:buSzTx/>
              <a:buFontTx/>
            </a:pPr>
            <a:endParaRPr 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2650" y="2973069"/>
            <a:ext cx="57308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tx1"/>
                </a:solidFill>
              </a:rPr>
              <a:t>Computational resource</a:t>
            </a: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669925" y="1747519"/>
            <a:ext cx="6294292" cy="690245"/>
          </a:xfrm>
          <a:prstGeom prst="round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l">
              <a:buClrTx/>
              <a:buSzTx/>
              <a:buFontTx/>
            </a:pPr>
            <a:endParaRPr 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78204" y="1862454"/>
            <a:ext cx="6086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Software: Anaconda, Jupyterlab, Python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" y="225425"/>
            <a:ext cx="12202795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kern="0" dirty="0">
                <a:solidFill>
                  <a:schemeClr val="bg1"/>
                </a:solidFill>
              </a:rPr>
              <a:t>Anaconda</a:t>
            </a:r>
            <a:endParaRPr lang="en-US" altLang="zh-CN" sz="3200" b="0" kern="0" spc="0" dirty="0">
              <a:solidFill>
                <a:schemeClr val="bg1"/>
              </a:solidFill>
              <a:uFillTx/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05F3655-1462-43AA-8070-6ABEC0648303}"/>
              </a:ext>
            </a:extLst>
          </p:cNvPr>
          <p:cNvSpPr txBox="1">
            <a:spLocks/>
          </p:cNvSpPr>
          <p:nvPr/>
        </p:nvSpPr>
        <p:spPr>
          <a:xfrm>
            <a:off x="838200" y="4607511"/>
            <a:ext cx="10515600" cy="1748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D02C09A-71C6-4812-A333-7BE401863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595"/>
            <a:ext cx="10835936" cy="4880755"/>
          </a:xfrm>
        </p:spPr>
        <p:txBody>
          <a:bodyPr/>
          <a:lstStyle/>
          <a:p>
            <a:r>
              <a:rPr lang="en-US" b="1" dirty="0"/>
              <a:t>Anaconda</a:t>
            </a:r>
            <a:r>
              <a:rPr lang="en-US" dirty="0"/>
              <a:t> provides handy tools for writing machine learning code.</a:t>
            </a:r>
          </a:p>
          <a:p>
            <a:r>
              <a:rPr lang="en-US" dirty="0"/>
              <a:t>Conda, Jupyterlab, Python, Pytorch, and more</a:t>
            </a:r>
          </a:p>
        </p:txBody>
      </p:sp>
      <p:pic>
        <p:nvPicPr>
          <p:cNvPr id="13" name="Picture 12" descr="Image result for anaconda data science">
            <a:extLst>
              <a:ext uri="{FF2B5EF4-FFF2-40B4-BE49-F238E27FC236}">
                <a16:creationId xmlns:a16="http://schemas.microsoft.com/office/drawing/2014/main" id="{1897CD9A-780F-4125-A67A-36E9A12443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7" t="7105" r="27304" b="4501"/>
          <a:stretch/>
        </p:blipFill>
        <p:spPr bwMode="auto">
          <a:xfrm>
            <a:off x="1131959" y="2887989"/>
            <a:ext cx="6004475" cy="3439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ECB66-80EE-4BFB-AC01-40AB86B7B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7186-1B00-448D-9FBA-6665F2D46091}" type="slidenum">
              <a:rPr lang="en-US" smtClean="0"/>
              <a:t>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0023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" y="225425"/>
            <a:ext cx="12202795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b="0" kern="0" spc="0" dirty="0">
                <a:solidFill>
                  <a:schemeClr val="bg1"/>
                </a:solidFill>
                <a:uFillTx/>
              </a:rPr>
              <a:t>Conda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05F3655-1462-43AA-8070-6ABEC0648303}"/>
              </a:ext>
            </a:extLst>
          </p:cNvPr>
          <p:cNvSpPr txBox="1">
            <a:spLocks/>
          </p:cNvSpPr>
          <p:nvPr/>
        </p:nvSpPr>
        <p:spPr>
          <a:xfrm>
            <a:off x="838200" y="4607511"/>
            <a:ext cx="10515600" cy="1748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D02C09A-71C6-4812-A333-7BE401863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75595"/>
            <a:ext cx="10810875" cy="488075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Conda</a:t>
            </a:r>
            <a:r>
              <a:rPr lang="en-US" dirty="0"/>
              <a:t> is a cross-platform </a:t>
            </a:r>
            <a:r>
              <a:rPr lang="en-US" b="1" dirty="0"/>
              <a:t>package manager</a:t>
            </a:r>
            <a:r>
              <a:rPr lang="en-US" dirty="0"/>
              <a:t> and </a:t>
            </a:r>
            <a:r>
              <a:rPr lang="en-US" b="1" dirty="0"/>
              <a:t>environment management</a:t>
            </a:r>
            <a:r>
              <a:rPr lang="en-US" dirty="0"/>
              <a:t> system.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is an environment?</a:t>
            </a:r>
          </a:p>
          <a:p>
            <a:pPr lvl="1"/>
            <a:r>
              <a:rPr lang="en-US" dirty="0"/>
              <a:t>A conda environment is a directory that contains a specific collection of packages that you have installed.</a:t>
            </a:r>
          </a:p>
          <a:p>
            <a:r>
              <a:rPr lang="en-US" dirty="0"/>
              <a:t>Why environment management?</a:t>
            </a:r>
          </a:p>
          <a:p>
            <a:pPr lvl="1"/>
            <a:r>
              <a:rPr lang="en-US" dirty="0"/>
              <a:t>Use multiple versions of a package</a:t>
            </a:r>
          </a:p>
          <a:p>
            <a:pPr lvl="1"/>
            <a:r>
              <a:rPr lang="en-US" dirty="0"/>
              <a:t>Avoid package confliction, e.g., Pytorch and Tensorflow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257C69-0F5F-4880-8C6F-A62A88676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7186-1B00-448D-9FBA-6665F2D46091}" type="slidenum">
              <a:rPr lang="en-US" smtClean="0"/>
              <a:t>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8891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BB6547A-CB35-44A1-AA2D-D318829862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623" y="1996158"/>
            <a:ext cx="9800754" cy="4291071"/>
          </a:xfrm>
          <a:prstGeom prst="rect">
            <a:avLst/>
          </a:prstGeom>
        </p:spPr>
      </p:pic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" y="225425"/>
            <a:ext cx="12202795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b="0" kern="0" spc="0" dirty="0">
                <a:solidFill>
                  <a:schemeClr val="bg1"/>
                </a:solidFill>
                <a:uFillTx/>
              </a:rPr>
              <a:t>Anaconda installation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0EED0ECC-C940-444C-8EA8-A57345A24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595"/>
            <a:ext cx="10515600" cy="4880755"/>
          </a:xfrm>
        </p:spPr>
        <p:txBody>
          <a:bodyPr/>
          <a:lstStyle/>
          <a:p>
            <a:r>
              <a:rPr lang="en-US" dirty="0"/>
              <a:t>Download from </a:t>
            </a:r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https://www.anaconda.com/products/individual</a:t>
            </a:r>
            <a:endParaRPr lang="en-US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05F3655-1462-43AA-8070-6ABEC0648303}"/>
              </a:ext>
            </a:extLst>
          </p:cNvPr>
          <p:cNvSpPr txBox="1">
            <a:spLocks/>
          </p:cNvSpPr>
          <p:nvPr/>
        </p:nvSpPr>
        <p:spPr>
          <a:xfrm>
            <a:off x="838200" y="4607511"/>
            <a:ext cx="10515600" cy="1748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350101-58AE-4739-82C0-F55DB098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7186-1B00-448D-9FBA-6665F2D46091}" type="slidenum">
              <a:rPr lang="en-US" smtClean="0"/>
              <a:t>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3824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" y="225425"/>
            <a:ext cx="12202795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b="0" kern="0" spc="0" dirty="0">
                <a:solidFill>
                  <a:schemeClr val="bg1"/>
                </a:solidFill>
                <a:uFillTx/>
              </a:rPr>
              <a:t>Anaconda i</a:t>
            </a:r>
            <a:r>
              <a:rPr lang="en-US" altLang="zh-CN" sz="3200" kern="0" dirty="0">
                <a:solidFill>
                  <a:schemeClr val="bg1"/>
                </a:solidFill>
              </a:rPr>
              <a:t>n</a:t>
            </a:r>
            <a:r>
              <a:rPr lang="en-US" altLang="zh-CN" sz="3200" b="0" kern="0" spc="0" dirty="0">
                <a:solidFill>
                  <a:schemeClr val="bg1"/>
                </a:solidFill>
                <a:uFillTx/>
              </a:rPr>
              <a:t>terface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C7F339C-C0A3-4598-9F6A-319100DE50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72200" y="1398356"/>
            <a:ext cx="5181600" cy="4351338"/>
          </a:xfrm>
        </p:spPr>
        <p:txBody>
          <a:bodyPr/>
          <a:lstStyle/>
          <a:p>
            <a:r>
              <a:rPr lang="en-US" dirty="0"/>
              <a:t>Graphic user interface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B55573B-451B-449C-94D1-3F2437511E36}"/>
              </a:ext>
            </a:extLst>
          </p:cNvPr>
          <p:cNvSpPr txBox="1">
            <a:spLocks/>
          </p:cNvSpPr>
          <p:nvPr/>
        </p:nvSpPr>
        <p:spPr>
          <a:xfrm>
            <a:off x="838200" y="1398356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Command </a:t>
            </a:r>
            <a:r>
              <a:rPr lang="en-US"/>
              <a:t>line interface</a:t>
            </a:r>
            <a:endParaRPr lang="en-US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64E4D80-135A-4C13-A5A7-6783223FCC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832" y="2006554"/>
            <a:ext cx="5371338" cy="4016961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F903798-E3BF-496A-85CA-0B35C125A5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997" y="2006554"/>
            <a:ext cx="3665538" cy="1531753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CA64D-32C2-45A4-8688-F2F3B552C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7186-1B00-448D-9FBA-6665F2D46091}" type="slidenum">
              <a:rPr lang="en-US" smtClean="0"/>
              <a:t>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3000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" y="225425"/>
            <a:ext cx="12202795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kern="0" dirty="0">
                <a:solidFill>
                  <a:schemeClr val="bg1"/>
                </a:solidFill>
              </a:rPr>
              <a:t>Conda commands</a:t>
            </a:r>
            <a:endParaRPr lang="en-US" altLang="zh-CN" sz="3200" b="0" kern="0" spc="0" dirty="0">
              <a:solidFill>
                <a:schemeClr val="bg1"/>
              </a:solidFill>
              <a:uFillTx/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05F3655-1462-43AA-8070-6ABEC0648303}"/>
              </a:ext>
            </a:extLst>
          </p:cNvPr>
          <p:cNvSpPr txBox="1">
            <a:spLocks/>
          </p:cNvSpPr>
          <p:nvPr/>
        </p:nvSpPr>
        <p:spPr>
          <a:xfrm>
            <a:off x="838200" y="4607511"/>
            <a:ext cx="10515600" cy="1748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D02C09A-71C6-4812-A333-7BE401863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595"/>
            <a:ext cx="10968318" cy="4880755"/>
          </a:xfrm>
        </p:spPr>
        <p:txBody>
          <a:bodyPr>
            <a:normAutofit lnSpcReduction="10000"/>
          </a:bodyPr>
          <a:lstStyle/>
          <a:p>
            <a:pPr marL="0" indent="0" defTabSz="365760">
              <a:buNone/>
              <a:tabLst>
                <a:tab pos="365760" algn="l"/>
              </a:tabLst>
            </a:pPr>
            <a:r>
              <a:rPr lang="en-US" dirty="0"/>
              <a:t>Environment management</a:t>
            </a:r>
          </a:p>
          <a:p>
            <a:pPr marL="457200" lvl="1" indent="0" defTabSz="365760">
              <a:buNone/>
              <a:tabLst>
                <a:tab pos="365760" algn="l"/>
              </a:tabLst>
            </a:pPr>
            <a:r>
              <a:rPr lang="en-US" dirty="0">
                <a:solidFill>
                  <a:schemeClr val="accent6"/>
                </a:solidFill>
              </a:rPr>
              <a:t>conda create -n </a:t>
            </a:r>
            <a:r>
              <a:rPr lang="en-US" i="1" dirty="0" err="1">
                <a:solidFill>
                  <a:schemeClr val="accent6"/>
                </a:solidFill>
              </a:rPr>
              <a:t>env_name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(Create a conda environment)</a:t>
            </a:r>
          </a:p>
          <a:p>
            <a:pPr marL="457200" lvl="1" indent="0" defTabSz="365760">
              <a:buNone/>
              <a:tabLst>
                <a:tab pos="365760" algn="l"/>
              </a:tabLst>
            </a:pPr>
            <a:r>
              <a:rPr lang="en-US" dirty="0">
                <a:solidFill>
                  <a:schemeClr val="accent6"/>
                </a:solidFill>
              </a:rPr>
              <a:t>conda activate </a:t>
            </a:r>
            <a:r>
              <a:rPr lang="en-US" i="1" dirty="0" err="1">
                <a:solidFill>
                  <a:schemeClr val="accent6"/>
                </a:solidFill>
              </a:rPr>
              <a:t>env_name</a:t>
            </a:r>
            <a:r>
              <a:rPr lang="en-US" dirty="0"/>
              <a:t> (Activate the environment to use it)</a:t>
            </a:r>
            <a:endParaRPr lang="en-US" i="1" u="sng" dirty="0">
              <a:solidFill>
                <a:schemeClr val="accent6"/>
              </a:solidFill>
            </a:endParaRPr>
          </a:p>
          <a:p>
            <a:pPr marL="457200" lvl="1" indent="0" defTabSz="365760">
              <a:buNone/>
              <a:tabLst>
                <a:tab pos="365760" algn="l"/>
              </a:tabLst>
            </a:pPr>
            <a:r>
              <a:rPr lang="en-US" dirty="0">
                <a:solidFill>
                  <a:schemeClr val="accent6"/>
                </a:solidFill>
              </a:rPr>
              <a:t>conda deactivate</a:t>
            </a:r>
            <a:r>
              <a:rPr lang="en-US" dirty="0"/>
              <a:t> (Deactivate the environment)</a:t>
            </a:r>
            <a:endParaRPr lang="en-US" dirty="0">
              <a:solidFill>
                <a:schemeClr val="accent6"/>
              </a:solidFill>
            </a:endParaRPr>
          </a:p>
          <a:p>
            <a:pPr marL="457200" lvl="1" indent="0" defTabSz="365760">
              <a:buNone/>
              <a:tabLst>
                <a:tab pos="365760" algn="l"/>
              </a:tabLst>
            </a:pPr>
            <a:r>
              <a:rPr lang="en-US" dirty="0">
                <a:solidFill>
                  <a:schemeClr val="accent6"/>
                </a:solidFill>
              </a:rPr>
              <a:t>conda info --</a:t>
            </a:r>
            <a:r>
              <a:rPr lang="en-US" dirty="0" err="1">
                <a:solidFill>
                  <a:schemeClr val="accent6"/>
                </a:solidFill>
              </a:rPr>
              <a:t>envs</a:t>
            </a:r>
            <a:r>
              <a:rPr lang="en-US" dirty="0"/>
              <a:t> (Get a list of all my environments)</a:t>
            </a:r>
            <a:endParaRPr lang="en-US" dirty="0">
              <a:solidFill>
                <a:schemeClr val="accent6"/>
              </a:solidFill>
            </a:endParaRPr>
          </a:p>
          <a:p>
            <a:pPr defTabSz="365760">
              <a:tabLst>
                <a:tab pos="365760" algn="l"/>
              </a:tabLst>
            </a:pPr>
            <a:endParaRPr lang="en-US" dirty="0"/>
          </a:p>
          <a:p>
            <a:pPr marL="0" indent="0" defTabSz="365760">
              <a:buNone/>
              <a:tabLst>
                <a:tab pos="365760" algn="l"/>
              </a:tabLst>
            </a:pPr>
            <a:r>
              <a:rPr lang="en-US" dirty="0"/>
              <a:t>Package management</a:t>
            </a:r>
          </a:p>
          <a:p>
            <a:pPr marL="457200" lvl="1" indent="0" defTabSz="365760">
              <a:buNone/>
              <a:tabLst>
                <a:tab pos="365760" algn="l"/>
              </a:tabLst>
            </a:pPr>
            <a:r>
              <a:rPr lang="en-US" dirty="0">
                <a:solidFill>
                  <a:schemeClr val="accent6"/>
                </a:solidFill>
              </a:rPr>
              <a:t>conda list</a:t>
            </a:r>
            <a:r>
              <a:rPr lang="en-US" dirty="0"/>
              <a:t> (View list of packages and versions installed in active environment)</a:t>
            </a:r>
            <a:endParaRPr lang="en-US" dirty="0">
              <a:solidFill>
                <a:schemeClr val="accent6"/>
              </a:solidFill>
            </a:endParaRPr>
          </a:p>
          <a:p>
            <a:pPr marL="457200" lvl="1" indent="0" defTabSz="365760">
              <a:buNone/>
              <a:tabLst>
                <a:tab pos="365760" algn="l"/>
              </a:tabLst>
            </a:pPr>
            <a:r>
              <a:rPr lang="en-US" dirty="0">
                <a:solidFill>
                  <a:schemeClr val="accent6"/>
                </a:solidFill>
              </a:rPr>
              <a:t>conda install </a:t>
            </a:r>
            <a:r>
              <a:rPr lang="en-US" dirty="0" err="1">
                <a:solidFill>
                  <a:schemeClr val="accent6"/>
                </a:solidFill>
              </a:rPr>
              <a:t>pkg_name</a:t>
            </a:r>
            <a:r>
              <a:rPr lang="en-US" dirty="0"/>
              <a:t> (Install new package in the current environment, e.g. python=3.9, </a:t>
            </a:r>
            <a:r>
              <a:rPr lang="en-US" dirty="0" err="1"/>
              <a:t>numpy</a:t>
            </a:r>
            <a:r>
              <a:rPr lang="en-US" dirty="0"/>
              <a:t>, matplotlib, pandas, </a:t>
            </a:r>
            <a:r>
              <a:rPr lang="en-US" dirty="0" err="1"/>
              <a:t>scipy</a:t>
            </a:r>
            <a:r>
              <a:rPr lang="en-US" dirty="0"/>
              <a:t>)</a:t>
            </a:r>
            <a:endParaRPr lang="en-US" i="1" dirty="0"/>
          </a:p>
          <a:p>
            <a:pPr marL="457200" lvl="1" indent="0" defTabSz="365760">
              <a:buNone/>
              <a:tabLst>
                <a:tab pos="365760" algn="l"/>
              </a:tabLst>
            </a:pPr>
            <a:r>
              <a:rPr lang="en-US" dirty="0">
                <a:solidFill>
                  <a:schemeClr val="accent6"/>
                </a:solidFill>
              </a:rPr>
              <a:t>conda update</a:t>
            </a:r>
            <a:r>
              <a:rPr lang="en-US" dirty="0"/>
              <a:t> </a:t>
            </a:r>
            <a:r>
              <a:rPr lang="en-US" i="1" dirty="0" err="1">
                <a:solidFill>
                  <a:schemeClr val="accent6"/>
                </a:solidFill>
              </a:rPr>
              <a:t>pkg_name</a:t>
            </a:r>
            <a:r>
              <a:rPr lang="en-US" dirty="0"/>
              <a:t> (Update package in the current environment)</a:t>
            </a:r>
          </a:p>
          <a:p>
            <a:pPr marL="457200" lvl="1" indent="0" defTabSz="365760">
              <a:buNone/>
              <a:tabLst>
                <a:tab pos="365760" algn="l"/>
              </a:tabLst>
            </a:pPr>
            <a:r>
              <a:rPr lang="en-US" dirty="0">
                <a:solidFill>
                  <a:schemeClr val="accent6"/>
                </a:solidFill>
              </a:rPr>
              <a:t>conda uninstall </a:t>
            </a:r>
            <a:r>
              <a:rPr lang="en-US" i="1" dirty="0" err="1">
                <a:solidFill>
                  <a:schemeClr val="accent6"/>
                </a:solidFill>
              </a:rPr>
              <a:t>pkg_name</a:t>
            </a:r>
            <a:r>
              <a:rPr lang="en-US" dirty="0"/>
              <a:t> (Uninstall package from the current environment)</a:t>
            </a:r>
            <a:endParaRPr lang="en-US" i="1" u="sng" dirty="0">
              <a:solidFill>
                <a:schemeClr val="accent6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A635F-7E00-4059-89C9-27A8E83CE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7186-1B00-448D-9FBA-6665F2D46091}" type="slidenum">
              <a:rPr lang="en-US" smtClean="0"/>
              <a:t>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93836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" y="225425"/>
            <a:ext cx="12202795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b="0" kern="0" spc="0" dirty="0">
                <a:solidFill>
                  <a:schemeClr val="bg1"/>
                </a:solidFill>
                <a:uFillTx/>
              </a:rPr>
              <a:t>Python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0EED0ECC-C940-444C-8EA8-A57345A24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595"/>
            <a:ext cx="10515600" cy="488075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Python</a:t>
            </a:r>
            <a:r>
              <a:rPr lang="en-US" dirty="0"/>
              <a:t> is a simple and elegant </a:t>
            </a:r>
            <a:r>
              <a:rPr lang="en-US" b="1" dirty="0"/>
              <a:t>programming language</a:t>
            </a:r>
            <a:r>
              <a:rPr lang="en-US" dirty="0"/>
              <a:t>; it is like human’s languages.</a:t>
            </a:r>
          </a:p>
          <a:p>
            <a:pPr marL="457200" lvl="1" indent="0">
              <a:buNone/>
            </a:pPr>
            <a:r>
              <a:rPr lang="en-US" dirty="0"/>
              <a:t>Print “Hello, world!” in C and Python: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Python is used in many areas, including machine learning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5D209F-C664-47EA-B410-AE820DD9E973}"/>
              </a:ext>
            </a:extLst>
          </p:cNvPr>
          <p:cNvSpPr txBox="1"/>
          <p:nvPr/>
        </p:nvSpPr>
        <p:spPr>
          <a:xfrm>
            <a:off x="2382216" y="2715616"/>
            <a:ext cx="3373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C programming</a:t>
            </a:r>
            <a:r>
              <a:rPr lang="en-US" altLang="zh-CN" sz="1400" b="1" dirty="0"/>
              <a:t> </a:t>
            </a:r>
            <a:r>
              <a:rPr lang="en-US" altLang="zh-CN" sz="2400" b="1" dirty="0"/>
              <a:t>language</a:t>
            </a:r>
            <a:r>
              <a:rPr lang="en-CN" sz="1400" b="1" dirty="0"/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CDEFA0-446A-4279-9653-DA78F4E7D36C}"/>
              </a:ext>
            </a:extLst>
          </p:cNvPr>
          <p:cNvSpPr txBox="1"/>
          <p:nvPr/>
        </p:nvSpPr>
        <p:spPr>
          <a:xfrm>
            <a:off x="5924980" y="2715616"/>
            <a:ext cx="4154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</a:t>
            </a:r>
            <a:r>
              <a:rPr lang="en-CN" sz="2400" b="1" dirty="0"/>
              <a:t>ython</a:t>
            </a:r>
            <a:r>
              <a:rPr lang="en-CN" sz="1400" b="1" dirty="0"/>
              <a:t> </a:t>
            </a:r>
            <a:r>
              <a:rPr lang="en-US" altLang="zh-CN" sz="2400" b="1" dirty="0"/>
              <a:t>programming language</a:t>
            </a:r>
            <a:r>
              <a:rPr lang="en-CN" sz="2400" b="1" dirty="0"/>
              <a:t> 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05F3655-1462-43AA-8070-6ABEC0648303}"/>
              </a:ext>
            </a:extLst>
          </p:cNvPr>
          <p:cNvSpPr txBox="1">
            <a:spLocks/>
          </p:cNvSpPr>
          <p:nvPr/>
        </p:nvSpPr>
        <p:spPr>
          <a:xfrm>
            <a:off x="838200" y="4607511"/>
            <a:ext cx="10515600" cy="1748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B6E67966-BDC2-4ADA-B936-7765A293E3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960" y="3288930"/>
            <a:ext cx="2807085" cy="1203036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12" name="Picture 11" descr="Text&#10;&#10;Description automatically generated with medium confidence">
            <a:extLst>
              <a:ext uri="{FF2B5EF4-FFF2-40B4-BE49-F238E27FC236}">
                <a16:creationId xmlns:a16="http://schemas.microsoft.com/office/drawing/2014/main" id="{73DB61F5-FE7D-44EE-80AD-7EF917020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690" y="3285034"/>
            <a:ext cx="2807085" cy="1203036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097B346-BA5E-43FF-9C9B-FCA0C2953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2564" y="4092037"/>
            <a:ext cx="376481" cy="37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3F5F73-35B1-4993-9835-31CFAD501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7186-1B00-448D-9FBA-6665F2D46091}" type="slidenum">
              <a:rPr lang="en-US" smtClean="0"/>
              <a:t>8</a:t>
            </a:fld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" y="225425"/>
            <a:ext cx="12202795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b="0" kern="0" spc="0" dirty="0">
                <a:solidFill>
                  <a:schemeClr val="bg1"/>
                </a:solidFill>
                <a:uFillTx/>
              </a:rPr>
              <a:t>Useful packages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05F3655-1462-43AA-8070-6ABEC0648303}"/>
              </a:ext>
            </a:extLst>
          </p:cNvPr>
          <p:cNvSpPr txBox="1">
            <a:spLocks/>
          </p:cNvSpPr>
          <p:nvPr/>
        </p:nvSpPr>
        <p:spPr>
          <a:xfrm>
            <a:off x="838200" y="4607511"/>
            <a:ext cx="10515600" cy="1748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D02C09A-71C6-4812-A333-7BE401863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595"/>
            <a:ext cx="10968318" cy="48807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/>
              <a:t>numpy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    scientific computation, e.g., matrix multiplication</a:t>
            </a:r>
          </a:p>
          <a:p>
            <a:pPr marL="0" indent="0">
              <a:buNone/>
            </a:pPr>
            <a:r>
              <a:rPr lang="en-US" b="1" dirty="0"/>
              <a:t>matplotlib</a:t>
            </a:r>
          </a:p>
          <a:p>
            <a:pPr marL="0" indent="0">
              <a:buNone/>
            </a:pPr>
            <a:r>
              <a:rPr lang="en-US" dirty="0"/>
              <a:t>    data visualization, e.g., plotting data</a:t>
            </a:r>
          </a:p>
          <a:p>
            <a:pPr marL="0" indent="0">
              <a:buNone/>
            </a:pPr>
            <a:r>
              <a:rPr lang="en-US" b="1" dirty="0"/>
              <a:t>pandas</a:t>
            </a:r>
          </a:p>
          <a:p>
            <a:pPr marL="0" indent="0">
              <a:buNone/>
            </a:pPr>
            <a:r>
              <a:rPr lang="en-US" dirty="0"/>
              <a:t>    data manipulation and analysis, e.g., data cleaning</a:t>
            </a:r>
          </a:p>
          <a:p>
            <a:pPr marL="0" indent="0">
              <a:buNone/>
            </a:pPr>
            <a:r>
              <a:rPr lang="en-US" b="1" dirty="0" err="1"/>
              <a:t>scipy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    technical computing, e.g., optimization, interpolation</a:t>
            </a:r>
          </a:p>
          <a:p>
            <a:pPr marL="0" indent="0">
              <a:buNone/>
            </a:pPr>
            <a:r>
              <a:rPr lang="en-US" b="1" dirty="0"/>
              <a:t>sklearn</a:t>
            </a:r>
          </a:p>
          <a:p>
            <a:pPr marL="0" indent="0">
              <a:buNone/>
            </a:pPr>
            <a:r>
              <a:rPr lang="en-US" dirty="0"/>
              <a:t>    machine learning tools (</a:t>
            </a:r>
            <a:r>
              <a:rPr lang="en-US" dirty="0">
                <a:solidFill>
                  <a:schemeClr val="accent6"/>
                </a:solidFill>
              </a:rPr>
              <a:t>conda install -c conda-forge scikit-learn</a:t>
            </a:r>
            <a:r>
              <a:rPr lang="en-US" dirty="0"/>
              <a:t>), e.g., clustering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A635F-7E00-4059-89C9-27A8E83CE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7186-1B00-448D-9FBA-6665F2D46091}" type="slidenum">
              <a:rPr lang="en-US" smtClean="0"/>
              <a:t>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18877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3069</TotalTime>
  <Words>523</Words>
  <Application>Microsoft Office PowerPoint</Application>
  <PresentationFormat>Widescreen</PresentationFormat>
  <Paragraphs>99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Tutorial 1: Environment Setup</vt:lpstr>
      <vt:lpstr>Outline</vt:lpstr>
      <vt:lpstr>Anaconda</vt:lpstr>
      <vt:lpstr>Conda</vt:lpstr>
      <vt:lpstr>Anaconda installation</vt:lpstr>
      <vt:lpstr>Anaconda interface</vt:lpstr>
      <vt:lpstr>Conda commands</vt:lpstr>
      <vt:lpstr>Python</vt:lpstr>
      <vt:lpstr>Useful packages</vt:lpstr>
      <vt:lpstr>JupyterLab</vt:lpstr>
      <vt:lpstr>Computational resource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1: System Setup</dc:title>
  <dc:creator>Yimin Zheng</dc:creator>
  <cp:lastModifiedBy>Yimin Zheng</cp:lastModifiedBy>
  <cp:revision>453</cp:revision>
  <dcterms:created xsi:type="dcterms:W3CDTF">2021-09-07T07:08:25Z</dcterms:created>
  <dcterms:modified xsi:type="dcterms:W3CDTF">2022-02-06T15:51:36Z</dcterms:modified>
</cp:coreProperties>
</file>