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8"/>
  </p:notesMasterIdLst>
  <p:sldIdLst>
    <p:sldId id="286" r:id="rId2"/>
    <p:sldId id="310" r:id="rId3"/>
    <p:sldId id="313" r:id="rId4"/>
    <p:sldId id="323" r:id="rId5"/>
    <p:sldId id="322" r:id="rId6"/>
    <p:sldId id="321" r:id="rId7"/>
    <p:sldId id="324" r:id="rId8"/>
    <p:sldId id="325" r:id="rId9"/>
    <p:sldId id="326" r:id="rId10"/>
    <p:sldId id="319" r:id="rId11"/>
    <p:sldId id="327" r:id="rId12"/>
    <p:sldId id="328" r:id="rId13"/>
    <p:sldId id="329" r:id="rId14"/>
    <p:sldId id="330" r:id="rId15"/>
    <p:sldId id="263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222" autoAdjust="0"/>
  </p:normalViewPr>
  <p:slideViewPr>
    <p:cSldViewPr snapToGrid="0" snapToObjects="1">
      <p:cViewPr varScale="1">
        <p:scale>
          <a:sx n="71" d="100"/>
          <a:sy n="7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2022-02-28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28/2/2022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28/2/2022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28/2/2022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28/2/2022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28/2/2022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28/2/2022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28/2/2022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28/2/2022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28/2/2022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28/2/2022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28/2/2022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28/2/2022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4,2&amp;seed=0.76327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4: Multilayer </a:t>
            </a:r>
            <a:r>
              <a:rPr lang="en-US" altLang="zh-CN" sz="4000" kern="0" spc="0">
                <a:solidFill>
                  <a:schemeClr val="bg1"/>
                </a:solidFill>
                <a:effectLst/>
                <a:uFillTx/>
              </a:rPr>
              <a:t>Perceptron </a:t>
            </a:r>
            <a:br>
              <a:rPr lang="en-US" altLang="zh-CN" sz="4000" kern="0" spc="0">
                <a:solidFill>
                  <a:schemeClr val="bg1"/>
                </a:solidFill>
                <a:effectLst/>
                <a:uFillTx/>
              </a:rPr>
            </a:br>
            <a:r>
              <a:rPr lang="en-US" altLang="zh-CN" sz="4000" kern="0" spc="0">
                <a:solidFill>
                  <a:schemeClr val="bg1"/>
                </a:solidFill>
                <a:effectLst/>
                <a:uFillTx/>
              </a:rPr>
              <a:t>and </a:t>
            </a:r>
            <a:r>
              <a:rPr lang="en-US" altLang="zh-CN" sz="4000" kern="0" spc="0" dirty="0" err="1">
                <a:solidFill>
                  <a:schemeClr val="bg1"/>
                </a:solidFill>
                <a:effectLst/>
                <a:uFillTx/>
              </a:rPr>
              <a:t>Autograd</a:t>
            </a:r>
            <a:endParaRPr lang="en-US" altLang="zh-CN" sz="4000" kern="0" spc="0" dirty="0"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4211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Neural Network playground [</a:t>
            </a:r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]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3084935-4493-4CD1-948B-7D7677D8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92" y="1197611"/>
            <a:ext cx="8485058" cy="4617974"/>
          </a:xfrm>
          <a:prstGeom prst="rect">
            <a:avLst/>
          </a:prstGeom>
          <a:ln w="3175" cap="sq" cmpd="thickThin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758E54D7-5696-4FAC-8BB3-A53ECF387E60}"/>
              </a:ext>
            </a:extLst>
          </p:cNvPr>
          <p:cNvSpPr txBox="1"/>
          <p:nvPr/>
        </p:nvSpPr>
        <p:spPr>
          <a:xfrm>
            <a:off x="-6350" y="4782483"/>
            <a:ext cx="5123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Pick data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Control number of layers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Control number of neurons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Select activation function (e.g.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Start training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29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 err="1">
                <a:solidFill>
                  <a:schemeClr val="bg1"/>
                </a:solidFill>
                <a:sym typeface="+mn-ea"/>
              </a:rPr>
              <a:t>Autograd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7" name="Picture 1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36D0A03-A8A8-40BD-BDD5-4748FFDC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2" y="5336412"/>
            <a:ext cx="1831068" cy="113614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9792A7E6-8359-47D7-9302-E595590F4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842190"/>
            <a:ext cx="5153801" cy="3291782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F0FD5573-4058-41C4-8410-85D36175B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5336411"/>
            <a:ext cx="2578884" cy="1049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533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Apply </a:t>
            </a:r>
            <a:r>
              <a:rPr lang="en-US" altLang="zh-CN" sz="3200" kern="0" dirty="0" err="1">
                <a:solidFill>
                  <a:schemeClr val="bg1"/>
                </a:solidFill>
                <a:sym typeface="+mn-ea"/>
              </a:rPr>
              <a:t>autograd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 to Sigmoid function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7AC42FC8-0D0D-484C-945A-97F354061D81}"/>
                  </a:ext>
                </a:extLst>
              </p:cNvPr>
              <p:cNvSpPr txBox="1"/>
              <p:nvPr/>
            </p:nvSpPr>
            <p:spPr>
              <a:xfrm>
                <a:off x="669925" y="1378595"/>
                <a:ext cx="11131214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We know sigmoid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and its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Let’s use PyTorch to compute gradient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on Sigmoid function</a:t>
                </a: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7AC42FC8-0D0D-484C-945A-97F35406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378595"/>
                <a:ext cx="11131214" cy="1012072"/>
              </a:xfrm>
              <a:prstGeom prst="rect">
                <a:avLst/>
              </a:prstGeom>
              <a:blipFill>
                <a:blip r:embed="rId3"/>
                <a:stretch>
                  <a:fillRect l="-876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75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Apply </a:t>
            </a:r>
            <a:r>
              <a:rPr lang="en-US" altLang="zh-CN" sz="3200" kern="0" dirty="0" err="1">
                <a:solidFill>
                  <a:schemeClr val="bg1"/>
                </a:solidFill>
                <a:sym typeface="+mn-ea"/>
              </a:rPr>
              <a:t>autograd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 to Sigmoid function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7CA40A-4DAC-467F-891E-E2901DD2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6" y="2568587"/>
            <a:ext cx="4956324" cy="218326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EC9F7489-8F5C-4587-9603-1457A6CD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6" y="5119982"/>
            <a:ext cx="7043192" cy="101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7AC42FC8-0D0D-484C-945A-97F354061D81}"/>
                  </a:ext>
                </a:extLst>
              </p:cNvPr>
              <p:cNvSpPr txBox="1"/>
              <p:nvPr/>
            </p:nvSpPr>
            <p:spPr>
              <a:xfrm>
                <a:off x="669925" y="1378595"/>
                <a:ext cx="11131214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We know sigmoid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and its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Let’s use PyTorch to compute gradient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on Sigmoid function</a:t>
                </a: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7AC42FC8-0D0D-484C-945A-97F35406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378595"/>
                <a:ext cx="11131214" cy="1012072"/>
              </a:xfrm>
              <a:prstGeom prst="rect">
                <a:avLst/>
              </a:prstGeom>
              <a:blipFill>
                <a:blip r:embed="rId5"/>
                <a:stretch>
                  <a:fillRect l="-876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652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Apply </a:t>
            </a:r>
            <a:r>
              <a:rPr lang="en-US" altLang="zh-CN" sz="3200" kern="0" dirty="0" err="1">
                <a:solidFill>
                  <a:schemeClr val="bg1"/>
                </a:solidFill>
                <a:sym typeface="+mn-ea"/>
              </a:rPr>
              <a:t>autograd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 to Sigmoid function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7CA40A-4DAC-467F-891E-E2901DD2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6" y="2568587"/>
            <a:ext cx="4956324" cy="218326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EC9F7489-8F5C-4587-9603-1457A6CD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6" y="5119982"/>
            <a:ext cx="7043192" cy="101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7AC42FC8-0D0D-484C-945A-97F354061D81}"/>
                  </a:ext>
                </a:extLst>
              </p:cNvPr>
              <p:cNvSpPr txBox="1"/>
              <p:nvPr/>
            </p:nvSpPr>
            <p:spPr>
              <a:xfrm>
                <a:off x="669925" y="1378595"/>
                <a:ext cx="11131214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We know sigmoid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and its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Let’s use PyTorch to compute gradient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on Sigmoid function</a:t>
                </a: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7AC42FC8-0D0D-484C-945A-97F35406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378595"/>
                <a:ext cx="11131214" cy="1012072"/>
              </a:xfrm>
              <a:prstGeom prst="rect">
                <a:avLst/>
              </a:prstGeom>
              <a:blipFill>
                <a:blip r:embed="rId5"/>
                <a:stretch>
                  <a:fillRect l="-876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CAC9627-F598-4640-8B08-4C377BC9F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086" y="3808815"/>
            <a:ext cx="5305714" cy="1012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255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34945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2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Code for this tutorial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E92F68-471F-4013-BE33-B8307E714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428726"/>
              </p:ext>
            </p:extLst>
          </p:nvPr>
        </p:nvGraphicFramePr>
        <p:xfrm>
          <a:off x="669925" y="1544862"/>
          <a:ext cx="1578423" cy="88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4" imgW="597960" imgH="335520" progId="Package">
                  <p:embed/>
                </p:oleObj>
              </mc:Choice>
              <mc:Fallback>
                <p:oleObj name="Packager Shell Object" showAsIcon="1" r:id="rId4" imgW="597960" imgH="335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1544862"/>
                        <a:ext cx="1578423" cy="883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9682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Multilayer Perceptron (MLP)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26885-2802-4123-B3FB-30CD87A31F0C}"/>
              </a:ext>
            </a:extLst>
          </p:cNvPr>
          <p:cNvSpPr txBox="1"/>
          <p:nvPr/>
        </p:nvSpPr>
        <p:spPr>
          <a:xfrm>
            <a:off x="669925" y="1461254"/>
            <a:ext cx="104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60000 handwritten-digit images, train a MLP that can classify the digits in new handwritten-digit images</a:t>
            </a:r>
          </a:p>
        </p:txBody>
      </p:sp>
      <p:pic>
        <p:nvPicPr>
          <p:cNvPr id="7172" name="Picture 4" descr="Machine Learning: Improving Classification accuracy on MNIST using Data  Augmentation | by Akash Panchal | Towards Data Science">
            <a:extLst>
              <a:ext uri="{FF2B5EF4-FFF2-40B4-BE49-F238E27FC236}">
                <a16:creationId xmlns:a16="http://schemas.microsoft.com/office/drawing/2014/main" id="{AB7CD68E-461C-431C-A548-96835197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r="607" b="3045"/>
          <a:stretch/>
        </p:blipFill>
        <p:spPr bwMode="auto">
          <a:xfrm>
            <a:off x="3072144" y="2142498"/>
            <a:ext cx="6047711" cy="3462766"/>
          </a:xfrm>
          <a:prstGeom prst="rect">
            <a:avLst/>
          </a:prstGeom>
          <a:ln w="6350" cap="sq" cmpd="thickThin">
            <a:solidFill>
              <a:schemeClr val="tx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6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Multilayer Perceptron (MLP)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26885-2802-4123-B3FB-30CD87A31F0C}"/>
              </a:ext>
            </a:extLst>
          </p:cNvPr>
          <p:cNvSpPr txBox="1"/>
          <p:nvPr/>
        </p:nvSpPr>
        <p:spPr>
          <a:xfrm>
            <a:off x="669925" y="1461254"/>
            <a:ext cx="104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60000 handwritten-digit images, train a MLP that can classify the digits in new handwritten-digit images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8871369-A373-4E5D-BFCA-DC1C2889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2012741"/>
            <a:ext cx="8732520" cy="4161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12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Initialize MLP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487564F-5271-4460-B152-19690A9F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90" y="1573395"/>
            <a:ext cx="4991533" cy="475529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083BA5-93FB-48AE-958B-395D030B8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0" y="2975082"/>
            <a:ext cx="5681590" cy="207423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40065C-F97B-4CB9-83E5-4AF74B3AC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10" y="5167423"/>
            <a:ext cx="4372743" cy="1690577"/>
          </a:xfrm>
          <a:prstGeom prst="rect">
            <a:avLst/>
          </a:prstGeom>
        </p:spPr>
      </p:pic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65D61B-FB8A-463D-89A2-E586D6B86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00" y="1618902"/>
            <a:ext cx="4075339" cy="12334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250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Loading training and testing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DE10B355-71E4-4234-94D1-08AB3FEB6972}"/>
              </a:ext>
            </a:extLst>
          </p:cNvPr>
          <p:cNvSpPr txBox="1"/>
          <p:nvPr/>
        </p:nvSpPr>
        <p:spPr>
          <a:xfrm>
            <a:off x="669925" y="1490008"/>
            <a:ext cx="1113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Loading MNIST dataset (train + 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Note: downloading data costs 5~10 seconds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C6E7975-4A79-44B6-A823-59AC185C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613403"/>
            <a:ext cx="10318533" cy="1923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854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Cross-entropy loss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598F05D5-F272-456B-89C1-549F4C9D2E72}"/>
                  </a:ext>
                </a:extLst>
              </p:cNvPr>
              <p:cNvSpPr txBox="1"/>
              <p:nvPr/>
            </p:nvSpPr>
            <p:spPr>
              <a:xfrm>
                <a:off x="669925" y="1490008"/>
                <a:ext cx="1113121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Cross-entropy loss is a criterion to measure the performance of a classifier.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be the label vector (one-hot),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400" dirty="0"/>
                  <a:t> be a prediction probability vector. Formally, the cross-entropy loss is defined as 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Since all elements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400" dirty="0"/>
                  <a:t> are between 0 and 1, we must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/>
                  <a:t>, the objective will always be non-negative. </a:t>
                </a:r>
              </a:p>
            </p:txBody>
          </p:sp>
        </mc:Choice>
        <mc:Fallback xmlns=""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598F05D5-F272-456B-89C1-549F4C9D2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490008"/>
                <a:ext cx="11131214" cy="3785652"/>
              </a:xfrm>
              <a:prstGeom prst="rect">
                <a:avLst/>
              </a:prstGeom>
              <a:blipFill>
                <a:blip r:embed="rId3"/>
                <a:stretch>
                  <a:fillRect l="-876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898AD097-46FB-4F5D-A00B-BFBD4B667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91" y="3059668"/>
            <a:ext cx="3375953" cy="990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90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Loss function and optimizer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B15C39-EE23-4A43-B751-6680D134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161126"/>
            <a:ext cx="6601327" cy="1267874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63D096D0-27CD-4005-B4AF-B9F0E976FB07}"/>
              </a:ext>
            </a:extLst>
          </p:cNvPr>
          <p:cNvSpPr txBox="1"/>
          <p:nvPr/>
        </p:nvSpPr>
        <p:spPr>
          <a:xfrm>
            <a:off x="669925" y="1490008"/>
            <a:ext cx="1113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Learning rate parameter “</a:t>
            </a:r>
            <a:r>
              <a:rPr lang="en-US" altLang="zh-CN" sz="2400" dirty="0" err="1"/>
              <a:t>lr</a:t>
            </a:r>
            <a:r>
              <a:rPr lang="en-US" altLang="zh-CN" sz="2400" dirty="0"/>
              <a:t>” should be manually tuned (not too big or too small)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74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Train MLP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3D096D0-27CD-4005-B4AF-B9F0E976FB07}"/>
              </a:ext>
            </a:extLst>
          </p:cNvPr>
          <p:cNvSpPr txBox="1"/>
          <p:nvPr/>
        </p:nvSpPr>
        <p:spPr>
          <a:xfrm>
            <a:off x="669925" y="1490008"/>
            <a:ext cx="1113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Typically, one runs the training until convergence. </a:t>
            </a:r>
          </a:p>
          <a:p>
            <a:r>
              <a:rPr lang="en-US" altLang="zh-CN" sz="2400" dirty="0"/>
              <a:t>Here we run for 3 epochs, where one epoch is one full pass over the entire train data.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3AD44E21-888F-4490-8795-D2841DC8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51" y="5632050"/>
            <a:ext cx="2865445" cy="94888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BFAABC-D8DF-40FF-ABB2-4699B020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2613403"/>
            <a:ext cx="6489938" cy="3967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88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Evaluate trained MLP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26F4F-BB71-4A54-9A5F-52F9E22A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20" y="5223424"/>
            <a:ext cx="4305960" cy="36512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988B0F-3E43-4DB9-A88E-5F93BED2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947915"/>
            <a:ext cx="5585065" cy="3640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3015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362</Words>
  <Application>Microsoft Office PowerPoint</Application>
  <PresentationFormat>Widescreen</PresentationFormat>
  <Paragraphs>62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Packager Shell Object</vt:lpstr>
      <vt:lpstr>Tutorial 4: Multilayer Perceptron  and Autograd</vt:lpstr>
      <vt:lpstr>Multilayer Perceptron (MLP)</vt:lpstr>
      <vt:lpstr>Multilayer Perceptron (MLP)</vt:lpstr>
      <vt:lpstr>Initialize MLP</vt:lpstr>
      <vt:lpstr>Loading training and testing data</vt:lpstr>
      <vt:lpstr>Cross-entropy loss</vt:lpstr>
      <vt:lpstr>Loss function and optimizer</vt:lpstr>
      <vt:lpstr>Train MLP</vt:lpstr>
      <vt:lpstr>Evaluate trained MLP</vt:lpstr>
      <vt:lpstr>Neural Network playground [link]</vt:lpstr>
      <vt:lpstr>Autograd</vt:lpstr>
      <vt:lpstr>Apply autograd to Sigmoid function</vt:lpstr>
      <vt:lpstr>Apply autograd to Sigmoid function</vt:lpstr>
      <vt:lpstr>Apply autograd to Sigmoid function</vt:lpstr>
      <vt:lpstr>Thanks!</vt:lpstr>
      <vt:lpstr>Code for this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Yimin Zheng</cp:lastModifiedBy>
  <cp:revision>567</cp:revision>
  <dcterms:created xsi:type="dcterms:W3CDTF">2020-09-25T07:42:11Z</dcterms:created>
  <dcterms:modified xsi:type="dcterms:W3CDTF">2022-02-27T18:00:41Z</dcterms:modified>
</cp:coreProperties>
</file>