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0" r:id="rId1"/>
  </p:sldMasterIdLst>
  <p:notesMasterIdLst>
    <p:notesMasterId r:id="rId24"/>
  </p:notesMasterIdLst>
  <p:handoutMasterIdLst>
    <p:handoutMasterId r:id="rId25"/>
  </p:handoutMasterIdLst>
  <p:sldIdLst>
    <p:sldId id="478" r:id="rId2"/>
    <p:sldId id="454" r:id="rId3"/>
    <p:sldId id="507" r:id="rId4"/>
    <p:sldId id="508" r:id="rId5"/>
    <p:sldId id="500" r:id="rId6"/>
    <p:sldId id="501" r:id="rId7"/>
    <p:sldId id="512" r:id="rId8"/>
    <p:sldId id="451" r:id="rId9"/>
    <p:sldId id="410" r:id="rId10"/>
    <p:sldId id="482" r:id="rId11"/>
    <p:sldId id="503" r:id="rId12"/>
    <p:sldId id="504" r:id="rId13"/>
    <p:sldId id="505" r:id="rId14"/>
    <p:sldId id="506" r:id="rId15"/>
    <p:sldId id="455" r:id="rId16"/>
    <p:sldId id="456" r:id="rId17"/>
    <p:sldId id="458" r:id="rId18"/>
    <p:sldId id="509" r:id="rId19"/>
    <p:sldId id="457" r:id="rId20"/>
    <p:sldId id="459" r:id="rId21"/>
    <p:sldId id="510" r:id="rId22"/>
    <p:sldId id="511" r:id="rId23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990033"/>
    <a:srgbClr val="006600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82035" autoAdjust="0"/>
  </p:normalViewPr>
  <p:slideViewPr>
    <p:cSldViewPr>
      <p:cViewPr varScale="1">
        <p:scale>
          <a:sx n="102" d="100"/>
          <a:sy n="102" d="100"/>
        </p:scale>
        <p:origin x="317" y="-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846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3F24B597-7D33-4698-A419-D773849F8701}" type="datetime1">
              <a:rPr lang="en-US" altLang="en-US"/>
              <a:pPr/>
              <a:t>9/29/2016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5DD02F5-A699-48D6-9600-EF8B15FC40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941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72BEF13A-D0EF-4709-BA92-97B0C1B0281E}" type="datetime1">
              <a:rPr lang="en-US" altLang="en-US"/>
              <a:pPr/>
              <a:t>9/29/2016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06E46160-821D-4DD2-A58C-7765218403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988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307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463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640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6687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875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109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46160-821D-4DD2-A58C-7765218403D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26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138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589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275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145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568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147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856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65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26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033EC0-DC1E-4A3F-A6CC-A0E7C7D718A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6034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BB2243-BFC4-4551-BAAC-3B1EAB36A2C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6932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C0BB7F-D21B-4708-ADEF-04162FC8EFF7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3432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7F0152-355F-471C-9AA4-EE199ABBE7E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13666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5DF096-AB35-4867-90F3-69FF4EC4CA1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0055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766DC0-B55E-4785-BB8F-063353A3CD1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1845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41DB36-E79C-4298-880C-986963590D5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29649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BC365D-50EE-414C-A30A-D9A381CBBD8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978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EF10DE-0011-444B-B633-7F647615787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494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7EE3EE-5D8B-4032-949A-3AE2A0306F6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6147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E180BB70-01BC-4CC8-B1F3-8C3507A9107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2941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1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4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16.png"/><Relationship Id="rId9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-29882" y="609600"/>
            <a:ext cx="9144000" cy="1524000"/>
          </a:xfrm>
          <a:noFill/>
          <a:ln/>
        </p:spPr>
        <p:txBody>
          <a:bodyPr/>
          <a:lstStyle/>
          <a:p>
            <a:r>
              <a:rPr lang="en-US" altLang="en-US" dirty="0" smtClean="0"/>
              <a:t>Lecture 9: Greedy Algorithms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800" dirty="0" smtClean="0"/>
              <a:t>version of </a:t>
            </a:r>
            <a:r>
              <a:rPr lang="en-US" altLang="en-US" sz="1800" smtClean="0"/>
              <a:t>September 28b, </a:t>
            </a:r>
            <a:r>
              <a:rPr lang="en-US" altLang="en-US" sz="1800" dirty="0" smtClean="0"/>
              <a:t>2016</a:t>
            </a:r>
            <a:endParaRPr lang="en-US" altLang="en-US" sz="1800" dirty="0"/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A greedy algorithm </a:t>
            </a:r>
            <a:r>
              <a:rPr lang="en-US" sz="1800" dirty="0" smtClean="0">
                <a:solidFill>
                  <a:schemeClr val="tx1"/>
                </a:solidFill>
              </a:rPr>
              <a:t>always makes the </a:t>
            </a:r>
            <a:r>
              <a:rPr lang="en-US" sz="1800" dirty="0">
                <a:solidFill>
                  <a:schemeClr val="tx1"/>
                </a:solidFill>
              </a:rPr>
              <a:t>choice that looks best at the </a:t>
            </a:r>
            <a:r>
              <a:rPr lang="en-US" sz="1800" dirty="0" smtClean="0">
                <a:solidFill>
                  <a:schemeClr val="tx1"/>
                </a:solidFill>
              </a:rPr>
              <a:t>moment and adds it to the current partial solution.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Greedy algorithms don’t always yield optimal </a:t>
            </a:r>
            <a:r>
              <a:rPr lang="en-US" sz="1800" dirty="0" smtClean="0">
                <a:solidFill>
                  <a:schemeClr val="tx1"/>
                </a:solidFill>
              </a:rPr>
              <a:t>solutions, but when </a:t>
            </a:r>
            <a:r>
              <a:rPr lang="en-US" sz="1800" dirty="0">
                <a:solidFill>
                  <a:schemeClr val="tx1"/>
                </a:solidFill>
              </a:rPr>
              <a:t>they do, they’re usually the simplest and most </a:t>
            </a:r>
            <a:r>
              <a:rPr lang="en-US" sz="1800" dirty="0" smtClean="0">
                <a:solidFill>
                  <a:schemeClr val="tx1"/>
                </a:solidFill>
              </a:rPr>
              <a:t>efficient algorithms </a:t>
            </a:r>
            <a:r>
              <a:rPr lang="en-US" sz="1800" dirty="0">
                <a:solidFill>
                  <a:schemeClr val="tx1"/>
                </a:solidFill>
              </a:rPr>
              <a:t>available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15"/>
              <p:cNvSpPr>
                <a:spLocks noChangeArrowheads="1"/>
              </p:cNvSpPr>
              <p:nvPr/>
            </p:nvSpPr>
            <p:spPr bwMode="auto">
              <a:xfrm>
                <a:off x="5334000" y="4517234"/>
                <a:ext cx="10668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43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4517234"/>
                <a:ext cx="1066800" cy="304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Scheduling: </a:t>
            </a:r>
            <a:r>
              <a:rPr lang="en-US" altLang="en-US" dirty="0" smtClean="0"/>
              <a:t>Correctness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762000"/>
                <a:ext cx="8091488" cy="5410200"/>
              </a:xfrm>
            </p:spPr>
            <p:txBody>
              <a:bodyPr/>
              <a:lstStyle/>
              <a:p>
                <a:r>
                  <a:rPr lang="en-US" altLang="en-US" dirty="0"/>
                  <a:t>Theorem.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Greedy algorithm is optimal.</a:t>
                </a:r>
              </a:p>
              <a:p>
                <a:r>
                  <a:rPr lang="en-US" altLang="en-US" dirty="0" smtClean="0"/>
                  <a:t>Proof</a:t>
                </a:r>
                <a:r>
                  <a:rPr lang="en-US" altLang="en-US" dirty="0"/>
                  <a:t>. </a:t>
                </a:r>
                <a:r>
                  <a:rPr lang="en-US" altLang="en-US" dirty="0" smtClean="0"/>
                  <a:t> </a:t>
                </a:r>
              </a:p>
              <a:p>
                <a:pPr lvl="1"/>
                <a:r>
                  <a:rPr lang="en-US" altLang="en-US" dirty="0" smtClean="0"/>
                  <a:t>Assume greedy is different from OPT.  Let's see what’s different.</a:t>
                </a:r>
              </a:p>
              <a:p>
                <a:pPr lvl="1"/>
                <a:r>
                  <a:rPr lang="en-US" alt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…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baseline="-25000" dirty="0"/>
                  <a:t> </a:t>
                </a:r>
                <a:r>
                  <a:rPr lang="en-US" altLang="en-US" dirty="0"/>
                  <a:t>denote the set of jobs selected by greedy.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…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baseline="-25000" dirty="0"/>
                  <a:t>  </a:t>
                </a:r>
                <a:r>
                  <a:rPr lang="en-US" altLang="en-US" dirty="0"/>
                  <a:t>denote set of jobs in the optimal solution with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baseline="-25000" dirty="0"/>
                  <a:t> </a:t>
                </a:r>
                <a:r>
                  <a:rPr lang="en-US" altLang="en-US" dirty="0"/>
                  <a:t>for the largest possible value of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dirty="0"/>
                  <a:t>. </a:t>
                </a:r>
              </a:p>
              <a:p>
                <a:pPr lvl="1"/>
                <a:endParaRPr lang="en-US" altLang="en-US" dirty="0" smtClean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 smtClean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 smtClean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 smtClean="0"/>
              </a:p>
              <a:p>
                <a:pPr lvl="1"/>
                <a:endParaRPr lang="en-US" altLang="en-US" dirty="0"/>
              </a:p>
              <a:p>
                <a:pPr lvl="1"/>
                <a:r>
                  <a:rPr lang="en-US" altLang="en-US" dirty="0" smtClean="0"/>
                  <a:t>Do this replacement repeatedly until OPT </a:t>
                </a:r>
                <a:r>
                  <a:rPr lang="en-US" altLang="en-US" dirty="0" smtClean="0">
                    <a:solidFill>
                      <a:srgbClr val="C00000"/>
                    </a:solidFill>
                  </a:rPr>
                  <a:t>is the same </a:t>
                </a:r>
                <a:r>
                  <a:rPr lang="en-US" altLang="en-US" dirty="0" smtClean="0"/>
                  <a:t>as greedy.</a:t>
                </a:r>
                <a:endParaRPr lang="en-US" altLang="en-US" dirty="0"/>
              </a:p>
              <a:p>
                <a:pPr lvl="2"/>
                <a:r>
                  <a:rPr lang="en-US" altLang="en-US" dirty="0" smtClean="0">
                    <a:solidFill>
                      <a:srgbClr val="003399"/>
                    </a:solidFill>
                  </a:rPr>
                  <a:t>Important:</a:t>
                </a:r>
                <a:r>
                  <a:rPr lang="en-US" altLang="en-US" dirty="0" smtClean="0"/>
                  <a:t> Since cost remains the same, final solution we’ve created, which </a:t>
                </a:r>
                <a:r>
                  <a:rPr lang="en-US" altLang="en-US" b="1" dirty="0" smtClean="0"/>
                  <a:t>is</a:t>
                </a:r>
                <a:r>
                  <a:rPr lang="en-US" altLang="en-US" dirty="0" smtClean="0"/>
                  <a:t> Greedy, is optimal! 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542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62000"/>
                <a:ext cx="8091488" cy="5410200"/>
              </a:xfrm>
              <a:blipFill rotWithShape="0">
                <a:blip r:embed="rId4"/>
                <a:stretch>
                  <a:fillRect l="-603" b="-9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BF9C5-65FC-4FD6-BF6A-FE17C51DD37C}" type="slidenum">
              <a:rPr lang="en-US" altLang="en-US"/>
              <a:pPr/>
              <a:t>10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4"/>
              <p:cNvSpPr>
                <a:spLocks noChangeArrowheads="1"/>
              </p:cNvSpPr>
              <p:nvPr/>
            </p:nvSpPr>
            <p:spPr bwMode="auto">
              <a:xfrm>
                <a:off x="1295400" y="4527224"/>
                <a:ext cx="9906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2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4527224"/>
                <a:ext cx="990600" cy="304800"/>
              </a:xfrm>
              <a:prstGeom prst="rect">
                <a:avLst/>
              </a:prstGeom>
              <a:blipFill rotWithShape="0">
                <a:blip r:embed="rId5"/>
                <a:stretch>
                  <a:fillRect b="-7692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2514600" y="4527224"/>
                <a:ext cx="12954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400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2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4527224"/>
                <a:ext cx="1295400" cy="304800"/>
              </a:xfrm>
              <a:prstGeom prst="rect">
                <a:avLst/>
              </a:prstGeom>
              <a:blipFill rotWithShape="0">
                <a:blip r:embed="rId6"/>
                <a:stretch>
                  <a:fillRect b="-7692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4267200" y="4527224"/>
                <a:ext cx="8382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400" i="1" baseline="-25000" dirty="0" err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2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4527224"/>
                <a:ext cx="838200" cy="304800"/>
              </a:xfrm>
              <a:prstGeom prst="rect">
                <a:avLst/>
              </a:prstGeom>
              <a:blipFill rotWithShape="0">
                <a:blip r:embed="rId7"/>
                <a:stretch>
                  <a:fillRect b="-7692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11"/>
              <p:cNvSpPr>
                <a:spLocks noChangeArrowheads="1"/>
              </p:cNvSpPr>
              <p:nvPr/>
            </p:nvSpPr>
            <p:spPr bwMode="auto">
              <a:xfrm>
                <a:off x="1295400" y="3689024"/>
                <a:ext cx="9906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7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3689024"/>
                <a:ext cx="990600" cy="304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2"/>
              <p:cNvSpPr>
                <a:spLocks noChangeArrowheads="1"/>
              </p:cNvSpPr>
              <p:nvPr/>
            </p:nvSpPr>
            <p:spPr bwMode="auto">
              <a:xfrm>
                <a:off x="2514600" y="3689024"/>
                <a:ext cx="12954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28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689024"/>
                <a:ext cx="1295400" cy="3048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4267200" y="3689024"/>
                <a:ext cx="8382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 baseline="-25000" dirty="0" err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29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3689024"/>
                <a:ext cx="838200" cy="3048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5334000" y="3689024"/>
                <a:ext cx="10668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30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3689024"/>
                <a:ext cx="1066800" cy="304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6858000" y="4527224"/>
            <a:ext cx="1447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173038" y="3622349"/>
            <a:ext cx="928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Greedy:</a:t>
            </a: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311150" y="4522462"/>
            <a:ext cx="6508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OPT:</a:t>
            </a:r>
          </a:p>
        </p:txBody>
      </p: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4786919" y="5241440"/>
            <a:ext cx="24479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/>
              <a:t>must still be compatible</a:t>
            </a:r>
            <a:endParaRPr lang="en-US" altLang="en-US" sz="1600" dirty="0"/>
          </a:p>
        </p:txBody>
      </p:sp>
      <p:sp>
        <p:nvSpPr>
          <p:cNvPr id="36" name="Line 43"/>
          <p:cNvSpPr>
            <a:spLocks noChangeShapeType="1"/>
          </p:cNvSpPr>
          <p:nvPr/>
        </p:nvSpPr>
        <p:spPr bwMode="auto">
          <a:xfrm flipV="1">
            <a:off x="5876925" y="4924099"/>
            <a:ext cx="0" cy="258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>
            <a:off x="1295400" y="3998587"/>
            <a:ext cx="740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>
            <a:off x="1295400" y="4832024"/>
            <a:ext cx="740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49"/>
              <p:cNvSpPr txBox="1">
                <a:spLocks noChangeArrowheads="1"/>
              </p:cNvSpPr>
              <p:nvPr/>
            </p:nvSpPr>
            <p:spPr bwMode="auto">
              <a:xfrm>
                <a:off x="5286375" y="3048000"/>
                <a:ext cx="2905125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509588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019175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528763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38350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4955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527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099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671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dirty="0" smtClean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sz="1600" dirty="0" smtClean="0"/>
                  <a:t> finishes </a:t>
                </a:r>
                <a:r>
                  <a:rPr lang="en-US" altLang="en-US" sz="1600" dirty="0"/>
                  <a:t>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en-US" sz="1600" baseline="-25000" dirty="0"/>
              </a:p>
            </p:txBody>
          </p:sp>
        </mc:Choice>
        <mc:Fallback xmlns="">
          <p:sp>
            <p:nvSpPr>
              <p:cNvPr id="39" name="Text 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6375" y="3048000"/>
                <a:ext cx="2905125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4193" t="-22500" b="-5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Line 50"/>
          <p:cNvSpPr>
            <a:spLocks noChangeShapeType="1"/>
          </p:cNvSpPr>
          <p:nvPr/>
        </p:nvSpPr>
        <p:spPr bwMode="auto">
          <a:xfrm>
            <a:off x="5876925" y="3365174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1" name="Line 52"/>
          <p:cNvSpPr>
            <a:spLocks noChangeShapeType="1"/>
          </p:cNvSpPr>
          <p:nvPr/>
        </p:nvSpPr>
        <p:spPr bwMode="auto">
          <a:xfrm>
            <a:off x="6629400" y="3384224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2" name="Line 53"/>
          <p:cNvSpPr>
            <a:spLocks noChangeShapeType="1"/>
          </p:cNvSpPr>
          <p:nvPr/>
        </p:nvSpPr>
        <p:spPr bwMode="auto">
          <a:xfrm>
            <a:off x="5105400" y="3384224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Fractional Knapsack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4152900"/>
                <a:ext cx="8077200" cy="2590800"/>
              </a:xfrm>
            </p:spPr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items, where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has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and a knapsack with capacity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Goal: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maximized.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There are two different versions of this problem:</a:t>
                </a:r>
              </a:p>
              <a:p>
                <a:pPr marL="631825" lvl="1" indent="-285750"/>
                <a:r>
                  <a:rPr lang="en-US" dirty="0" smtClean="0">
                    <a:solidFill>
                      <a:srgbClr val="C00000"/>
                    </a:solidFill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’s must 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or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n-US" dirty="0" smtClean="0">
                    <a:solidFill>
                      <a:srgbClr val="003399"/>
                    </a:solidFill>
                  </a:rPr>
                  <a:t>The 0/1 knapsack problem.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rgbClr val="C00000"/>
                    </a:solidFill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’s can take fractional values: </a:t>
                </a:r>
                <a:r>
                  <a:rPr lang="en-US" dirty="0" smtClean="0">
                    <a:solidFill>
                      <a:srgbClr val="003399"/>
                    </a:solidFill>
                  </a:rPr>
                  <a:t>The fractional knapsack problem</a:t>
                </a:r>
                <a:endParaRPr lang="en-US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4152900"/>
                <a:ext cx="8077200" cy="2590800"/>
              </a:xfrm>
              <a:blipFill rotWithShape="0">
                <a:blip r:embed="rId2"/>
                <a:stretch>
                  <a:fillRect l="-679" r="-377" b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25" y="919019"/>
            <a:ext cx="8515749" cy="2690812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16" idx="0"/>
          </p:cNvCxnSpPr>
          <p:nvPr/>
        </p:nvCxnSpPr>
        <p:spPr bwMode="auto">
          <a:xfrm flipV="1">
            <a:off x="3149926" y="3070543"/>
            <a:ext cx="736274" cy="4363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stCxn id="20" idx="0"/>
          </p:cNvCxnSpPr>
          <p:nvPr/>
        </p:nvCxnSpPr>
        <p:spPr bwMode="auto">
          <a:xfrm flipV="1">
            <a:off x="7163125" y="3030733"/>
            <a:ext cx="837875" cy="4252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2566051" y="3506885"/>
            <a:ext cx="116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Optimal 0/1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79250" y="3455942"/>
            <a:ext cx="116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Optimal Fractional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9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Greedy Algorithm for Fractional Knapsack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810000"/>
                <a:ext cx="7848600" cy="2514599"/>
              </a:xfrm>
            </p:spPr>
            <p:txBody>
              <a:bodyPr/>
              <a:lstStyle/>
              <a:p>
                <a:r>
                  <a:rPr lang="en-US" dirty="0" smtClean="0"/>
                  <a:t>Idea:</a:t>
                </a:r>
              </a:p>
              <a:p>
                <a:pPr marL="631825" lvl="1" indent="-285750"/>
                <a:r>
                  <a:rPr lang="en-US" dirty="0" smtClean="0"/>
                  <a:t>Sort all items by value-per-pound</a:t>
                </a:r>
              </a:p>
              <a:p>
                <a:pPr marL="631825" lvl="1" indent="-285750"/>
                <a:r>
                  <a:rPr lang="en-US" dirty="0" smtClean="0"/>
                  <a:t>For each item, take as much as possible</a:t>
                </a:r>
              </a:p>
              <a:p>
                <a:r>
                  <a:rPr lang="en-US" dirty="0" smtClean="0"/>
                  <a:t>Running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Note: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This algorithm cannot solve the 0/1 version optimally (why).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810000"/>
                <a:ext cx="7848600" cy="2514599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1066800" y="978613"/>
                <a:ext cx="7010400" cy="27606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lIns="182880" tIns="91440" rIns="137160" bIns="91440">
                <a:spAutoFit/>
              </a:bodyPr>
              <a:lstStyle/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Sort items so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&gt;…&gt;</m:t>
                    </m:r>
                    <m:f>
                      <m:f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en-US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en-US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 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altLang="en-US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else</a:t>
                </a: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</a:t>
                </a:r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978613"/>
                <a:ext cx="7010400" cy="2760628"/>
              </a:xfrm>
              <a:prstGeom prst="rect">
                <a:avLst/>
              </a:prstGeom>
              <a:blipFill rotWithShape="0">
                <a:blip r:embed="rId3"/>
                <a:stretch>
                  <a:fillRect b="-44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62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Theorem: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The greedy algorithm is optimal.</a:t>
                </a:r>
              </a:p>
              <a:p>
                <a:r>
                  <a:rPr lang="en-US" dirty="0" smtClean="0"/>
                  <a:t>Proof: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We will assume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Otherwise the algorithm is trivially optimal.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Let the greedy solution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,0, …,0</m:t>
                        </m:r>
                      </m:e>
                    </m:d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Note: </a:t>
                </a:r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’s </a:t>
                </a:r>
                <a:r>
                  <a:rPr lang="en-US" dirty="0">
                    <a:solidFill>
                      <a:schemeClr val="tx1"/>
                    </a:solidFill>
                  </a:rPr>
                  <a:t>must be equal to 1, except possibly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Consider any optimal solution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Note: Both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must fully pack the knapsack.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Look at the </a:t>
                </a:r>
                <a:r>
                  <a:rPr lang="en-US" dirty="0">
                    <a:solidFill>
                      <a:schemeClr val="tx1"/>
                    </a:solidFill>
                  </a:rPr>
                  <a:t>first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where the two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solutions </a:t>
                </a:r>
                <a:r>
                  <a:rPr lang="en-US" dirty="0">
                    <a:solidFill>
                      <a:schemeClr val="tx1"/>
                    </a:solidFill>
                  </a:rPr>
                  <a:t>differ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That is 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,0, …,0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  </a:t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…………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By definition of greedy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8521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Algorithm: Correctness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n-US" dirty="0" smtClean="0">
                    <a:solidFill>
                      <a:schemeClr val="tx1"/>
                    </a:solidFill>
                  </a:rPr>
                  <a:t>Recall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,0, …,0</m:t>
                          </m:r>
                        </m:e>
                      </m:d>
                      <m:r>
                        <m:rPr>
                          <m:nor/>
                        </m:rPr>
                        <a:rPr lang="en-US" sz="16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,……………,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err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We will modify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follows:</a:t>
                </a:r>
              </a:p>
              <a:p>
                <a:pPr marL="631825" lvl="1" indent="-285750"/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remove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units of </a:t>
                </a:r>
                <a:r>
                  <a:rPr lang="en-US" dirty="0"/>
                  <a:t>t</a:t>
                </a:r>
                <a:r>
                  <a:rPr lang="en-US" dirty="0" smtClean="0"/>
                  <a:t>otal weight from  items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to item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631825" lvl="1" indent="-285750"/>
                <a:r>
                  <a:rPr lang="en-US" dirty="0"/>
                  <a:t>This is always doable </a:t>
                </a:r>
                <a:r>
                  <a:rPr lang="en-US" dirty="0" smtClean="0"/>
                  <a:t>because,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the total weight of </a:t>
                </a:r>
                <a:r>
                  <a:rPr lang="en-US" dirty="0" smtClean="0"/>
                  <a:t>items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same as that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 smtClean="0"/>
              </a:p>
              <a:p>
                <a:pPr marL="285750" indent="-285750"/>
                <a:r>
                  <a:rPr lang="en-US" dirty="0" smtClean="0">
                    <a:solidFill>
                      <a:schemeClr val="tx1"/>
                    </a:solidFill>
                  </a:rPr>
                  <a:t>After the modification: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dirty="0">
                    <a:solidFill>
                      <a:schemeClr val="tx1"/>
                    </a:solidFill>
                  </a:rPr>
                  <a:t>total value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cannot decrease, since all </a:t>
                </a:r>
                <a:r>
                  <a:rPr lang="en-US" dirty="0">
                    <a:solidFill>
                      <a:schemeClr val="tx1"/>
                    </a:solidFill>
                  </a:rPr>
                  <a:t>the subsequent items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have lesser </a:t>
                </a:r>
                <a:r>
                  <a:rPr lang="en-US" dirty="0">
                    <a:solidFill>
                      <a:schemeClr val="tx1"/>
                    </a:solidFill>
                  </a:rPr>
                  <a:t>or equal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value-per-pound.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already an </a:t>
                </a:r>
                <a:r>
                  <a:rPr lang="en-US" dirty="0">
                    <a:solidFill>
                      <a:schemeClr val="tx1"/>
                    </a:solidFill>
                  </a:rPr>
                  <a:t>optimal solution, </a:t>
                </a:r>
                <a:r>
                  <a:rPr lang="en-US" dirty="0" smtClean="0"/>
                  <a:t>its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value cannot increase.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 smtClean="0"/>
                  <a:t>‘s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value must stay the (optimal) same.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By </a:t>
                </a:r>
                <a:r>
                  <a:rPr lang="en-US" dirty="0">
                    <a:solidFill>
                      <a:schemeClr val="tx1"/>
                    </a:solidFill>
                  </a:rPr>
                  <a:t>repeating this process, we will eventually convert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without </a:t>
                </a:r>
                <a:r>
                  <a:rPr lang="en-US" dirty="0">
                    <a:solidFill>
                      <a:schemeClr val="tx1"/>
                    </a:solidFill>
                  </a:rPr>
                  <a:t>changing the total value of the selection. Therefore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also </a:t>
                </a:r>
                <a:r>
                  <a:rPr lang="en-US" dirty="0">
                    <a:solidFill>
                      <a:schemeClr val="tx1"/>
                    </a:solidFill>
                  </a:rPr>
                  <a:t>optimal.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7979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</a:t>
            </a:r>
            <a:r>
              <a:rPr lang="en-US" altLang="en-US" dirty="0" smtClean="0"/>
              <a:t>Partitioning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56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36588" y="914400"/>
                <a:ext cx="7848600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Interval partitioning.</a:t>
                </a:r>
              </a:p>
              <a:p>
                <a:pPr lvl="1"/>
                <a:r>
                  <a:rPr lang="en-US" altLang="en-US" dirty="0"/>
                  <a:t>Lecture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starts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and finishes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Goal</a:t>
                </a:r>
                <a:r>
                  <a:rPr lang="en-US" altLang="en-US" dirty="0" smtClean="0"/>
                  <a:t>: </a:t>
                </a:r>
                <a:r>
                  <a:rPr lang="en-US" altLang="en-US" dirty="0"/>
                  <a:t>find </a:t>
                </a:r>
                <a:r>
                  <a:rPr lang="en-US" altLang="en-US" dirty="0" smtClean="0"/>
                  <a:t>the </a:t>
                </a:r>
                <a:r>
                  <a:rPr lang="en-US" altLang="en-US" b="1" dirty="0" smtClean="0"/>
                  <a:t>minimum </a:t>
                </a:r>
                <a:r>
                  <a:rPr lang="en-US" altLang="en-US" b="1" dirty="0"/>
                  <a:t>number of classrooms </a:t>
                </a:r>
                <a:r>
                  <a:rPr lang="en-US" altLang="en-US" dirty="0"/>
                  <a:t>to schedule all lectures so that no two occur at the same time in the same room.</a:t>
                </a:r>
              </a:p>
              <a:p>
                <a:r>
                  <a:rPr lang="en-US" altLang="en-US" dirty="0" smtClean="0"/>
                  <a:t>Ex</a:t>
                </a:r>
                <a:r>
                  <a:rPr lang="en-US" altLang="en-US" dirty="0"/>
                  <a:t>: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This schedule uses 4 classrooms to schedule 10 lectures.</a:t>
                </a:r>
              </a:p>
            </p:txBody>
          </p:sp>
        </mc:Choice>
        <mc:Fallback xmlns="">
          <p:sp>
            <p:nvSpPr>
              <p:cNvPr id="4956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588" y="914400"/>
                <a:ext cx="7848600" cy="5410200"/>
              </a:xfrm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3E403-00D8-4AA6-ACFB-6D5F1A5FDF70}" type="slidenum">
              <a:rPr lang="en-US" altLang="en-US"/>
              <a:pPr/>
              <a:t>15</a:t>
            </a:fld>
            <a:endParaRPr lang="en-US" altLang="en-US" sz="1400"/>
          </a:p>
        </p:txBody>
      </p:sp>
      <p:grpSp>
        <p:nvGrpSpPr>
          <p:cNvPr id="495661" name="Group 45"/>
          <p:cNvGrpSpPr>
            <a:grpSpLocks/>
          </p:cNvGrpSpPr>
          <p:nvPr/>
        </p:nvGrpSpPr>
        <p:grpSpPr bwMode="auto">
          <a:xfrm>
            <a:off x="1292225" y="3059113"/>
            <a:ext cx="4584700" cy="2259012"/>
            <a:chOff x="814" y="1926"/>
            <a:chExt cx="2888" cy="1938"/>
          </a:xfrm>
        </p:grpSpPr>
        <p:sp>
          <p:nvSpPr>
            <p:cNvPr id="495625" name="Line 9"/>
            <p:cNvSpPr>
              <a:spLocks noChangeShapeType="1"/>
            </p:cNvSpPr>
            <p:nvPr/>
          </p:nvSpPr>
          <p:spPr bwMode="auto">
            <a:xfrm rot="-5400000">
              <a:off x="1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6" name="Line 10"/>
            <p:cNvSpPr>
              <a:spLocks noChangeShapeType="1"/>
            </p:cNvSpPr>
            <p:nvPr/>
          </p:nvSpPr>
          <p:spPr bwMode="auto">
            <a:xfrm rot="-5400000">
              <a:off x="-15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7" name="Line 11"/>
            <p:cNvSpPr>
              <a:spLocks noChangeShapeType="1"/>
            </p:cNvSpPr>
            <p:nvPr/>
          </p:nvSpPr>
          <p:spPr bwMode="auto">
            <a:xfrm rot="-5400000">
              <a:off x="6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8" name="Line 12"/>
            <p:cNvSpPr>
              <a:spLocks noChangeShapeType="1"/>
            </p:cNvSpPr>
            <p:nvPr/>
          </p:nvSpPr>
          <p:spPr bwMode="auto">
            <a:xfrm rot="-5400000">
              <a:off x="3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9" name="Line 13"/>
            <p:cNvSpPr>
              <a:spLocks noChangeShapeType="1"/>
            </p:cNvSpPr>
            <p:nvPr/>
          </p:nvSpPr>
          <p:spPr bwMode="auto">
            <a:xfrm rot="-5400000">
              <a:off x="89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0" name="Line 14"/>
            <p:cNvSpPr>
              <a:spLocks noChangeShapeType="1"/>
            </p:cNvSpPr>
            <p:nvPr/>
          </p:nvSpPr>
          <p:spPr bwMode="auto">
            <a:xfrm rot="-5400000">
              <a:off x="1682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1" name="Line 15"/>
            <p:cNvSpPr>
              <a:spLocks noChangeShapeType="1"/>
            </p:cNvSpPr>
            <p:nvPr/>
          </p:nvSpPr>
          <p:spPr bwMode="auto">
            <a:xfrm rot="-5400000">
              <a:off x="142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2" name="Line 16"/>
            <p:cNvSpPr>
              <a:spLocks noChangeShapeType="1"/>
            </p:cNvSpPr>
            <p:nvPr/>
          </p:nvSpPr>
          <p:spPr bwMode="auto">
            <a:xfrm rot="-5400000">
              <a:off x="22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3" name="Line 17"/>
            <p:cNvSpPr>
              <a:spLocks noChangeShapeType="1"/>
            </p:cNvSpPr>
            <p:nvPr/>
          </p:nvSpPr>
          <p:spPr bwMode="auto">
            <a:xfrm rot="-5400000">
              <a:off x="194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4" name="Line 18"/>
            <p:cNvSpPr>
              <a:spLocks noChangeShapeType="1"/>
            </p:cNvSpPr>
            <p:nvPr/>
          </p:nvSpPr>
          <p:spPr bwMode="auto">
            <a:xfrm rot="-5400000">
              <a:off x="27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5" name="Line 19"/>
            <p:cNvSpPr>
              <a:spLocks noChangeShapeType="1"/>
            </p:cNvSpPr>
            <p:nvPr/>
          </p:nvSpPr>
          <p:spPr bwMode="auto">
            <a:xfrm rot="-5400000">
              <a:off x="24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49" name="Line 33"/>
            <p:cNvSpPr>
              <a:spLocks noChangeShapeType="1"/>
            </p:cNvSpPr>
            <p:nvPr/>
          </p:nvSpPr>
          <p:spPr bwMode="auto">
            <a:xfrm rot="-5400000">
              <a:off x="1158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5663" name="Line 47"/>
          <p:cNvSpPr>
            <a:spLocks noChangeShapeType="1"/>
          </p:cNvSpPr>
          <p:nvPr/>
        </p:nvSpPr>
        <p:spPr bwMode="auto">
          <a:xfrm rot="-5400000">
            <a:off x="5168106" y="4177507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5" name="Line 49"/>
          <p:cNvSpPr>
            <a:spLocks noChangeShapeType="1"/>
          </p:cNvSpPr>
          <p:nvPr/>
        </p:nvSpPr>
        <p:spPr bwMode="auto">
          <a:xfrm rot="-5400000">
            <a:off x="6003131" y="4177507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6" name="Line 50"/>
          <p:cNvSpPr>
            <a:spLocks noChangeShapeType="1"/>
          </p:cNvSpPr>
          <p:nvPr/>
        </p:nvSpPr>
        <p:spPr bwMode="auto">
          <a:xfrm rot="-5400000">
            <a:off x="5585618" y="4177507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7" name="Line 51"/>
          <p:cNvSpPr>
            <a:spLocks noChangeShapeType="1"/>
          </p:cNvSpPr>
          <p:nvPr/>
        </p:nvSpPr>
        <p:spPr bwMode="auto">
          <a:xfrm rot="-5400000">
            <a:off x="6419056" y="4177507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>
            <a:off x="1292225" y="5318125"/>
            <a:ext cx="69643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21" name="Text Box 5"/>
          <p:cNvSpPr txBox="1">
            <a:spLocks noChangeArrowheads="1"/>
          </p:cNvSpPr>
          <p:nvPr/>
        </p:nvSpPr>
        <p:spPr bwMode="auto">
          <a:xfrm>
            <a:off x="3376613" y="5395913"/>
            <a:ext cx="13684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000"/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7856538" y="5411788"/>
            <a:ext cx="6556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Time</a:t>
            </a:r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>
            <a:off x="5697538" y="531812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1173163" y="5318125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</a:t>
            </a:r>
          </a:p>
        </p:txBody>
      </p:sp>
      <p:sp>
        <p:nvSpPr>
          <p:cNvPr id="495636" name="Text Box 20"/>
          <p:cNvSpPr txBox="1">
            <a:spLocks noChangeArrowheads="1"/>
          </p:cNvSpPr>
          <p:nvPr/>
        </p:nvSpPr>
        <p:spPr bwMode="auto">
          <a:xfrm>
            <a:off x="1509713" y="5318125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9:30</a:t>
            </a:r>
          </a:p>
        </p:txBody>
      </p:sp>
      <p:sp>
        <p:nvSpPr>
          <p:cNvPr id="495637" name="Text Box 21"/>
          <p:cNvSpPr txBox="1">
            <a:spLocks noChangeArrowheads="1"/>
          </p:cNvSpPr>
          <p:nvPr/>
        </p:nvSpPr>
        <p:spPr bwMode="auto">
          <a:xfrm>
            <a:off x="1966913" y="5318125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</a:t>
            </a:r>
          </a:p>
        </p:txBody>
      </p:sp>
      <p:sp>
        <p:nvSpPr>
          <p:cNvPr id="495638" name="Text Box 22"/>
          <p:cNvSpPr txBox="1">
            <a:spLocks noChangeArrowheads="1"/>
          </p:cNvSpPr>
          <p:nvPr/>
        </p:nvSpPr>
        <p:spPr bwMode="auto">
          <a:xfrm>
            <a:off x="2341563" y="5318125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10:30</a:t>
            </a:r>
          </a:p>
        </p:txBody>
      </p:sp>
      <p:sp>
        <p:nvSpPr>
          <p:cNvPr id="495639" name="Text Box 23"/>
          <p:cNvSpPr txBox="1">
            <a:spLocks noChangeArrowheads="1"/>
          </p:cNvSpPr>
          <p:nvPr/>
        </p:nvSpPr>
        <p:spPr bwMode="auto">
          <a:xfrm>
            <a:off x="2841625" y="5318125"/>
            <a:ext cx="311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</a:t>
            </a:r>
          </a:p>
        </p:txBody>
      </p:sp>
      <p:sp>
        <p:nvSpPr>
          <p:cNvPr id="495640" name="Text Box 24"/>
          <p:cNvSpPr txBox="1">
            <a:spLocks noChangeArrowheads="1"/>
          </p:cNvSpPr>
          <p:nvPr/>
        </p:nvSpPr>
        <p:spPr bwMode="auto">
          <a:xfrm>
            <a:off x="3170238" y="5318125"/>
            <a:ext cx="501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11:30</a:t>
            </a:r>
          </a:p>
        </p:txBody>
      </p:sp>
      <p:sp>
        <p:nvSpPr>
          <p:cNvPr id="495641" name="Text Box 25"/>
          <p:cNvSpPr txBox="1">
            <a:spLocks noChangeArrowheads="1"/>
          </p:cNvSpPr>
          <p:nvPr/>
        </p:nvSpPr>
        <p:spPr bwMode="auto">
          <a:xfrm>
            <a:off x="3673475" y="5318125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</a:t>
            </a:r>
          </a:p>
        </p:txBody>
      </p:sp>
      <p:sp>
        <p:nvSpPr>
          <p:cNvPr id="495642" name="Text Box 26"/>
          <p:cNvSpPr txBox="1">
            <a:spLocks noChangeArrowheads="1"/>
          </p:cNvSpPr>
          <p:nvPr/>
        </p:nvSpPr>
        <p:spPr bwMode="auto">
          <a:xfrm>
            <a:off x="3987800" y="5318125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12:30</a:t>
            </a:r>
          </a:p>
        </p:txBody>
      </p:sp>
      <p:sp>
        <p:nvSpPr>
          <p:cNvPr id="495643" name="Text Box 27"/>
          <p:cNvSpPr txBox="1">
            <a:spLocks noChangeArrowheads="1"/>
          </p:cNvSpPr>
          <p:nvPr/>
        </p:nvSpPr>
        <p:spPr bwMode="auto">
          <a:xfrm>
            <a:off x="4506913" y="5318125"/>
            <a:ext cx="247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</a:t>
            </a:r>
          </a:p>
        </p:txBody>
      </p:sp>
      <p:sp>
        <p:nvSpPr>
          <p:cNvPr id="495644" name="Text Box 28"/>
          <p:cNvSpPr txBox="1">
            <a:spLocks noChangeArrowheads="1"/>
          </p:cNvSpPr>
          <p:nvPr/>
        </p:nvSpPr>
        <p:spPr bwMode="auto">
          <a:xfrm>
            <a:off x="4851400" y="5318125"/>
            <a:ext cx="438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1:30</a:t>
            </a:r>
          </a:p>
        </p:txBody>
      </p:sp>
      <p:sp>
        <p:nvSpPr>
          <p:cNvPr id="495645" name="Text Box 29"/>
          <p:cNvSpPr txBox="1">
            <a:spLocks noChangeArrowheads="1"/>
          </p:cNvSpPr>
          <p:nvPr/>
        </p:nvSpPr>
        <p:spPr bwMode="auto">
          <a:xfrm>
            <a:off x="5329238" y="5318125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</a:t>
            </a:r>
          </a:p>
        </p:txBody>
      </p:sp>
      <p:sp>
        <p:nvSpPr>
          <p:cNvPr id="495646" name="Text Box 30"/>
          <p:cNvSpPr txBox="1">
            <a:spLocks noChangeArrowheads="1"/>
          </p:cNvSpPr>
          <p:nvPr/>
        </p:nvSpPr>
        <p:spPr bwMode="auto">
          <a:xfrm>
            <a:off x="5703888" y="5318125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2:30</a:t>
            </a:r>
          </a:p>
        </p:txBody>
      </p:sp>
      <p:sp>
        <p:nvSpPr>
          <p:cNvPr id="495650" name="Rectangle 34"/>
          <p:cNvSpPr>
            <a:spLocks noChangeArrowheads="1"/>
          </p:cNvSpPr>
          <p:nvPr/>
        </p:nvSpPr>
        <p:spPr bwMode="auto">
          <a:xfrm>
            <a:off x="5464175" y="4340225"/>
            <a:ext cx="2085975" cy="2682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h</a:t>
            </a:r>
          </a:p>
        </p:txBody>
      </p:sp>
      <p:sp>
        <p:nvSpPr>
          <p:cNvPr id="495652" name="Rectangle 36"/>
          <p:cNvSpPr>
            <a:spLocks noChangeArrowheads="1"/>
          </p:cNvSpPr>
          <p:nvPr/>
        </p:nvSpPr>
        <p:spPr bwMode="auto">
          <a:xfrm>
            <a:off x="1295400" y="3937000"/>
            <a:ext cx="12588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c</a:t>
            </a:r>
          </a:p>
        </p:txBody>
      </p:sp>
      <p:sp>
        <p:nvSpPr>
          <p:cNvPr id="495653" name="Rectangle 37"/>
          <p:cNvSpPr>
            <a:spLocks noChangeArrowheads="1"/>
          </p:cNvSpPr>
          <p:nvPr/>
        </p:nvSpPr>
        <p:spPr bwMode="auto">
          <a:xfrm>
            <a:off x="1304925" y="4338638"/>
            <a:ext cx="2908300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b</a:t>
            </a:r>
          </a:p>
        </p:txBody>
      </p:sp>
      <p:sp>
        <p:nvSpPr>
          <p:cNvPr id="495654" name="Rectangle 38"/>
          <p:cNvSpPr>
            <a:spLocks noChangeArrowheads="1"/>
          </p:cNvSpPr>
          <p:nvPr/>
        </p:nvSpPr>
        <p:spPr bwMode="auto">
          <a:xfrm>
            <a:off x="1301750" y="4738688"/>
            <a:ext cx="1244600" cy="2682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a</a:t>
            </a:r>
          </a:p>
        </p:txBody>
      </p:sp>
      <p:sp>
        <p:nvSpPr>
          <p:cNvPr id="495655" name="Rectangle 39"/>
          <p:cNvSpPr>
            <a:spLocks noChangeArrowheads="1"/>
          </p:cNvSpPr>
          <p:nvPr/>
        </p:nvSpPr>
        <p:spPr bwMode="auto">
          <a:xfrm>
            <a:off x="2959100" y="3429000"/>
            <a:ext cx="250507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e</a:t>
            </a:r>
          </a:p>
        </p:txBody>
      </p:sp>
      <p:sp>
        <p:nvSpPr>
          <p:cNvPr id="495656" name="Rectangle 40"/>
          <p:cNvSpPr>
            <a:spLocks noChangeArrowheads="1"/>
          </p:cNvSpPr>
          <p:nvPr/>
        </p:nvSpPr>
        <p:spPr bwMode="auto">
          <a:xfrm>
            <a:off x="2967038" y="3937000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</a:t>
            </a:r>
          </a:p>
        </p:txBody>
      </p:sp>
      <p:sp>
        <p:nvSpPr>
          <p:cNvPr id="495657" name="Rectangle 41"/>
          <p:cNvSpPr>
            <a:spLocks noChangeArrowheads="1"/>
          </p:cNvSpPr>
          <p:nvPr/>
        </p:nvSpPr>
        <p:spPr bwMode="auto">
          <a:xfrm>
            <a:off x="4632325" y="3932238"/>
            <a:ext cx="12461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g</a:t>
            </a:r>
          </a:p>
        </p:txBody>
      </p:sp>
      <p:sp>
        <p:nvSpPr>
          <p:cNvPr id="495658" name="Rectangle 42"/>
          <p:cNvSpPr>
            <a:spLocks noChangeArrowheads="1"/>
          </p:cNvSpPr>
          <p:nvPr/>
        </p:nvSpPr>
        <p:spPr bwMode="auto">
          <a:xfrm>
            <a:off x="4629150" y="4751388"/>
            <a:ext cx="1255713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f</a:t>
            </a:r>
          </a:p>
        </p:txBody>
      </p:sp>
      <p:sp>
        <p:nvSpPr>
          <p:cNvPr id="495674" name="Line 58"/>
          <p:cNvSpPr>
            <a:spLocks noChangeShapeType="1"/>
          </p:cNvSpPr>
          <p:nvPr/>
        </p:nvSpPr>
        <p:spPr bwMode="auto">
          <a:xfrm rot="-5400000">
            <a:off x="6836568" y="4177507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75" name="Rectangle 59"/>
          <p:cNvSpPr>
            <a:spLocks noChangeArrowheads="1"/>
          </p:cNvSpPr>
          <p:nvPr/>
        </p:nvSpPr>
        <p:spPr bwMode="auto">
          <a:xfrm>
            <a:off x="6294438" y="4756150"/>
            <a:ext cx="125412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</a:p>
        </p:txBody>
      </p:sp>
      <p:sp>
        <p:nvSpPr>
          <p:cNvPr id="495677" name="Rectangle 61"/>
          <p:cNvSpPr>
            <a:spLocks noChangeArrowheads="1"/>
          </p:cNvSpPr>
          <p:nvPr/>
        </p:nvSpPr>
        <p:spPr bwMode="auto">
          <a:xfrm>
            <a:off x="6299200" y="3436938"/>
            <a:ext cx="12461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</a:p>
        </p:txBody>
      </p:sp>
      <p:sp>
        <p:nvSpPr>
          <p:cNvPr id="495679" name="Line 63"/>
          <p:cNvSpPr>
            <a:spLocks noChangeShapeType="1"/>
          </p:cNvSpPr>
          <p:nvPr/>
        </p:nvSpPr>
        <p:spPr bwMode="auto">
          <a:xfrm>
            <a:off x="7364413" y="5313363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5680" name="Text Box 64"/>
          <p:cNvSpPr txBox="1">
            <a:spLocks noChangeArrowheads="1"/>
          </p:cNvSpPr>
          <p:nvPr/>
        </p:nvSpPr>
        <p:spPr bwMode="auto">
          <a:xfrm>
            <a:off x="6173788" y="5313363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</a:t>
            </a:r>
          </a:p>
        </p:txBody>
      </p:sp>
      <p:sp>
        <p:nvSpPr>
          <p:cNvPr id="495681" name="Text Box 65"/>
          <p:cNvSpPr txBox="1">
            <a:spLocks noChangeArrowheads="1"/>
          </p:cNvSpPr>
          <p:nvPr/>
        </p:nvSpPr>
        <p:spPr bwMode="auto">
          <a:xfrm>
            <a:off x="6518275" y="5313363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3:30</a:t>
            </a:r>
          </a:p>
        </p:txBody>
      </p:sp>
      <p:sp>
        <p:nvSpPr>
          <p:cNvPr id="495682" name="Text Box 66"/>
          <p:cNvSpPr txBox="1">
            <a:spLocks noChangeArrowheads="1"/>
          </p:cNvSpPr>
          <p:nvPr/>
        </p:nvSpPr>
        <p:spPr bwMode="auto">
          <a:xfrm>
            <a:off x="6996113" y="5313363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</a:t>
            </a:r>
          </a:p>
        </p:txBody>
      </p:sp>
      <p:sp>
        <p:nvSpPr>
          <p:cNvPr id="495683" name="Text Box 67"/>
          <p:cNvSpPr txBox="1">
            <a:spLocks noChangeArrowheads="1"/>
          </p:cNvSpPr>
          <p:nvPr/>
        </p:nvSpPr>
        <p:spPr bwMode="auto">
          <a:xfrm>
            <a:off x="7370763" y="5313363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4:30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76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36588" y="914400"/>
                <a:ext cx="7848600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Interval partitioning.</a:t>
                </a:r>
              </a:p>
              <a:p>
                <a:pPr lvl="1"/>
                <a:r>
                  <a:rPr lang="en-US" altLang="en-US" dirty="0"/>
                  <a:t>Lecture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starts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and finishes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Goal: find the minimum number of classrooms to schedule all lectures so that no two occur at the same time in the same room.</a:t>
                </a:r>
              </a:p>
              <a:p>
                <a:r>
                  <a:rPr lang="en-US" altLang="en-US" dirty="0" smtClean="0"/>
                  <a:t>Ex</a:t>
                </a:r>
                <a:r>
                  <a:rPr lang="en-US" altLang="en-US" dirty="0"/>
                  <a:t>: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This schedule uses only 3.</a:t>
                </a:r>
              </a:p>
            </p:txBody>
          </p:sp>
        </mc:Choice>
        <mc:Fallback xmlns="">
          <p:sp>
            <p:nvSpPr>
              <p:cNvPr id="4976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588" y="914400"/>
                <a:ext cx="7848600" cy="5410200"/>
              </a:xfrm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48234-B9B9-437B-8164-20133728EBD6}" type="slidenum">
              <a:rPr lang="en-US" altLang="en-US"/>
              <a:pPr/>
              <a:t>16</a:t>
            </a:fld>
            <a:endParaRPr lang="en-US" altLang="en-US" sz="1400"/>
          </a:p>
        </p:txBody>
      </p:sp>
      <p:grpSp>
        <p:nvGrpSpPr>
          <p:cNvPr id="497721" name="Group 57"/>
          <p:cNvGrpSpPr>
            <a:grpSpLocks/>
          </p:cNvGrpSpPr>
          <p:nvPr/>
        </p:nvGrpSpPr>
        <p:grpSpPr bwMode="auto">
          <a:xfrm>
            <a:off x="1292225" y="3019425"/>
            <a:ext cx="6673850" cy="1685925"/>
            <a:chOff x="814" y="2434"/>
            <a:chExt cx="4204" cy="1430"/>
          </a:xfrm>
        </p:grpSpPr>
        <p:sp>
          <p:nvSpPr>
            <p:cNvPr id="497722" name="Line 58"/>
            <p:cNvSpPr>
              <a:spLocks noChangeShapeType="1"/>
            </p:cNvSpPr>
            <p:nvPr/>
          </p:nvSpPr>
          <p:spPr bwMode="auto">
            <a:xfrm rot="-5400000">
              <a:off x="3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3" name="Line 59"/>
            <p:cNvSpPr>
              <a:spLocks noChangeShapeType="1"/>
            </p:cNvSpPr>
            <p:nvPr/>
          </p:nvSpPr>
          <p:spPr bwMode="auto">
            <a:xfrm rot="-5400000">
              <a:off x="1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4" name="Line 60"/>
            <p:cNvSpPr>
              <a:spLocks noChangeShapeType="1"/>
            </p:cNvSpPr>
            <p:nvPr/>
          </p:nvSpPr>
          <p:spPr bwMode="auto">
            <a:xfrm rot="-5400000">
              <a:off x="8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5" name="Line 61"/>
            <p:cNvSpPr>
              <a:spLocks noChangeShapeType="1"/>
            </p:cNvSpPr>
            <p:nvPr/>
          </p:nvSpPr>
          <p:spPr bwMode="auto">
            <a:xfrm rot="-5400000">
              <a:off x="6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6" name="Line 62"/>
            <p:cNvSpPr>
              <a:spLocks noChangeShapeType="1"/>
            </p:cNvSpPr>
            <p:nvPr/>
          </p:nvSpPr>
          <p:spPr bwMode="auto">
            <a:xfrm rot="-5400000">
              <a:off x="115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7" name="Line 63"/>
            <p:cNvSpPr>
              <a:spLocks noChangeShapeType="1"/>
            </p:cNvSpPr>
            <p:nvPr/>
          </p:nvSpPr>
          <p:spPr bwMode="auto">
            <a:xfrm rot="-5400000">
              <a:off x="1939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8" name="Line 64"/>
            <p:cNvSpPr>
              <a:spLocks noChangeShapeType="1"/>
            </p:cNvSpPr>
            <p:nvPr/>
          </p:nvSpPr>
          <p:spPr bwMode="auto">
            <a:xfrm rot="-5400000">
              <a:off x="167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9" name="Line 65"/>
            <p:cNvSpPr>
              <a:spLocks noChangeShapeType="1"/>
            </p:cNvSpPr>
            <p:nvPr/>
          </p:nvSpPr>
          <p:spPr bwMode="auto">
            <a:xfrm rot="-5400000">
              <a:off x="24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0" name="Line 66"/>
            <p:cNvSpPr>
              <a:spLocks noChangeShapeType="1"/>
            </p:cNvSpPr>
            <p:nvPr/>
          </p:nvSpPr>
          <p:spPr bwMode="auto">
            <a:xfrm rot="-5400000">
              <a:off x="22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1" name="Line 67"/>
            <p:cNvSpPr>
              <a:spLocks noChangeShapeType="1"/>
            </p:cNvSpPr>
            <p:nvPr/>
          </p:nvSpPr>
          <p:spPr bwMode="auto">
            <a:xfrm rot="-5400000">
              <a:off x="29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2" name="Line 68"/>
            <p:cNvSpPr>
              <a:spLocks noChangeShapeType="1"/>
            </p:cNvSpPr>
            <p:nvPr/>
          </p:nvSpPr>
          <p:spPr bwMode="auto">
            <a:xfrm rot="-5400000">
              <a:off x="27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3" name="Line 69"/>
            <p:cNvSpPr>
              <a:spLocks noChangeShapeType="1"/>
            </p:cNvSpPr>
            <p:nvPr/>
          </p:nvSpPr>
          <p:spPr bwMode="auto">
            <a:xfrm rot="-5400000">
              <a:off x="1415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4" name="Line 70"/>
            <p:cNvSpPr>
              <a:spLocks noChangeShapeType="1"/>
            </p:cNvSpPr>
            <p:nvPr/>
          </p:nvSpPr>
          <p:spPr bwMode="auto">
            <a:xfrm rot="-5400000">
              <a:off x="3255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5" name="Line 71"/>
            <p:cNvSpPr>
              <a:spLocks noChangeShapeType="1"/>
            </p:cNvSpPr>
            <p:nvPr/>
          </p:nvSpPr>
          <p:spPr bwMode="auto">
            <a:xfrm rot="-5400000">
              <a:off x="3781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6" name="Line 72"/>
            <p:cNvSpPr>
              <a:spLocks noChangeShapeType="1"/>
            </p:cNvSpPr>
            <p:nvPr/>
          </p:nvSpPr>
          <p:spPr bwMode="auto">
            <a:xfrm rot="-5400000">
              <a:off x="3518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7" name="Line 73"/>
            <p:cNvSpPr>
              <a:spLocks noChangeShapeType="1"/>
            </p:cNvSpPr>
            <p:nvPr/>
          </p:nvSpPr>
          <p:spPr bwMode="auto">
            <a:xfrm rot="-5400000">
              <a:off x="4043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8" name="Line 74"/>
            <p:cNvSpPr>
              <a:spLocks noChangeShapeType="1"/>
            </p:cNvSpPr>
            <p:nvPr/>
          </p:nvSpPr>
          <p:spPr bwMode="auto">
            <a:xfrm rot="-5400000">
              <a:off x="4306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7739" name="Line 75"/>
          <p:cNvSpPr>
            <a:spLocks noChangeShapeType="1"/>
          </p:cNvSpPr>
          <p:nvPr/>
        </p:nvSpPr>
        <p:spPr bwMode="auto">
          <a:xfrm>
            <a:off x="1292225" y="4705350"/>
            <a:ext cx="69643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7740" name="Text Box 76"/>
          <p:cNvSpPr txBox="1">
            <a:spLocks noChangeArrowheads="1"/>
          </p:cNvSpPr>
          <p:nvPr/>
        </p:nvSpPr>
        <p:spPr bwMode="auto">
          <a:xfrm>
            <a:off x="3376613" y="4783138"/>
            <a:ext cx="13684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000"/>
          </a:p>
        </p:txBody>
      </p:sp>
      <p:sp>
        <p:nvSpPr>
          <p:cNvPr id="497741" name="Text Box 77"/>
          <p:cNvSpPr txBox="1">
            <a:spLocks noChangeArrowheads="1"/>
          </p:cNvSpPr>
          <p:nvPr/>
        </p:nvSpPr>
        <p:spPr bwMode="auto">
          <a:xfrm>
            <a:off x="7856538" y="4799013"/>
            <a:ext cx="6556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Time</a:t>
            </a:r>
          </a:p>
        </p:txBody>
      </p:sp>
      <p:sp>
        <p:nvSpPr>
          <p:cNvPr id="497742" name="Line 78"/>
          <p:cNvSpPr>
            <a:spLocks noChangeShapeType="1"/>
          </p:cNvSpPr>
          <p:nvPr/>
        </p:nvSpPr>
        <p:spPr bwMode="auto">
          <a:xfrm>
            <a:off x="5697538" y="470535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7743" name="Text Box 79"/>
          <p:cNvSpPr txBox="1">
            <a:spLocks noChangeArrowheads="1"/>
          </p:cNvSpPr>
          <p:nvPr/>
        </p:nvSpPr>
        <p:spPr bwMode="auto">
          <a:xfrm>
            <a:off x="1173163" y="4705350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</a:t>
            </a:r>
          </a:p>
        </p:txBody>
      </p:sp>
      <p:sp>
        <p:nvSpPr>
          <p:cNvPr id="497744" name="Text Box 80"/>
          <p:cNvSpPr txBox="1">
            <a:spLocks noChangeArrowheads="1"/>
          </p:cNvSpPr>
          <p:nvPr/>
        </p:nvSpPr>
        <p:spPr bwMode="auto">
          <a:xfrm>
            <a:off x="1509713" y="4705350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9:30</a:t>
            </a:r>
          </a:p>
        </p:txBody>
      </p:sp>
      <p:sp>
        <p:nvSpPr>
          <p:cNvPr id="497745" name="Text Box 81"/>
          <p:cNvSpPr txBox="1">
            <a:spLocks noChangeArrowheads="1"/>
          </p:cNvSpPr>
          <p:nvPr/>
        </p:nvSpPr>
        <p:spPr bwMode="auto">
          <a:xfrm>
            <a:off x="1966913" y="4705350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</a:t>
            </a:r>
          </a:p>
        </p:txBody>
      </p:sp>
      <p:sp>
        <p:nvSpPr>
          <p:cNvPr id="497746" name="Text Box 82"/>
          <p:cNvSpPr txBox="1">
            <a:spLocks noChangeArrowheads="1"/>
          </p:cNvSpPr>
          <p:nvPr/>
        </p:nvSpPr>
        <p:spPr bwMode="auto">
          <a:xfrm>
            <a:off x="2341563" y="4705350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10:30</a:t>
            </a:r>
          </a:p>
        </p:txBody>
      </p:sp>
      <p:sp>
        <p:nvSpPr>
          <p:cNvPr id="497747" name="Text Box 83"/>
          <p:cNvSpPr txBox="1">
            <a:spLocks noChangeArrowheads="1"/>
          </p:cNvSpPr>
          <p:nvPr/>
        </p:nvSpPr>
        <p:spPr bwMode="auto">
          <a:xfrm>
            <a:off x="2841625" y="4705350"/>
            <a:ext cx="311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</a:t>
            </a:r>
          </a:p>
        </p:txBody>
      </p:sp>
      <p:sp>
        <p:nvSpPr>
          <p:cNvPr id="497748" name="Text Box 84"/>
          <p:cNvSpPr txBox="1">
            <a:spLocks noChangeArrowheads="1"/>
          </p:cNvSpPr>
          <p:nvPr/>
        </p:nvSpPr>
        <p:spPr bwMode="auto">
          <a:xfrm>
            <a:off x="3170238" y="4705350"/>
            <a:ext cx="501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11:30</a:t>
            </a:r>
          </a:p>
        </p:txBody>
      </p:sp>
      <p:sp>
        <p:nvSpPr>
          <p:cNvPr id="497749" name="Text Box 85"/>
          <p:cNvSpPr txBox="1">
            <a:spLocks noChangeArrowheads="1"/>
          </p:cNvSpPr>
          <p:nvPr/>
        </p:nvSpPr>
        <p:spPr bwMode="auto">
          <a:xfrm>
            <a:off x="3673475" y="4705350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</a:t>
            </a:r>
          </a:p>
        </p:txBody>
      </p:sp>
      <p:sp>
        <p:nvSpPr>
          <p:cNvPr id="497750" name="Text Box 86"/>
          <p:cNvSpPr txBox="1">
            <a:spLocks noChangeArrowheads="1"/>
          </p:cNvSpPr>
          <p:nvPr/>
        </p:nvSpPr>
        <p:spPr bwMode="auto">
          <a:xfrm>
            <a:off x="3987800" y="4705350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12:30</a:t>
            </a:r>
          </a:p>
        </p:txBody>
      </p:sp>
      <p:sp>
        <p:nvSpPr>
          <p:cNvPr id="497751" name="Text Box 87"/>
          <p:cNvSpPr txBox="1">
            <a:spLocks noChangeArrowheads="1"/>
          </p:cNvSpPr>
          <p:nvPr/>
        </p:nvSpPr>
        <p:spPr bwMode="auto">
          <a:xfrm>
            <a:off x="4506913" y="4705350"/>
            <a:ext cx="247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</a:t>
            </a:r>
          </a:p>
        </p:txBody>
      </p:sp>
      <p:sp>
        <p:nvSpPr>
          <p:cNvPr id="497752" name="Text Box 88"/>
          <p:cNvSpPr txBox="1">
            <a:spLocks noChangeArrowheads="1"/>
          </p:cNvSpPr>
          <p:nvPr/>
        </p:nvSpPr>
        <p:spPr bwMode="auto">
          <a:xfrm>
            <a:off x="4851400" y="4705350"/>
            <a:ext cx="438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1:30</a:t>
            </a:r>
          </a:p>
        </p:txBody>
      </p:sp>
      <p:sp>
        <p:nvSpPr>
          <p:cNvPr id="497753" name="Text Box 89"/>
          <p:cNvSpPr txBox="1">
            <a:spLocks noChangeArrowheads="1"/>
          </p:cNvSpPr>
          <p:nvPr/>
        </p:nvSpPr>
        <p:spPr bwMode="auto">
          <a:xfrm>
            <a:off x="5329238" y="4705350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</a:t>
            </a:r>
          </a:p>
        </p:txBody>
      </p:sp>
      <p:sp>
        <p:nvSpPr>
          <p:cNvPr id="497754" name="Text Box 90"/>
          <p:cNvSpPr txBox="1">
            <a:spLocks noChangeArrowheads="1"/>
          </p:cNvSpPr>
          <p:nvPr/>
        </p:nvSpPr>
        <p:spPr bwMode="auto">
          <a:xfrm>
            <a:off x="5703888" y="4705350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2:30</a:t>
            </a:r>
          </a:p>
        </p:txBody>
      </p:sp>
      <p:sp>
        <p:nvSpPr>
          <p:cNvPr id="497755" name="Rectangle 91"/>
          <p:cNvSpPr>
            <a:spLocks noChangeArrowheads="1"/>
          </p:cNvSpPr>
          <p:nvPr/>
        </p:nvSpPr>
        <p:spPr bwMode="auto">
          <a:xfrm>
            <a:off x="5464175" y="4137025"/>
            <a:ext cx="2085975" cy="2682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h</a:t>
            </a:r>
          </a:p>
        </p:txBody>
      </p:sp>
      <p:sp>
        <p:nvSpPr>
          <p:cNvPr id="497756" name="Rectangle 92"/>
          <p:cNvSpPr>
            <a:spLocks noChangeArrowheads="1"/>
          </p:cNvSpPr>
          <p:nvPr/>
        </p:nvSpPr>
        <p:spPr bwMode="auto">
          <a:xfrm>
            <a:off x="1295400" y="3324225"/>
            <a:ext cx="12588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c</a:t>
            </a:r>
          </a:p>
        </p:txBody>
      </p:sp>
      <p:sp>
        <p:nvSpPr>
          <p:cNvPr id="497757" name="Rectangle 93"/>
          <p:cNvSpPr>
            <a:spLocks noChangeArrowheads="1"/>
          </p:cNvSpPr>
          <p:nvPr/>
        </p:nvSpPr>
        <p:spPr bwMode="auto">
          <a:xfrm>
            <a:off x="1301750" y="4125913"/>
            <a:ext cx="1244600" cy="2682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a</a:t>
            </a:r>
          </a:p>
        </p:txBody>
      </p:sp>
      <p:sp>
        <p:nvSpPr>
          <p:cNvPr id="497758" name="Rectangle 94"/>
          <p:cNvSpPr>
            <a:spLocks noChangeArrowheads="1"/>
          </p:cNvSpPr>
          <p:nvPr/>
        </p:nvSpPr>
        <p:spPr bwMode="auto">
          <a:xfrm>
            <a:off x="2959100" y="4138613"/>
            <a:ext cx="250507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e</a:t>
            </a:r>
          </a:p>
        </p:txBody>
      </p:sp>
      <p:sp>
        <p:nvSpPr>
          <p:cNvPr id="497759" name="Rectangle 95"/>
          <p:cNvSpPr>
            <a:spLocks noChangeArrowheads="1"/>
          </p:cNvSpPr>
          <p:nvPr/>
        </p:nvSpPr>
        <p:spPr bwMode="auto">
          <a:xfrm>
            <a:off x="4632325" y="3319463"/>
            <a:ext cx="12461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f</a:t>
            </a:r>
          </a:p>
        </p:txBody>
      </p:sp>
      <p:sp>
        <p:nvSpPr>
          <p:cNvPr id="497760" name="Rectangle 96"/>
          <p:cNvSpPr>
            <a:spLocks noChangeArrowheads="1"/>
          </p:cNvSpPr>
          <p:nvPr/>
        </p:nvSpPr>
        <p:spPr bwMode="auto">
          <a:xfrm>
            <a:off x="4629150" y="3729038"/>
            <a:ext cx="1255713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g</a:t>
            </a:r>
          </a:p>
        </p:txBody>
      </p:sp>
      <p:sp>
        <p:nvSpPr>
          <p:cNvPr id="497761" name="Rectangle 97"/>
          <p:cNvSpPr>
            <a:spLocks noChangeArrowheads="1"/>
          </p:cNvSpPr>
          <p:nvPr/>
        </p:nvSpPr>
        <p:spPr bwMode="auto">
          <a:xfrm>
            <a:off x="6299200" y="3714750"/>
            <a:ext cx="125412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</a:p>
        </p:txBody>
      </p:sp>
      <p:sp>
        <p:nvSpPr>
          <p:cNvPr id="497762" name="Rectangle 98"/>
          <p:cNvSpPr>
            <a:spLocks noChangeArrowheads="1"/>
          </p:cNvSpPr>
          <p:nvPr/>
        </p:nvSpPr>
        <p:spPr bwMode="auto">
          <a:xfrm>
            <a:off x="6307138" y="3325813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</a:p>
        </p:txBody>
      </p:sp>
      <p:sp>
        <p:nvSpPr>
          <p:cNvPr id="497763" name="Line 99"/>
          <p:cNvSpPr>
            <a:spLocks noChangeShapeType="1"/>
          </p:cNvSpPr>
          <p:nvPr/>
        </p:nvSpPr>
        <p:spPr bwMode="auto">
          <a:xfrm>
            <a:off x="7364413" y="470058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7764" name="Text Box 100"/>
          <p:cNvSpPr txBox="1">
            <a:spLocks noChangeArrowheads="1"/>
          </p:cNvSpPr>
          <p:nvPr/>
        </p:nvSpPr>
        <p:spPr bwMode="auto">
          <a:xfrm>
            <a:off x="6173788" y="4700588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</a:t>
            </a:r>
          </a:p>
        </p:txBody>
      </p:sp>
      <p:sp>
        <p:nvSpPr>
          <p:cNvPr id="497765" name="Text Box 101"/>
          <p:cNvSpPr txBox="1">
            <a:spLocks noChangeArrowheads="1"/>
          </p:cNvSpPr>
          <p:nvPr/>
        </p:nvSpPr>
        <p:spPr bwMode="auto">
          <a:xfrm>
            <a:off x="6518275" y="4700588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3:30</a:t>
            </a:r>
          </a:p>
        </p:txBody>
      </p:sp>
      <p:sp>
        <p:nvSpPr>
          <p:cNvPr id="497766" name="Text Box 102"/>
          <p:cNvSpPr txBox="1">
            <a:spLocks noChangeArrowheads="1"/>
          </p:cNvSpPr>
          <p:nvPr/>
        </p:nvSpPr>
        <p:spPr bwMode="auto">
          <a:xfrm>
            <a:off x="6996113" y="4700588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</a:t>
            </a:r>
          </a:p>
        </p:txBody>
      </p:sp>
      <p:sp>
        <p:nvSpPr>
          <p:cNvPr id="497767" name="Text Box 103"/>
          <p:cNvSpPr txBox="1">
            <a:spLocks noChangeArrowheads="1"/>
          </p:cNvSpPr>
          <p:nvPr/>
        </p:nvSpPr>
        <p:spPr bwMode="auto">
          <a:xfrm>
            <a:off x="7370763" y="4700588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4:30</a:t>
            </a:r>
          </a:p>
        </p:txBody>
      </p:sp>
      <p:sp>
        <p:nvSpPr>
          <p:cNvPr id="497768" name="Rectangle 104"/>
          <p:cNvSpPr>
            <a:spLocks noChangeArrowheads="1"/>
          </p:cNvSpPr>
          <p:nvPr/>
        </p:nvSpPr>
        <p:spPr bwMode="auto">
          <a:xfrm>
            <a:off x="2967038" y="3324225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</a:t>
            </a:r>
          </a:p>
        </p:txBody>
      </p:sp>
      <p:sp>
        <p:nvSpPr>
          <p:cNvPr id="497769" name="Rectangle 105"/>
          <p:cNvSpPr>
            <a:spLocks noChangeArrowheads="1"/>
          </p:cNvSpPr>
          <p:nvPr/>
        </p:nvSpPr>
        <p:spPr bwMode="auto">
          <a:xfrm>
            <a:off x="1304925" y="3725863"/>
            <a:ext cx="2908300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Partitioning: </a:t>
            </a:r>
            <a:r>
              <a:rPr lang="en-US" altLang="en-US" dirty="0" smtClean="0"/>
              <a:t>Greedy </a:t>
            </a:r>
            <a:r>
              <a:rPr lang="en-US" altLang="en-US" dirty="0"/>
              <a:t>Algorithm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636588" y="914400"/>
            <a:ext cx="7848600" cy="5410200"/>
          </a:xfrm>
        </p:spPr>
        <p:txBody>
          <a:bodyPr/>
          <a:lstStyle/>
          <a:p>
            <a:r>
              <a:rPr lang="en-US" altLang="en-US" dirty="0" smtClean="0"/>
              <a:t>Greedy algorithm.  </a:t>
            </a:r>
            <a:r>
              <a:rPr lang="en-US" altLang="en-US" dirty="0">
                <a:solidFill>
                  <a:schemeClr val="tx1"/>
                </a:solidFill>
              </a:rPr>
              <a:t>Consider lectures in increasing order of start time:  assign lecture to any compatible classroom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4369-0DE6-4570-B0DE-5960218136EF}" type="slidenum">
              <a:rPr lang="en-US" altLang="en-US"/>
              <a:pPr/>
              <a:t>17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15" name="Text Box 55"/>
              <p:cNvSpPr txBox="1">
                <a:spLocks noChangeArrowheads="1"/>
              </p:cNvSpPr>
              <p:nvPr/>
            </p:nvSpPr>
            <p:spPr bwMode="auto">
              <a:xfrm>
                <a:off x="797719" y="1790343"/>
                <a:ext cx="7526338" cy="2400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lIns="182880" tIns="91440" rIns="137160" bIns="91440">
                <a:spAutoFit/>
              </a:bodyPr>
              <a:lstStyle/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Sort intervals by starting time so that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.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// # classrooms used so far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lecture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is compatible with some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pPr algn="just"/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schedule lecture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in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else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allocate a new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schedule lecture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in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+1 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01815" name="Text 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19" y="1790343"/>
                <a:ext cx="7526338" cy="24006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76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36588" y="880526"/>
                <a:ext cx="8583612" cy="5444074"/>
              </a:xfrm>
            </p:spPr>
            <p:txBody>
              <a:bodyPr/>
              <a:lstStyle/>
              <a:p>
                <a:r>
                  <a:rPr lang="en-US" altLang="en-US" dirty="0" smtClean="0"/>
                  <a:t>Interval partitioning.</a:t>
                </a:r>
              </a:p>
              <a:p>
                <a:pPr lvl="1"/>
                <a:r>
                  <a:rPr lang="en-US" altLang="en-US" dirty="0"/>
                  <a:t>Lecture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starts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and finishes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Goal: find the minimum number of classrooms to schedule all lectures so that no two occur at the same time in the same room.</a:t>
                </a:r>
              </a:p>
              <a:p>
                <a:r>
                  <a:rPr lang="en-US" altLang="en-US" dirty="0" smtClean="0"/>
                  <a:t>ALG: Sort by start time.  Insert in order, opening new classroom when needed</a:t>
                </a:r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76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588" y="880526"/>
                <a:ext cx="8583612" cy="5444074"/>
              </a:xfrm>
              <a:blipFill rotWithShape="0">
                <a:blip r:embed="rId3"/>
                <a:stretch>
                  <a:fillRect l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48234-B9B9-437B-8164-20133728EBD6}" type="slidenum">
              <a:rPr lang="en-US" altLang="en-US"/>
              <a:pPr/>
              <a:t>18</a:t>
            </a:fld>
            <a:endParaRPr lang="en-US" altLang="en-US" sz="1400"/>
          </a:p>
        </p:txBody>
      </p:sp>
      <p:grpSp>
        <p:nvGrpSpPr>
          <p:cNvPr id="497721" name="Group 57"/>
          <p:cNvGrpSpPr>
            <a:grpSpLocks/>
          </p:cNvGrpSpPr>
          <p:nvPr/>
        </p:nvGrpSpPr>
        <p:grpSpPr bwMode="auto">
          <a:xfrm>
            <a:off x="1292225" y="3019425"/>
            <a:ext cx="6673850" cy="1685925"/>
            <a:chOff x="814" y="2434"/>
            <a:chExt cx="4204" cy="1430"/>
          </a:xfrm>
        </p:grpSpPr>
        <p:sp>
          <p:nvSpPr>
            <p:cNvPr id="497722" name="Line 58"/>
            <p:cNvSpPr>
              <a:spLocks noChangeShapeType="1"/>
            </p:cNvSpPr>
            <p:nvPr/>
          </p:nvSpPr>
          <p:spPr bwMode="auto">
            <a:xfrm rot="-5400000">
              <a:off x="3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3" name="Line 59"/>
            <p:cNvSpPr>
              <a:spLocks noChangeShapeType="1"/>
            </p:cNvSpPr>
            <p:nvPr/>
          </p:nvSpPr>
          <p:spPr bwMode="auto">
            <a:xfrm rot="-5400000">
              <a:off x="1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4" name="Line 60"/>
            <p:cNvSpPr>
              <a:spLocks noChangeShapeType="1"/>
            </p:cNvSpPr>
            <p:nvPr/>
          </p:nvSpPr>
          <p:spPr bwMode="auto">
            <a:xfrm rot="-5400000">
              <a:off x="8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5" name="Line 61"/>
            <p:cNvSpPr>
              <a:spLocks noChangeShapeType="1"/>
            </p:cNvSpPr>
            <p:nvPr/>
          </p:nvSpPr>
          <p:spPr bwMode="auto">
            <a:xfrm rot="-5400000">
              <a:off x="6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6" name="Line 62"/>
            <p:cNvSpPr>
              <a:spLocks noChangeShapeType="1"/>
            </p:cNvSpPr>
            <p:nvPr/>
          </p:nvSpPr>
          <p:spPr bwMode="auto">
            <a:xfrm rot="-5400000">
              <a:off x="115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7" name="Line 63"/>
            <p:cNvSpPr>
              <a:spLocks noChangeShapeType="1"/>
            </p:cNvSpPr>
            <p:nvPr/>
          </p:nvSpPr>
          <p:spPr bwMode="auto">
            <a:xfrm rot="-5400000">
              <a:off x="1939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8" name="Line 64"/>
            <p:cNvSpPr>
              <a:spLocks noChangeShapeType="1"/>
            </p:cNvSpPr>
            <p:nvPr/>
          </p:nvSpPr>
          <p:spPr bwMode="auto">
            <a:xfrm rot="-5400000">
              <a:off x="167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9" name="Line 65"/>
            <p:cNvSpPr>
              <a:spLocks noChangeShapeType="1"/>
            </p:cNvSpPr>
            <p:nvPr/>
          </p:nvSpPr>
          <p:spPr bwMode="auto">
            <a:xfrm rot="-5400000">
              <a:off x="24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0" name="Line 66"/>
            <p:cNvSpPr>
              <a:spLocks noChangeShapeType="1"/>
            </p:cNvSpPr>
            <p:nvPr/>
          </p:nvSpPr>
          <p:spPr bwMode="auto">
            <a:xfrm rot="-5400000">
              <a:off x="22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1" name="Line 67"/>
            <p:cNvSpPr>
              <a:spLocks noChangeShapeType="1"/>
            </p:cNvSpPr>
            <p:nvPr/>
          </p:nvSpPr>
          <p:spPr bwMode="auto">
            <a:xfrm rot="-5400000">
              <a:off x="29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2" name="Line 68"/>
            <p:cNvSpPr>
              <a:spLocks noChangeShapeType="1"/>
            </p:cNvSpPr>
            <p:nvPr/>
          </p:nvSpPr>
          <p:spPr bwMode="auto">
            <a:xfrm rot="-5400000">
              <a:off x="27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3" name="Line 69"/>
            <p:cNvSpPr>
              <a:spLocks noChangeShapeType="1"/>
            </p:cNvSpPr>
            <p:nvPr/>
          </p:nvSpPr>
          <p:spPr bwMode="auto">
            <a:xfrm rot="-5400000">
              <a:off x="1415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4" name="Line 70"/>
            <p:cNvSpPr>
              <a:spLocks noChangeShapeType="1"/>
            </p:cNvSpPr>
            <p:nvPr/>
          </p:nvSpPr>
          <p:spPr bwMode="auto">
            <a:xfrm rot="-5400000">
              <a:off x="3255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5" name="Line 71"/>
            <p:cNvSpPr>
              <a:spLocks noChangeShapeType="1"/>
            </p:cNvSpPr>
            <p:nvPr/>
          </p:nvSpPr>
          <p:spPr bwMode="auto">
            <a:xfrm rot="-5400000">
              <a:off x="3781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6" name="Line 72"/>
            <p:cNvSpPr>
              <a:spLocks noChangeShapeType="1"/>
            </p:cNvSpPr>
            <p:nvPr/>
          </p:nvSpPr>
          <p:spPr bwMode="auto">
            <a:xfrm rot="-5400000">
              <a:off x="3518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7" name="Line 73"/>
            <p:cNvSpPr>
              <a:spLocks noChangeShapeType="1"/>
            </p:cNvSpPr>
            <p:nvPr/>
          </p:nvSpPr>
          <p:spPr bwMode="auto">
            <a:xfrm rot="-5400000">
              <a:off x="4043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8" name="Line 74"/>
            <p:cNvSpPr>
              <a:spLocks noChangeShapeType="1"/>
            </p:cNvSpPr>
            <p:nvPr/>
          </p:nvSpPr>
          <p:spPr bwMode="auto">
            <a:xfrm rot="-5400000">
              <a:off x="4306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7739" name="Line 75"/>
          <p:cNvSpPr>
            <a:spLocks noChangeShapeType="1"/>
          </p:cNvSpPr>
          <p:nvPr/>
        </p:nvSpPr>
        <p:spPr bwMode="auto">
          <a:xfrm>
            <a:off x="1292225" y="4705350"/>
            <a:ext cx="69643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7740" name="Text Box 76"/>
          <p:cNvSpPr txBox="1">
            <a:spLocks noChangeArrowheads="1"/>
          </p:cNvSpPr>
          <p:nvPr/>
        </p:nvSpPr>
        <p:spPr bwMode="auto">
          <a:xfrm>
            <a:off x="3376613" y="4783138"/>
            <a:ext cx="13684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000"/>
          </a:p>
        </p:txBody>
      </p:sp>
      <p:sp>
        <p:nvSpPr>
          <p:cNvPr id="497741" name="Text Box 77"/>
          <p:cNvSpPr txBox="1">
            <a:spLocks noChangeArrowheads="1"/>
          </p:cNvSpPr>
          <p:nvPr/>
        </p:nvSpPr>
        <p:spPr bwMode="auto">
          <a:xfrm>
            <a:off x="7856538" y="4799013"/>
            <a:ext cx="6556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Time</a:t>
            </a:r>
          </a:p>
        </p:txBody>
      </p:sp>
      <p:sp>
        <p:nvSpPr>
          <p:cNvPr id="497742" name="Line 78"/>
          <p:cNvSpPr>
            <a:spLocks noChangeShapeType="1"/>
          </p:cNvSpPr>
          <p:nvPr/>
        </p:nvSpPr>
        <p:spPr bwMode="auto">
          <a:xfrm>
            <a:off x="5697538" y="470535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7743" name="Text Box 79"/>
          <p:cNvSpPr txBox="1">
            <a:spLocks noChangeArrowheads="1"/>
          </p:cNvSpPr>
          <p:nvPr/>
        </p:nvSpPr>
        <p:spPr bwMode="auto">
          <a:xfrm>
            <a:off x="1173163" y="4705350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</a:t>
            </a:r>
          </a:p>
        </p:txBody>
      </p:sp>
      <p:sp>
        <p:nvSpPr>
          <p:cNvPr id="497744" name="Text Box 80"/>
          <p:cNvSpPr txBox="1">
            <a:spLocks noChangeArrowheads="1"/>
          </p:cNvSpPr>
          <p:nvPr/>
        </p:nvSpPr>
        <p:spPr bwMode="auto">
          <a:xfrm>
            <a:off x="1509713" y="4705350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9:30</a:t>
            </a:r>
          </a:p>
        </p:txBody>
      </p:sp>
      <p:sp>
        <p:nvSpPr>
          <p:cNvPr id="497745" name="Text Box 81"/>
          <p:cNvSpPr txBox="1">
            <a:spLocks noChangeArrowheads="1"/>
          </p:cNvSpPr>
          <p:nvPr/>
        </p:nvSpPr>
        <p:spPr bwMode="auto">
          <a:xfrm>
            <a:off x="1966913" y="4705350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</a:t>
            </a:r>
          </a:p>
        </p:txBody>
      </p:sp>
      <p:sp>
        <p:nvSpPr>
          <p:cNvPr id="497746" name="Text Box 82"/>
          <p:cNvSpPr txBox="1">
            <a:spLocks noChangeArrowheads="1"/>
          </p:cNvSpPr>
          <p:nvPr/>
        </p:nvSpPr>
        <p:spPr bwMode="auto">
          <a:xfrm>
            <a:off x="2341563" y="4705350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10:30</a:t>
            </a:r>
          </a:p>
        </p:txBody>
      </p:sp>
      <p:sp>
        <p:nvSpPr>
          <p:cNvPr id="497747" name="Text Box 83"/>
          <p:cNvSpPr txBox="1">
            <a:spLocks noChangeArrowheads="1"/>
          </p:cNvSpPr>
          <p:nvPr/>
        </p:nvSpPr>
        <p:spPr bwMode="auto">
          <a:xfrm>
            <a:off x="2841625" y="4705350"/>
            <a:ext cx="311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</a:t>
            </a:r>
          </a:p>
        </p:txBody>
      </p:sp>
      <p:sp>
        <p:nvSpPr>
          <p:cNvPr id="497748" name="Text Box 84"/>
          <p:cNvSpPr txBox="1">
            <a:spLocks noChangeArrowheads="1"/>
          </p:cNvSpPr>
          <p:nvPr/>
        </p:nvSpPr>
        <p:spPr bwMode="auto">
          <a:xfrm>
            <a:off x="3170238" y="4705350"/>
            <a:ext cx="501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11:30</a:t>
            </a:r>
          </a:p>
        </p:txBody>
      </p:sp>
      <p:sp>
        <p:nvSpPr>
          <p:cNvPr id="497749" name="Text Box 85"/>
          <p:cNvSpPr txBox="1">
            <a:spLocks noChangeArrowheads="1"/>
          </p:cNvSpPr>
          <p:nvPr/>
        </p:nvSpPr>
        <p:spPr bwMode="auto">
          <a:xfrm>
            <a:off x="3673475" y="4705350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</a:t>
            </a:r>
          </a:p>
        </p:txBody>
      </p:sp>
      <p:sp>
        <p:nvSpPr>
          <p:cNvPr id="497750" name="Text Box 86"/>
          <p:cNvSpPr txBox="1">
            <a:spLocks noChangeArrowheads="1"/>
          </p:cNvSpPr>
          <p:nvPr/>
        </p:nvSpPr>
        <p:spPr bwMode="auto">
          <a:xfrm>
            <a:off x="3987800" y="4705350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12:30</a:t>
            </a:r>
          </a:p>
        </p:txBody>
      </p:sp>
      <p:sp>
        <p:nvSpPr>
          <p:cNvPr id="497751" name="Text Box 87"/>
          <p:cNvSpPr txBox="1">
            <a:spLocks noChangeArrowheads="1"/>
          </p:cNvSpPr>
          <p:nvPr/>
        </p:nvSpPr>
        <p:spPr bwMode="auto">
          <a:xfrm>
            <a:off x="4506913" y="4705350"/>
            <a:ext cx="247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</a:t>
            </a:r>
          </a:p>
        </p:txBody>
      </p:sp>
      <p:sp>
        <p:nvSpPr>
          <p:cNvPr id="497752" name="Text Box 88"/>
          <p:cNvSpPr txBox="1">
            <a:spLocks noChangeArrowheads="1"/>
          </p:cNvSpPr>
          <p:nvPr/>
        </p:nvSpPr>
        <p:spPr bwMode="auto">
          <a:xfrm>
            <a:off x="4851400" y="4705350"/>
            <a:ext cx="438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1:30</a:t>
            </a:r>
          </a:p>
        </p:txBody>
      </p:sp>
      <p:sp>
        <p:nvSpPr>
          <p:cNvPr id="497753" name="Text Box 89"/>
          <p:cNvSpPr txBox="1">
            <a:spLocks noChangeArrowheads="1"/>
          </p:cNvSpPr>
          <p:nvPr/>
        </p:nvSpPr>
        <p:spPr bwMode="auto">
          <a:xfrm>
            <a:off x="5329238" y="4705350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</a:t>
            </a:r>
          </a:p>
        </p:txBody>
      </p:sp>
      <p:sp>
        <p:nvSpPr>
          <p:cNvPr id="497754" name="Text Box 90"/>
          <p:cNvSpPr txBox="1">
            <a:spLocks noChangeArrowheads="1"/>
          </p:cNvSpPr>
          <p:nvPr/>
        </p:nvSpPr>
        <p:spPr bwMode="auto">
          <a:xfrm>
            <a:off x="5703888" y="4705350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2:30</a:t>
            </a:r>
          </a:p>
        </p:txBody>
      </p:sp>
      <p:sp>
        <p:nvSpPr>
          <p:cNvPr id="497755" name="Rectangle 91"/>
          <p:cNvSpPr>
            <a:spLocks noChangeArrowheads="1"/>
          </p:cNvSpPr>
          <p:nvPr/>
        </p:nvSpPr>
        <p:spPr bwMode="auto">
          <a:xfrm>
            <a:off x="5472113" y="6337142"/>
            <a:ext cx="2085975" cy="2682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8</a:t>
            </a:r>
          </a:p>
        </p:txBody>
      </p:sp>
      <p:sp>
        <p:nvSpPr>
          <p:cNvPr id="497756" name="Rectangle 92"/>
          <p:cNvSpPr>
            <a:spLocks noChangeArrowheads="1"/>
          </p:cNvSpPr>
          <p:nvPr/>
        </p:nvSpPr>
        <p:spPr bwMode="auto">
          <a:xfrm>
            <a:off x="1283493" y="5127625"/>
            <a:ext cx="12588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1</a:t>
            </a:r>
          </a:p>
        </p:txBody>
      </p:sp>
      <p:sp>
        <p:nvSpPr>
          <p:cNvPr id="497757" name="Rectangle 93"/>
          <p:cNvSpPr>
            <a:spLocks noChangeArrowheads="1"/>
          </p:cNvSpPr>
          <p:nvPr/>
        </p:nvSpPr>
        <p:spPr bwMode="auto">
          <a:xfrm>
            <a:off x="1283493" y="5922170"/>
            <a:ext cx="1244600" cy="2682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3</a:t>
            </a:r>
          </a:p>
        </p:txBody>
      </p:sp>
      <p:sp>
        <p:nvSpPr>
          <p:cNvPr id="497758" name="Rectangle 94"/>
          <p:cNvSpPr>
            <a:spLocks noChangeArrowheads="1"/>
          </p:cNvSpPr>
          <p:nvPr/>
        </p:nvSpPr>
        <p:spPr bwMode="auto">
          <a:xfrm>
            <a:off x="2967038" y="5134249"/>
            <a:ext cx="250507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4</a:t>
            </a:r>
          </a:p>
        </p:txBody>
      </p:sp>
      <p:sp>
        <p:nvSpPr>
          <p:cNvPr id="497759" name="Rectangle 95"/>
          <p:cNvSpPr>
            <a:spLocks noChangeArrowheads="1"/>
          </p:cNvSpPr>
          <p:nvPr/>
        </p:nvSpPr>
        <p:spPr bwMode="auto">
          <a:xfrm>
            <a:off x="4625181" y="5536885"/>
            <a:ext cx="12461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7</a:t>
            </a:r>
          </a:p>
        </p:txBody>
      </p:sp>
      <p:sp>
        <p:nvSpPr>
          <p:cNvPr id="497760" name="Rectangle 96"/>
          <p:cNvSpPr>
            <a:spLocks noChangeArrowheads="1"/>
          </p:cNvSpPr>
          <p:nvPr/>
        </p:nvSpPr>
        <p:spPr bwMode="auto">
          <a:xfrm>
            <a:off x="4632968" y="5951916"/>
            <a:ext cx="1255713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  <p:sp>
        <p:nvSpPr>
          <p:cNvPr id="497761" name="Rectangle 97"/>
          <p:cNvSpPr>
            <a:spLocks noChangeArrowheads="1"/>
          </p:cNvSpPr>
          <p:nvPr/>
        </p:nvSpPr>
        <p:spPr bwMode="auto">
          <a:xfrm>
            <a:off x="6288881" y="5521316"/>
            <a:ext cx="125412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9</a:t>
            </a:r>
          </a:p>
        </p:txBody>
      </p:sp>
      <p:sp>
        <p:nvSpPr>
          <p:cNvPr id="497762" name="Rectangle 98"/>
          <p:cNvSpPr>
            <a:spLocks noChangeArrowheads="1"/>
          </p:cNvSpPr>
          <p:nvPr/>
        </p:nvSpPr>
        <p:spPr bwMode="auto">
          <a:xfrm>
            <a:off x="6296819" y="5096188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 smtClean="0"/>
              <a:t>10</a:t>
            </a:r>
            <a:endParaRPr lang="en-US" altLang="en-US" sz="1400" dirty="0"/>
          </a:p>
        </p:txBody>
      </p:sp>
      <p:sp>
        <p:nvSpPr>
          <p:cNvPr id="497763" name="Line 99"/>
          <p:cNvSpPr>
            <a:spLocks noChangeShapeType="1"/>
          </p:cNvSpPr>
          <p:nvPr/>
        </p:nvSpPr>
        <p:spPr bwMode="auto">
          <a:xfrm>
            <a:off x="7364413" y="470058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7764" name="Text Box 100"/>
          <p:cNvSpPr txBox="1">
            <a:spLocks noChangeArrowheads="1"/>
          </p:cNvSpPr>
          <p:nvPr/>
        </p:nvSpPr>
        <p:spPr bwMode="auto">
          <a:xfrm>
            <a:off x="6173788" y="4700588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</a:t>
            </a:r>
          </a:p>
        </p:txBody>
      </p:sp>
      <p:sp>
        <p:nvSpPr>
          <p:cNvPr id="497765" name="Text Box 101"/>
          <p:cNvSpPr txBox="1">
            <a:spLocks noChangeArrowheads="1"/>
          </p:cNvSpPr>
          <p:nvPr/>
        </p:nvSpPr>
        <p:spPr bwMode="auto">
          <a:xfrm>
            <a:off x="6518275" y="4700588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3:30</a:t>
            </a:r>
          </a:p>
        </p:txBody>
      </p:sp>
      <p:sp>
        <p:nvSpPr>
          <p:cNvPr id="497766" name="Text Box 102"/>
          <p:cNvSpPr txBox="1">
            <a:spLocks noChangeArrowheads="1"/>
          </p:cNvSpPr>
          <p:nvPr/>
        </p:nvSpPr>
        <p:spPr bwMode="auto">
          <a:xfrm>
            <a:off x="6996113" y="4700588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</a:t>
            </a:r>
          </a:p>
        </p:txBody>
      </p:sp>
      <p:sp>
        <p:nvSpPr>
          <p:cNvPr id="497767" name="Text Box 103"/>
          <p:cNvSpPr txBox="1">
            <a:spLocks noChangeArrowheads="1"/>
          </p:cNvSpPr>
          <p:nvPr/>
        </p:nvSpPr>
        <p:spPr bwMode="auto">
          <a:xfrm>
            <a:off x="7370763" y="4700588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4:30</a:t>
            </a:r>
          </a:p>
        </p:txBody>
      </p:sp>
      <p:sp>
        <p:nvSpPr>
          <p:cNvPr id="497768" name="Rectangle 104"/>
          <p:cNvSpPr>
            <a:spLocks noChangeArrowheads="1"/>
          </p:cNvSpPr>
          <p:nvPr/>
        </p:nvSpPr>
        <p:spPr bwMode="auto">
          <a:xfrm>
            <a:off x="2973388" y="5922170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5</a:t>
            </a:r>
          </a:p>
        </p:txBody>
      </p:sp>
      <p:sp>
        <p:nvSpPr>
          <p:cNvPr id="497769" name="Rectangle 105"/>
          <p:cNvSpPr>
            <a:spLocks noChangeArrowheads="1"/>
          </p:cNvSpPr>
          <p:nvPr/>
        </p:nvSpPr>
        <p:spPr bwMode="auto">
          <a:xfrm>
            <a:off x="1291431" y="5536885"/>
            <a:ext cx="2908300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54" name="Rectangle 92"/>
          <p:cNvSpPr>
            <a:spLocks noChangeArrowheads="1"/>
          </p:cNvSpPr>
          <p:nvPr/>
        </p:nvSpPr>
        <p:spPr bwMode="auto">
          <a:xfrm>
            <a:off x="1287463" y="4267200"/>
            <a:ext cx="1258888" cy="2667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1</a:t>
            </a:r>
          </a:p>
        </p:txBody>
      </p:sp>
      <p:sp>
        <p:nvSpPr>
          <p:cNvPr id="56" name="Rectangle 105"/>
          <p:cNvSpPr>
            <a:spLocks noChangeArrowheads="1"/>
          </p:cNvSpPr>
          <p:nvPr/>
        </p:nvSpPr>
        <p:spPr bwMode="auto">
          <a:xfrm>
            <a:off x="1293813" y="3761008"/>
            <a:ext cx="2908300" cy="2667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57" name="Rectangle 93"/>
          <p:cNvSpPr>
            <a:spLocks noChangeArrowheads="1"/>
          </p:cNvSpPr>
          <p:nvPr/>
        </p:nvSpPr>
        <p:spPr bwMode="auto">
          <a:xfrm>
            <a:off x="1303338" y="3256212"/>
            <a:ext cx="1244600" cy="268287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3</a:t>
            </a:r>
          </a:p>
        </p:txBody>
      </p:sp>
      <p:sp>
        <p:nvSpPr>
          <p:cNvPr id="58" name="Rectangle 94"/>
          <p:cNvSpPr>
            <a:spLocks noChangeArrowheads="1"/>
          </p:cNvSpPr>
          <p:nvPr/>
        </p:nvSpPr>
        <p:spPr bwMode="auto">
          <a:xfrm>
            <a:off x="2955421" y="4264682"/>
            <a:ext cx="2505075" cy="2667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4</a:t>
            </a:r>
          </a:p>
        </p:txBody>
      </p:sp>
      <p:sp>
        <p:nvSpPr>
          <p:cNvPr id="59" name="Rectangle 104"/>
          <p:cNvSpPr>
            <a:spLocks noChangeArrowheads="1"/>
          </p:cNvSpPr>
          <p:nvPr/>
        </p:nvSpPr>
        <p:spPr bwMode="auto">
          <a:xfrm>
            <a:off x="2959895" y="3252320"/>
            <a:ext cx="1246187" cy="2667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5</a:t>
            </a:r>
          </a:p>
        </p:txBody>
      </p:sp>
      <p:sp>
        <p:nvSpPr>
          <p:cNvPr id="60" name="Rectangle 96"/>
          <p:cNvSpPr>
            <a:spLocks noChangeArrowheads="1"/>
          </p:cNvSpPr>
          <p:nvPr/>
        </p:nvSpPr>
        <p:spPr bwMode="auto">
          <a:xfrm>
            <a:off x="4620418" y="3761008"/>
            <a:ext cx="1255713" cy="2667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  <p:sp>
        <p:nvSpPr>
          <p:cNvPr id="61" name="Rectangle 95"/>
          <p:cNvSpPr>
            <a:spLocks noChangeArrowheads="1"/>
          </p:cNvSpPr>
          <p:nvPr/>
        </p:nvSpPr>
        <p:spPr bwMode="auto">
          <a:xfrm>
            <a:off x="4640262" y="3252320"/>
            <a:ext cx="1246188" cy="2667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7</a:t>
            </a:r>
          </a:p>
        </p:txBody>
      </p:sp>
      <p:sp>
        <p:nvSpPr>
          <p:cNvPr id="62" name="Rectangle 91"/>
          <p:cNvSpPr>
            <a:spLocks noChangeArrowheads="1"/>
          </p:cNvSpPr>
          <p:nvPr/>
        </p:nvSpPr>
        <p:spPr bwMode="auto">
          <a:xfrm>
            <a:off x="5472112" y="4265612"/>
            <a:ext cx="2085975" cy="268288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8</a:t>
            </a:r>
          </a:p>
        </p:txBody>
      </p:sp>
      <p:sp>
        <p:nvSpPr>
          <p:cNvPr id="63" name="Rectangle 97"/>
          <p:cNvSpPr>
            <a:spLocks noChangeArrowheads="1"/>
          </p:cNvSpPr>
          <p:nvPr/>
        </p:nvSpPr>
        <p:spPr bwMode="auto">
          <a:xfrm>
            <a:off x="6303963" y="3758356"/>
            <a:ext cx="1254125" cy="2667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9</a:t>
            </a:r>
          </a:p>
        </p:txBody>
      </p:sp>
      <p:sp>
        <p:nvSpPr>
          <p:cNvPr id="64" name="Rectangle 98"/>
          <p:cNvSpPr>
            <a:spLocks noChangeArrowheads="1"/>
          </p:cNvSpPr>
          <p:nvPr/>
        </p:nvSpPr>
        <p:spPr bwMode="auto">
          <a:xfrm>
            <a:off x="6312296" y="3251100"/>
            <a:ext cx="1246187" cy="2667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 smtClean="0"/>
              <a:t>10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23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Partitioning</a:t>
            </a:r>
            <a:r>
              <a:rPr lang="en-US" altLang="en-US" dirty="0" smtClean="0"/>
              <a:t>: </a:t>
            </a:r>
            <a:r>
              <a:rPr lang="en-US" altLang="en-US" dirty="0"/>
              <a:t>Lower Bound on Optimal Solution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636588" y="914400"/>
            <a:ext cx="7848600" cy="5410200"/>
          </a:xfrm>
        </p:spPr>
        <p:txBody>
          <a:bodyPr/>
          <a:lstStyle/>
          <a:p>
            <a:r>
              <a:rPr lang="en-US" altLang="en-US" dirty="0"/>
              <a:t>Def. </a:t>
            </a:r>
            <a:r>
              <a:rPr lang="en-US" altLang="en-US" dirty="0" smtClean="0">
                <a:solidFill>
                  <a:schemeClr val="tx1"/>
                </a:solidFill>
              </a:rPr>
              <a:t>The </a:t>
            </a:r>
            <a:r>
              <a:rPr lang="en-US" altLang="en-US" dirty="0">
                <a:solidFill>
                  <a:schemeClr val="accent1"/>
                </a:solidFill>
              </a:rPr>
              <a:t>depth</a:t>
            </a:r>
            <a:r>
              <a:rPr lang="en-US" altLang="en-US" dirty="0">
                <a:solidFill>
                  <a:schemeClr val="tx1"/>
                </a:solidFill>
              </a:rPr>
              <a:t> of a set of open intervals is the maximum number that contain any </a:t>
            </a:r>
            <a:r>
              <a:rPr lang="en-US" altLang="en-US" dirty="0" smtClean="0">
                <a:solidFill>
                  <a:schemeClr val="tx1"/>
                </a:solidFill>
              </a:rPr>
              <a:t>time instance.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smtClean="0"/>
              <a:t>Key </a:t>
            </a:r>
            <a:r>
              <a:rPr lang="en-US" altLang="en-US" dirty="0"/>
              <a:t>observation.  </a:t>
            </a:r>
            <a:r>
              <a:rPr lang="en-US" altLang="en-US" dirty="0">
                <a:solidFill>
                  <a:schemeClr val="tx1"/>
                </a:solidFill>
              </a:rPr>
              <a:t>Number of classrooms needed 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  depth.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smtClean="0"/>
              <a:t>Ex</a:t>
            </a:r>
            <a:r>
              <a:rPr lang="en-US" altLang="en-US" dirty="0"/>
              <a:t>: </a:t>
            </a:r>
            <a:r>
              <a:rPr lang="en-US" altLang="en-US" dirty="0" smtClean="0">
                <a:solidFill>
                  <a:schemeClr val="tx1"/>
                </a:solidFill>
              </a:rPr>
              <a:t>Depth </a:t>
            </a:r>
            <a:r>
              <a:rPr lang="en-US" altLang="en-US" dirty="0">
                <a:solidFill>
                  <a:schemeClr val="tx1"/>
                </a:solidFill>
              </a:rPr>
              <a:t>of schedule below = 3 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  </a:t>
            </a:r>
            <a:r>
              <a:rPr lang="en-US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this schedule is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optimal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en-US" dirty="0" smtClean="0"/>
              <a:t>We will show: </a:t>
            </a:r>
            <a:r>
              <a:rPr lang="en-US" altLang="en-US" dirty="0" smtClean="0">
                <a:solidFill>
                  <a:schemeClr val="tx1"/>
                </a:solidFill>
              </a:rPr>
              <a:t>The # classrooms used by the greedy algorithm = depth.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47649-E805-47AB-B556-46B831DFB413}" type="slidenum">
              <a:rPr lang="en-US" altLang="en-US"/>
              <a:pPr/>
              <a:t>19</a:t>
            </a:fld>
            <a:endParaRPr lang="en-US" altLang="en-US" sz="1400"/>
          </a:p>
        </p:txBody>
      </p:sp>
      <p:grpSp>
        <p:nvGrpSpPr>
          <p:cNvPr id="2" name="Group 1"/>
          <p:cNvGrpSpPr/>
          <p:nvPr/>
        </p:nvGrpSpPr>
        <p:grpSpPr>
          <a:xfrm>
            <a:off x="1173163" y="3248025"/>
            <a:ext cx="7339012" cy="2085975"/>
            <a:chOff x="1173163" y="3248025"/>
            <a:chExt cx="7339012" cy="2085975"/>
          </a:xfrm>
        </p:grpSpPr>
        <p:grpSp>
          <p:nvGrpSpPr>
            <p:cNvPr id="499767" name="Group 55"/>
            <p:cNvGrpSpPr>
              <a:grpSpLocks/>
            </p:cNvGrpSpPr>
            <p:nvPr/>
          </p:nvGrpSpPr>
          <p:grpSpPr bwMode="auto">
            <a:xfrm>
              <a:off x="1292225" y="3248025"/>
              <a:ext cx="6673850" cy="1685925"/>
              <a:chOff x="814" y="2434"/>
              <a:chExt cx="4204" cy="1430"/>
            </a:xfrm>
          </p:grpSpPr>
          <p:sp>
            <p:nvSpPr>
              <p:cNvPr id="499733" name="Line 21"/>
              <p:cNvSpPr>
                <a:spLocks noChangeShapeType="1"/>
              </p:cNvSpPr>
              <p:nvPr/>
            </p:nvSpPr>
            <p:spPr bwMode="auto">
              <a:xfrm rot="-5400000">
                <a:off x="364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4" name="Line 22"/>
              <p:cNvSpPr>
                <a:spLocks noChangeShapeType="1"/>
              </p:cNvSpPr>
              <p:nvPr/>
            </p:nvSpPr>
            <p:spPr bwMode="auto">
              <a:xfrm rot="-5400000">
                <a:off x="10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5" name="Line 23"/>
              <p:cNvSpPr>
                <a:spLocks noChangeShapeType="1"/>
              </p:cNvSpPr>
              <p:nvPr/>
            </p:nvSpPr>
            <p:spPr bwMode="auto">
              <a:xfrm rot="-5400000">
                <a:off x="890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6" name="Line 24"/>
              <p:cNvSpPr>
                <a:spLocks noChangeShapeType="1"/>
              </p:cNvSpPr>
              <p:nvPr/>
            </p:nvSpPr>
            <p:spPr bwMode="auto">
              <a:xfrm rot="-5400000">
                <a:off x="62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7" name="Line 25"/>
              <p:cNvSpPr>
                <a:spLocks noChangeShapeType="1"/>
              </p:cNvSpPr>
              <p:nvPr/>
            </p:nvSpPr>
            <p:spPr bwMode="auto">
              <a:xfrm rot="-5400000">
                <a:off x="115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8" name="Line 26"/>
              <p:cNvSpPr>
                <a:spLocks noChangeShapeType="1"/>
              </p:cNvSpPr>
              <p:nvPr/>
            </p:nvSpPr>
            <p:spPr bwMode="auto">
              <a:xfrm rot="-5400000">
                <a:off x="1939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9" name="Line 27"/>
              <p:cNvSpPr>
                <a:spLocks noChangeShapeType="1"/>
              </p:cNvSpPr>
              <p:nvPr/>
            </p:nvSpPr>
            <p:spPr bwMode="auto">
              <a:xfrm rot="-5400000">
                <a:off x="167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0" name="Line 28"/>
              <p:cNvSpPr>
                <a:spLocks noChangeShapeType="1"/>
              </p:cNvSpPr>
              <p:nvPr/>
            </p:nvSpPr>
            <p:spPr bwMode="auto">
              <a:xfrm rot="-5400000">
                <a:off x="2464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1" name="Line 29"/>
              <p:cNvSpPr>
                <a:spLocks noChangeShapeType="1"/>
              </p:cNvSpPr>
              <p:nvPr/>
            </p:nvSpPr>
            <p:spPr bwMode="auto">
              <a:xfrm rot="-5400000">
                <a:off x="220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2" name="Line 30"/>
              <p:cNvSpPr>
                <a:spLocks noChangeShapeType="1"/>
              </p:cNvSpPr>
              <p:nvPr/>
            </p:nvSpPr>
            <p:spPr bwMode="auto">
              <a:xfrm rot="-5400000">
                <a:off x="2990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3" name="Line 31"/>
              <p:cNvSpPr>
                <a:spLocks noChangeShapeType="1"/>
              </p:cNvSpPr>
              <p:nvPr/>
            </p:nvSpPr>
            <p:spPr bwMode="auto">
              <a:xfrm rot="-5400000">
                <a:off x="272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4" name="Line 32"/>
              <p:cNvSpPr>
                <a:spLocks noChangeShapeType="1"/>
              </p:cNvSpPr>
              <p:nvPr/>
            </p:nvSpPr>
            <p:spPr bwMode="auto">
              <a:xfrm rot="-5400000">
                <a:off x="1415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1" name="Line 39"/>
              <p:cNvSpPr>
                <a:spLocks noChangeShapeType="1"/>
              </p:cNvSpPr>
              <p:nvPr/>
            </p:nvSpPr>
            <p:spPr bwMode="auto">
              <a:xfrm rot="-5400000">
                <a:off x="3255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2" name="Line 40"/>
              <p:cNvSpPr>
                <a:spLocks noChangeShapeType="1"/>
              </p:cNvSpPr>
              <p:nvPr/>
            </p:nvSpPr>
            <p:spPr bwMode="auto">
              <a:xfrm rot="-5400000">
                <a:off x="3781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3" name="Line 41"/>
              <p:cNvSpPr>
                <a:spLocks noChangeShapeType="1"/>
              </p:cNvSpPr>
              <p:nvPr/>
            </p:nvSpPr>
            <p:spPr bwMode="auto">
              <a:xfrm rot="-5400000">
                <a:off x="3518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4" name="Line 42"/>
              <p:cNvSpPr>
                <a:spLocks noChangeShapeType="1"/>
              </p:cNvSpPr>
              <p:nvPr/>
            </p:nvSpPr>
            <p:spPr bwMode="auto">
              <a:xfrm rot="-5400000">
                <a:off x="4043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5" name="Line 43"/>
              <p:cNvSpPr>
                <a:spLocks noChangeShapeType="1"/>
              </p:cNvSpPr>
              <p:nvPr/>
            </p:nvSpPr>
            <p:spPr bwMode="auto">
              <a:xfrm rot="-5400000">
                <a:off x="4306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</p:grpSp>
        <p:sp>
          <p:nvSpPr>
            <p:cNvPr id="499716" name="Line 4"/>
            <p:cNvSpPr>
              <a:spLocks noChangeShapeType="1"/>
            </p:cNvSpPr>
            <p:nvPr/>
          </p:nvSpPr>
          <p:spPr bwMode="auto">
            <a:xfrm>
              <a:off x="1292225" y="4933950"/>
              <a:ext cx="69643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17" name="Text Box 5"/>
            <p:cNvSpPr txBox="1">
              <a:spLocks noChangeArrowheads="1"/>
            </p:cNvSpPr>
            <p:nvPr/>
          </p:nvSpPr>
          <p:spPr bwMode="auto">
            <a:xfrm>
              <a:off x="3376613" y="5011738"/>
              <a:ext cx="1368425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 sz="1000"/>
            </a:p>
          </p:txBody>
        </p:sp>
        <p:sp>
          <p:nvSpPr>
            <p:cNvPr id="499718" name="Text Box 6"/>
            <p:cNvSpPr txBox="1">
              <a:spLocks noChangeArrowheads="1"/>
            </p:cNvSpPr>
            <p:nvPr/>
          </p:nvSpPr>
          <p:spPr bwMode="auto">
            <a:xfrm>
              <a:off x="7856538" y="5027613"/>
              <a:ext cx="655637" cy="306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dirty="0"/>
                <a:t>Time</a:t>
              </a:r>
            </a:p>
          </p:txBody>
        </p:sp>
        <p:sp>
          <p:nvSpPr>
            <p:cNvPr id="499719" name="Line 7"/>
            <p:cNvSpPr>
              <a:spLocks noChangeShapeType="1"/>
            </p:cNvSpPr>
            <p:nvPr/>
          </p:nvSpPr>
          <p:spPr bwMode="auto">
            <a:xfrm>
              <a:off x="5697538" y="4933950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499720" name="Text Box 8"/>
            <p:cNvSpPr txBox="1">
              <a:spLocks noChangeArrowheads="1"/>
            </p:cNvSpPr>
            <p:nvPr/>
          </p:nvSpPr>
          <p:spPr bwMode="auto">
            <a:xfrm>
              <a:off x="1173163" y="4933950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9</a:t>
              </a:r>
            </a:p>
          </p:txBody>
        </p:sp>
        <p:sp>
          <p:nvSpPr>
            <p:cNvPr id="499721" name="Text Box 9"/>
            <p:cNvSpPr txBox="1">
              <a:spLocks noChangeArrowheads="1"/>
            </p:cNvSpPr>
            <p:nvPr/>
          </p:nvSpPr>
          <p:spPr bwMode="auto">
            <a:xfrm>
              <a:off x="1509713" y="4933950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9:30</a:t>
              </a:r>
            </a:p>
          </p:txBody>
        </p:sp>
        <p:sp>
          <p:nvSpPr>
            <p:cNvPr id="499722" name="Text Box 10"/>
            <p:cNvSpPr txBox="1">
              <a:spLocks noChangeArrowheads="1"/>
            </p:cNvSpPr>
            <p:nvPr/>
          </p:nvSpPr>
          <p:spPr bwMode="auto">
            <a:xfrm>
              <a:off x="1966913" y="4933950"/>
              <a:ext cx="323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10</a:t>
              </a:r>
            </a:p>
          </p:txBody>
        </p:sp>
        <p:sp>
          <p:nvSpPr>
            <p:cNvPr id="499723" name="Text Box 11"/>
            <p:cNvSpPr txBox="1">
              <a:spLocks noChangeArrowheads="1"/>
            </p:cNvSpPr>
            <p:nvPr/>
          </p:nvSpPr>
          <p:spPr bwMode="auto">
            <a:xfrm>
              <a:off x="2341563" y="4933950"/>
              <a:ext cx="514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10:30</a:t>
              </a:r>
            </a:p>
          </p:txBody>
        </p:sp>
        <p:sp>
          <p:nvSpPr>
            <p:cNvPr id="499724" name="Text Box 12"/>
            <p:cNvSpPr txBox="1">
              <a:spLocks noChangeArrowheads="1"/>
            </p:cNvSpPr>
            <p:nvPr/>
          </p:nvSpPr>
          <p:spPr bwMode="auto">
            <a:xfrm>
              <a:off x="2841625" y="4933950"/>
              <a:ext cx="3111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11</a:t>
              </a:r>
            </a:p>
          </p:txBody>
        </p:sp>
        <p:sp>
          <p:nvSpPr>
            <p:cNvPr id="499725" name="Text Box 13"/>
            <p:cNvSpPr txBox="1">
              <a:spLocks noChangeArrowheads="1"/>
            </p:cNvSpPr>
            <p:nvPr/>
          </p:nvSpPr>
          <p:spPr bwMode="auto">
            <a:xfrm>
              <a:off x="3170238" y="4933950"/>
              <a:ext cx="5016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11:30</a:t>
              </a:r>
            </a:p>
          </p:txBody>
        </p:sp>
        <p:sp>
          <p:nvSpPr>
            <p:cNvPr id="499726" name="Text Box 14"/>
            <p:cNvSpPr txBox="1">
              <a:spLocks noChangeArrowheads="1"/>
            </p:cNvSpPr>
            <p:nvPr/>
          </p:nvSpPr>
          <p:spPr bwMode="auto">
            <a:xfrm>
              <a:off x="3673475" y="4933950"/>
              <a:ext cx="323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12</a:t>
              </a:r>
            </a:p>
          </p:txBody>
        </p:sp>
        <p:sp>
          <p:nvSpPr>
            <p:cNvPr id="499727" name="Text Box 15"/>
            <p:cNvSpPr txBox="1">
              <a:spLocks noChangeArrowheads="1"/>
            </p:cNvSpPr>
            <p:nvPr/>
          </p:nvSpPr>
          <p:spPr bwMode="auto">
            <a:xfrm>
              <a:off x="3987800" y="4933950"/>
              <a:ext cx="514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12:30</a:t>
              </a:r>
            </a:p>
          </p:txBody>
        </p:sp>
        <p:sp>
          <p:nvSpPr>
            <p:cNvPr id="499728" name="Text Box 16"/>
            <p:cNvSpPr txBox="1">
              <a:spLocks noChangeArrowheads="1"/>
            </p:cNvSpPr>
            <p:nvPr/>
          </p:nvSpPr>
          <p:spPr bwMode="auto">
            <a:xfrm>
              <a:off x="4506913" y="4933950"/>
              <a:ext cx="2476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1</a:t>
              </a:r>
            </a:p>
          </p:txBody>
        </p:sp>
        <p:sp>
          <p:nvSpPr>
            <p:cNvPr id="499729" name="Text Box 17"/>
            <p:cNvSpPr txBox="1">
              <a:spLocks noChangeArrowheads="1"/>
            </p:cNvSpPr>
            <p:nvPr/>
          </p:nvSpPr>
          <p:spPr bwMode="auto">
            <a:xfrm>
              <a:off x="4851400" y="4933950"/>
              <a:ext cx="4381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1:30</a:t>
              </a:r>
            </a:p>
          </p:txBody>
        </p:sp>
        <p:sp>
          <p:nvSpPr>
            <p:cNvPr id="499730" name="Text Box 18"/>
            <p:cNvSpPr txBox="1">
              <a:spLocks noChangeArrowheads="1"/>
            </p:cNvSpPr>
            <p:nvPr/>
          </p:nvSpPr>
          <p:spPr bwMode="auto">
            <a:xfrm>
              <a:off x="5329238" y="4933950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2</a:t>
              </a:r>
            </a:p>
          </p:txBody>
        </p:sp>
        <p:sp>
          <p:nvSpPr>
            <p:cNvPr id="499731" name="Text Box 19"/>
            <p:cNvSpPr txBox="1">
              <a:spLocks noChangeArrowheads="1"/>
            </p:cNvSpPr>
            <p:nvPr/>
          </p:nvSpPr>
          <p:spPr bwMode="auto">
            <a:xfrm>
              <a:off x="5703888" y="4933950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2:30</a:t>
              </a:r>
            </a:p>
          </p:txBody>
        </p:sp>
        <p:sp>
          <p:nvSpPr>
            <p:cNvPr id="499745" name="Rectangle 33"/>
            <p:cNvSpPr>
              <a:spLocks noChangeArrowheads="1"/>
            </p:cNvSpPr>
            <p:nvPr/>
          </p:nvSpPr>
          <p:spPr bwMode="auto">
            <a:xfrm>
              <a:off x="5464175" y="4365625"/>
              <a:ext cx="2085975" cy="26828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h</a:t>
              </a:r>
            </a:p>
          </p:txBody>
        </p:sp>
        <p:sp>
          <p:nvSpPr>
            <p:cNvPr id="499746" name="Rectangle 34"/>
            <p:cNvSpPr>
              <a:spLocks noChangeArrowheads="1"/>
            </p:cNvSpPr>
            <p:nvPr/>
          </p:nvSpPr>
          <p:spPr bwMode="auto">
            <a:xfrm>
              <a:off x="1295400" y="3552825"/>
              <a:ext cx="1258888" cy="266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c</a:t>
              </a:r>
            </a:p>
          </p:txBody>
        </p:sp>
        <p:sp>
          <p:nvSpPr>
            <p:cNvPr id="499747" name="Rectangle 35"/>
            <p:cNvSpPr>
              <a:spLocks noChangeArrowheads="1"/>
            </p:cNvSpPr>
            <p:nvPr/>
          </p:nvSpPr>
          <p:spPr bwMode="auto">
            <a:xfrm>
              <a:off x="1301750" y="4354513"/>
              <a:ext cx="1244600" cy="26828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a</a:t>
              </a:r>
            </a:p>
          </p:txBody>
        </p:sp>
        <p:sp>
          <p:nvSpPr>
            <p:cNvPr id="499748" name="Rectangle 36"/>
            <p:cNvSpPr>
              <a:spLocks noChangeArrowheads="1"/>
            </p:cNvSpPr>
            <p:nvPr/>
          </p:nvSpPr>
          <p:spPr bwMode="auto">
            <a:xfrm>
              <a:off x="2959100" y="4367213"/>
              <a:ext cx="2505075" cy="266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e</a:t>
              </a:r>
            </a:p>
          </p:txBody>
        </p:sp>
        <p:sp>
          <p:nvSpPr>
            <p:cNvPr id="499749" name="Rectangle 37"/>
            <p:cNvSpPr>
              <a:spLocks noChangeArrowheads="1"/>
            </p:cNvSpPr>
            <p:nvPr/>
          </p:nvSpPr>
          <p:spPr bwMode="auto">
            <a:xfrm>
              <a:off x="4632325" y="3548063"/>
              <a:ext cx="1246188" cy="266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f</a:t>
              </a:r>
            </a:p>
          </p:txBody>
        </p:sp>
        <p:sp>
          <p:nvSpPr>
            <p:cNvPr id="499750" name="Rectangle 38"/>
            <p:cNvSpPr>
              <a:spLocks noChangeArrowheads="1"/>
            </p:cNvSpPr>
            <p:nvPr/>
          </p:nvSpPr>
          <p:spPr bwMode="auto">
            <a:xfrm>
              <a:off x="4629150" y="3957638"/>
              <a:ext cx="1255713" cy="266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g</a:t>
              </a:r>
            </a:p>
          </p:txBody>
        </p:sp>
        <p:sp>
          <p:nvSpPr>
            <p:cNvPr id="499756" name="Rectangle 44"/>
            <p:cNvSpPr>
              <a:spLocks noChangeArrowheads="1"/>
            </p:cNvSpPr>
            <p:nvPr/>
          </p:nvSpPr>
          <p:spPr bwMode="auto">
            <a:xfrm>
              <a:off x="6299200" y="3943350"/>
              <a:ext cx="1254125" cy="266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i</a:t>
              </a:r>
            </a:p>
          </p:txBody>
        </p:sp>
        <p:sp>
          <p:nvSpPr>
            <p:cNvPr id="499757" name="Rectangle 45"/>
            <p:cNvSpPr>
              <a:spLocks noChangeArrowheads="1"/>
            </p:cNvSpPr>
            <p:nvPr/>
          </p:nvSpPr>
          <p:spPr bwMode="auto">
            <a:xfrm>
              <a:off x="6307138" y="3554413"/>
              <a:ext cx="1246187" cy="266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j</a:t>
              </a:r>
            </a:p>
          </p:txBody>
        </p:sp>
        <p:sp>
          <p:nvSpPr>
            <p:cNvPr id="499758" name="Line 46"/>
            <p:cNvSpPr>
              <a:spLocks noChangeShapeType="1"/>
            </p:cNvSpPr>
            <p:nvPr/>
          </p:nvSpPr>
          <p:spPr bwMode="auto">
            <a:xfrm>
              <a:off x="7364413" y="4929188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499759" name="Text Box 47"/>
            <p:cNvSpPr txBox="1">
              <a:spLocks noChangeArrowheads="1"/>
            </p:cNvSpPr>
            <p:nvPr/>
          </p:nvSpPr>
          <p:spPr bwMode="auto">
            <a:xfrm>
              <a:off x="6173788" y="4929188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3</a:t>
              </a:r>
            </a:p>
          </p:txBody>
        </p:sp>
        <p:sp>
          <p:nvSpPr>
            <p:cNvPr id="499760" name="Text Box 48"/>
            <p:cNvSpPr txBox="1">
              <a:spLocks noChangeArrowheads="1"/>
            </p:cNvSpPr>
            <p:nvPr/>
          </p:nvSpPr>
          <p:spPr bwMode="auto">
            <a:xfrm>
              <a:off x="6518275" y="4929188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3:30</a:t>
              </a:r>
            </a:p>
          </p:txBody>
        </p:sp>
        <p:sp>
          <p:nvSpPr>
            <p:cNvPr id="499761" name="Text Box 49"/>
            <p:cNvSpPr txBox="1">
              <a:spLocks noChangeArrowheads="1"/>
            </p:cNvSpPr>
            <p:nvPr/>
          </p:nvSpPr>
          <p:spPr bwMode="auto">
            <a:xfrm>
              <a:off x="6996113" y="4929188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4</a:t>
              </a:r>
            </a:p>
          </p:txBody>
        </p:sp>
        <p:sp>
          <p:nvSpPr>
            <p:cNvPr id="499762" name="Text Box 50"/>
            <p:cNvSpPr txBox="1">
              <a:spLocks noChangeArrowheads="1"/>
            </p:cNvSpPr>
            <p:nvPr/>
          </p:nvSpPr>
          <p:spPr bwMode="auto">
            <a:xfrm>
              <a:off x="7370763" y="4929188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4:30</a:t>
              </a:r>
            </a:p>
          </p:txBody>
        </p:sp>
        <p:sp>
          <p:nvSpPr>
            <p:cNvPr id="499763" name="Rectangle 51"/>
            <p:cNvSpPr>
              <a:spLocks noChangeArrowheads="1"/>
            </p:cNvSpPr>
            <p:nvPr/>
          </p:nvSpPr>
          <p:spPr bwMode="auto">
            <a:xfrm>
              <a:off x="2967038" y="3552825"/>
              <a:ext cx="1246187" cy="266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d</a:t>
              </a:r>
            </a:p>
          </p:txBody>
        </p:sp>
        <p:sp>
          <p:nvSpPr>
            <p:cNvPr id="499764" name="Rectangle 52"/>
            <p:cNvSpPr>
              <a:spLocks noChangeArrowheads="1"/>
            </p:cNvSpPr>
            <p:nvPr/>
          </p:nvSpPr>
          <p:spPr bwMode="auto">
            <a:xfrm>
              <a:off x="1304925" y="3954463"/>
              <a:ext cx="2908300" cy="266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357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Interval scheduling.</a:t>
                </a:r>
              </a:p>
              <a:p>
                <a:pPr lvl="1"/>
                <a:r>
                  <a:rPr lang="en-US" altLang="en-US" dirty="0"/>
                  <a:t>Job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starts 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000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and finishes 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000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Two jobs </a:t>
                </a:r>
                <a:r>
                  <a:rPr lang="en-US" altLang="en-US" dirty="0" smtClean="0"/>
                  <a:t>are </a:t>
                </a:r>
                <a:r>
                  <a:rPr lang="en-US" altLang="en-US" dirty="0" smtClean="0">
                    <a:solidFill>
                      <a:schemeClr val="accent1"/>
                    </a:solidFill>
                  </a:rPr>
                  <a:t>compatible </a:t>
                </a:r>
                <a:r>
                  <a:rPr lang="en-US" altLang="en-US" dirty="0"/>
                  <a:t>if they don't overlap.</a:t>
                </a:r>
              </a:p>
              <a:p>
                <a:pPr lvl="1"/>
                <a:r>
                  <a:rPr lang="en-US" altLang="en-US" dirty="0"/>
                  <a:t>Goal: find maximum </a:t>
                </a:r>
                <a:r>
                  <a:rPr lang="en-US" altLang="en-US" dirty="0" smtClean="0"/>
                  <a:t>size subset </a:t>
                </a:r>
                <a:r>
                  <a:rPr lang="en-US" altLang="en-US" dirty="0"/>
                  <a:t>of mutually compatible jobs.</a:t>
                </a:r>
              </a:p>
            </p:txBody>
          </p:sp>
        </mc:Choice>
        <mc:Fallback xmlns="">
          <p:sp>
            <p:nvSpPr>
              <p:cNvPr id="4935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B3EF4-BFBC-4A5C-8625-4943E8E8B6F5}" type="slidenum">
              <a:rPr lang="en-US" altLang="en-US"/>
              <a:pPr/>
              <a:t>2</a:t>
            </a:fld>
            <a:endParaRPr lang="en-US" altLang="en-US" sz="1400"/>
          </a:p>
        </p:txBody>
      </p:sp>
      <p:sp>
        <p:nvSpPr>
          <p:cNvPr id="493572" name="Line 4"/>
          <p:cNvSpPr>
            <a:spLocks noChangeShapeType="1"/>
          </p:cNvSpPr>
          <p:nvPr/>
        </p:nvSpPr>
        <p:spPr bwMode="auto">
          <a:xfrm>
            <a:off x="1633538" y="5715000"/>
            <a:ext cx="5881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4056063" y="5795963"/>
            <a:ext cx="15922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400"/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7515225" y="5507038"/>
            <a:ext cx="7620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Time</a:t>
            </a:r>
          </a:p>
        </p:txBody>
      </p:sp>
      <p:sp>
        <p:nvSpPr>
          <p:cNvPr id="493575" name="Line 7"/>
          <p:cNvSpPr>
            <a:spLocks noChangeShapeType="1"/>
          </p:cNvSpPr>
          <p:nvPr/>
        </p:nvSpPr>
        <p:spPr bwMode="auto">
          <a:xfrm>
            <a:off x="6754813" y="57150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1495425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0</a:t>
            </a:r>
          </a:p>
        </p:txBody>
      </p:sp>
      <p:sp>
        <p:nvSpPr>
          <p:cNvPr id="493577" name="Line 9"/>
          <p:cNvSpPr>
            <a:spLocks noChangeShapeType="1"/>
          </p:cNvSpPr>
          <p:nvPr/>
        </p:nvSpPr>
        <p:spPr bwMode="auto">
          <a:xfrm rot="-5400000">
            <a:off x="525462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8" name="Line 10"/>
          <p:cNvSpPr>
            <a:spLocks noChangeShapeType="1"/>
          </p:cNvSpPr>
          <p:nvPr/>
        </p:nvSpPr>
        <p:spPr bwMode="auto">
          <a:xfrm rot="-5400000">
            <a:off x="41275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9" name="Line 11"/>
          <p:cNvSpPr>
            <a:spLocks noChangeShapeType="1"/>
          </p:cNvSpPr>
          <p:nvPr/>
        </p:nvSpPr>
        <p:spPr bwMode="auto">
          <a:xfrm rot="-5400000">
            <a:off x="1495425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0" name="Line 12"/>
          <p:cNvSpPr>
            <a:spLocks noChangeShapeType="1"/>
          </p:cNvSpPr>
          <p:nvPr/>
        </p:nvSpPr>
        <p:spPr bwMode="auto">
          <a:xfrm rot="-5400000">
            <a:off x="1009650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1" name="Line 13"/>
          <p:cNvSpPr>
            <a:spLocks noChangeShapeType="1"/>
          </p:cNvSpPr>
          <p:nvPr/>
        </p:nvSpPr>
        <p:spPr bwMode="auto">
          <a:xfrm rot="-5400000">
            <a:off x="1979612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2" name="Line 14"/>
          <p:cNvSpPr>
            <a:spLocks noChangeShapeType="1"/>
          </p:cNvSpPr>
          <p:nvPr/>
        </p:nvSpPr>
        <p:spPr bwMode="auto">
          <a:xfrm rot="-5400000">
            <a:off x="3432175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3" name="Line 15"/>
          <p:cNvSpPr>
            <a:spLocks noChangeShapeType="1"/>
          </p:cNvSpPr>
          <p:nvPr/>
        </p:nvSpPr>
        <p:spPr bwMode="auto">
          <a:xfrm rot="-5400000">
            <a:off x="2947987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4" name="Line 16"/>
          <p:cNvSpPr>
            <a:spLocks noChangeShapeType="1"/>
          </p:cNvSpPr>
          <p:nvPr/>
        </p:nvSpPr>
        <p:spPr bwMode="auto">
          <a:xfrm rot="-5400000">
            <a:off x="4400550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5" name="Line 17"/>
          <p:cNvSpPr>
            <a:spLocks noChangeShapeType="1"/>
          </p:cNvSpPr>
          <p:nvPr/>
        </p:nvSpPr>
        <p:spPr bwMode="auto">
          <a:xfrm rot="-5400000">
            <a:off x="3916362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6" name="Line 18"/>
          <p:cNvSpPr>
            <a:spLocks noChangeShapeType="1"/>
          </p:cNvSpPr>
          <p:nvPr/>
        </p:nvSpPr>
        <p:spPr bwMode="auto">
          <a:xfrm rot="-5400000">
            <a:off x="5370512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7" name="Line 19"/>
          <p:cNvSpPr>
            <a:spLocks noChangeShapeType="1"/>
          </p:cNvSpPr>
          <p:nvPr/>
        </p:nvSpPr>
        <p:spPr bwMode="auto">
          <a:xfrm rot="-5400000">
            <a:off x="4886325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8" name="Text Box 20"/>
          <p:cNvSpPr txBox="1">
            <a:spLocks noChangeArrowheads="1"/>
          </p:cNvSpPr>
          <p:nvPr/>
        </p:nvSpPr>
        <p:spPr bwMode="auto">
          <a:xfrm>
            <a:off x="1979613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1</a:t>
            </a:r>
          </a:p>
        </p:txBody>
      </p:sp>
      <p:sp>
        <p:nvSpPr>
          <p:cNvPr id="493589" name="Text Box 21"/>
          <p:cNvSpPr txBox="1">
            <a:spLocks noChangeArrowheads="1"/>
          </p:cNvSpPr>
          <p:nvPr/>
        </p:nvSpPr>
        <p:spPr bwMode="auto">
          <a:xfrm>
            <a:off x="2463800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2</a:t>
            </a:r>
          </a:p>
        </p:txBody>
      </p:sp>
      <p:sp>
        <p:nvSpPr>
          <p:cNvPr id="493590" name="Text Box 22"/>
          <p:cNvSpPr txBox="1">
            <a:spLocks noChangeArrowheads="1"/>
          </p:cNvSpPr>
          <p:nvPr/>
        </p:nvSpPr>
        <p:spPr bwMode="auto">
          <a:xfrm>
            <a:off x="2947988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3</a:t>
            </a:r>
          </a:p>
        </p:txBody>
      </p:sp>
      <p:sp>
        <p:nvSpPr>
          <p:cNvPr id="493591" name="Text Box 23"/>
          <p:cNvSpPr txBox="1">
            <a:spLocks noChangeArrowheads="1"/>
          </p:cNvSpPr>
          <p:nvPr/>
        </p:nvSpPr>
        <p:spPr bwMode="auto">
          <a:xfrm>
            <a:off x="3433763" y="5715000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</a:t>
            </a:r>
          </a:p>
        </p:txBody>
      </p:sp>
      <p:sp>
        <p:nvSpPr>
          <p:cNvPr id="493592" name="Text Box 24"/>
          <p:cNvSpPr txBox="1">
            <a:spLocks noChangeArrowheads="1"/>
          </p:cNvSpPr>
          <p:nvPr/>
        </p:nvSpPr>
        <p:spPr bwMode="auto">
          <a:xfrm>
            <a:off x="3917950" y="5715000"/>
            <a:ext cx="4143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5</a:t>
            </a:r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4402138" y="5715000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6</a:t>
            </a:r>
          </a:p>
        </p:txBody>
      </p:sp>
      <p:sp>
        <p:nvSpPr>
          <p:cNvPr id="493594" name="Text Box 26"/>
          <p:cNvSpPr txBox="1">
            <a:spLocks noChangeArrowheads="1"/>
          </p:cNvSpPr>
          <p:nvPr/>
        </p:nvSpPr>
        <p:spPr bwMode="auto">
          <a:xfrm>
            <a:off x="4886325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7</a:t>
            </a:r>
          </a:p>
        </p:txBody>
      </p:sp>
      <p:sp>
        <p:nvSpPr>
          <p:cNvPr id="493595" name="Text Box 27"/>
          <p:cNvSpPr txBox="1">
            <a:spLocks noChangeArrowheads="1"/>
          </p:cNvSpPr>
          <p:nvPr/>
        </p:nvSpPr>
        <p:spPr bwMode="auto">
          <a:xfrm>
            <a:off x="5370513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8</a:t>
            </a:r>
          </a:p>
        </p:txBody>
      </p:sp>
      <p:sp>
        <p:nvSpPr>
          <p:cNvPr id="493596" name="Text Box 28"/>
          <p:cNvSpPr txBox="1">
            <a:spLocks noChangeArrowheads="1"/>
          </p:cNvSpPr>
          <p:nvPr/>
        </p:nvSpPr>
        <p:spPr bwMode="auto">
          <a:xfrm>
            <a:off x="5854700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9</a:t>
            </a:r>
          </a:p>
        </p:txBody>
      </p:sp>
      <p:sp>
        <p:nvSpPr>
          <p:cNvPr id="493597" name="Text Box 29"/>
          <p:cNvSpPr txBox="1">
            <a:spLocks noChangeArrowheads="1"/>
          </p:cNvSpPr>
          <p:nvPr/>
        </p:nvSpPr>
        <p:spPr bwMode="auto">
          <a:xfrm>
            <a:off x="6270625" y="5715000"/>
            <a:ext cx="4143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10</a:t>
            </a:r>
          </a:p>
        </p:txBody>
      </p:sp>
      <p:sp>
        <p:nvSpPr>
          <p:cNvPr id="493598" name="Text Box 30"/>
          <p:cNvSpPr txBox="1">
            <a:spLocks noChangeArrowheads="1"/>
          </p:cNvSpPr>
          <p:nvPr/>
        </p:nvSpPr>
        <p:spPr bwMode="auto">
          <a:xfrm>
            <a:off x="6824663" y="5715000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11</a:t>
            </a:r>
          </a:p>
        </p:txBody>
      </p:sp>
      <p:sp>
        <p:nvSpPr>
          <p:cNvPr id="493599" name="Rectangle 31"/>
          <p:cNvSpPr>
            <a:spLocks noChangeArrowheads="1"/>
          </p:cNvSpPr>
          <p:nvPr/>
        </p:nvSpPr>
        <p:spPr bwMode="auto">
          <a:xfrm>
            <a:off x="4056063" y="4606925"/>
            <a:ext cx="1936750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f</a:t>
            </a:r>
          </a:p>
        </p:txBody>
      </p:sp>
      <p:sp>
        <p:nvSpPr>
          <p:cNvPr id="493600" name="Rectangle 32"/>
          <p:cNvSpPr>
            <a:spLocks noChangeArrowheads="1"/>
          </p:cNvSpPr>
          <p:nvPr/>
        </p:nvSpPr>
        <p:spPr bwMode="auto">
          <a:xfrm>
            <a:off x="4540250" y="5022850"/>
            <a:ext cx="1938338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sp>
        <p:nvSpPr>
          <p:cNvPr id="493601" name="Line 33"/>
          <p:cNvSpPr>
            <a:spLocks noChangeShapeType="1"/>
          </p:cNvSpPr>
          <p:nvPr/>
        </p:nvSpPr>
        <p:spPr bwMode="auto">
          <a:xfrm rot="-5400000">
            <a:off x="2463800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602" name="Rectangle 34"/>
          <p:cNvSpPr>
            <a:spLocks noChangeArrowheads="1"/>
          </p:cNvSpPr>
          <p:nvPr/>
        </p:nvSpPr>
        <p:spPr bwMode="auto">
          <a:xfrm>
            <a:off x="5508625" y="5426075"/>
            <a:ext cx="1454150" cy="277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h</a:t>
            </a:r>
          </a:p>
        </p:txBody>
      </p:sp>
      <p:sp>
        <p:nvSpPr>
          <p:cNvPr id="493603" name="Rectangle 35"/>
          <p:cNvSpPr>
            <a:spLocks noChangeArrowheads="1"/>
          </p:cNvSpPr>
          <p:nvPr/>
        </p:nvSpPr>
        <p:spPr bwMode="auto">
          <a:xfrm>
            <a:off x="3571875" y="4191000"/>
            <a:ext cx="1452563" cy="277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e</a:t>
            </a:r>
          </a:p>
        </p:txBody>
      </p:sp>
      <p:sp>
        <p:nvSpPr>
          <p:cNvPr id="493604" name="Rectangle 36"/>
          <p:cNvSpPr>
            <a:spLocks noChangeArrowheads="1"/>
          </p:cNvSpPr>
          <p:nvPr/>
        </p:nvSpPr>
        <p:spPr bwMode="auto">
          <a:xfrm>
            <a:off x="1633538" y="2530475"/>
            <a:ext cx="2906712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493605" name="Rectangle 37"/>
          <p:cNvSpPr>
            <a:spLocks noChangeArrowheads="1"/>
          </p:cNvSpPr>
          <p:nvPr/>
        </p:nvSpPr>
        <p:spPr bwMode="auto">
          <a:xfrm>
            <a:off x="2117725" y="2946400"/>
            <a:ext cx="1454150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493606" name="Rectangle 38"/>
          <p:cNvSpPr>
            <a:spLocks noChangeArrowheads="1"/>
          </p:cNvSpPr>
          <p:nvPr/>
        </p:nvSpPr>
        <p:spPr bwMode="auto">
          <a:xfrm>
            <a:off x="3087688" y="3360738"/>
            <a:ext cx="968375" cy="2778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493607" name="Rectangle 39"/>
          <p:cNvSpPr>
            <a:spLocks noChangeArrowheads="1"/>
          </p:cNvSpPr>
          <p:nvPr/>
        </p:nvSpPr>
        <p:spPr bwMode="auto">
          <a:xfrm>
            <a:off x="3087688" y="3776663"/>
            <a:ext cx="2420937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Partitioning: </a:t>
            </a:r>
            <a:r>
              <a:rPr lang="en-US" altLang="en-US" dirty="0" smtClean="0"/>
              <a:t>Correctness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38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95300" y="955589"/>
                <a:ext cx="8496300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Theorem</a:t>
                </a:r>
                <a:r>
                  <a:rPr lang="en-US" altLang="en-US" dirty="0"/>
                  <a:t>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Greedy algorithm is optimal.</a:t>
                </a:r>
              </a:p>
              <a:p>
                <a:r>
                  <a:rPr lang="en-US" altLang="en-US" dirty="0"/>
                  <a:t>Pf.  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/>
                  <a:t> = number of classrooms </a:t>
                </a:r>
                <a:r>
                  <a:rPr lang="en-US" altLang="en-US" dirty="0" smtClean="0"/>
                  <a:t>opened by greedy algorithm .</a:t>
                </a:r>
              </a:p>
              <a:p>
                <a:pPr lvl="1"/>
                <a:endParaRPr lang="en-US" altLang="en-US" dirty="0"/>
              </a:p>
              <a:p>
                <a:pPr lvl="1"/>
                <a:r>
                  <a:rPr lang="en-US" altLang="en-US" dirty="0"/>
                  <a:t>Classroom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/>
                  <a:t> is opened because we needed to schedule a </a:t>
                </a:r>
                <a:r>
                  <a:rPr lang="en-US" altLang="en-US" dirty="0" smtClean="0"/>
                  <a:t>lecture, </a:t>
                </a:r>
                <a:r>
                  <a:rPr lang="en-US" altLang="en-US" dirty="0"/>
                  <a:t>say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, that is incompatible with all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/>
                  <a:t> other classrooms</a:t>
                </a:r>
                <a:r>
                  <a:rPr lang="en-US" altLang="en-US" dirty="0" smtClean="0"/>
                  <a:t>.</a:t>
                </a:r>
              </a:p>
              <a:p>
                <a:pPr lvl="1"/>
                <a:endParaRPr lang="en-US" altLang="en-US" dirty="0"/>
              </a:p>
              <a:p>
                <a:pPr lvl="1"/>
                <a:r>
                  <a:rPr lang="en-US" altLang="en-US" dirty="0"/>
                  <a:t>Since we sorted by start time, all these incompatibilities are caused by lectures that </a:t>
                </a:r>
                <a:r>
                  <a:rPr lang="en-US" altLang="en-US" dirty="0" smtClean="0"/>
                  <a:t>all start </a:t>
                </a:r>
                <a:r>
                  <a:rPr lang="en-US" altLang="en-US" dirty="0"/>
                  <a:t>no later than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0" baseline="-25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smtClean="0"/>
                  <a:t> and finish </a:t>
                </a:r>
                <a:r>
                  <a:rPr lang="en-US" altLang="en-US" dirty="0"/>
                  <a:t>later than than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lvl="1"/>
                <a:endParaRPr lang="en-US" altLang="en-US" dirty="0" smtClean="0"/>
              </a:p>
              <a:p>
                <a:pPr lvl="1"/>
                <a:r>
                  <a:rPr lang="en-US" altLang="en-US" dirty="0" smtClean="0"/>
                  <a:t>Thus</a:t>
                </a:r>
                <a:r>
                  <a:rPr lang="en-US" altLang="en-US" dirty="0"/>
                  <a:t>, we have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/>
                  <a:t> lectures </a:t>
                </a:r>
                <a:r>
                  <a:rPr lang="en-US" altLang="en-US" dirty="0" smtClean="0"/>
                  <a:t>all overlapping </a:t>
                </a:r>
                <a:r>
                  <a:rPr lang="en-US" altLang="en-US" dirty="0"/>
                  <a:t>at time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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 </m:t>
                    </m:r>
                  </m:oMath>
                </a14:m>
                <a:r>
                  <a:rPr lang="en-US" altLang="en-US" dirty="0" smtClean="0"/>
                  <a:t>for some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&gt;0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;</m:t>
                    </m:r>
                  </m:oMath>
                </a14:m>
                <a:r>
                  <a:rPr lang="en-US" altLang="en-US" b="0" dirty="0" smtClean="0">
                    <a:sym typeface="Symbol" panose="05050102010706020507" pitchFamily="18" charset="2"/>
                  </a:rPr>
                  <a:t/>
                </a:r>
                <a:br>
                  <a:rPr lang="en-US" altLang="en-US" b="0" dirty="0" smtClean="0">
                    <a:sym typeface="Symbol" panose="05050102010706020507" pitchFamily="18" charset="2"/>
                  </a:rPr>
                </a:br>
                <a:r>
                  <a:rPr lang="en-US" altLang="en-US" b="0" dirty="0" smtClean="0">
                    <a:sym typeface="Symbol" panose="05050102010706020507" pitchFamily="18" charset="2"/>
                  </a:rPr>
                  <a:t>the d-1 incompatible ones and  lecture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lvl="1"/>
                <a:endParaRPr lang="en-US" altLang="en-US" dirty="0" smtClean="0"/>
              </a:p>
              <a:p>
                <a:pPr lvl="1"/>
                <a:r>
                  <a:rPr lang="en-US" altLang="en-US" dirty="0" smtClean="0"/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  </a:t>
                </a:r>
                <a:r>
                  <a:rPr lang="en-US" altLang="en-US" dirty="0" smtClean="0"/>
                  <a:t>depth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 smtClean="0">
                    <a:solidFill>
                      <a:schemeClr val="hlink"/>
                    </a:solidFill>
                    <a:ea typeface="Lucida Grande" pitchFamily="92" charset="0"/>
                    <a:cs typeface="Lucida Grande" pitchFamily="92" charset="0"/>
                  </a:rPr>
                  <a:t>.</a:t>
                </a:r>
              </a:p>
              <a:p>
                <a:pPr marL="114300" lvl="1" indent="0">
                  <a:buNone/>
                </a:pPr>
                <a:endParaRPr lang="en-US" altLang="en-US" dirty="0" smtClean="0">
                  <a:solidFill>
                    <a:schemeClr val="hlink"/>
                  </a:solidFill>
                  <a:ea typeface="Lucida Grande" pitchFamily="92" charset="0"/>
                  <a:cs typeface="Lucida Grande" pitchFamily="92" charset="0"/>
                </a:endParaRPr>
              </a:p>
              <a:p>
                <a:pPr lvl="1"/>
                <a:r>
                  <a:rPr lang="en-US" altLang="en-US" dirty="0"/>
                  <a:t>Thus, </a:t>
                </a:r>
                <a:r>
                  <a:rPr lang="en-US" altLang="en-US" dirty="0" smtClean="0"/>
                  <a:t>Since every algorithm uses at least   depth  classrooms</a:t>
                </a:r>
                <a:br>
                  <a:rPr lang="en-US" altLang="en-US" dirty="0" smtClean="0"/>
                </a:br>
                <a:r>
                  <a:rPr lang="en-US" altLang="en-US" dirty="0" smtClean="0"/>
                  <a:t>  Greedy is optimal.</a:t>
                </a:r>
                <a:endParaRPr lang="en-US" altLang="en-US" dirty="0" smtClean="0">
                  <a:solidFill>
                    <a:schemeClr val="hlink"/>
                  </a:solidFill>
                  <a:ea typeface="Lucida Grande" pitchFamily="92" charset="0"/>
                  <a:cs typeface="Lucida Grande" pitchFamily="92" charset="0"/>
                </a:endParaRPr>
              </a:p>
            </p:txBody>
          </p:sp>
        </mc:Choice>
        <mc:Fallback xmlns="">
          <p:sp>
            <p:nvSpPr>
              <p:cNvPr id="5038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955589"/>
                <a:ext cx="8496300" cy="5410200"/>
              </a:xfrm>
              <a:blipFill rotWithShape="0">
                <a:blip r:embed="rId3"/>
                <a:stretch>
                  <a:fillRect l="-574" b="-9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64D91-5735-44FE-908B-890A4523641B}" type="slidenum">
              <a:rPr lang="en-US" altLang="en-US"/>
              <a:pPr/>
              <a:t>20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Partitioning</a:t>
            </a:r>
            <a:r>
              <a:rPr lang="en-US" altLang="en-US" dirty="0" smtClean="0"/>
              <a:t>: Running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3200400"/>
                <a:ext cx="8229601" cy="2971800"/>
              </a:xfrm>
            </p:spPr>
            <p:txBody>
              <a:bodyPr/>
              <a:lstStyle/>
              <a:p>
                <a:r>
                  <a:rPr lang="en-US" altLang="en-US" dirty="0" smtClean="0"/>
                  <a:t>Running time: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dirty="0" smtClean="0"/>
                  <a:t>To implement line (*) the algorithm maintains, for each classroom, the finishing time of the last item placed in the classroom.  It then compares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en-US" dirty="0" smtClean="0"/>
                  <a:t>to those finishing times.  If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en-US" dirty="0" smtClean="0"/>
                  <a:t>  one of those finishing times, it places lecture j in the associated classroom</a:t>
                </a:r>
                <a:br>
                  <a:rPr lang="en-US" altLang="en-US" dirty="0" smtClean="0"/>
                </a:br>
                <a:endParaRPr lang="en-US" altLang="en-US" dirty="0" smtClean="0"/>
              </a:p>
              <a:p>
                <a:pPr lvl="1"/>
                <a:r>
                  <a:rPr lang="en-US" altLang="en-US" dirty="0" smtClean="0"/>
                  <a:t>A  Brute-force implementation of line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(*)</a:t>
                </a:r>
                <a:r>
                  <a:rPr lang="en-US" altLang="en-US" dirty="0" smtClean="0"/>
                  <a:t> takes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time </a:t>
                </a:r>
                <a:br>
                  <a:rPr lang="en-US" altLang="en-US" dirty="0" smtClean="0"/>
                </a:br>
                <a:r>
                  <a:rPr lang="en-US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in total</a:t>
                </a:r>
              </a:p>
              <a:p>
                <a:pPr lvl="1"/>
                <a:endParaRPr lang="en-US" altLang="en-US" dirty="0" smtClean="0"/>
              </a:p>
              <a:p>
                <a:pPr lvl="1"/>
                <a:r>
                  <a:rPr lang="en-US" altLang="en-US" dirty="0" smtClean="0"/>
                  <a:t>Observation: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 smtClean="0"/>
                  <a:t> is not compatible with the classroom with </a:t>
                </a:r>
                <a:r>
                  <a:rPr lang="en-US" altLang="en-US" b="1" dirty="0" smtClean="0">
                    <a:solidFill>
                      <a:srgbClr val="FF0000"/>
                    </a:solidFill>
                  </a:rPr>
                  <a:t>the earliest finish time</a:t>
                </a:r>
                <a:r>
                  <a:rPr lang="en-US" alt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 smtClean="0"/>
                  <a:t> is not compatible with any other classroom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3200400"/>
                <a:ext cx="8229601" cy="2971800"/>
              </a:xfrm>
              <a:blipFill rotWithShape="0">
                <a:blip r:embed="rId3"/>
                <a:stretch>
                  <a:fillRect l="-593" r="-1778" b="-27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21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55"/>
              <p:cNvSpPr txBox="1">
                <a:spLocks noChangeArrowheads="1"/>
              </p:cNvSpPr>
              <p:nvPr/>
            </p:nvSpPr>
            <p:spPr bwMode="auto">
              <a:xfrm>
                <a:off x="808830" y="762000"/>
                <a:ext cx="7877969" cy="2400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Sort intervals by starting time so that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.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// # classrooms used so far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lecture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is compatible with some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 (*)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pPr algn="just"/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schedule lecture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in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(**)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else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allocate a new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schedule lecture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in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(***)</a:t>
                </a:r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+1 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8830" y="762000"/>
                <a:ext cx="7877969" cy="24006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33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Partitioning</a:t>
            </a:r>
            <a:r>
              <a:rPr lang="en-US" altLang="en-US" dirty="0" smtClean="0"/>
              <a:t>: Running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3200400"/>
                <a:ext cx="8305801" cy="2971800"/>
              </a:xfrm>
            </p:spPr>
            <p:txBody>
              <a:bodyPr/>
              <a:lstStyle/>
              <a:p>
                <a:r>
                  <a:rPr lang="en-US" altLang="en-US" sz="1600" dirty="0" smtClean="0"/>
                  <a:t>Running time: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sz="1600" dirty="0" smtClean="0"/>
                  <a:t>To implement line (*)  we can keep the classrooms in a min priority queue using  </a:t>
                </a:r>
                <a:r>
                  <a:rPr lang="en-US" altLang="en-US" sz="1600" dirty="0"/>
                  <a:t>the finishing times of the </a:t>
                </a:r>
                <a:r>
                  <a:rPr lang="en-US" altLang="en-US" sz="1600" dirty="0" smtClean="0"/>
                  <a:t>last class in the room as key</a:t>
                </a:r>
              </a:p>
              <a:p>
                <a:pPr lvl="1"/>
                <a:r>
                  <a:rPr lang="en-US" altLang="en-US" sz="1600" dirty="0" smtClean="0"/>
                  <a:t>To check whether there is a compatible classroom we do an extract-min to find the minimum finishing time in the priority queue. </a:t>
                </a:r>
              </a:p>
              <a:p>
                <a:pPr lvl="1"/>
                <a:endParaRPr lang="en-US" altLang="en-US" sz="1600" dirty="0" smtClean="0"/>
              </a:p>
              <a:p>
                <a:pPr lvl="1"/>
                <a:r>
                  <a:rPr lang="en-US" altLang="en-US" sz="1600" dirty="0" smtClean="0"/>
                  <a:t>If (**) is implemented then just add the new </a:t>
                </a:r>
                <a:r>
                  <a:rPr lang="en-US" altLang="en-US" sz="1600" dirty="0"/>
                  <a:t> </a:t>
                </a:r>
                <a:r>
                  <a:rPr lang="en-US" altLang="en-US" sz="1600" dirty="0" smtClean="0"/>
                  <a:t>finishing time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1600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sz="1600" dirty="0" smtClean="0"/>
                  <a:t> to p. queue</a:t>
                </a:r>
              </a:p>
              <a:p>
                <a:pPr lvl="1"/>
                <a:endParaRPr lang="en-US" altLang="en-US" sz="1600" dirty="0" smtClean="0"/>
              </a:p>
              <a:p>
                <a:pPr lvl="1"/>
                <a:r>
                  <a:rPr lang="en-US" altLang="en-US" sz="1600" dirty="0" smtClean="0"/>
                  <a:t>If (***) is implemented then re-insert that  minimum finishing time back into the p. queue  AND insert </a:t>
                </a:r>
                <a:r>
                  <a:rPr lang="en-US" altLang="en-US" sz="1600" dirty="0"/>
                  <a:t>the new  finishing </a:t>
                </a:r>
                <a:r>
                  <a:rPr lang="en-US" altLang="en-US" sz="1600" dirty="0" smtClean="0"/>
                  <a:t> </a:t>
                </a:r>
                <a:r>
                  <a:rPr lang="en-US" altLang="en-US" sz="1600" dirty="0"/>
                  <a:t>time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1600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sz="1600" dirty="0"/>
                  <a:t> </a:t>
                </a:r>
                <a:r>
                  <a:rPr lang="en-US" altLang="en-US" sz="1600" dirty="0" smtClean="0"/>
                  <a:t>into the p. queue</a:t>
                </a:r>
                <a:r>
                  <a:rPr lang="en-US" altLang="en-US" sz="1600" dirty="0"/>
                  <a:t/>
                </a:r>
                <a:br>
                  <a:rPr lang="en-US" altLang="en-US" sz="1600" dirty="0"/>
                </a:br>
                <a:endParaRPr lang="en-US" alt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3200400"/>
                <a:ext cx="8305801" cy="2971800"/>
              </a:xfrm>
              <a:blipFill rotWithShape="0">
                <a:blip r:embed="rId2"/>
                <a:stretch>
                  <a:fillRect l="-367" b="-15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22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55"/>
              <p:cNvSpPr txBox="1">
                <a:spLocks noChangeArrowheads="1"/>
              </p:cNvSpPr>
              <p:nvPr/>
            </p:nvSpPr>
            <p:spPr bwMode="auto">
              <a:xfrm>
                <a:off x="808830" y="762000"/>
                <a:ext cx="7877969" cy="2400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Sort intervals by starting time so that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.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// # classrooms used so far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lecture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is compatible with some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 (*)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pPr algn="just"/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schedule lecture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in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(**)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else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allocate a new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schedule lecture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in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(*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*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*)</a:t>
                </a:r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+1 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8830" y="762000"/>
                <a:ext cx="7877969" cy="24006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4267200"/>
                <a:ext cx="73263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67200"/>
                <a:ext cx="732630" cy="304800"/>
              </a:xfrm>
              <a:prstGeom prst="rect">
                <a:avLst/>
              </a:prstGeom>
              <a:blipFill rotWithShape="0">
                <a:blip r:embed="rId4"/>
                <a:stretch>
                  <a:fillRect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5257800"/>
                <a:ext cx="73263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57800"/>
                <a:ext cx="732630" cy="304800"/>
              </a:xfrm>
              <a:prstGeom prst="rect">
                <a:avLst/>
              </a:prstGeom>
              <a:blipFill rotWithShape="0">
                <a:blip r:embed="rId5"/>
                <a:stretch>
                  <a:fillRect r="-100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5943600"/>
                <a:ext cx="73263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43600"/>
                <a:ext cx="732630" cy="304800"/>
              </a:xfrm>
              <a:prstGeom prst="rect">
                <a:avLst/>
              </a:prstGeom>
              <a:blipFill rotWithShape="0">
                <a:blip r:embed="rId4"/>
                <a:stretch>
                  <a:fillRect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56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357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Interval scheduling.</a:t>
                </a:r>
              </a:p>
              <a:p>
                <a:pPr lvl="1"/>
                <a:r>
                  <a:rPr lang="en-US" altLang="en-US" dirty="0"/>
                  <a:t>Job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starts 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000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and finishes 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000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Two jobs </a:t>
                </a:r>
                <a:r>
                  <a:rPr lang="en-US" altLang="en-US" dirty="0" smtClean="0"/>
                  <a:t>are </a:t>
                </a:r>
                <a:r>
                  <a:rPr lang="en-US" altLang="en-US" dirty="0" smtClean="0">
                    <a:solidFill>
                      <a:schemeClr val="accent1"/>
                    </a:solidFill>
                  </a:rPr>
                  <a:t>compatible </a:t>
                </a:r>
                <a:r>
                  <a:rPr lang="en-US" altLang="en-US" dirty="0"/>
                  <a:t>if they don't overlap.</a:t>
                </a:r>
              </a:p>
              <a:p>
                <a:pPr lvl="1"/>
                <a:r>
                  <a:rPr lang="en-US" altLang="en-US" dirty="0"/>
                  <a:t>Goal: find maximum </a:t>
                </a:r>
                <a:r>
                  <a:rPr lang="en-US" altLang="en-US" dirty="0" smtClean="0"/>
                  <a:t>size subset </a:t>
                </a:r>
                <a:r>
                  <a:rPr lang="en-US" altLang="en-US" dirty="0"/>
                  <a:t>of mutually compatible jobs.</a:t>
                </a:r>
              </a:p>
            </p:txBody>
          </p:sp>
        </mc:Choice>
        <mc:Fallback xmlns="">
          <p:sp>
            <p:nvSpPr>
              <p:cNvPr id="4935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B3EF4-BFBC-4A5C-8625-4943E8E8B6F5}" type="slidenum">
              <a:rPr lang="en-US" altLang="en-US"/>
              <a:pPr/>
              <a:t>3</a:t>
            </a:fld>
            <a:endParaRPr lang="en-US" altLang="en-US" sz="1400"/>
          </a:p>
        </p:txBody>
      </p:sp>
      <p:sp>
        <p:nvSpPr>
          <p:cNvPr id="493572" name="Line 4"/>
          <p:cNvSpPr>
            <a:spLocks noChangeShapeType="1"/>
          </p:cNvSpPr>
          <p:nvPr/>
        </p:nvSpPr>
        <p:spPr bwMode="auto">
          <a:xfrm>
            <a:off x="1633538" y="5715000"/>
            <a:ext cx="5881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4056063" y="5795963"/>
            <a:ext cx="15922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400"/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7515225" y="5507038"/>
            <a:ext cx="7620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Time</a:t>
            </a:r>
          </a:p>
        </p:txBody>
      </p:sp>
      <p:sp>
        <p:nvSpPr>
          <p:cNvPr id="493575" name="Line 7"/>
          <p:cNvSpPr>
            <a:spLocks noChangeShapeType="1"/>
          </p:cNvSpPr>
          <p:nvPr/>
        </p:nvSpPr>
        <p:spPr bwMode="auto">
          <a:xfrm>
            <a:off x="6754813" y="57150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1495425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0</a:t>
            </a:r>
          </a:p>
        </p:txBody>
      </p:sp>
      <p:sp>
        <p:nvSpPr>
          <p:cNvPr id="493577" name="Line 9"/>
          <p:cNvSpPr>
            <a:spLocks noChangeShapeType="1"/>
          </p:cNvSpPr>
          <p:nvPr/>
        </p:nvSpPr>
        <p:spPr bwMode="auto">
          <a:xfrm rot="-5400000">
            <a:off x="525462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8" name="Line 10"/>
          <p:cNvSpPr>
            <a:spLocks noChangeShapeType="1"/>
          </p:cNvSpPr>
          <p:nvPr/>
        </p:nvSpPr>
        <p:spPr bwMode="auto">
          <a:xfrm rot="-5400000">
            <a:off x="41275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9" name="Line 11"/>
          <p:cNvSpPr>
            <a:spLocks noChangeShapeType="1"/>
          </p:cNvSpPr>
          <p:nvPr/>
        </p:nvSpPr>
        <p:spPr bwMode="auto">
          <a:xfrm rot="-5400000">
            <a:off x="1495425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0" name="Line 12"/>
          <p:cNvSpPr>
            <a:spLocks noChangeShapeType="1"/>
          </p:cNvSpPr>
          <p:nvPr/>
        </p:nvSpPr>
        <p:spPr bwMode="auto">
          <a:xfrm rot="-5400000">
            <a:off x="1009650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1" name="Line 13"/>
          <p:cNvSpPr>
            <a:spLocks noChangeShapeType="1"/>
          </p:cNvSpPr>
          <p:nvPr/>
        </p:nvSpPr>
        <p:spPr bwMode="auto">
          <a:xfrm rot="-5400000">
            <a:off x="1979612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2" name="Line 14"/>
          <p:cNvSpPr>
            <a:spLocks noChangeShapeType="1"/>
          </p:cNvSpPr>
          <p:nvPr/>
        </p:nvSpPr>
        <p:spPr bwMode="auto">
          <a:xfrm rot="-5400000">
            <a:off x="3432175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3" name="Line 15"/>
          <p:cNvSpPr>
            <a:spLocks noChangeShapeType="1"/>
          </p:cNvSpPr>
          <p:nvPr/>
        </p:nvSpPr>
        <p:spPr bwMode="auto">
          <a:xfrm rot="-5400000">
            <a:off x="2947987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4" name="Line 16"/>
          <p:cNvSpPr>
            <a:spLocks noChangeShapeType="1"/>
          </p:cNvSpPr>
          <p:nvPr/>
        </p:nvSpPr>
        <p:spPr bwMode="auto">
          <a:xfrm rot="-5400000">
            <a:off x="4400550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5" name="Line 17"/>
          <p:cNvSpPr>
            <a:spLocks noChangeShapeType="1"/>
          </p:cNvSpPr>
          <p:nvPr/>
        </p:nvSpPr>
        <p:spPr bwMode="auto">
          <a:xfrm rot="-5400000">
            <a:off x="3916362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6" name="Line 18"/>
          <p:cNvSpPr>
            <a:spLocks noChangeShapeType="1"/>
          </p:cNvSpPr>
          <p:nvPr/>
        </p:nvSpPr>
        <p:spPr bwMode="auto">
          <a:xfrm rot="-5400000">
            <a:off x="5370512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7" name="Line 19"/>
          <p:cNvSpPr>
            <a:spLocks noChangeShapeType="1"/>
          </p:cNvSpPr>
          <p:nvPr/>
        </p:nvSpPr>
        <p:spPr bwMode="auto">
          <a:xfrm rot="-5400000">
            <a:off x="4886325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8" name="Text Box 20"/>
          <p:cNvSpPr txBox="1">
            <a:spLocks noChangeArrowheads="1"/>
          </p:cNvSpPr>
          <p:nvPr/>
        </p:nvSpPr>
        <p:spPr bwMode="auto">
          <a:xfrm>
            <a:off x="1979613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1</a:t>
            </a:r>
          </a:p>
        </p:txBody>
      </p:sp>
      <p:sp>
        <p:nvSpPr>
          <p:cNvPr id="493589" name="Text Box 21"/>
          <p:cNvSpPr txBox="1">
            <a:spLocks noChangeArrowheads="1"/>
          </p:cNvSpPr>
          <p:nvPr/>
        </p:nvSpPr>
        <p:spPr bwMode="auto">
          <a:xfrm>
            <a:off x="2463800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2</a:t>
            </a:r>
          </a:p>
        </p:txBody>
      </p:sp>
      <p:sp>
        <p:nvSpPr>
          <p:cNvPr id="493590" name="Text Box 22"/>
          <p:cNvSpPr txBox="1">
            <a:spLocks noChangeArrowheads="1"/>
          </p:cNvSpPr>
          <p:nvPr/>
        </p:nvSpPr>
        <p:spPr bwMode="auto">
          <a:xfrm>
            <a:off x="2947988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3</a:t>
            </a:r>
          </a:p>
        </p:txBody>
      </p:sp>
      <p:sp>
        <p:nvSpPr>
          <p:cNvPr id="493591" name="Text Box 23"/>
          <p:cNvSpPr txBox="1">
            <a:spLocks noChangeArrowheads="1"/>
          </p:cNvSpPr>
          <p:nvPr/>
        </p:nvSpPr>
        <p:spPr bwMode="auto">
          <a:xfrm>
            <a:off x="3433763" y="5715000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</a:t>
            </a:r>
          </a:p>
        </p:txBody>
      </p:sp>
      <p:sp>
        <p:nvSpPr>
          <p:cNvPr id="493592" name="Text Box 24"/>
          <p:cNvSpPr txBox="1">
            <a:spLocks noChangeArrowheads="1"/>
          </p:cNvSpPr>
          <p:nvPr/>
        </p:nvSpPr>
        <p:spPr bwMode="auto">
          <a:xfrm>
            <a:off x="3917950" y="5715000"/>
            <a:ext cx="4143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5</a:t>
            </a:r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4402138" y="5715000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6</a:t>
            </a:r>
          </a:p>
        </p:txBody>
      </p:sp>
      <p:sp>
        <p:nvSpPr>
          <p:cNvPr id="493594" name="Text Box 26"/>
          <p:cNvSpPr txBox="1">
            <a:spLocks noChangeArrowheads="1"/>
          </p:cNvSpPr>
          <p:nvPr/>
        </p:nvSpPr>
        <p:spPr bwMode="auto">
          <a:xfrm>
            <a:off x="4886325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7</a:t>
            </a:r>
          </a:p>
        </p:txBody>
      </p:sp>
      <p:sp>
        <p:nvSpPr>
          <p:cNvPr id="493595" name="Text Box 27"/>
          <p:cNvSpPr txBox="1">
            <a:spLocks noChangeArrowheads="1"/>
          </p:cNvSpPr>
          <p:nvPr/>
        </p:nvSpPr>
        <p:spPr bwMode="auto">
          <a:xfrm>
            <a:off x="5370513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8</a:t>
            </a:r>
          </a:p>
        </p:txBody>
      </p:sp>
      <p:sp>
        <p:nvSpPr>
          <p:cNvPr id="493596" name="Text Box 28"/>
          <p:cNvSpPr txBox="1">
            <a:spLocks noChangeArrowheads="1"/>
          </p:cNvSpPr>
          <p:nvPr/>
        </p:nvSpPr>
        <p:spPr bwMode="auto">
          <a:xfrm>
            <a:off x="5854700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9</a:t>
            </a:r>
          </a:p>
        </p:txBody>
      </p:sp>
      <p:sp>
        <p:nvSpPr>
          <p:cNvPr id="493597" name="Text Box 29"/>
          <p:cNvSpPr txBox="1">
            <a:spLocks noChangeArrowheads="1"/>
          </p:cNvSpPr>
          <p:nvPr/>
        </p:nvSpPr>
        <p:spPr bwMode="auto">
          <a:xfrm>
            <a:off x="6270625" y="5715000"/>
            <a:ext cx="4143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10</a:t>
            </a:r>
          </a:p>
        </p:txBody>
      </p:sp>
      <p:sp>
        <p:nvSpPr>
          <p:cNvPr id="493598" name="Text Box 30"/>
          <p:cNvSpPr txBox="1">
            <a:spLocks noChangeArrowheads="1"/>
          </p:cNvSpPr>
          <p:nvPr/>
        </p:nvSpPr>
        <p:spPr bwMode="auto">
          <a:xfrm>
            <a:off x="6824663" y="5715000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11</a:t>
            </a:r>
          </a:p>
        </p:txBody>
      </p:sp>
      <p:sp>
        <p:nvSpPr>
          <p:cNvPr id="493599" name="Rectangle 31"/>
          <p:cNvSpPr>
            <a:spLocks noChangeArrowheads="1"/>
          </p:cNvSpPr>
          <p:nvPr/>
        </p:nvSpPr>
        <p:spPr bwMode="auto">
          <a:xfrm>
            <a:off x="4056063" y="4606925"/>
            <a:ext cx="1936750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f</a:t>
            </a:r>
          </a:p>
        </p:txBody>
      </p:sp>
      <p:sp>
        <p:nvSpPr>
          <p:cNvPr id="493600" name="Rectangle 32"/>
          <p:cNvSpPr>
            <a:spLocks noChangeArrowheads="1"/>
          </p:cNvSpPr>
          <p:nvPr/>
        </p:nvSpPr>
        <p:spPr bwMode="auto">
          <a:xfrm>
            <a:off x="4540250" y="5022850"/>
            <a:ext cx="1938338" cy="276225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sp>
        <p:nvSpPr>
          <p:cNvPr id="493601" name="Line 33"/>
          <p:cNvSpPr>
            <a:spLocks noChangeShapeType="1"/>
          </p:cNvSpPr>
          <p:nvPr/>
        </p:nvSpPr>
        <p:spPr bwMode="auto">
          <a:xfrm rot="-5400000">
            <a:off x="2463800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602" name="Rectangle 34"/>
          <p:cNvSpPr>
            <a:spLocks noChangeArrowheads="1"/>
          </p:cNvSpPr>
          <p:nvPr/>
        </p:nvSpPr>
        <p:spPr bwMode="auto">
          <a:xfrm>
            <a:off x="5508625" y="5426075"/>
            <a:ext cx="1454150" cy="277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h</a:t>
            </a:r>
          </a:p>
        </p:txBody>
      </p:sp>
      <p:sp>
        <p:nvSpPr>
          <p:cNvPr id="493603" name="Rectangle 35"/>
          <p:cNvSpPr>
            <a:spLocks noChangeArrowheads="1"/>
          </p:cNvSpPr>
          <p:nvPr/>
        </p:nvSpPr>
        <p:spPr bwMode="auto">
          <a:xfrm>
            <a:off x="3571875" y="4191000"/>
            <a:ext cx="1452563" cy="277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e</a:t>
            </a:r>
          </a:p>
        </p:txBody>
      </p:sp>
      <p:sp>
        <p:nvSpPr>
          <p:cNvPr id="493604" name="Rectangle 36"/>
          <p:cNvSpPr>
            <a:spLocks noChangeArrowheads="1"/>
          </p:cNvSpPr>
          <p:nvPr/>
        </p:nvSpPr>
        <p:spPr bwMode="auto">
          <a:xfrm>
            <a:off x="1633538" y="2530475"/>
            <a:ext cx="2906712" cy="276225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493605" name="Rectangle 37"/>
          <p:cNvSpPr>
            <a:spLocks noChangeArrowheads="1"/>
          </p:cNvSpPr>
          <p:nvPr/>
        </p:nvSpPr>
        <p:spPr bwMode="auto">
          <a:xfrm>
            <a:off x="2117725" y="2946400"/>
            <a:ext cx="1454150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493606" name="Rectangle 38"/>
          <p:cNvSpPr>
            <a:spLocks noChangeArrowheads="1"/>
          </p:cNvSpPr>
          <p:nvPr/>
        </p:nvSpPr>
        <p:spPr bwMode="auto">
          <a:xfrm>
            <a:off x="3087688" y="3360738"/>
            <a:ext cx="968375" cy="2778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493607" name="Rectangle 39"/>
          <p:cNvSpPr>
            <a:spLocks noChangeArrowheads="1"/>
          </p:cNvSpPr>
          <p:nvPr/>
        </p:nvSpPr>
        <p:spPr bwMode="auto">
          <a:xfrm>
            <a:off x="3087688" y="3776663"/>
            <a:ext cx="2420937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91400" y="28067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  <a:r>
              <a:rPr lang="en-US" dirty="0" err="1" smtClean="0"/>
              <a:t>a,g</a:t>
            </a:r>
            <a:r>
              <a:rPr lang="en-US" dirty="0" smtClean="0"/>
              <a:t>} is NOT a maximum-size subset.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357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Interval scheduling.</a:t>
                </a:r>
              </a:p>
              <a:p>
                <a:pPr lvl="1"/>
                <a:r>
                  <a:rPr lang="en-US" altLang="en-US" dirty="0"/>
                  <a:t>Job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starts 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000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and finishes 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000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Two jobs </a:t>
                </a:r>
                <a:r>
                  <a:rPr lang="en-US" altLang="en-US" dirty="0" smtClean="0"/>
                  <a:t>are </a:t>
                </a:r>
                <a:r>
                  <a:rPr lang="en-US" altLang="en-US" dirty="0" smtClean="0">
                    <a:solidFill>
                      <a:schemeClr val="accent1"/>
                    </a:solidFill>
                  </a:rPr>
                  <a:t>compatible </a:t>
                </a:r>
                <a:r>
                  <a:rPr lang="en-US" altLang="en-US" dirty="0"/>
                  <a:t>if they don't overlap.</a:t>
                </a:r>
              </a:p>
              <a:p>
                <a:pPr lvl="1"/>
                <a:r>
                  <a:rPr lang="en-US" altLang="en-US" dirty="0"/>
                  <a:t>Goal: find maximum </a:t>
                </a:r>
                <a:r>
                  <a:rPr lang="en-US" altLang="en-US" dirty="0" smtClean="0"/>
                  <a:t>size subset </a:t>
                </a:r>
                <a:r>
                  <a:rPr lang="en-US" altLang="en-US" dirty="0"/>
                  <a:t>of mutually compatible jobs.</a:t>
                </a:r>
              </a:p>
            </p:txBody>
          </p:sp>
        </mc:Choice>
        <mc:Fallback xmlns="">
          <p:sp>
            <p:nvSpPr>
              <p:cNvPr id="4935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B3EF4-BFBC-4A5C-8625-4943E8E8B6F5}" type="slidenum">
              <a:rPr lang="en-US" altLang="en-US"/>
              <a:pPr/>
              <a:t>4</a:t>
            </a:fld>
            <a:endParaRPr lang="en-US" altLang="en-US" sz="1400"/>
          </a:p>
        </p:txBody>
      </p:sp>
      <p:sp>
        <p:nvSpPr>
          <p:cNvPr id="493572" name="Line 4"/>
          <p:cNvSpPr>
            <a:spLocks noChangeShapeType="1"/>
          </p:cNvSpPr>
          <p:nvPr/>
        </p:nvSpPr>
        <p:spPr bwMode="auto">
          <a:xfrm>
            <a:off x="1633538" y="5715000"/>
            <a:ext cx="5881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4056063" y="5795963"/>
            <a:ext cx="15922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400"/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7515225" y="5507038"/>
            <a:ext cx="7620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Time</a:t>
            </a:r>
          </a:p>
        </p:txBody>
      </p:sp>
      <p:sp>
        <p:nvSpPr>
          <p:cNvPr id="493575" name="Line 7"/>
          <p:cNvSpPr>
            <a:spLocks noChangeShapeType="1"/>
          </p:cNvSpPr>
          <p:nvPr/>
        </p:nvSpPr>
        <p:spPr bwMode="auto">
          <a:xfrm>
            <a:off x="6754813" y="57150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1495425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0</a:t>
            </a:r>
          </a:p>
        </p:txBody>
      </p:sp>
      <p:sp>
        <p:nvSpPr>
          <p:cNvPr id="493577" name="Line 9"/>
          <p:cNvSpPr>
            <a:spLocks noChangeShapeType="1"/>
          </p:cNvSpPr>
          <p:nvPr/>
        </p:nvSpPr>
        <p:spPr bwMode="auto">
          <a:xfrm rot="-5400000">
            <a:off x="525462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8" name="Line 10"/>
          <p:cNvSpPr>
            <a:spLocks noChangeShapeType="1"/>
          </p:cNvSpPr>
          <p:nvPr/>
        </p:nvSpPr>
        <p:spPr bwMode="auto">
          <a:xfrm rot="-5400000">
            <a:off x="41275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9" name="Line 11"/>
          <p:cNvSpPr>
            <a:spLocks noChangeShapeType="1"/>
          </p:cNvSpPr>
          <p:nvPr/>
        </p:nvSpPr>
        <p:spPr bwMode="auto">
          <a:xfrm rot="-5400000">
            <a:off x="1495425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0" name="Line 12"/>
          <p:cNvSpPr>
            <a:spLocks noChangeShapeType="1"/>
          </p:cNvSpPr>
          <p:nvPr/>
        </p:nvSpPr>
        <p:spPr bwMode="auto">
          <a:xfrm rot="-5400000">
            <a:off x="1009650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1" name="Line 13"/>
          <p:cNvSpPr>
            <a:spLocks noChangeShapeType="1"/>
          </p:cNvSpPr>
          <p:nvPr/>
        </p:nvSpPr>
        <p:spPr bwMode="auto">
          <a:xfrm rot="-5400000">
            <a:off x="1979612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2" name="Line 14"/>
          <p:cNvSpPr>
            <a:spLocks noChangeShapeType="1"/>
          </p:cNvSpPr>
          <p:nvPr/>
        </p:nvSpPr>
        <p:spPr bwMode="auto">
          <a:xfrm rot="-5400000">
            <a:off x="3432175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3" name="Line 15"/>
          <p:cNvSpPr>
            <a:spLocks noChangeShapeType="1"/>
          </p:cNvSpPr>
          <p:nvPr/>
        </p:nvSpPr>
        <p:spPr bwMode="auto">
          <a:xfrm rot="-5400000">
            <a:off x="2947987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4" name="Line 16"/>
          <p:cNvSpPr>
            <a:spLocks noChangeShapeType="1"/>
          </p:cNvSpPr>
          <p:nvPr/>
        </p:nvSpPr>
        <p:spPr bwMode="auto">
          <a:xfrm rot="-5400000">
            <a:off x="4400550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5" name="Line 17"/>
          <p:cNvSpPr>
            <a:spLocks noChangeShapeType="1"/>
          </p:cNvSpPr>
          <p:nvPr/>
        </p:nvSpPr>
        <p:spPr bwMode="auto">
          <a:xfrm rot="-5400000">
            <a:off x="3916362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6" name="Line 18"/>
          <p:cNvSpPr>
            <a:spLocks noChangeShapeType="1"/>
          </p:cNvSpPr>
          <p:nvPr/>
        </p:nvSpPr>
        <p:spPr bwMode="auto">
          <a:xfrm rot="-5400000">
            <a:off x="5370512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7" name="Line 19"/>
          <p:cNvSpPr>
            <a:spLocks noChangeShapeType="1"/>
          </p:cNvSpPr>
          <p:nvPr/>
        </p:nvSpPr>
        <p:spPr bwMode="auto">
          <a:xfrm rot="-5400000">
            <a:off x="4886325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8" name="Text Box 20"/>
          <p:cNvSpPr txBox="1">
            <a:spLocks noChangeArrowheads="1"/>
          </p:cNvSpPr>
          <p:nvPr/>
        </p:nvSpPr>
        <p:spPr bwMode="auto">
          <a:xfrm>
            <a:off x="1979613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1</a:t>
            </a:r>
          </a:p>
        </p:txBody>
      </p:sp>
      <p:sp>
        <p:nvSpPr>
          <p:cNvPr id="493589" name="Text Box 21"/>
          <p:cNvSpPr txBox="1">
            <a:spLocks noChangeArrowheads="1"/>
          </p:cNvSpPr>
          <p:nvPr/>
        </p:nvSpPr>
        <p:spPr bwMode="auto">
          <a:xfrm>
            <a:off x="2463800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2</a:t>
            </a:r>
          </a:p>
        </p:txBody>
      </p:sp>
      <p:sp>
        <p:nvSpPr>
          <p:cNvPr id="493590" name="Text Box 22"/>
          <p:cNvSpPr txBox="1">
            <a:spLocks noChangeArrowheads="1"/>
          </p:cNvSpPr>
          <p:nvPr/>
        </p:nvSpPr>
        <p:spPr bwMode="auto">
          <a:xfrm>
            <a:off x="2947988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3</a:t>
            </a:r>
          </a:p>
        </p:txBody>
      </p:sp>
      <p:sp>
        <p:nvSpPr>
          <p:cNvPr id="493591" name="Text Box 23"/>
          <p:cNvSpPr txBox="1">
            <a:spLocks noChangeArrowheads="1"/>
          </p:cNvSpPr>
          <p:nvPr/>
        </p:nvSpPr>
        <p:spPr bwMode="auto">
          <a:xfrm>
            <a:off x="3433763" y="5715000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</a:t>
            </a:r>
          </a:p>
        </p:txBody>
      </p:sp>
      <p:sp>
        <p:nvSpPr>
          <p:cNvPr id="493592" name="Text Box 24"/>
          <p:cNvSpPr txBox="1">
            <a:spLocks noChangeArrowheads="1"/>
          </p:cNvSpPr>
          <p:nvPr/>
        </p:nvSpPr>
        <p:spPr bwMode="auto">
          <a:xfrm>
            <a:off x="3917950" y="5715000"/>
            <a:ext cx="4143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5</a:t>
            </a:r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4402138" y="5715000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6</a:t>
            </a:r>
          </a:p>
        </p:txBody>
      </p:sp>
      <p:sp>
        <p:nvSpPr>
          <p:cNvPr id="493594" name="Text Box 26"/>
          <p:cNvSpPr txBox="1">
            <a:spLocks noChangeArrowheads="1"/>
          </p:cNvSpPr>
          <p:nvPr/>
        </p:nvSpPr>
        <p:spPr bwMode="auto">
          <a:xfrm>
            <a:off x="4886325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7</a:t>
            </a:r>
          </a:p>
        </p:txBody>
      </p:sp>
      <p:sp>
        <p:nvSpPr>
          <p:cNvPr id="493595" name="Text Box 27"/>
          <p:cNvSpPr txBox="1">
            <a:spLocks noChangeArrowheads="1"/>
          </p:cNvSpPr>
          <p:nvPr/>
        </p:nvSpPr>
        <p:spPr bwMode="auto">
          <a:xfrm>
            <a:off x="5370513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8</a:t>
            </a:r>
          </a:p>
        </p:txBody>
      </p:sp>
      <p:sp>
        <p:nvSpPr>
          <p:cNvPr id="493596" name="Text Box 28"/>
          <p:cNvSpPr txBox="1">
            <a:spLocks noChangeArrowheads="1"/>
          </p:cNvSpPr>
          <p:nvPr/>
        </p:nvSpPr>
        <p:spPr bwMode="auto">
          <a:xfrm>
            <a:off x="5854700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9</a:t>
            </a:r>
          </a:p>
        </p:txBody>
      </p:sp>
      <p:sp>
        <p:nvSpPr>
          <p:cNvPr id="493597" name="Text Box 29"/>
          <p:cNvSpPr txBox="1">
            <a:spLocks noChangeArrowheads="1"/>
          </p:cNvSpPr>
          <p:nvPr/>
        </p:nvSpPr>
        <p:spPr bwMode="auto">
          <a:xfrm>
            <a:off x="6270625" y="5715000"/>
            <a:ext cx="4143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10</a:t>
            </a:r>
          </a:p>
        </p:txBody>
      </p:sp>
      <p:sp>
        <p:nvSpPr>
          <p:cNvPr id="493598" name="Text Box 30"/>
          <p:cNvSpPr txBox="1">
            <a:spLocks noChangeArrowheads="1"/>
          </p:cNvSpPr>
          <p:nvPr/>
        </p:nvSpPr>
        <p:spPr bwMode="auto">
          <a:xfrm>
            <a:off x="6824663" y="5715000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11</a:t>
            </a:r>
          </a:p>
        </p:txBody>
      </p:sp>
      <p:sp>
        <p:nvSpPr>
          <p:cNvPr id="493599" name="Rectangle 31"/>
          <p:cNvSpPr>
            <a:spLocks noChangeArrowheads="1"/>
          </p:cNvSpPr>
          <p:nvPr/>
        </p:nvSpPr>
        <p:spPr bwMode="auto">
          <a:xfrm>
            <a:off x="4056063" y="4606925"/>
            <a:ext cx="1936750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f</a:t>
            </a:r>
          </a:p>
        </p:txBody>
      </p:sp>
      <p:sp>
        <p:nvSpPr>
          <p:cNvPr id="493600" name="Rectangle 32"/>
          <p:cNvSpPr>
            <a:spLocks noChangeArrowheads="1"/>
          </p:cNvSpPr>
          <p:nvPr/>
        </p:nvSpPr>
        <p:spPr bwMode="auto">
          <a:xfrm>
            <a:off x="4540250" y="5022850"/>
            <a:ext cx="1938338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sp>
        <p:nvSpPr>
          <p:cNvPr id="493601" name="Line 33"/>
          <p:cNvSpPr>
            <a:spLocks noChangeShapeType="1"/>
          </p:cNvSpPr>
          <p:nvPr/>
        </p:nvSpPr>
        <p:spPr bwMode="auto">
          <a:xfrm rot="-5400000">
            <a:off x="2463800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602" name="Rectangle 34"/>
          <p:cNvSpPr>
            <a:spLocks noChangeArrowheads="1"/>
          </p:cNvSpPr>
          <p:nvPr/>
        </p:nvSpPr>
        <p:spPr bwMode="auto">
          <a:xfrm>
            <a:off x="5508625" y="5426075"/>
            <a:ext cx="1454150" cy="277813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h</a:t>
            </a:r>
          </a:p>
        </p:txBody>
      </p:sp>
      <p:sp>
        <p:nvSpPr>
          <p:cNvPr id="493603" name="Rectangle 35"/>
          <p:cNvSpPr>
            <a:spLocks noChangeArrowheads="1"/>
          </p:cNvSpPr>
          <p:nvPr/>
        </p:nvSpPr>
        <p:spPr bwMode="auto">
          <a:xfrm>
            <a:off x="3571875" y="4191000"/>
            <a:ext cx="1452563" cy="277813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e</a:t>
            </a:r>
          </a:p>
        </p:txBody>
      </p:sp>
      <p:sp>
        <p:nvSpPr>
          <p:cNvPr id="493604" name="Rectangle 36"/>
          <p:cNvSpPr>
            <a:spLocks noChangeArrowheads="1"/>
          </p:cNvSpPr>
          <p:nvPr/>
        </p:nvSpPr>
        <p:spPr bwMode="auto">
          <a:xfrm>
            <a:off x="1633538" y="2530475"/>
            <a:ext cx="2906712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493605" name="Rectangle 37"/>
          <p:cNvSpPr>
            <a:spLocks noChangeArrowheads="1"/>
          </p:cNvSpPr>
          <p:nvPr/>
        </p:nvSpPr>
        <p:spPr bwMode="auto">
          <a:xfrm>
            <a:off x="2117725" y="2946400"/>
            <a:ext cx="1454150" cy="276225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493606" name="Rectangle 38"/>
          <p:cNvSpPr>
            <a:spLocks noChangeArrowheads="1"/>
          </p:cNvSpPr>
          <p:nvPr/>
        </p:nvSpPr>
        <p:spPr bwMode="auto">
          <a:xfrm>
            <a:off x="3087688" y="3360738"/>
            <a:ext cx="968375" cy="2778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493607" name="Rectangle 39"/>
          <p:cNvSpPr>
            <a:spLocks noChangeArrowheads="1"/>
          </p:cNvSpPr>
          <p:nvPr/>
        </p:nvSpPr>
        <p:spPr bwMode="auto">
          <a:xfrm>
            <a:off x="3087688" y="3776663"/>
            <a:ext cx="2420937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91400" y="28067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  <a:r>
              <a:rPr lang="en-US" dirty="0" err="1" smtClean="0"/>
              <a:t>b,e,h</a:t>
            </a:r>
            <a:r>
              <a:rPr lang="en-US" dirty="0" smtClean="0"/>
              <a:t>} is a maximum-size subset.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Scheduling</a:t>
            </a:r>
            <a:r>
              <a:rPr lang="en-US" altLang="en-US" dirty="0" smtClean="0"/>
              <a:t>: </a:t>
            </a:r>
            <a:r>
              <a:rPr lang="en-US" altLang="en-US" dirty="0"/>
              <a:t>Greedy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693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Greedy template.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Consider jobs in some order.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Take a job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provided it's </a:t>
                </a:r>
                <a:r>
                  <a:rPr lang="en-US" altLang="en-US" i="1" dirty="0">
                    <a:solidFill>
                      <a:schemeClr val="tx1"/>
                    </a:solidFill>
                  </a:rPr>
                  <a:t>compatible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with the ones already taken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dirty="0" smtClean="0">
                    <a:solidFill>
                      <a:schemeClr val="hlink"/>
                    </a:solidFill>
                  </a:rPr>
                  <a:t>[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Earliest start time]</a:t>
                </a:r>
                <a:r>
                  <a:rPr lang="en-US" altLang="en-US" dirty="0"/>
                  <a:t>  Consider jobs in </a:t>
                </a:r>
                <a:r>
                  <a:rPr lang="en-US" altLang="en-US" dirty="0" smtClean="0"/>
                  <a:t>increasing </a:t>
                </a:r>
                <a:r>
                  <a:rPr lang="en-US" altLang="en-US" dirty="0"/>
                  <a:t>order of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</a:p>
              <a:p>
                <a:pPr marL="114300" lvl="1" indent="0">
                  <a:buNone/>
                </a:pPr>
                <a:endParaRPr lang="en-US" altLang="en-US" dirty="0"/>
              </a:p>
              <a:p>
                <a:pPr lvl="1"/>
                <a:r>
                  <a:rPr lang="en-US" altLang="en-US" dirty="0" smtClean="0">
                    <a:solidFill>
                      <a:schemeClr val="hlink"/>
                    </a:solidFill>
                  </a:rPr>
                  <a:t>[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Earliest finish time]</a:t>
                </a:r>
                <a:r>
                  <a:rPr lang="en-US" altLang="en-US" dirty="0"/>
                  <a:t>  Consider jobs in </a:t>
                </a:r>
                <a:r>
                  <a:rPr lang="en-US" altLang="en-US" dirty="0" smtClean="0"/>
                  <a:t>increasing order </a:t>
                </a:r>
                <a:r>
                  <a:rPr lang="en-US" altLang="en-US" dirty="0"/>
                  <a:t>of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</a:p>
              <a:p>
                <a:pPr marL="114300" lvl="1" indent="0">
                  <a:buNone/>
                </a:pPr>
                <a:endParaRPr lang="en-US" altLang="en-US" dirty="0"/>
              </a:p>
              <a:p>
                <a:pPr lvl="1"/>
                <a:r>
                  <a:rPr lang="en-US" altLang="en-US" dirty="0" smtClean="0">
                    <a:solidFill>
                      <a:schemeClr val="hlink"/>
                    </a:solidFill>
                  </a:rPr>
                  <a:t>[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Shortest interval]</a:t>
                </a:r>
                <a:r>
                  <a:rPr lang="en-US" altLang="en-US" dirty="0"/>
                  <a:t>  Consider jobs in </a:t>
                </a:r>
                <a:r>
                  <a:rPr lang="en-US" altLang="en-US" dirty="0" smtClean="0"/>
                  <a:t>increasing  </a:t>
                </a:r>
                <a:r>
                  <a:rPr lang="en-US" altLang="en-US" dirty="0"/>
                  <a:t>order of interval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</a:p>
              <a:p>
                <a:pPr marL="114300" lvl="1" indent="0">
                  <a:buNone/>
                </a:pPr>
                <a:endParaRPr lang="en-US" altLang="en-US" dirty="0"/>
              </a:p>
              <a:p>
                <a:pPr lvl="1"/>
                <a:r>
                  <a:rPr lang="en-US" altLang="en-US" dirty="0" smtClean="0">
                    <a:solidFill>
                      <a:schemeClr val="hlink"/>
                    </a:solidFill>
                  </a:rPr>
                  <a:t>[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Fewest conflicts]</a:t>
                </a:r>
                <a:r>
                  <a:rPr lang="en-US" altLang="en-US" dirty="0"/>
                  <a:t>  For each job, count the number of conflicting jobs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 </a:t>
                </a:r>
                <a:r>
                  <a:rPr lang="en-US" altLang="en-US" dirty="0"/>
                  <a:t>Schedule in ascending order of conflicts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69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1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40B29-0953-4206-B2B6-28A6CF8B0321}" type="slidenum">
              <a:rPr lang="en-US" altLang="en-US"/>
              <a:pPr/>
              <a:t>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Scheduling: </a:t>
            </a:r>
            <a:r>
              <a:rPr lang="en-US" altLang="en-US" dirty="0" smtClean="0"/>
              <a:t>Greedy </a:t>
            </a:r>
            <a:r>
              <a:rPr lang="en-US" altLang="en-US" dirty="0"/>
              <a:t>Algorithms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Greedy template.  </a:t>
            </a:r>
            <a:r>
              <a:rPr lang="en-US" altLang="en-US" dirty="0">
                <a:solidFill>
                  <a:schemeClr val="tx1"/>
                </a:solidFill>
              </a:rPr>
              <a:t>Consider jobs in some order. </a:t>
            </a:r>
            <a:r>
              <a:rPr lang="en-US" altLang="en-US" dirty="0" smtClean="0">
                <a:solidFill>
                  <a:schemeClr val="tx1"/>
                </a:solidFill>
              </a:rPr>
              <a:t>Take a </a:t>
            </a:r>
            <a:r>
              <a:rPr lang="en-US" altLang="en-US" dirty="0">
                <a:solidFill>
                  <a:schemeClr val="tx1"/>
                </a:solidFill>
              </a:rPr>
              <a:t>job provided it's compatible with the ones already taken.</a:t>
            </a: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8321-ABFA-431F-A513-6CAA1D1C7B49}" type="slidenum">
              <a:rPr lang="en-US" altLang="en-US"/>
              <a:pPr/>
              <a:t>6</a:t>
            </a:fld>
            <a:endParaRPr lang="en-US" altLang="en-US" sz="1400"/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3200400" y="2098675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 smtClean="0"/>
              <a:t>c</a:t>
            </a:r>
            <a:endParaRPr lang="en-US" altLang="en-US" dirty="0"/>
          </a:p>
        </p:txBody>
      </p:sp>
      <p:sp>
        <p:nvSpPr>
          <p:cNvPr id="637960" name="Rectangle 8"/>
          <p:cNvSpPr>
            <a:spLocks noChangeArrowheads="1"/>
          </p:cNvSpPr>
          <p:nvPr/>
        </p:nvSpPr>
        <p:spPr bwMode="auto">
          <a:xfrm>
            <a:off x="2362200" y="2098675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 smtClean="0"/>
              <a:t>b</a:t>
            </a:r>
            <a:endParaRPr lang="en-US" altLang="en-US" dirty="0"/>
          </a:p>
        </p:txBody>
      </p:sp>
      <p:sp>
        <p:nvSpPr>
          <p:cNvPr id="637961" name="Rectangle 9"/>
          <p:cNvSpPr>
            <a:spLocks noChangeArrowheads="1"/>
          </p:cNvSpPr>
          <p:nvPr/>
        </p:nvSpPr>
        <p:spPr bwMode="auto">
          <a:xfrm>
            <a:off x="1524000" y="2098675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 smtClean="0"/>
              <a:t>a</a:t>
            </a:r>
            <a:endParaRPr lang="en-US" altLang="en-US" dirty="0"/>
          </a:p>
        </p:txBody>
      </p:sp>
      <p:sp>
        <p:nvSpPr>
          <p:cNvPr id="637962" name="Rectangle 10"/>
          <p:cNvSpPr>
            <a:spLocks noChangeArrowheads="1"/>
          </p:cNvSpPr>
          <p:nvPr/>
        </p:nvSpPr>
        <p:spPr bwMode="auto">
          <a:xfrm>
            <a:off x="4100513" y="2098675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 smtClean="0"/>
              <a:t>d</a:t>
            </a:r>
            <a:endParaRPr lang="en-US" altLang="en-US" dirty="0"/>
          </a:p>
        </p:txBody>
      </p:sp>
      <p:sp>
        <p:nvSpPr>
          <p:cNvPr id="637963" name="Rectangle 11"/>
          <p:cNvSpPr>
            <a:spLocks noChangeArrowheads="1"/>
          </p:cNvSpPr>
          <p:nvPr/>
        </p:nvSpPr>
        <p:spPr bwMode="auto">
          <a:xfrm>
            <a:off x="1219200" y="2327275"/>
            <a:ext cx="3733800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 smtClean="0"/>
              <a:t>e</a:t>
            </a:r>
            <a:endParaRPr lang="en-US" altLang="en-US" dirty="0"/>
          </a:p>
        </p:txBody>
      </p:sp>
      <p:sp>
        <p:nvSpPr>
          <p:cNvPr id="637964" name="Rectangle 12"/>
          <p:cNvSpPr>
            <a:spLocks noChangeArrowheads="1"/>
          </p:cNvSpPr>
          <p:nvPr/>
        </p:nvSpPr>
        <p:spPr bwMode="auto">
          <a:xfrm>
            <a:off x="5562600" y="2127250"/>
            <a:ext cx="299120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 dirty="0"/>
              <a:t>breaks earliest start time</a:t>
            </a:r>
          </a:p>
        </p:txBody>
      </p:sp>
      <p:sp>
        <p:nvSpPr>
          <p:cNvPr id="637965" name="Rectangle 13"/>
          <p:cNvSpPr>
            <a:spLocks noChangeArrowheads="1"/>
          </p:cNvSpPr>
          <p:nvPr/>
        </p:nvSpPr>
        <p:spPr bwMode="auto">
          <a:xfrm>
            <a:off x="1524000" y="3089275"/>
            <a:ext cx="14478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 smtClean="0"/>
              <a:t>a</a:t>
            </a:r>
            <a:endParaRPr lang="en-US" altLang="en-US" dirty="0"/>
          </a:p>
        </p:txBody>
      </p:sp>
      <p:sp>
        <p:nvSpPr>
          <p:cNvPr id="637966" name="Rectangle 14"/>
          <p:cNvSpPr>
            <a:spLocks noChangeArrowheads="1"/>
          </p:cNvSpPr>
          <p:nvPr/>
        </p:nvSpPr>
        <p:spPr bwMode="auto">
          <a:xfrm>
            <a:off x="3276600" y="3089275"/>
            <a:ext cx="14478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 smtClean="0"/>
              <a:t>b</a:t>
            </a:r>
            <a:endParaRPr lang="en-US" altLang="en-US" dirty="0"/>
          </a:p>
        </p:txBody>
      </p:sp>
      <p:sp>
        <p:nvSpPr>
          <p:cNvPr id="637967" name="Rectangle 15"/>
          <p:cNvSpPr>
            <a:spLocks noChangeArrowheads="1"/>
          </p:cNvSpPr>
          <p:nvPr/>
        </p:nvSpPr>
        <p:spPr bwMode="auto">
          <a:xfrm>
            <a:off x="2667000" y="3317875"/>
            <a:ext cx="838200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 smtClean="0"/>
              <a:t>c</a:t>
            </a:r>
            <a:endParaRPr lang="en-US" altLang="en-US" dirty="0"/>
          </a:p>
        </p:txBody>
      </p:sp>
      <p:sp>
        <p:nvSpPr>
          <p:cNvPr id="637968" name="Rectangle 16"/>
          <p:cNvSpPr>
            <a:spLocks noChangeArrowheads="1"/>
          </p:cNvSpPr>
          <p:nvPr/>
        </p:nvSpPr>
        <p:spPr bwMode="auto">
          <a:xfrm>
            <a:off x="5562600" y="3054350"/>
            <a:ext cx="281166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 dirty="0"/>
              <a:t>breaks shortest interval</a:t>
            </a:r>
          </a:p>
        </p:txBody>
      </p:sp>
      <p:sp>
        <p:nvSpPr>
          <p:cNvPr id="637969" name="Rectangle 17"/>
          <p:cNvSpPr>
            <a:spLocks noChangeArrowheads="1"/>
          </p:cNvSpPr>
          <p:nvPr/>
        </p:nvSpPr>
        <p:spPr bwMode="auto">
          <a:xfrm>
            <a:off x="3200400" y="4191000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 smtClean="0"/>
              <a:t>c</a:t>
            </a:r>
            <a:endParaRPr lang="en-US" altLang="en-US" dirty="0"/>
          </a:p>
        </p:txBody>
      </p:sp>
      <p:sp>
        <p:nvSpPr>
          <p:cNvPr id="637970" name="Rectangle 18"/>
          <p:cNvSpPr>
            <a:spLocks noChangeArrowheads="1"/>
          </p:cNvSpPr>
          <p:nvPr/>
        </p:nvSpPr>
        <p:spPr bwMode="auto">
          <a:xfrm>
            <a:off x="2362200" y="4191000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 smtClean="0"/>
              <a:t>b</a:t>
            </a:r>
            <a:endParaRPr lang="en-US" altLang="en-US" dirty="0"/>
          </a:p>
        </p:txBody>
      </p:sp>
      <p:sp>
        <p:nvSpPr>
          <p:cNvPr id="637971" name="Rectangle 19"/>
          <p:cNvSpPr>
            <a:spLocks noChangeArrowheads="1"/>
          </p:cNvSpPr>
          <p:nvPr/>
        </p:nvSpPr>
        <p:spPr bwMode="auto">
          <a:xfrm>
            <a:off x="1524000" y="4191000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 smtClean="0"/>
              <a:t>a</a:t>
            </a:r>
            <a:endParaRPr lang="en-US" altLang="en-US" dirty="0"/>
          </a:p>
        </p:txBody>
      </p:sp>
      <p:sp>
        <p:nvSpPr>
          <p:cNvPr id="637972" name="Rectangle 20"/>
          <p:cNvSpPr>
            <a:spLocks noChangeArrowheads="1"/>
          </p:cNvSpPr>
          <p:nvPr/>
        </p:nvSpPr>
        <p:spPr bwMode="auto">
          <a:xfrm>
            <a:off x="4100513" y="4191000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 smtClean="0"/>
              <a:t>d</a:t>
            </a:r>
            <a:endParaRPr lang="en-US" altLang="en-US" dirty="0"/>
          </a:p>
        </p:txBody>
      </p:sp>
      <p:sp>
        <p:nvSpPr>
          <p:cNvPr id="637973" name="Rectangle 21"/>
          <p:cNvSpPr>
            <a:spLocks noChangeArrowheads="1"/>
          </p:cNvSpPr>
          <p:nvPr/>
        </p:nvSpPr>
        <p:spPr bwMode="auto">
          <a:xfrm>
            <a:off x="1966913" y="4419600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 smtClean="0"/>
              <a:t>e</a:t>
            </a:r>
            <a:endParaRPr lang="en-US" altLang="en-US" dirty="0"/>
          </a:p>
        </p:txBody>
      </p:sp>
      <p:sp>
        <p:nvSpPr>
          <p:cNvPr id="637974" name="Rectangle 22"/>
          <p:cNvSpPr>
            <a:spLocks noChangeArrowheads="1"/>
          </p:cNvSpPr>
          <p:nvPr/>
        </p:nvSpPr>
        <p:spPr bwMode="auto">
          <a:xfrm>
            <a:off x="1981200" y="4648200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 smtClean="0"/>
              <a:t>h</a:t>
            </a:r>
            <a:endParaRPr lang="en-US" altLang="en-US" dirty="0"/>
          </a:p>
        </p:txBody>
      </p:sp>
      <p:sp>
        <p:nvSpPr>
          <p:cNvPr id="637975" name="Rectangle 23"/>
          <p:cNvSpPr>
            <a:spLocks noChangeArrowheads="1"/>
          </p:cNvSpPr>
          <p:nvPr/>
        </p:nvSpPr>
        <p:spPr bwMode="auto">
          <a:xfrm>
            <a:off x="1981200" y="4876800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 smtClean="0"/>
              <a:t>j</a:t>
            </a:r>
            <a:endParaRPr lang="en-US" altLang="en-US" dirty="0"/>
          </a:p>
        </p:txBody>
      </p:sp>
      <p:sp>
        <p:nvSpPr>
          <p:cNvPr id="637976" name="Rectangle 24"/>
          <p:cNvSpPr>
            <a:spLocks noChangeArrowheads="1"/>
          </p:cNvSpPr>
          <p:nvPr/>
        </p:nvSpPr>
        <p:spPr bwMode="auto">
          <a:xfrm>
            <a:off x="3719513" y="4419600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 smtClean="0"/>
              <a:t>g</a:t>
            </a:r>
            <a:endParaRPr lang="en-US" altLang="en-US" dirty="0"/>
          </a:p>
        </p:txBody>
      </p:sp>
      <p:sp>
        <p:nvSpPr>
          <p:cNvPr id="637977" name="Rectangle 25"/>
          <p:cNvSpPr>
            <a:spLocks noChangeArrowheads="1"/>
          </p:cNvSpPr>
          <p:nvPr/>
        </p:nvSpPr>
        <p:spPr bwMode="auto">
          <a:xfrm>
            <a:off x="3719513" y="4648200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 err="1" smtClean="0"/>
              <a:t>i</a:t>
            </a:r>
            <a:endParaRPr lang="en-US" altLang="en-US" dirty="0"/>
          </a:p>
        </p:txBody>
      </p:sp>
      <p:sp>
        <p:nvSpPr>
          <p:cNvPr id="637978" name="Rectangle 26"/>
          <p:cNvSpPr>
            <a:spLocks noChangeArrowheads="1"/>
          </p:cNvSpPr>
          <p:nvPr/>
        </p:nvSpPr>
        <p:spPr bwMode="auto">
          <a:xfrm>
            <a:off x="3719513" y="4876800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 smtClean="0"/>
              <a:t>k</a:t>
            </a:r>
            <a:endParaRPr lang="en-US" altLang="en-US" dirty="0"/>
          </a:p>
        </p:txBody>
      </p:sp>
      <p:sp>
        <p:nvSpPr>
          <p:cNvPr id="637979" name="Rectangle 27"/>
          <p:cNvSpPr>
            <a:spLocks noChangeArrowheads="1"/>
          </p:cNvSpPr>
          <p:nvPr/>
        </p:nvSpPr>
        <p:spPr bwMode="auto">
          <a:xfrm>
            <a:off x="2790825" y="4419600"/>
            <a:ext cx="623888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 smtClean="0"/>
              <a:t>f</a:t>
            </a:r>
            <a:endParaRPr lang="en-US" altLang="en-US" dirty="0"/>
          </a:p>
        </p:txBody>
      </p:sp>
      <p:sp>
        <p:nvSpPr>
          <p:cNvPr id="637982" name="Rectangle 30"/>
          <p:cNvSpPr>
            <a:spLocks noChangeArrowheads="1"/>
          </p:cNvSpPr>
          <p:nvPr/>
        </p:nvSpPr>
        <p:spPr bwMode="auto">
          <a:xfrm>
            <a:off x="5562600" y="4079875"/>
            <a:ext cx="274754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 dirty="0"/>
              <a:t>breaks fewest conflicts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0" y="2505470"/>
            <a:ext cx="3142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Chooses {e} instead of {</a:t>
            </a:r>
            <a:r>
              <a:rPr lang="en-US" dirty="0" err="1" smtClean="0">
                <a:solidFill>
                  <a:srgbClr val="C00000"/>
                </a:solidFill>
              </a:rPr>
              <a:t>a,b,c,d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67400" y="3431902"/>
            <a:ext cx="279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Chooses {c} instead of {</a:t>
            </a:r>
            <a:r>
              <a:rPr lang="en-US" dirty="0" err="1" smtClean="0">
                <a:solidFill>
                  <a:srgbClr val="C00000"/>
                </a:solidFill>
              </a:rPr>
              <a:t>a,b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67400" y="4539507"/>
            <a:ext cx="2744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Chooses {f} which forces 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choosing {</a:t>
            </a:r>
            <a:r>
              <a:rPr lang="en-US" dirty="0" err="1" smtClean="0">
                <a:solidFill>
                  <a:srgbClr val="C00000"/>
                </a:solidFill>
              </a:rPr>
              <a:t>a,f,d</a:t>
            </a:r>
            <a:r>
              <a:rPr lang="en-US" dirty="0" smtClean="0">
                <a:solidFill>
                  <a:srgbClr val="C00000"/>
                </a:solidFill>
              </a:rPr>
              <a:t>} instead of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{</a:t>
            </a:r>
            <a:r>
              <a:rPr lang="en-US" dirty="0" err="1" smtClean="0">
                <a:solidFill>
                  <a:srgbClr val="C00000"/>
                </a:solidFill>
              </a:rPr>
              <a:t>a,b,c,d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8" grpId="0" animBg="1"/>
      <p:bldP spid="637960" grpId="0" animBg="1"/>
      <p:bldP spid="637961" grpId="0" animBg="1"/>
      <p:bldP spid="637962" grpId="0" animBg="1"/>
      <p:bldP spid="637963" grpId="0" animBg="1"/>
      <p:bldP spid="637964" grpId="0"/>
      <p:bldP spid="637965" grpId="0" animBg="1"/>
      <p:bldP spid="637966" grpId="0" animBg="1"/>
      <p:bldP spid="637967" grpId="0" animBg="1"/>
      <p:bldP spid="637968" grpId="0"/>
      <p:bldP spid="637969" grpId="0" animBg="1"/>
      <p:bldP spid="637970" grpId="0" animBg="1"/>
      <p:bldP spid="637971" grpId="0" animBg="1"/>
      <p:bldP spid="637972" grpId="0" animBg="1"/>
      <p:bldP spid="637973" grpId="0" animBg="1"/>
      <p:bldP spid="637974" grpId="0" animBg="1"/>
      <p:bldP spid="637975" grpId="0" animBg="1"/>
      <p:bldP spid="637976" grpId="0" animBg="1"/>
      <p:bldP spid="637977" grpId="0" animBg="1"/>
      <p:bldP spid="637978" grpId="0" animBg="1"/>
      <p:bldP spid="637979" grpId="0" animBg="1"/>
      <p:bldP spid="637982" grpId="0"/>
      <p:bldP spid="2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Scheduling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001000" cy="1276351"/>
          </a:xfrm>
        </p:spPr>
        <p:txBody>
          <a:bodyPr/>
          <a:lstStyle/>
          <a:p>
            <a:r>
              <a:rPr lang="en-US" altLang="en-US" dirty="0"/>
              <a:t>Greedy algorithm.  </a:t>
            </a:r>
            <a:r>
              <a:rPr lang="en-US" altLang="en-US" dirty="0">
                <a:solidFill>
                  <a:schemeClr val="tx1"/>
                </a:solidFill>
              </a:rPr>
              <a:t>Consider jobs in increasing order of </a:t>
            </a:r>
            <a:r>
              <a:rPr lang="en-US" altLang="en-US" dirty="0">
                <a:solidFill>
                  <a:srgbClr val="C00000"/>
                </a:solidFill>
              </a:rPr>
              <a:t>finish time</a:t>
            </a:r>
            <a:r>
              <a:rPr lang="en-US" altLang="en-US" dirty="0">
                <a:solidFill>
                  <a:schemeClr val="tx1"/>
                </a:solidFill>
              </a:rPr>
              <a:t>. </a:t>
            </a:r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Take </a:t>
            </a:r>
            <a:r>
              <a:rPr lang="en-US" altLang="en-US" dirty="0">
                <a:solidFill>
                  <a:schemeClr val="tx1"/>
                </a:solidFill>
              </a:rPr>
              <a:t>each job provided it's compatible with the ones already taken</a:t>
            </a:r>
            <a:endParaRPr lang="en-US" altLang="en-US" dirty="0"/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B3EF4-BFBC-4A5C-8625-4943E8E8B6F5}" type="slidenum">
              <a:rPr lang="en-US" altLang="en-US"/>
              <a:pPr/>
              <a:t>7</a:t>
            </a:fld>
            <a:endParaRPr lang="en-US" altLang="en-US" sz="1400"/>
          </a:p>
        </p:txBody>
      </p:sp>
      <p:sp>
        <p:nvSpPr>
          <p:cNvPr id="493572" name="Line 4"/>
          <p:cNvSpPr>
            <a:spLocks noChangeShapeType="1"/>
          </p:cNvSpPr>
          <p:nvPr/>
        </p:nvSpPr>
        <p:spPr bwMode="auto">
          <a:xfrm>
            <a:off x="1633538" y="5715000"/>
            <a:ext cx="5881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4056063" y="5795963"/>
            <a:ext cx="15922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400"/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7515225" y="5507038"/>
            <a:ext cx="7620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Time</a:t>
            </a:r>
          </a:p>
        </p:txBody>
      </p:sp>
      <p:sp>
        <p:nvSpPr>
          <p:cNvPr id="493575" name="Line 7"/>
          <p:cNvSpPr>
            <a:spLocks noChangeShapeType="1"/>
          </p:cNvSpPr>
          <p:nvPr/>
        </p:nvSpPr>
        <p:spPr bwMode="auto">
          <a:xfrm>
            <a:off x="6754813" y="57150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1495425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0</a:t>
            </a:r>
          </a:p>
        </p:txBody>
      </p:sp>
      <p:sp>
        <p:nvSpPr>
          <p:cNvPr id="493577" name="Line 9"/>
          <p:cNvSpPr>
            <a:spLocks noChangeShapeType="1"/>
          </p:cNvSpPr>
          <p:nvPr/>
        </p:nvSpPr>
        <p:spPr bwMode="auto">
          <a:xfrm rot="-5400000">
            <a:off x="525462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8" name="Line 10"/>
          <p:cNvSpPr>
            <a:spLocks noChangeShapeType="1"/>
          </p:cNvSpPr>
          <p:nvPr/>
        </p:nvSpPr>
        <p:spPr bwMode="auto">
          <a:xfrm rot="-5400000">
            <a:off x="41275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9" name="Line 11"/>
          <p:cNvSpPr>
            <a:spLocks noChangeShapeType="1"/>
          </p:cNvSpPr>
          <p:nvPr/>
        </p:nvSpPr>
        <p:spPr bwMode="auto">
          <a:xfrm rot="-5400000">
            <a:off x="1495425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0" name="Line 12"/>
          <p:cNvSpPr>
            <a:spLocks noChangeShapeType="1"/>
          </p:cNvSpPr>
          <p:nvPr/>
        </p:nvSpPr>
        <p:spPr bwMode="auto">
          <a:xfrm rot="-5400000">
            <a:off x="1009650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1" name="Line 13"/>
          <p:cNvSpPr>
            <a:spLocks noChangeShapeType="1"/>
          </p:cNvSpPr>
          <p:nvPr/>
        </p:nvSpPr>
        <p:spPr bwMode="auto">
          <a:xfrm rot="-5400000">
            <a:off x="1979612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2" name="Line 14"/>
          <p:cNvSpPr>
            <a:spLocks noChangeShapeType="1"/>
          </p:cNvSpPr>
          <p:nvPr/>
        </p:nvSpPr>
        <p:spPr bwMode="auto">
          <a:xfrm rot="-5400000">
            <a:off x="3432175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3" name="Line 15"/>
          <p:cNvSpPr>
            <a:spLocks noChangeShapeType="1"/>
          </p:cNvSpPr>
          <p:nvPr/>
        </p:nvSpPr>
        <p:spPr bwMode="auto">
          <a:xfrm rot="-5400000">
            <a:off x="2947987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4" name="Line 16"/>
          <p:cNvSpPr>
            <a:spLocks noChangeShapeType="1"/>
          </p:cNvSpPr>
          <p:nvPr/>
        </p:nvSpPr>
        <p:spPr bwMode="auto">
          <a:xfrm rot="-5400000">
            <a:off x="4400550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5" name="Line 17"/>
          <p:cNvSpPr>
            <a:spLocks noChangeShapeType="1"/>
          </p:cNvSpPr>
          <p:nvPr/>
        </p:nvSpPr>
        <p:spPr bwMode="auto">
          <a:xfrm rot="-5400000">
            <a:off x="3916362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6" name="Line 18"/>
          <p:cNvSpPr>
            <a:spLocks noChangeShapeType="1"/>
          </p:cNvSpPr>
          <p:nvPr/>
        </p:nvSpPr>
        <p:spPr bwMode="auto">
          <a:xfrm rot="-5400000">
            <a:off x="5370512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7" name="Line 19"/>
          <p:cNvSpPr>
            <a:spLocks noChangeShapeType="1"/>
          </p:cNvSpPr>
          <p:nvPr/>
        </p:nvSpPr>
        <p:spPr bwMode="auto">
          <a:xfrm rot="-5400000">
            <a:off x="4886325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8" name="Text Box 20"/>
          <p:cNvSpPr txBox="1">
            <a:spLocks noChangeArrowheads="1"/>
          </p:cNvSpPr>
          <p:nvPr/>
        </p:nvSpPr>
        <p:spPr bwMode="auto">
          <a:xfrm>
            <a:off x="1979613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1</a:t>
            </a:r>
          </a:p>
        </p:txBody>
      </p:sp>
      <p:sp>
        <p:nvSpPr>
          <p:cNvPr id="493589" name="Text Box 21"/>
          <p:cNvSpPr txBox="1">
            <a:spLocks noChangeArrowheads="1"/>
          </p:cNvSpPr>
          <p:nvPr/>
        </p:nvSpPr>
        <p:spPr bwMode="auto">
          <a:xfrm>
            <a:off x="2463800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2</a:t>
            </a:r>
          </a:p>
        </p:txBody>
      </p:sp>
      <p:sp>
        <p:nvSpPr>
          <p:cNvPr id="493590" name="Text Box 22"/>
          <p:cNvSpPr txBox="1">
            <a:spLocks noChangeArrowheads="1"/>
          </p:cNvSpPr>
          <p:nvPr/>
        </p:nvSpPr>
        <p:spPr bwMode="auto">
          <a:xfrm>
            <a:off x="2947988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3</a:t>
            </a:r>
          </a:p>
        </p:txBody>
      </p:sp>
      <p:sp>
        <p:nvSpPr>
          <p:cNvPr id="493591" name="Text Box 23"/>
          <p:cNvSpPr txBox="1">
            <a:spLocks noChangeArrowheads="1"/>
          </p:cNvSpPr>
          <p:nvPr/>
        </p:nvSpPr>
        <p:spPr bwMode="auto">
          <a:xfrm>
            <a:off x="3433763" y="5715000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</a:t>
            </a:r>
          </a:p>
        </p:txBody>
      </p:sp>
      <p:sp>
        <p:nvSpPr>
          <p:cNvPr id="493592" name="Text Box 24"/>
          <p:cNvSpPr txBox="1">
            <a:spLocks noChangeArrowheads="1"/>
          </p:cNvSpPr>
          <p:nvPr/>
        </p:nvSpPr>
        <p:spPr bwMode="auto">
          <a:xfrm>
            <a:off x="3917950" y="5715000"/>
            <a:ext cx="4143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5</a:t>
            </a:r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4402138" y="5715000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6</a:t>
            </a:r>
          </a:p>
        </p:txBody>
      </p:sp>
      <p:sp>
        <p:nvSpPr>
          <p:cNvPr id="493594" name="Text Box 26"/>
          <p:cNvSpPr txBox="1">
            <a:spLocks noChangeArrowheads="1"/>
          </p:cNvSpPr>
          <p:nvPr/>
        </p:nvSpPr>
        <p:spPr bwMode="auto">
          <a:xfrm>
            <a:off x="4886325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7</a:t>
            </a:r>
          </a:p>
        </p:txBody>
      </p:sp>
      <p:sp>
        <p:nvSpPr>
          <p:cNvPr id="493595" name="Text Box 27"/>
          <p:cNvSpPr txBox="1">
            <a:spLocks noChangeArrowheads="1"/>
          </p:cNvSpPr>
          <p:nvPr/>
        </p:nvSpPr>
        <p:spPr bwMode="auto">
          <a:xfrm>
            <a:off x="5370513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8</a:t>
            </a:r>
          </a:p>
        </p:txBody>
      </p:sp>
      <p:sp>
        <p:nvSpPr>
          <p:cNvPr id="493596" name="Text Box 28"/>
          <p:cNvSpPr txBox="1">
            <a:spLocks noChangeArrowheads="1"/>
          </p:cNvSpPr>
          <p:nvPr/>
        </p:nvSpPr>
        <p:spPr bwMode="auto">
          <a:xfrm>
            <a:off x="5854700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9</a:t>
            </a:r>
          </a:p>
        </p:txBody>
      </p:sp>
      <p:sp>
        <p:nvSpPr>
          <p:cNvPr id="493597" name="Text Box 29"/>
          <p:cNvSpPr txBox="1">
            <a:spLocks noChangeArrowheads="1"/>
          </p:cNvSpPr>
          <p:nvPr/>
        </p:nvSpPr>
        <p:spPr bwMode="auto">
          <a:xfrm>
            <a:off x="6270625" y="5715000"/>
            <a:ext cx="4143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/>
              <a:t>10</a:t>
            </a:r>
          </a:p>
        </p:txBody>
      </p:sp>
      <p:sp>
        <p:nvSpPr>
          <p:cNvPr id="493598" name="Text Box 30"/>
          <p:cNvSpPr txBox="1">
            <a:spLocks noChangeArrowheads="1"/>
          </p:cNvSpPr>
          <p:nvPr/>
        </p:nvSpPr>
        <p:spPr bwMode="auto">
          <a:xfrm>
            <a:off x="6824663" y="5715000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11</a:t>
            </a:r>
          </a:p>
        </p:txBody>
      </p:sp>
      <p:sp>
        <p:nvSpPr>
          <p:cNvPr id="493599" name="Rectangle 31"/>
          <p:cNvSpPr>
            <a:spLocks noChangeArrowheads="1"/>
          </p:cNvSpPr>
          <p:nvPr/>
        </p:nvSpPr>
        <p:spPr bwMode="auto">
          <a:xfrm>
            <a:off x="4056063" y="4606925"/>
            <a:ext cx="1936750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6</a:t>
            </a:r>
          </a:p>
        </p:txBody>
      </p:sp>
      <p:sp>
        <p:nvSpPr>
          <p:cNvPr id="493600" name="Rectangle 32"/>
          <p:cNvSpPr>
            <a:spLocks noChangeArrowheads="1"/>
          </p:cNvSpPr>
          <p:nvPr/>
        </p:nvSpPr>
        <p:spPr bwMode="auto">
          <a:xfrm>
            <a:off x="4540250" y="5022850"/>
            <a:ext cx="1938338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7</a:t>
            </a:r>
          </a:p>
        </p:txBody>
      </p:sp>
      <p:sp>
        <p:nvSpPr>
          <p:cNvPr id="493601" name="Line 33"/>
          <p:cNvSpPr>
            <a:spLocks noChangeShapeType="1"/>
          </p:cNvSpPr>
          <p:nvPr/>
        </p:nvSpPr>
        <p:spPr bwMode="auto">
          <a:xfrm rot="-5400000">
            <a:off x="2463800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602" name="Rectangle 34"/>
          <p:cNvSpPr>
            <a:spLocks noChangeArrowheads="1"/>
          </p:cNvSpPr>
          <p:nvPr/>
        </p:nvSpPr>
        <p:spPr bwMode="auto">
          <a:xfrm>
            <a:off x="5508625" y="5426075"/>
            <a:ext cx="1454150" cy="277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8</a:t>
            </a:r>
          </a:p>
        </p:txBody>
      </p:sp>
      <p:sp>
        <p:nvSpPr>
          <p:cNvPr id="493603" name="Rectangle 35"/>
          <p:cNvSpPr>
            <a:spLocks noChangeArrowheads="1"/>
          </p:cNvSpPr>
          <p:nvPr/>
        </p:nvSpPr>
        <p:spPr bwMode="auto">
          <a:xfrm>
            <a:off x="3571875" y="4191000"/>
            <a:ext cx="1452563" cy="277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4</a:t>
            </a:r>
          </a:p>
        </p:txBody>
      </p:sp>
      <p:sp>
        <p:nvSpPr>
          <p:cNvPr id="493604" name="Rectangle 36"/>
          <p:cNvSpPr>
            <a:spLocks noChangeArrowheads="1"/>
          </p:cNvSpPr>
          <p:nvPr/>
        </p:nvSpPr>
        <p:spPr bwMode="auto">
          <a:xfrm>
            <a:off x="1633538" y="2530475"/>
            <a:ext cx="2906712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3</a:t>
            </a:r>
          </a:p>
        </p:txBody>
      </p:sp>
      <p:sp>
        <p:nvSpPr>
          <p:cNvPr id="493605" name="Rectangle 37"/>
          <p:cNvSpPr>
            <a:spLocks noChangeArrowheads="1"/>
          </p:cNvSpPr>
          <p:nvPr/>
        </p:nvSpPr>
        <p:spPr bwMode="auto">
          <a:xfrm>
            <a:off x="2117725" y="2946400"/>
            <a:ext cx="1454150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</a:p>
        </p:txBody>
      </p:sp>
      <p:sp>
        <p:nvSpPr>
          <p:cNvPr id="493606" name="Rectangle 38"/>
          <p:cNvSpPr>
            <a:spLocks noChangeArrowheads="1"/>
          </p:cNvSpPr>
          <p:nvPr/>
        </p:nvSpPr>
        <p:spPr bwMode="auto">
          <a:xfrm>
            <a:off x="3087688" y="3360738"/>
            <a:ext cx="968375" cy="2778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2</a:t>
            </a:r>
          </a:p>
        </p:txBody>
      </p:sp>
      <p:sp>
        <p:nvSpPr>
          <p:cNvPr id="493607" name="Rectangle 39"/>
          <p:cNvSpPr>
            <a:spLocks noChangeArrowheads="1"/>
          </p:cNvSpPr>
          <p:nvPr/>
        </p:nvSpPr>
        <p:spPr bwMode="auto">
          <a:xfrm>
            <a:off x="3087688" y="3776663"/>
            <a:ext cx="2420937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5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2117724" y="2940845"/>
            <a:ext cx="1454150" cy="27622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1</a:t>
            </a: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3571874" y="4200395"/>
            <a:ext cx="1452563" cy="277813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4</a:t>
            </a: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5511122" y="5426075"/>
            <a:ext cx="1454150" cy="277813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9146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Scheduling: </a:t>
            </a:r>
            <a:r>
              <a:rPr lang="en-US" altLang="en-US" dirty="0" smtClean="0"/>
              <a:t>Greedy </a:t>
            </a:r>
            <a:r>
              <a:rPr lang="en-US" alt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7432" name="Rectangle 8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Greedy algorithm.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Consider jobs in increasing order of 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finish time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. Take each job provided it's compatible with the ones already taken.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Running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altLang="en-US" dirty="0"/>
                  <a:t>Remember </a:t>
                </a:r>
                <a:r>
                  <a:rPr lang="en-US" altLang="en-US" dirty="0" smtClean="0"/>
                  <a:t>the finish time of the last job added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Job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is compatible with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 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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𝑙𝑎𝑠𝑡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r>
                  <a:rPr lang="en-US" altLang="en-US" dirty="0" smtClean="0"/>
                  <a:t>Remember: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Correctness (optimality) of greedy algorithms is usually not obvious.  Need to prove!</a:t>
                </a:r>
              </a:p>
            </p:txBody>
          </p:sp>
        </mc:Choice>
        <mc:Fallback xmlns="">
          <p:sp>
            <p:nvSpPr>
              <p:cNvPr id="487432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 r="-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AFA21-D857-4C98-937C-16CF065B7949}" type="slidenum">
              <a:rPr lang="en-US" altLang="en-US"/>
              <a:pPr/>
              <a:t>8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7428" name="Text Box 4"/>
              <p:cNvSpPr txBox="1">
                <a:spLocks noChangeArrowheads="1"/>
              </p:cNvSpPr>
              <p:nvPr/>
            </p:nvSpPr>
            <p:spPr bwMode="auto">
              <a:xfrm>
                <a:off x="1066800" y="1828800"/>
                <a:ext cx="7010400" cy="14355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lIns="182880" tIns="91440" rIns="137160" bIns="91440">
                <a:spAutoFit/>
              </a:bodyPr>
              <a:lstStyle/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Sort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jobs by finish times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𝑙𝑎𝑠𝑡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𝑙𝑎𝑠𝑡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𝑙𝑎𝑠𝑡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8742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828800"/>
                <a:ext cx="7010400" cy="1435586"/>
              </a:xfrm>
              <a:prstGeom prst="rect">
                <a:avLst/>
              </a:prstGeom>
              <a:blipFill rotWithShape="0">
                <a:blip r:embed="rId4"/>
                <a:stretch>
                  <a:fillRect b="-170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2" grpId="0" uiExpand="1" build="p"/>
      <p:bldP spid="4874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Scheduling: </a:t>
            </a:r>
            <a:r>
              <a:rPr lang="en-US" altLang="en-US" dirty="0" smtClean="0"/>
              <a:t>Correctness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762000"/>
                <a:ext cx="8077200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Theorem.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Greedy algorithm is optimal.</a:t>
                </a:r>
              </a:p>
              <a:p>
                <a:r>
                  <a:rPr lang="en-US" altLang="en-US" dirty="0" smtClean="0"/>
                  <a:t>Proof</a:t>
                </a:r>
                <a:r>
                  <a:rPr lang="en-US" altLang="en-US" dirty="0"/>
                  <a:t>.  </a:t>
                </a:r>
                <a:endParaRPr lang="en-US" altLang="en-US" dirty="0">
                  <a:solidFill>
                    <a:schemeClr val="hlink"/>
                  </a:solidFill>
                </a:endParaRPr>
              </a:p>
              <a:p>
                <a:pPr lvl="1"/>
                <a:r>
                  <a:rPr lang="en-US" altLang="en-US" dirty="0"/>
                  <a:t>Assume greedy is different from OPT.  Let's see what’s different</a:t>
                </a:r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… </m:t>
                    </m:r>
                    <m:r>
                      <a:rPr lang="en-US" altLang="en-US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baseline="-25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dirty="0"/>
                  <a:t>denote </a:t>
                </a:r>
                <a:r>
                  <a:rPr lang="en-US" altLang="en-US" dirty="0" smtClean="0"/>
                  <a:t>the set </a:t>
                </a:r>
                <a:r>
                  <a:rPr lang="en-US" altLang="en-US" dirty="0"/>
                  <a:t>of jobs selected by greedy.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… </m:t>
                    </m:r>
                    <m:r>
                      <a:rPr lang="en-US" altLang="en-US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baseline="-25000" dirty="0">
                    <a:solidFill>
                      <a:srgbClr val="C00000"/>
                    </a:solidFill>
                  </a:rPr>
                  <a:t>  </a:t>
                </a:r>
                <a:r>
                  <a:rPr lang="en-US" altLang="en-US" dirty="0"/>
                  <a:t>denote set of jobs in the optimal </a:t>
                </a:r>
                <a:r>
                  <a:rPr lang="en-US" altLang="en-US" dirty="0" smtClean="0"/>
                  <a:t>solution.</a:t>
                </a:r>
                <a:r>
                  <a:rPr lang="en-US" altLang="en-US" dirty="0"/>
                  <a:t/>
                </a:r>
                <a:br>
                  <a:rPr lang="en-US" altLang="en-US" dirty="0"/>
                </a:br>
                <a:r>
                  <a:rPr lang="en-US" altLang="en-US" dirty="0"/>
                  <a:t>Find largest possible value of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dirty="0" smtClean="0"/>
                  <a:t> such that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90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62000"/>
                <a:ext cx="8077200" cy="5410200"/>
              </a:xfrm>
              <a:blipFill rotWithShape="0">
                <a:blip r:embed="rId3"/>
                <a:stretch>
                  <a:fillRect l="-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366C0-430D-478D-A27F-C0FCCDA3C479}" type="slidenum">
              <a:rPr lang="en-US" altLang="en-US"/>
              <a:pPr/>
              <a:t>9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148" name="Rectangle 4"/>
              <p:cNvSpPr>
                <a:spLocks noChangeArrowheads="1"/>
              </p:cNvSpPr>
              <p:nvPr/>
            </p:nvSpPr>
            <p:spPr bwMode="auto">
              <a:xfrm>
                <a:off x="1190625" y="4846919"/>
                <a:ext cx="9906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400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sz="14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014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0625" y="4846919"/>
                <a:ext cx="990600" cy="304800"/>
              </a:xfrm>
              <a:prstGeom prst="rect">
                <a:avLst/>
              </a:prstGeom>
              <a:blipFill rotWithShape="0">
                <a:blip r:embed="rId4"/>
                <a:stretch>
                  <a:fillRect b="-7692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49" name="Rectangle 5"/>
              <p:cNvSpPr>
                <a:spLocks noChangeArrowheads="1"/>
              </p:cNvSpPr>
              <p:nvPr/>
            </p:nvSpPr>
            <p:spPr bwMode="auto">
              <a:xfrm>
                <a:off x="2409825" y="4846919"/>
                <a:ext cx="12954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400" i="1" baseline="-25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en-US" sz="14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014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9825" y="4846919"/>
                <a:ext cx="1295400" cy="304800"/>
              </a:xfrm>
              <a:prstGeom prst="rect">
                <a:avLst/>
              </a:prstGeom>
              <a:blipFill rotWithShape="0">
                <a:blip r:embed="rId5"/>
                <a:stretch>
                  <a:fillRect b="-7692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51" name="Rectangle 7"/>
              <p:cNvSpPr>
                <a:spLocks noChangeArrowheads="1"/>
              </p:cNvSpPr>
              <p:nvPr/>
            </p:nvSpPr>
            <p:spPr bwMode="auto">
              <a:xfrm>
                <a:off x="4162425" y="4846919"/>
                <a:ext cx="8382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400" i="1" baseline="-25000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en-US" sz="14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015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2425" y="4846919"/>
                <a:ext cx="838200" cy="304800"/>
              </a:xfrm>
              <a:prstGeom prst="rect">
                <a:avLst/>
              </a:prstGeom>
              <a:blipFill rotWithShape="0">
                <a:blip r:embed="rId6"/>
                <a:stretch>
                  <a:fillRect b="-7692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55" name="Rectangle 11"/>
              <p:cNvSpPr>
                <a:spLocks noChangeArrowheads="1"/>
              </p:cNvSpPr>
              <p:nvPr/>
            </p:nvSpPr>
            <p:spPr bwMode="auto">
              <a:xfrm>
                <a:off x="1190625" y="4008719"/>
                <a:ext cx="9906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 baseline="-25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0155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0625" y="4008719"/>
                <a:ext cx="990600" cy="3048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56" name="Rectangle 12"/>
              <p:cNvSpPr>
                <a:spLocks noChangeArrowheads="1"/>
              </p:cNvSpPr>
              <p:nvPr/>
            </p:nvSpPr>
            <p:spPr bwMode="auto">
              <a:xfrm>
                <a:off x="2409825" y="4008719"/>
                <a:ext cx="12954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 baseline="-25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sz="14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015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9825" y="4008719"/>
                <a:ext cx="1295400" cy="304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58" name="Rectangle 14"/>
              <p:cNvSpPr>
                <a:spLocks noChangeArrowheads="1"/>
              </p:cNvSpPr>
              <p:nvPr/>
            </p:nvSpPr>
            <p:spPr bwMode="auto">
              <a:xfrm>
                <a:off x="4162425" y="4008719"/>
                <a:ext cx="8382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 baseline="-25000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en-US" sz="14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0158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2425" y="4008719"/>
                <a:ext cx="838200" cy="3048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59" name="Rectangle 15"/>
              <p:cNvSpPr>
                <a:spLocks noChangeArrowheads="1"/>
              </p:cNvSpPr>
              <p:nvPr/>
            </p:nvSpPr>
            <p:spPr bwMode="auto">
              <a:xfrm>
                <a:off x="5229225" y="4008719"/>
                <a:ext cx="10668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390159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9225" y="4008719"/>
                <a:ext cx="1066800" cy="3048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161" name="Rectangle 17"/>
          <p:cNvSpPr>
            <a:spLocks noChangeArrowheads="1"/>
          </p:cNvSpPr>
          <p:nvPr/>
        </p:nvSpPr>
        <p:spPr bwMode="auto">
          <a:xfrm>
            <a:off x="6753225" y="4846919"/>
            <a:ext cx="1447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390167" name="Text Box 23"/>
          <p:cNvSpPr txBox="1">
            <a:spLocks noChangeArrowheads="1"/>
          </p:cNvSpPr>
          <p:nvPr/>
        </p:nvSpPr>
        <p:spPr bwMode="auto">
          <a:xfrm>
            <a:off x="68263" y="3942044"/>
            <a:ext cx="928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Greedy:</a:t>
            </a:r>
          </a:p>
        </p:txBody>
      </p:sp>
      <p:sp>
        <p:nvSpPr>
          <p:cNvPr id="390168" name="Text Box 24"/>
          <p:cNvSpPr txBox="1">
            <a:spLocks noChangeArrowheads="1"/>
          </p:cNvSpPr>
          <p:nvPr/>
        </p:nvSpPr>
        <p:spPr bwMode="auto">
          <a:xfrm>
            <a:off x="206375" y="4842157"/>
            <a:ext cx="6508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OPT: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179" name="Rectangle 35"/>
              <p:cNvSpPr>
                <a:spLocks noChangeArrowheads="1"/>
              </p:cNvSpPr>
              <p:nvPr/>
            </p:nvSpPr>
            <p:spPr bwMode="auto">
              <a:xfrm>
                <a:off x="5838825" y="4846919"/>
                <a:ext cx="685800" cy="304800"/>
              </a:xfrm>
              <a:prstGeom prst="rect">
                <a:avLst/>
              </a:prstGeom>
              <a:solidFill>
                <a:srgbClr val="003399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179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8825" y="4846919"/>
                <a:ext cx="685800" cy="304800"/>
              </a:xfrm>
              <a:prstGeom prst="rect">
                <a:avLst/>
              </a:prstGeom>
              <a:blipFill rotWithShape="0">
                <a:blip r:embed="rId11"/>
                <a:stretch>
                  <a:fillRect b="-15385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86" name="Text Box 42"/>
              <p:cNvSpPr txBox="1">
                <a:spLocks noChangeArrowheads="1"/>
              </p:cNvSpPr>
              <p:nvPr/>
            </p:nvSpPr>
            <p:spPr bwMode="auto">
              <a:xfrm>
                <a:off x="293870" y="5574814"/>
                <a:ext cx="8773930" cy="113242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/>
            </p:spPr>
            <p:txBody>
              <a:bodyPr wrap="square" lIns="0" tIns="0" rIns="0" bIns="0">
                <a:spAutoFit/>
              </a:bodyPr>
              <a:lstStyle>
                <a:lvl1pPr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509588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019175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528763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38350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4955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527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099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671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dirty="0"/>
                  <a:t>I</a:t>
                </a:r>
                <a:r>
                  <a:rPr lang="en-US" altLang="en-US" sz="1600" dirty="0" smtClean="0"/>
                  <a:t>n OPT,  we  replace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sz="1600" dirty="0" smtClean="0"/>
                  <a:t>with </a:t>
                </a:r>
                <a:r>
                  <a:rPr lang="en-US" altLang="en-US" sz="1600" dirty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sz="1600" dirty="0" smtClean="0"/>
                  <a:t> , keeping the remainder of OPT the same.  </a:t>
                </a:r>
                <a:r>
                  <a:rPr lang="en-US" altLang="en-US" sz="1600" dirty="0"/>
                  <a:t/>
                </a:r>
                <a:br>
                  <a:rPr lang="en-US" altLang="en-US" sz="1600" dirty="0"/>
                </a:br>
                <a:r>
                  <a:rPr lang="en-US" altLang="en-US" sz="1600" dirty="0" smtClean="0"/>
                  <a:t>=&gt;  OPT still has the same number of jobs, </a:t>
                </a:r>
                <a:r>
                  <a:rPr lang="en-US" altLang="en-US" sz="1600" b="1" dirty="0" smtClean="0"/>
                  <a:t>so it remains optimal</a:t>
                </a:r>
                <a:r>
                  <a:rPr lang="en-US" altLang="en-US" sz="1600" dirty="0" smtClean="0"/>
                  <a:t>.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1600" dirty="0" smtClean="0"/>
                  <a:t/>
                </a:r>
                <a:br>
                  <a:rPr lang="en-US" altLang="en-US" sz="1600" dirty="0" smtClean="0"/>
                </a:br>
                <a:r>
                  <a:rPr lang="en-US" altLang="en-US" sz="1600" dirty="0" smtClean="0"/>
                  <a:t>This has created a new optimal solution </a:t>
                </a:r>
                <a:r>
                  <a:rPr lang="en-US" altLang="en-US" sz="1600" b="1" dirty="0" smtClean="0"/>
                  <a:t>that shares its first r+1 jobs </a:t>
                </a:r>
                <a:r>
                  <a:rPr lang="en-US" altLang="en-US" sz="1600" dirty="0" smtClean="0"/>
                  <a:t>with Greedy.</a:t>
                </a:r>
                <a:endParaRPr lang="en-US" altLang="en-US" sz="1600" dirty="0"/>
              </a:p>
            </p:txBody>
          </p:sp>
        </mc:Choice>
        <mc:Fallback xmlns="">
          <p:sp>
            <p:nvSpPr>
              <p:cNvPr id="390186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870" y="5574814"/>
                <a:ext cx="8773930" cy="1132426"/>
              </a:xfrm>
              <a:prstGeom prst="rect">
                <a:avLst/>
              </a:prstGeom>
              <a:blipFill rotWithShape="0">
                <a:blip r:embed="rId12"/>
                <a:stretch>
                  <a:fillRect l="-1389" t="-3243" b="-1081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187" name="Line 43"/>
          <p:cNvSpPr>
            <a:spLocks noChangeShapeType="1"/>
          </p:cNvSpPr>
          <p:nvPr/>
        </p:nvSpPr>
        <p:spPr bwMode="auto">
          <a:xfrm flipV="1">
            <a:off x="6191250" y="5273957"/>
            <a:ext cx="0" cy="258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88" name="Line 44"/>
          <p:cNvSpPr>
            <a:spLocks noChangeShapeType="1"/>
          </p:cNvSpPr>
          <p:nvPr/>
        </p:nvSpPr>
        <p:spPr bwMode="auto">
          <a:xfrm>
            <a:off x="1190625" y="4318282"/>
            <a:ext cx="740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90" name="Line 46"/>
          <p:cNvSpPr>
            <a:spLocks noChangeShapeType="1"/>
          </p:cNvSpPr>
          <p:nvPr/>
        </p:nvSpPr>
        <p:spPr bwMode="auto">
          <a:xfrm>
            <a:off x="1190625" y="5151719"/>
            <a:ext cx="740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193" name="Text Box 49"/>
              <p:cNvSpPr txBox="1">
                <a:spLocks noChangeArrowheads="1"/>
              </p:cNvSpPr>
              <p:nvPr/>
            </p:nvSpPr>
            <p:spPr bwMode="auto">
              <a:xfrm>
                <a:off x="2971800" y="3371786"/>
                <a:ext cx="5095876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509588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019175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528763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38350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4955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527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099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671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dirty="0" smtClean="0"/>
                  <a:t>By definition of Greedy,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sz="1600" dirty="0" smtClean="0"/>
                  <a:t> finishes </a:t>
                </a:r>
                <a:r>
                  <a:rPr lang="en-US" altLang="en-US" sz="1600" dirty="0"/>
                  <a:t>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en-US" sz="1600" baseline="-25000" dirty="0"/>
              </a:p>
            </p:txBody>
          </p:sp>
        </mc:Choice>
        <mc:Fallback xmlns="">
          <p:sp>
            <p:nvSpPr>
              <p:cNvPr id="390193" name="Text 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3371786"/>
                <a:ext cx="5095876" cy="246221"/>
              </a:xfrm>
              <a:prstGeom prst="rect">
                <a:avLst/>
              </a:prstGeom>
              <a:blipFill rotWithShape="0">
                <a:blip r:embed="rId13"/>
                <a:stretch>
                  <a:fillRect l="-2515" t="-21951" b="-5122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194" name="Line 50"/>
          <p:cNvSpPr>
            <a:spLocks noChangeShapeType="1"/>
          </p:cNvSpPr>
          <p:nvPr/>
        </p:nvSpPr>
        <p:spPr bwMode="auto">
          <a:xfrm>
            <a:off x="5772150" y="3684869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96" name="Line 52"/>
          <p:cNvSpPr>
            <a:spLocks noChangeShapeType="1"/>
          </p:cNvSpPr>
          <p:nvPr/>
        </p:nvSpPr>
        <p:spPr bwMode="auto">
          <a:xfrm>
            <a:off x="6524625" y="3703919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90197" name="Line 53"/>
          <p:cNvSpPr>
            <a:spLocks noChangeShapeType="1"/>
          </p:cNvSpPr>
          <p:nvPr/>
        </p:nvSpPr>
        <p:spPr bwMode="auto">
          <a:xfrm>
            <a:off x="5000625" y="3703919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86" grpId="0" animBg="1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9862</TotalTime>
  <Words>1354</Words>
  <Application>Microsoft Office PowerPoint</Application>
  <PresentationFormat>On-screen Show (4:3)</PresentationFormat>
  <Paragraphs>474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Cambria Math</vt:lpstr>
      <vt:lpstr>Comic Sans MS</vt:lpstr>
      <vt:lpstr>Courier New</vt:lpstr>
      <vt:lpstr>Lucida Grande</vt:lpstr>
      <vt:lpstr>Monotype Sorts</vt:lpstr>
      <vt:lpstr>Symbol</vt:lpstr>
      <vt:lpstr>Wingdings</vt:lpstr>
      <vt:lpstr>Theme1</vt:lpstr>
      <vt:lpstr>Lecture 9: Greedy Algorithms  version of September 28b, 2016</vt:lpstr>
      <vt:lpstr>Interval Scheduling</vt:lpstr>
      <vt:lpstr>Interval Scheduling</vt:lpstr>
      <vt:lpstr>Interval Scheduling</vt:lpstr>
      <vt:lpstr>Interval Scheduling: Greedy Algorithms</vt:lpstr>
      <vt:lpstr>Interval Scheduling: Greedy Algorithms</vt:lpstr>
      <vt:lpstr>Interval Scheduling</vt:lpstr>
      <vt:lpstr>Interval Scheduling: Greedy Algorithm</vt:lpstr>
      <vt:lpstr>Interval Scheduling: Correctness</vt:lpstr>
      <vt:lpstr>Interval Scheduling: Correctness</vt:lpstr>
      <vt:lpstr>The Fractional Knapsack Problem</vt:lpstr>
      <vt:lpstr>The Greedy Algorithm for Fractional Knapsack</vt:lpstr>
      <vt:lpstr>Greedy Algorithm: Correctness</vt:lpstr>
      <vt:lpstr>Greedy Algorithm: Correctness (continued)</vt:lpstr>
      <vt:lpstr>Interval Partitioning</vt:lpstr>
      <vt:lpstr>Interval Partitioning</vt:lpstr>
      <vt:lpstr>Interval Partitioning: Greedy Algorithm</vt:lpstr>
      <vt:lpstr>Interval Partitioning</vt:lpstr>
      <vt:lpstr>Interval Partitioning: Lower Bound on Optimal Solution</vt:lpstr>
      <vt:lpstr>Interval Partitioning: Correctness</vt:lpstr>
      <vt:lpstr>Interval Partitioning: Running Time</vt:lpstr>
      <vt:lpstr>Interval Partitioning: Running Time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Mordecai J. Golin</cp:lastModifiedBy>
  <cp:revision>939</cp:revision>
  <cp:lastPrinted>2005-06-06T17:45:38Z</cp:lastPrinted>
  <dcterms:created xsi:type="dcterms:W3CDTF">1999-12-31T01:41:01Z</dcterms:created>
  <dcterms:modified xsi:type="dcterms:W3CDTF">2016-09-29T06:34:17Z</dcterms:modified>
</cp:coreProperties>
</file>