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4" autoAdjust="0"/>
    <p:restoredTop sz="94660"/>
  </p:normalViewPr>
  <p:slideViewPr>
    <p:cSldViewPr>
      <p:cViewPr varScale="1">
        <p:scale>
          <a:sx n="95" d="100"/>
          <a:sy n="95" d="100"/>
        </p:scale>
        <p:origin x="3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st.hk/~golin" TargetMode="External"/><Relationship Id="rId2" Type="http://schemas.openxmlformats.org/officeDocument/2006/relationships/hyperlink" Target="mailto:golin@cse.ust.h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qin@cse.ust.h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l.ust.hk/integrity/student-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81534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COMP3711H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	</a:t>
            </a:r>
            <a:r>
              <a:rPr lang="en-US" sz="3600" dirty="0">
                <a:solidFill>
                  <a:srgbClr val="C00000"/>
                </a:solidFill>
              </a:rPr>
              <a:t>Honors Design </a:t>
            </a:r>
            <a:r>
              <a:rPr lang="en-US" sz="3600" dirty="0" smtClean="0">
                <a:solidFill>
                  <a:srgbClr val="C00000"/>
                </a:solidFill>
              </a:rPr>
              <a:t>and Analysis </a:t>
            </a:r>
            <a:r>
              <a:rPr lang="en-US" sz="3600" dirty="0">
                <a:solidFill>
                  <a:srgbClr val="C00000"/>
                </a:solidFill>
              </a:rPr>
              <a:t>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077200" cy="1981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Mordecai Golin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Fall </a:t>
            </a:r>
            <a:r>
              <a:rPr lang="en-US" dirty="0" smtClean="0">
                <a:solidFill>
                  <a:schemeClr val="tx2"/>
                </a:solidFill>
              </a:rPr>
              <a:t>2016 </a:t>
            </a:r>
            <a:r>
              <a:rPr lang="en-US" dirty="0" smtClean="0">
                <a:solidFill>
                  <a:schemeClr val="tx2"/>
                </a:solidFill>
              </a:rPr>
              <a:t>– CSE@HKUST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Lecturer &amp; TA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Mordecai Golin</a:t>
            </a:r>
          </a:p>
          <a:p>
            <a:r>
              <a:rPr lang="en-US" dirty="0" smtClean="0">
                <a:hlinkClick r:id="rId2"/>
              </a:rPr>
              <a:t>golin@cse.ust.hk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http://www.cse.ust.hk/~golin</a:t>
            </a:r>
            <a:endParaRPr lang="en-US" dirty="0" smtClean="0"/>
          </a:p>
          <a:p>
            <a:r>
              <a:rPr lang="en-US" dirty="0" smtClean="0"/>
              <a:t>Room 3559</a:t>
            </a:r>
          </a:p>
          <a:p>
            <a:r>
              <a:rPr lang="en-US" dirty="0" smtClean="0"/>
              <a:t>Office Hours: </a:t>
            </a:r>
            <a:r>
              <a:rPr lang="en-US" sz="2400" dirty="0" smtClean="0"/>
              <a:t>After class &amp; </a:t>
            </a:r>
            <a:r>
              <a:rPr lang="en-US" sz="2400" dirty="0"/>
              <a:t>b</a:t>
            </a:r>
            <a:r>
              <a:rPr lang="en-US" sz="2400" dirty="0" smtClean="0"/>
              <a:t>y appointment</a:t>
            </a:r>
          </a:p>
          <a:p>
            <a:endParaRPr lang="en-US" sz="2400" dirty="0"/>
          </a:p>
          <a:p>
            <a:r>
              <a:rPr lang="en-US" sz="2400" dirty="0" smtClean="0"/>
              <a:t>TA</a:t>
            </a:r>
            <a:r>
              <a:rPr lang="en-US" sz="2400" dirty="0" smtClean="0"/>
              <a:t>: TBA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TBA</a:t>
            </a:r>
            <a:r>
              <a:rPr lang="en-US" sz="2400" dirty="0" smtClean="0">
                <a:hlinkClick r:id="rId4"/>
              </a:rPr>
              <a:t>@cse.ust.hk</a:t>
            </a:r>
            <a:endParaRPr lang="en-US" sz="2400" dirty="0" smtClean="0"/>
          </a:p>
          <a:p>
            <a:r>
              <a:rPr lang="en-US" sz="2400" dirty="0" smtClean="0"/>
              <a:t>Office Hours: TBA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53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Textbook and Lecture Notes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Textbook: </a:t>
            </a:r>
            <a:r>
              <a:rPr lang="en-US" sz="2000" i="1" dirty="0" smtClean="0"/>
              <a:t>Algorithms </a:t>
            </a:r>
          </a:p>
          <a:p>
            <a:pPr lvl="1"/>
            <a:r>
              <a:rPr lang="en-US" sz="1800" dirty="0" smtClean="0"/>
              <a:t>by </a:t>
            </a:r>
            <a:r>
              <a:rPr lang="en-US" sz="1800" dirty="0" err="1"/>
              <a:t>Dasgupta</a:t>
            </a:r>
            <a:r>
              <a:rPr lang="en-US" sz="1800" dirty="0"/>
              <a:t>, Papadimitriou, and </a:t>
            </a:r>
            <a:r>
              <a:rPr lang="en-US" sz="1800" dirty="0" err="1" smtClean="0"/>
              <a:t>Vazirani</a:t>
            </a:r>
            <a:endParaRPr lang="en-US" sz="1800" dirty="0" smtClean="0"/>
          </a:p>
          <a:p>
            <a:pPr lvl="1"/>
            <a:r>
              <a:rPr lang="en-US" sz="1800" dirty="0" smtClean="0"/>
              <a:t>Prepublication version available online</a:t>
            </a:r>
          </a:p>
          <a:p>
            <a:pPr lvl="1"/>
            <a:r>
              <a:rPr lang="en-US" sz="1800" dirty="0" smtClean="0"/>
              <a:t>Will only follow loosely</a:t>
            </a:r>
          </a:p>
          <a:p>
            <a:r>
              <a:rPr lang="en-US" sz="2000" dirty="0" smtClean="0"/>
              <a:t>Lecture Notes</a:t>
            </a:r>
          </a:p>
          <a:p>
            <a:pPr lvl="1"/>
            <a:r>
              <a:rPr lang="en-US" sz="1800" dirty="0" smtClean="0"/>
              <a:t>Sketches will be available on course web page</a:t>
            </a:r>
          </a:p>
          <a:p>
            <a:pPr lvl="1"/>
            <a:endParaRPr lang="en-US" sz="2000" dirty="0"/>
          </a:p>
          <a:p>
            <a:r>
              <a:rPr lang="en-US" sz="2000" dirty="0" smtClean="0"/>
              <a:t>Other References</a:t>
            </a:r>
          </a:p>
          <a:p>
            <a:pPr lvl="1"/>
            <a:r>
              <a:rPr lang="en-US" sz="1800" i="1" dirty="0"/>
              <a:t>Introduction to Algorithms (3rd </a:t>
            </a:r>
            <a:r>
              <a:rPr lang="en-US" sz="1800" i="1" dirty="0" smtClean="0"/>
              <a:t>ed.) </a:t>
            </a:r>
          </a:p>
          <a:p>
            <a:pPr lvl="2"/>
            <a:r>
              <a:rPr lang="en-US" sz="1800" dirty="0" smtClean="0"/>
              <a:t>By </a:t>
            </a:r>
            <a:r>
              <a:rPr lang="en-US" sz="1800" dirty="0" err="1" smtClean="0"/>
              <a:t>Cormen</a:t>
            </a:r>
            <a:r>
              <a:rPr lang="en-US" sz="1800" dirty="0"/>
              <a:t>, </a:t>
            </a:r>
            <a:r>
              <a:rPr lang="en-US" sz="1800" dirty="0" err="1"/>
              <a:t>Leiserson</a:t>
            </a:r>
            <a:r>
              <a:rPr lang="en-US" sz="1800" dirty="0"/>
              <a:t>, </a:t>
            </a:r>
            <a:r>
              <a:rPr lang="en-US" sz="1800" dirty="0" err="1"/>
              <a:t>Rivest</a:t>
            </a:r>
            <a:r>
              <a:rPr lang="en-US" sz="1800" dirty="0"/>
              <a:t> and  </a:t>
            </a:r>
            <a:r>
              <a:rPr lang="en-US" sz="1800" dirty="0" smtClean="0"/>
              <a:t>Stein</a:t>
            </a:r>
          </a:p>
          <a:p>
            <a:pPr lvl="1"/>
            <a:r>
              <a:rPr lang="en-US" sz="1800" i="1" dirty="0"/>
              <a:t>Algorithm </a:t>
            </a:r>
            <a:r>
              <a:rPr lang="en-US" sz="1800" i="1" dirty="0" smtClean="0"/>
              <a:t>Design</a:t>
            </a:r>
          </a:p>
          <a:p>
            <a:pPr lvl="2"/>
            <a:r>
              <a:rPr lang="en-US" sz="1800" dirty="0"/>
              <a:t>by Kleinberg and </a:t>
            </a:r>
            <a:r>
              <a:rPr lang="en-US" sz="1800" dirty="0" err="1" smtClean="0"/>
              <a:t>Tardos</a:t>
            </a:r>
            <a:endParaRPr lang="en-US" sz="1800" dirty="0" smtClean="0"/>
          </a:p>
          <a:p>
            <a:pPr lvl="1"/>
            <a:r>
              <a:rPr lang="en-US" sz="1800" i="1" dirty="0">
                <a:latin typeface="Times New Roman"/>
              </a:rPr>
              <a:t>Programming Pearls (2nd </a:t>
            </a:r>
            <a:r>
              <a:rPr lang="en-US" sz="1800" i="1" dirty="0" err="1">
                <a:latin typeface="Times New Roman"/>
              </a:rPr>
              <a:t>ed</a:t>
            </a:r>
            <a:r>
              <a:rPr lang="en-US" sz="1800" i="1" dirty="0" smtClean="0">
                <a:latin typeface="Times New Roman"/>
              </a:rPr>
              <a:t>)</a:t>
            </a:r>
          </a:p>
          <a:p>
            <a:pPr lvl="2"/>
            <a:r>
              <a:rPr lang="en-US" sz="1800" dirty="0"/>
              <a:t>by Bentley</a:t>
            </a:r>
            <a:endParaRPr lang="en-US" sz="1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45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tx2"/>
                </a:solidFill>
              </a:rPr>
              <a:t>Tentative Syllabus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Sorting Algorithms</a:t>
            </a:r>
          </a:p>
          <a:p>
            <a:r>
              <a:rPr lang="en-US" dirty="0">
                <a:solidFill>
                  <a:schemeClr val="tx2"/>
                </a:solidFill>
              </a:rPr>
              <a:t>Balanced Binary Search </a:t>
            </a:r>
            <a:r>
              <a:rPr lang="en-US" dirty="0" smtClean="0">
                <a:solidFill>
                  <a:schemeClr val="tx2"/>
                </a:solidFill>
              </a:rPr>
              <a:t>Trees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Graph Algorithms</a:t>
            </a:r>
          </a:p>
          <a:p>
            <a:r>
              <a:rPr lang="en-US" dirty="0">
                <a:solidFill>
                  <a:schemeClr val="tx2"/>
                </a:solidFill>
              </a:rPr>
              <a:t>Algorithmic Design </a:t>
            </a:r>
            <a:r>
              <a:rPr lang="en-US" dirty="0" smtClean="0">
                <a:solidFill>
                  <a:schemeClr val="tx2"/>
                </a:solidFill>
              </a:rPr>
              <a:t>Techniques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Divide-and-Conquer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Dynamic Programming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Greedy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r>
              <a:rPr lang="en-US" dirty="0">
                <a:solidFill>
                  <a:schemeClr val="tx2"/>
                </a:solidFill>
              </a:rPr>
              <a:t>Network </a:t>
            </a:r>
            <a:r>
              <a:rPr lang="en-US" dirty="0" smtClean="0">
                <a:solidFill>
                  <a:schemeClr val="tx2"/>
                </a:solidFill>
              </a:rPr>
              <a:t>Flow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Hashing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Approximation &amp; Randomized </a:t>
            </a:r>
            <a:r>
              <a:rPr lang="en-US" dirty="0" smtClean="0">
                <a:solidFill>
                  <a:schemeClr val="tx2"/>
                </a:solidFill>
              </a:rPr>
              <a:t>Algorithms (maybe)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Prerequisites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assume you know COMP2011/2012 &amp; COMP2711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Linked Lists, Stacks, Queues</a:t>
                </a:r>
              </a:p>
              <a:p>
                <a:r>
                  <a:rPr lang="en-US" dirty="0" smtClean="0"/>
                  <a:t>Binary Search Trees</a:t>
                </a:r>
              </a:p>
              <a:p>
                <a:pPr lvl="1"/>
                <a:r>
                  <a:rPr lang="en-US" dirty="0" smtClean="0"/>
                  <a:t>Traversals </a:t>
                </a:r>
              </a:p>
              <a:p>
                <a:pPr lvl="1"/>
                <a:r>
                  <a:rPr lang="en-US" dirty="0" smtClean="0"/>
                  <a:t>Searching (but not analysis)</a:t>
                </a:r>
              </a:p>
              <a:p>
                <a:pPr lvl="1"/>
                <a:r>
                  <a:rPr lang="en-US" dirty="0"/>
                  <a:t>not </a:t>
                </a:r>
                <a:r>
                  <a:rPr lang="en-US" dirty="0" smtClean="0"/>
                  <a:t>insertion/deletion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O () Notation</a:t>
                </a:r>
              </a:p>
              <a:p>
                <a:pPr lvl="1"/>
                <a:r>
                  <a:rPr lang="en-US" i="1" dirty="0" smtClean="0"/>
                  <a:t>O(f(n)),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Solutions to recurrences</a:t>
                </a:r>
              </a:p>
              <a:p>
                <a:pPr lvl="1"/>
                <a:r>
                  <a:rPr lang="en-US" b="0" dirty="0" smtClean="0">
                    <a:ea typeface="Cambria Math"/>
                  </a:rPr>
                  <a:t>T(n) = 2T(n/2) + O(n)   =&gt;   T(n) = O(n log n)</a:t>
                </a:r>
              </a:p>
              <a:p>
                <a:pPr lvl="1"/>
                <a:r>
                  <a:rPr lang="en-US" dirty="0" smtClean="0">
                    <a:ea typeface="Cambria Math"/>
                  </a:rPr>
                  <a:t>T(n) = T(3n/4) + O(n)   =&gt;   T(n) = O(n)</a:t>
                </a:r>
                <a:endParaRPr lang="en-US" b="0" dirty="0" smtClean="0">
                  <a:ea typeface="Cambria Math"/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Questio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have you learnt previously?</a:t>
            </a:r>
          </a:p>
          <a:p>
            <a:pPr lvl="1"/>
            <a:r>
              <a:rPr lang="en-US" dirty="0" smtClean="0"/>
              <a:t>Class has students coming from many backgrounds</a:t>
            </a:r>
          </a:p>
          <a:p>
            <a:pPr lvl="1"/>
            <a:r>
              <a:rPr lang="en-US" dirty="0" smtClean="0"/>
              <a:t>Hashing?</a:t>
            </a:r>
          </a:p>
          <a:p>
            <a:pPr lvl="1"/>
            <a:r>
              <a:rPr lang="en-US" dirty="0" smtClean="0"/>
              <a:t>Min-Heaps, </a:t>
            </a:r>
            <a:r>
              <a:rPr lang="en-US" dirty="0" err="1" smtClean="0"/>
              <a:t>Heapsort</a:t>
            </a:r>
            <a:r>
              <a:rPr lang="en-US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Other Information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Class:  Rm </a:t>
            </a:r>
            <a:r>
              <a:rPr lang="en-US" sz="2400" dirty="0" smtClean="0"/>
              <a:t>5585</a:t>
            </a:r>
            <a:r>
              <a:rPr lang="en-US" sz="2400" dirty="0" smtClean="0"/>
              <a:t>, 4:30 – </a:t>
            </a:r>
            <a:r>
              <a:rPr lang="en-US" sz="2400" dirty="0" smtClean="0"/>
              <a:t>5:50</a:t>
            </a:r>
            <a:r>
              <a:rPr lang="en-US" sz="2400" dirty="0" smtClean="0"/>
              <a:t> </a:t>
            </a:r>
            <a:r>
              <a:rPr lang="en-US" sz="2400" dirty="0"/>
              <a:t>on Tuesday and </a:t>
            </a:r>
            <a:r>
              <a:rPr lang="en-US" sz="2400" dirty="0" smtClean="0"/>
              <a:t>Thursday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Tutorial:  Rm </a:t>
            </a:r>
            <a:r>
              <a:rPr lang="en-US" sz="2400" dirty="0" smtClean="0"/>
              <a:t>6602</a:t>
            </a:r>
            <a:r>
              <a:rPr lang="en-US" sz="2400" dirty="0" smtClean="0"/>
              <a:t>, 6:00 </a:t>
            </a:r>
            <a:r>
              <a:rPr lang="en-US" sz="2400" dirty="0"/>
              <a:t>- </a:t>
            </a:r>
            <a:r>
              <a:rPr lang="en-US" sz="2400" dirty="0"/>
              <a:t>6</a:t>
            </a:r>
            <a:r>
              <a:rPr lang="en-US" sz="2400" dirty="0" smtClean="0"/>
              <a:t>:50 </a:t>
            </a:r>
            <a:r>
              <a:rPr lang="en-US" sz="2400" dirty="0"/>
              <a:t>on </a:t>
            </a:r>
            <a:r>
              <a:rPr lang="en-US" sz="2400" dirty="0" smtClean="0"/>
              <a:t>Tuesday</a:t>
            </a:r>
            <a:endParaRPr lang="en-US" sz="2400" dirty="0" smtClean="0"/>
          </a:p>
          <a:p>
            <a:pPr lvl="1"/>
            <a:r>
              <a:rPr lang="en-US" sz="2000" dirty="0" smtClean="0"/>
              <a:t>No Tutorial first week (</a:t>
            </a:r>
            <a:r>
              <a:rPr lang="en-US" sz="2000" dirty="0"/>
              <a:t>S</a:t>
            </a:r>
            <a:r>
              <a:rPr lang="en-US" sz="2000" dirty="0" smtClean="0"/>
              <a:t>eptember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Marking</a:t>
            </a:r>
          </a:p>
          <a:p>
            <a:pPr lvl="1"/>
            <a:r>
              <a:rPr lang="en-US" sz="2000" dirty="0" smtClean="0"/>
              <a:t>(30%) Four assignments, each worth the same</a:t>
            </a:r>
          </a:p>
          <a:p>
            <a:pPr lvl="2"/>
            <a:r>
              <a:rPr lang="en-US" sz="1600" dirty="0" smtClean="0"/>
              <a:t>Requires designing algorithms and analyzing correctness/run time</a:t>
            </a:r>
          </a:p>
          <a:p>
            <a:pPr lvl="2"/>
            <a:r>
              <a:rPr lang="en-US" sz="1600" dirty="0" smtClean="0"/>
              <a:t>Each will take 10-14 days.  First one assigned towards end of September</a:t>
            </a:r>
          </a:p>
          <a:p>
            <a:pPr lvl="1"/>
            <a:r>
              <a:rPr lang="en-US" sz="2000" dirty="0"/>
              <a:t>(30%) Midterm</a:t>
            </a:r>
            <a:r>
              <a:rPr lang="en-US" sz="2000" dirty="0" smtClean="0"/>
              <a:t>: Mid-October</a:t>
            </a:r>
            <a:endParaRPr lang="en-US" sz="2000" dirty="0" smtClean="0"/>
          </a:p>
          <a:p>
            <a:pPr lvl="1"/>
            <a:r>
              <a:rPr lang="en-US" sz="2000" dirty="0"/>
              <a:t>(40%) Final: time and venue to be determined by ARR.</a:t>
            </a:r>
          </a:p>
          <a:p>
            <a:pPr lvl="1"/>
            <a:r>
              <a:rPr lang="en-US" sz="2000" dirty="0" smtClean="0"/>
              <a:t>Student participation in class/tutorials could help borderline grades</a:t>
            </a:r>
          </a:p>
          <a:p>
            <a:pPr lvl="2"/>
            <a:r>
              <a:rPr lang="en-US" sz="1600" dirty="0" smtClean="0"/>
              <a:t>Won’t hurt others since class will not be marked on a curve</a:t>
            </a:r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Classroom Etiquette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Turn off cell phone ringers</a:t>
            </a:r>
          </a:p>
          <a:p>
            <a:pPr lvl="1"/>
            <a:r>
              <a:rPr lang="en-US" dirty="0" smtClean="0"/>
              <a:t>No phone conversations in room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Latecomers should enter quietly</a:t>
            </a:r>
          </a:p>
          <a:p>
            <a:endParaRPr lang="en-US" dirty="0" smtClean="0"/>
          </a:p>
          <a:p>
            <a:r>
              <a:rPr lang="en-US" dirty="0" smtClean="0"/>
              <a:t>No LOUD talking among selves  during lectures</a:t>
            </a:r>
          </a:p>
          <a:p>
            <a:endParaRPr lang="en-US" dirty="0" smtClean="0"/>
          </a:p>
          <a:p>
            <a:r>
              <a:rPr lang="en-US" dirty="0" smtClean="0"/>
              <a:t>Please ask questions and provide feedback</a:t>
            </a:r>
          </a:p>
          <a:p>
            <a:endParaRPr lang="en-US" dirty="0" smtClean="0"/>
          </a:p>
          <a:p>
            <a:r>
              <a:rPr lang="en-US" dirty="0" smtClean="0"/>
              <a:t>Students are expected to uphold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HKUST Honor Code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314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Office Theme</vt:lpstr>
      <vt:lpstr>COMP3711H   Honors Design and Analysis of Algorithms</vt:lpstr>
      <vt:lpstr>Lecturer &amp; TA</vt:lpstr>
      <vt:lpstr>Textbook and Lecture Notes</vt:lpstr>
      <vt:lpstr>Tentative Syllabus</vt:lpstr>
      <vt:lpstr>Prerequisites</vt:lpstr>
      <vt:lpstr>Question</vt:lpstr>
      <vt:lpstr>Other Information</vt:lpstr>
      <vt:lpstr>Classroom Etiquette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COMP3711H   Honors Design and       Analysis of Algorithms</dc:title>
  <dc:creator>user</dc:creator>
  <cp:lastModifiedBy>Mordecai J. Golin</cp:lastModifiedBy>
  <cp:revision>10</cp:revision>
  <dcterms:created xsi:type="dcterms:W3CDTF">2006-08-16T00:00:00Z</dcterms:created>
  <dcterms:modified xsi:type="dcterms:W3CDTF">2016-08-25T08:47:15Z</dcterms:modified>
</cp:coreProperties>
</file>