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69F6-621E-4DD8-8510-399B96D39F3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8FA4-903A-4C7C-A20C-88A94EA1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4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64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5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05B-7F37-459E-9332-0ECEF5EA3CD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Taxi Scheduling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of 21/11/2016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4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5384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1166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5537" y="34261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70455" y="388079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692147" y="34261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0454" y="38807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40330" y="4015730"/>
            <a:ext cx="1451816" cy="2114603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5" y="1706806"/>
            <a:ext cx="1485039" cy="6180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5" y="1706806"/>
            <a:ext cx="1485039" cy="1314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5" y="1706806"/>
            <a:ext cx="1476732" cy="185423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23719" y="2324885"/>
            <a:ext cx="1476735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23719" y="2324885"/>
            <a:ext cx="1476735" cy="1690846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2946607"/>
            <a:ext cx="1468428" cy="6144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2946607"/>
            <a:ext cx="1476735" cy="254509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2946607"/>
            <a:ext cx="1476735" cy="10691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5412" y="3561043"/>
            <a:ext cx="1485042" cy="19306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618892" y="3695980"/>
            <a:ext cx="70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colored edges to the </a:t>
            </a:r>
            <a:r>
              <a:rPr lang="en-US" dirty="0" smtClean="0"/>
              <a:t>left</a:t>
            </a:r>
            <a:r>
              <a:rPr lang="en-US" dirty="0" smtClean="0"/>
              <a:t> </a:t>
            </a:r>
            <a:r>
              <a:rPr lang="en-US" dirty="0" smtClean="0"/>
              <a:t>are a maximal matching of the graph</a:t>
            </a:r>
          </a:p>
          <a:p>
            <a:endParaRPr lang="en-US" dirty="0"/>
          </a:p>
        </p:txBody>
      </p: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62" name="AutoShape 7"/>
          <p:cNvCxnSpPr>
            <a:cxnSpLocks noChangeShapeType="1"/>
          </p:cNvCxnSpPr>
          <p:nvPr/>
        </p:nvCxnSpPr>
        <p:spPr bwMode="auto">
          <a:xfrm>
            <a:off x="1215412" y="3561043"/>
            <a:ext cx="1493346" cy="843589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15"/>
          <p:cNvSpPr>
            <a:spLocks noChangeAspect="1" noChangeArrowheads="1"/>
          </p:cNvSpPr>
          <p:nvPr/>
        </p:nvSpPr>
        <p:spPr bwMode="auto">
          <a:xfrm>
            <a:off x="953843" y="42696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5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36" y="155232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45532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5532" y="330743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53844" y="386152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692146" y="335883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0454" y="386322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23719" y="3996462"/>
            <a:ext cx="1468427" cy="213387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1" y="1687261"/>
            <a:ext cx="1485043" cy="6376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1" y="1687261"/>
            <a:ext cx="1485043" cy="13342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1" y="1687261"/>
            <a:ext cx="1476735" cy="1806514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15407" y="2324885"/>
            <a:ext cx="1485047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15407" y="2324885"/>
            <a:ext cx="1485047" cy="167327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3021518"/>
            <a:ext cx="1468427" cy="4722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3021518"/>
            <a:ext cx="1476735" cy="247017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3021518"/>
            <a:ext cx="1476735" cy="9766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5407" y="3442371"/>
            <a:ext cx="1485047" cy="20493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618892" y="3695980"/>
            <a:ext cx="70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colored edges to the </a:t>
            </a:r>
            <a:r>
              <a:rPr lang="en-US" dirty="0" smtClean="0"/>
              <a:t>left</a:t>
            </a:r>
            <a:r>
              <a:rPr lang="en-US" dirty="0" smtClean="0"/>
              <a:t> </a:t>
            </a:r>
            <a:r>
              <a:rPr lang="en-US" dirty="0" smtClean="0"/>
              <a:t>are a maximal matching of the graph</a:t>
            </a:r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correspond to </a:t>
            </a:r>
            <a:r>
              <a:rPr lang="en-US" dirty="0" smtClean="0"/>
              <a:t> </a:t>
            </a:r>
            <a:r>
              <a:rPr lang="en-US" dirty="0" smtClean="0"/>
              <a:t>a minimal path cover!</a:t>
            </a:r>
            <a:endParaRPr lang="en-US" dirty="0"/>
          </a:p>
        </p:txBody>
      </p: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64" name="AutoShape 7"/>
          <p:cNvCxnSpPr>
            <a:cxnSpLocks noChangeShapeType="1"/>
            <a:stCxn id="37" idx="6"/>
            <a:endCxn id="62" idx="2"/>
          </p:cNvCxnSpPr>
          <p:nvPr/>
        </p:nvCxnSpPr>
        <p:spPr bwMode="auto">
          <a:xfrm>
            <a:off x="1215407" y="3442371"/>
            <a:ext cx="1493351" cy="96226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" name="Oval 15"/>
          <p:cNvSpPr>
            <a:spLocks noChangeAspect="1" noChangeArrowheads="1"/>
          </p:cNvSpPr>
          <p:nvPr/>
        </p:nvSpPr>
        <p:spPr bwMode="auto">
          <a:xfrm>
            <a:off x="962144" y="43133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2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Build the bipartite graph  in O(V+E) time.</a:t>
            </a:r>
          </a:p>
          <a:p>
            <a:pPr lvl="1"/>
            <a:r>
              <a:rPr lang="en-US" sz="3200" dirty="0" smtClean="0"/>
              <a:t>Note that this has 2V vertices and E edges, where V,E are the number of vertices, edges in the original DAG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Run the maximum bipartite matching algorithm (from max-flow) that we learned in class.</a:t>
            </a:r>
          </a:p>
          <a:p>
            <a:endParaRPr lang="en-US" sz="3200" dirty="0" smtClean="0"/>
          </a:p>
          <a:p>
            <a:r>
              <a:rPr lang="en-US" sz="3200" dirty="0" smtClean="0"/>
              <a:t>This takes O(VE) time so the entire algorithm requires O(VE) time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5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 a taxi company that has received many reservations</a:t>
            </a:r>
          </a:p>
          <a:p>
            <a:r>
              <a:rPr lang="en-US" dirty="0" smtClean="0"/>
              <a:t>It wants to calculate the minimum number of taxis it will need to service all of those requests.  How can it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Graph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,  be the different requests.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e know what time and where each request starts and finishes and how long it takes to get from one place to another. </a:t>
                </a:r>
                <a:br>
                  <a:rPr lang="en-US" dirty="0" smtClean="0"/>
                </a:br>
                <a:r>
                  <a:rPr lang="en-US" dirty="0" smtClean="0"/>
                  <a:t>So, we also can know, for each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whether a taxi can first service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then go and service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encode this information in a directed graph with vertices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and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existing if and only if a taxi can first service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then go and service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Note that this graph is a DAG (why?)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a taxi services a sequence of reservations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That can be viewed as the taxi following the path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 smtClean="0"/>
                  <a:t>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 smtClean="0"/>
                  <a:t>  in the  graph.</a:t>
                </a:r>
              </a:p>
              <a:p>
                <a:r>
                  <a:rPr lang="en-US" dirty="0" smtClean="0"/>
                  <a:t>To service all of the reservations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Each taxi’s route will be a path in the graph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Every vertex in the graph will appear on exactly one path</a:t>
                </a:r>
              </a:p>
              <a:p>
                <a:r>
                  <a:rPr lang="en-US" dirty="0" smtClean="0"/>
                  <a:t>A collection of disjoint paths that touches every vertex exactly once is known as a path cover</a:t>
                </a:r>
              </a:p>
              <a:p>
                <a:r>
                  <a:rPr lang="en-US" dirty="0" smtClean="0"/>
                  <a:t>Our problem is to find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minimal path cover</a:t>
                </a:r>
                <a:r>
                  <a:rPr lang="en-US" dirty="0" smtClean="0"/>
                  <a:t>, i.e., a cover with the smallest number of paths.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8858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19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194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19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16013" y="922339"/>
            <a:ext cx="1943100" cy="91757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55701" y="1935163"/>
            <a:ext cx="1863725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16013" y="2030413"/>
            <a:ext cx="1943100" cy="102870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54363" y="2070101"/>
            <a:ext cx="0" cy="949325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289301" y="1935163"/>
            <a:ext cx="2055813" cy="112395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289301" y="3154363"/>
            <a:ext cx="2016125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54363" y="962025"/>
            <a:ext cx="0" cy="83820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05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05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009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575301" y="827089"/>
            <a:ext cx="1865313" cy="101282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35613" y="2070101"/>
            <a:ext cx="2000250" cy="989013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49613" y="827089"/>
            <a:ext cx="2055812" cy="101282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1109663" y="53181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1379538" y="666752"/>
            <a:ext cx="1679410" cy="64921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3249779" y="731673"/>
            <a:ext cx="2095169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5384802" y="168513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5440364" y="1955007"/>
            <a:ext cx="79376" cy="106441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155701" y="4021015"/>
            <a:ext cx="6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smallest path cover for this DAG has size 3</a:t>
            </a:r>
            <a:endParaRPr lang="en-US" dirty="0"/>
          </a:p>
        </p:txBody>
      </p:sp>
      <p:sp>
        <p:nvSpPr>
          <p:cNvPr id="25" name="Oval 5"/>
          <p:cNvSpPr>
            <a:spLocks noChangeAspect="1" noChangeArrowheads="1"/>
          </p:cNvSpPr>
          <p:nvPr/>
        </p:nvSpPr>
        <p:spPr bwMode="auto">
          <a:xfrm>
            <a:off x="3424240" y="235227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6" name="AutoShape 12"/>
          <p:cNvCxnSpPr>
            <a:cxnSpLocks noChangeShapeType="1"/>
            <a:stCxn id="582662" idx="7"/>
            <a:endCxn id="25" idx="3"/>
          </p:cNvCxnSpPr>
          <p:nvPr/>
        </p:nvCxnSpPr>
        <p:spPr bwMode="auto">
          <a:xfrm flipV="1">
            <a:off x="3249779" y="2582631"/>
            <a:ext cx="213983" cy="47631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9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8858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19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194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19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16013" y="922339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55701" y="1935163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16013" y="2030413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54363" y="2070101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289301" y="1935163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289301" y="3154363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54363" y="962025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05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05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009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575301" y="827089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35613" y="2070101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49613" y="827089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1109663" y="53181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1379538" y="666752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3249779" y="731673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5384802" y="168513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5440364" y="1955007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155701" y="4021015"/>
            <a:ext cx="6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smallest path cover for this DAG has size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Oval 5"/>
          <p:cNvSpPr>
            <a:spLocks noChangeAspect="1" noChangeArrowheads="1"/>
          </p:cNvSpPr>
          <p:nvPr/>
        </p:nvSpPr>
        <p:spPr bwMode="auto">
          <a:xfrm>
            <a:off x="3424240" y="235227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 flipV="1">
            <a:off x="3249779" y="2582631"/>
            <a:ext cx="213983" cy="47631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155701" y="4593884"/>
            <a:ext cx="694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 the smallest  path cover is not necessarily unique. </a:t>
            </a:r>
            <a:br>
              <a:rPr lang="en-US" i="1" dirty="0" smtClean="0"/>
            </a:br>
            <a:r>
              <a:rPr lang="en-US" i="1" dirty="0" smtClean="0"/>
              <a:t>There are other path covers of size 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97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2937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427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4273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427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523891" y="767081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563579" y="1779905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523891" y="1875155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562241" y="1914843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697179" y="1779905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697179" y="2999105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562241" y="806767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713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713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8088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983179" y="671831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943491" y="1914843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657491" y="671831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517541" y="37655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787416" y="511494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657657" y="576415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792680" y="152987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848242" y="1799749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96670" y="385879"/>
            <a:ext cx="635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smallest path cover for this DAG has size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240945"/>
            <a:ext cx="114886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starting, each vertex is in its own path, so there are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new edge added combines two old paths, and reduces the number of paths by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total number of paths at the end is    </a:t>
            </a:r>
            <a:r>
              <a:rPr lang="en-US" sz="2400" i="1" dirty="0" smtClean="0"/>
              <a:t>N – M</a:t>
            </a:r>
            <a:r>
              <a:rPr lang="en-US" sz="2400" dirty="0" smtClean="0"/>
              <a:t>, where </a:t>
            </a:r>
            <a:r>
              <a:rPr lang="en-US" sz="2400" i="1" dirty="0" smtClean="0"/>
              <a:t>M</a:t>
            </a:r>
            <a:r>
              <a:rPr lang="en-US" sz="2400" dirty="0" smtClean="0"/>
              <a:t> is the number of </a:t>
            </a:r>
            <a:r>
              <a:rPr lang="en-US" sz="2400" dirty="0" smtClean="0"/>
              <a:t>edges in the cover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So, </a:t>
            </a:r>
            <a:r>
              <a:rPr lang="en-US" sz="2400" dirty="0" smtClean="0"/>
              <a:t> reducing </a:t>
            </a:r>
            <a:r>
              <a:rPr lang="en-US" sz="2400" dirty="0" smtClean="0"/>
              <a:t>the number of paths </a:t>
            </a:r>
            <a:r>
              <a:rPr lang="en-US" sz="2400" dirty="0" smtClean="0"/>
              <a:t>is same as</a:t>
            </a:r>
            <a:r>
              <a:rPr lang="en-US" sz="2400" dirty="0" smtClean="0"/>
              <a:t> maximizing </a:t>
            </a:r>
            <a:r>
              <a:rPr lang="en-US" sz="2400" dirty="0" smtClean="0"/>
              <a:t>the number of edges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Now note that the only constraint on the edges that can be added is that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 smtClean="0"/>
              <a:t>each </a:t>
            </a:r>
            <a:r>
              <a:rPr lang="en-US" sz="2400" i="1" dirty="0" smtClean="0"/>
              <a:t>vertex can have at most one edge entering it and one edge leaving it.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6458" y="1151262"/>
            <a:ext cx="4900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that after finding the path cover we removed all the edges and then reinserted the path edges one at a time, in whatever order.</a:t>
            </a:r>
          </a:p>
          <a:p>
            <a:endParaRPr lang="en-US" sz="2400" dirty="0" smtClean="0"/>
          </a:p>
        </p:txBody>
      </p: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7820210" y="212380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8" name="AutoShape 12"/>
          <p:cNvCxnSpPr>
            <a:cxnSpLocks noChangeShapeType="1"/>
            <a:stCxn id="582662" idx="7"/>
          </p:cNvCxnSpPr>
          <p:nvPr/>
        </p:nvCxnSpPr>
        <p:spPr bwMode="auto">
          <a:xfrm flipV="1">
            <a:off x="7657657" y="2354162"/>
            <a:ext cx="202075" cy="54952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66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69" y="113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New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38762"/>
                <a:ext cx="11131062" cy="5184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Given a DAG, find a largest set of edges that satisfy condition</a:t>
                </a:r>
              </a:p>
              <a:p>
                <a:pPr lvl="1"/>
                <a:r>
                  <a:rPr lang="en-US" sz="3200" i="1" dirty="0" smtClean="0"/>
                  <a:t>Every vertex appears at most once as the start of </a:t>
                </a:r>
                <a:r>
                  <a:rPr lang="en-US" sz="3200" i="1" dirty="0" smtClean="0"/>
                  <a:t>an</a:t>
                </a:r>
                <a:r>
                  <a:rPr lang="en-US" sz="3200" i="1" dirty="0" smtClean="0"/>
                  <a:t> </a:t>
                </a:r>
                <a:r>
                  <a:rPr lang="en-US" sz="3200" i="1" dirty="0" smtClean="0"/>
                  <a:t>edge and at most once as the end of </a:t>
                </a:r>
                <a:r>
                  <a:rPr lang="en-US" sz="3200" i="1" dirty="0" smtClean="0"/>
                  <a:t>an</a:t>
                </a:r>
                <a:r>
                  <a:rPr lang="en-US" sz="3200" i="1" dirty="0" smtClean="0"/>
                  <a:t> </a:t>
                </a:r>
                <a:r>
                  <a:rPr lang="en-US" sz="3200" i="1" dirty="0" smtClean="0"/>
                  <a:t>edge.</a:t>
                </a:r>
              </a:p>
              <a:p>
                <a:r>
                  <a:rPr lang="en-US" sz="3200" dirty="0"/>
                  <a:t>T</a:t>
                </a:r>
                <a:r>
                  <a:rPr lang="en-US" sz="3200" dirty="0" smtClean="0"/>
                  <a:t>his can be solved by bipartite matching</a:t>
                </a:r>
              </a:p>
              <a:p>
                <a:pPr lvl="1"/>
                <a:r>
                  <a:rPr lang="en-US" sz="3200" dirty="0" smtClean="0"/>
                  <a:t>Create a bipartite graph with  N vertices on each side</a:t>
                </a:r>
              </a:p>
              <a:p>
                <a:pPr lvl="1"/>
                <a:r>
                  <a:rPr lang="en-US" sz="3200" dirty="0" smtClean="0"/>
                  <a:t>Create an edge between (</a:t>
                </a:r>
                <a:r>
                  <a:rPr lang="en-US" sz="3200" dirty="0" err="1"/>
                  <a:t>i</a:t>
                </a:r>
                <a:r>
                  <a:rPr lang="en-US" sz="3200" dirty="0" err="1" smtClean="0"/>
                  <a:t>,j</a:t>
                </a:r>
                <a:r>
                  <a:rPr lang="en-US" sz="3200" dirty="0" smtClean="0"/>
                  <a:t>) if and only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is in the DAG</a:t>
                </a:r>
              </a:p>
              <a:p>
                <a:pPr lvl="1"/>
                <a:r>
                  <a:rPr lang="en-US" sz="3200" dirty="0" smtClean="0"/>
                  <a:t>A matching corresponds to a selection of edges in the DAG in which each vertex appears at most once as a start and  an  end</a:t>
                </a:r>
              </a:p>
              <a:p>
                <a:pPr lvl="1"/>
                <a:r>
                  <a:rPr lang="en-US" sz="3200" dirty="0" smtClean="0"/>
                  <a:t>A maximum matching in the  bipartite graph is then a set of edges which forms the smallest path cover in the DAG!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38762"/>
                <a:ext cx="11131062" cy="5184775"/>
              </a:xfrm>
              <a:blipFill rotWithShape="0">
                <a:blip r:embed="rId2"/>
                <a:stretch>
                  <a:fillRect l="-1260" t="-3173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4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5384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1911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3964" y="333179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43964" y="379163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731669" y="337135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8758" y="383254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13839" y="3926576"/>
            <a:ext cx="1478307" cy="22037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5" y="1706806"/>
            <a:ext cx="1485039" cy="6180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5" y="1706806"/>
            <a:ext cx="1485039" cy="1314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5" y="1706806"/>
            <a:ext cx="1516254" cy="17994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23719" y="2324885"/>
            <a:ext cx="1476735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23719" y="2324885"/>
            <a:ext cx="1485039" cy="16426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2954049"/>
            <a:ext cx="1507950" cy="5522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2954049"/>
            <a:ext cx="1476735" cy="253764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2954049"/>
            <a:ext cx="1485039" cy="1013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3839" y="3466734"/>
            <a:ext cx="1486615" cy="2024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  <a:stCxn id="582662" idx="7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7"/>
          <p:cNvCxnSpPr>
            <a:cxnSpLocks noChangeShapeType="1"/>
            <a:stCxn id="37" idx="6"/>
            <a:endCxn id="65" idx="2"/>
          </p:cNvCxnSpPr>
          <p:nvPr/>
        </p:nvCxnSpPr>
        <p:spPr bwMode="auto">
          <a:xfrm>
            <a:off x="1213839" y="3466734"/>
            <a:ext cx="1494919" cy="9378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sp>
        <p:nvSpPr>
          <p:cNvPr id="67" name="Oval 15"/>
          <p:cNvSpPr>
            <a:spLocks noChangeAspect="1" noChangeArrowheads="1"/>
          </p:cNvSpPr>
          <p:nvPr/>
        </p:nvSpPr>
        <p:spPr bwMode="auto">
          <a:xfrm>
            <a:off x="953844" y="428151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32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496</Words>
  <Application>Microsoft Office PowerPoint</Application>
  <PresentationFormat>Widescreen</PresentationFormat>
  <Paragraphs>167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The Taxi Scheduling Problem</vt:lpstr>
      <vt:lpstr>The Problem</vt:lpstr>
      <vt:lpstr>A Graph Representation</vt:lpstr>
      <vt:lpstr>PowerPoint Presentation</vt:lpstr>
      <vt:lpstr>PowerPoint Presentation</vt:lpstr>
      <vt:lpstr>PowerPoint Presentation</vt:lpstr>
      <vt:lpstr>PowerPoint Presentation</vt:lpstr>
      <vt:lpstr>New Problem</vt:lpstr>
      <vt:lpstr>PowerPoint Presentation</vt:lpstr>
      <vt:lpstr>PowerPoint Presentation</vt:lpstr>
      <vt:lpstr>PowerPoint Presentation</vt:lpstr>
      <vt:lpstr>The Algorithm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Mordecai J. Golin</dc:creator>
  <cp:lastModifiedBy>Mordecai J. Golin</cp:lastModifiedBy>
  <cp:revision>14</cp:revision>
  <dcterms:created xsi:type="dcterms:W3CDTF">2016-11-16T09:29:36Z</dcterms:created>
  <dcterms:modified xsi:type="dcterms:W3CDTF">2016-11-22T00:37:13Z</dcterms:modified>
</cp:coreProperties>
</file>