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3" r:id="rId2"/>
    <p:sldId id="286" r:id="rId3"/>
    <p:sldId id="294" r:id="rId4"/>
    <p:sldId id="291" r:id="rId5"/>
    <p:sldId id="292" r:id="rId6"/>
    <p:sldId id="289" r:id="rId7"/>
    <p:sldId id="297" r:id="rId8"/>
    <p:sldId id="301" r:id="rId9"/>
    <p:sldId id="287" r:id="rId10"/>
    <p:sldId id="300" r:id="rId11"/>
    <p:sldId id="29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84776" autoAdjust="0"/>
  </p:normalViewPr>
  <p:slideViewPr>
    <p:cSldViewPr>
      <p:cViewPr varScale="1">
        <p:scale>
          <a:sx n="99" d="100"/>
          <a:sy n="99" d="100"/>
        </p:scale>
        <p:origin x="75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AD4064A5-6A67-4F87-92A1-9290DA788BF5}"/>
    <pc:docChg chg="modSld">
      <pc:chgData name="Pedro SANDER" userId="affd6e74-9f3a-4b29-89c7-35064ff47285" providerId="ADAL" clId="{AD4064A5-6A67-4F87-92A1-9290DA788BF5}" dt="2022-02-07T07:22:23.215" v="44" actId="20577"/>
      <pc:docMkLst>
        <pc:docMk/>
      </pc:docMkLst>
      <pc:sldChg chg="modSp">
        <pc:chgData name="Pedro SANDER" userId="affd6e74-9f3a-4b29-89c7-35064ff47285" providerId="ADAL" clId="{AD4064A5-6A67-4F87-92A1-9290DA788BF5}" dt="2022-02-07T07:22:23.215" v="44" actId="20577"/>
        <pc:sldMkLst>
          <pc:docMk/>
          <pc:sldMk cId="2543543708" sldId="286"/>
        </pc:sldMkLst>
        <pc:spChg chg="mod">
          <ac:chgData name="Pedro SANDER" userId="affd6e74-9f3a-4b29-89c7-35064ff47285" providerId="ADAL" clId="{AD4064A5-6A67-4F87-92A1-9290DA788BF5}" dt="2022-02-07T07:22:23.215" v="44" actId="20577"/>
          <ac:spMkLst>
            <pc:docMk/>
            <pc:sldMk cId="2543543708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webg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44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Course Overview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Resources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Lightweight</a:t>
            </a:r>
            <a:r>
              <a:rPr lang="pt-BR" dirty="0"/>
              <a:t> </a:t>
            </a:r>
            <a:r>
              <a:rPr lang="pt-BR" dirty="0" err="1"/>
              <a:t>course</a:t>
            </a:r>
            <a:r>
              <a:rPr lang="pt-BR" dirty="0"/>
              <a:t> setup</a:t>
            </a:r>
          </a:p>
          <a:p>
            <a:pPr lvl="1"/>
            <a:r>
              <a:rPr lang="pt-BR" dirty="0"/>
              <a:t>No books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labs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specialized</a:t>
            </a:r>
            <a:r>
              <a:rPr lang="pt-BR" dirty="0"/>
              <a:t> hardware</a:t>
            </a:r>
          </a:p>
          <a:p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Your own computer (hopefully!)</a:t>
            </a:r>
          </a:p>
          <a:p>
            <a:pPr lvl="1"/>
            <a:r>
              <a:rPr lang="pt-BR" dirty="0" err="1"/>
              <a:t>Free</a:t>
            </a:r>
            <a:r>
              <a:rPr lang="pt-BR" dirty="0"/>
              <a:t> online resources (</a:t>
            </a:r>
            <a:r>
              <a:rPr lang="pt-BR" dirty="0" err="1"/>
              <a:t>on</a:t>
            </a:r>
            <a:r>
              <a:rPr lang="pt-BR" dirty="0"/>
              <a:t> web </a:t>
            </a:r>
            <a:r>
              <a:rPr lang="pt-BR" dirty="0" err="1"/>
              <a:t>page</a:t>
            </a:r>
            <a:r>
              <a:rPr lang="pt-BR" dirty="0"/>
              <a:t>)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WebGL</a:t>
            </a:r>
            <a:r>
              <a:rPr lang="pt-BR" dirty="0"/>
              <a:t>?</a:t>
            </a:r>
          </a:p>
          <a:p>
            <a:pPr lvl="1"/>
            <a:r>
              <a:rPr lang="pt-BR" dirty="0" err="1"/>
              <a:t>Check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http://get.webgl.org</a:t>
            </a:r>
            <a:endParaRPr lang="pt-BR" dirty="0"/>
          </a:p>
          <a:p>
            <a:pPr lvl="1"/>
            <a:r>
              <a:rPr lang="pt-BR" dirty="0"/>
              <a:t>If not, can use school lab</a:t>
            </a:r>
            <a:br>
              <a:rPr lang="pt-BR" dirty="0"/>
            </a:br>
            <a:r>
              <a:rPr lang="pt-BR" dirty="0"/>
              <a:t>(should borrow a notebook for presentation)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page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2800" dirty="0">
              <a:hlinkClick r:id="rId3"/>
            </a:endParaRPr>
          </a:p>
          <a:p>
            <a:pPr algn="ctr">
              <a:buNone/>
            </a:pPr>
            <a:endParaRPr lang="pt-BR" sz="2800" dirty="0">
              <a:hlinkClick r:id="rId3"/>
            </a:endParaRPr>
          </a:p>
          <a:p>
            <a:pPr algn="ctr">
              <a:buNone/>
            </a:pPr>
            <a:endParaRPr lang="pt-BR" sz="2800" dirty="0">
              <a:hlinkClick r:id="rId3"/>
            </a:endParaRPr>
          </a:p>
          <a:p>
            <a:pPr algn="ctr">
              <a:buNone/>
            </a:pPr>
            <a:endParaRPr lang="pt-BR" sz="2800" dirty="0">
              <a:hlinkClick r:id="rId3"/>
            </a:endParaRPr>
          </a:p>
          <a:p>
            <a:pPr algn="ctr">
              <a:buNone/>
            </a:pPr>
            <a:r>
              <a:rPr lang="pt-BR" sz="2800" dirty="0">
                <a:hlinkClick r:id="rId3"/>
              </a:rPr>
              <a:t>http://course.cse.ust.hk/comp4451</a:t>
            </a:r>
            <a:endParaRPr lang="pt-BR" sz="2800" dirty="0"/>
          </a:p>
          <a:p>
            <a:pPr algn="ctr">
              <a:buNone/>
            </a:pPr>
            <a:endParaRPr lang="pt-BR" sz="2800" dirty="0"/>
          </a:p>
          <a:p>
            <a:pPr algn="ctr">
              <a:buNone/>
            </a:pPr>
            <a:endParaRPr lang="pt-BR" sz="2800" dirty="0"/>
          </a:p>
          <a:p>
            <a:pPr algn="ctr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Pedro V. Sander (instructor)</a:t>
            </a:r>
          </a:p>
          <a:p>
            <a:pPr lvl="1"/>
            <a:r>
              <a:rPr lang="en-US" dirty="0"/>
              <a:t>Dept. of Computer Science and Engineering</a:t>
            </a:r>
          </a:p>
          <a:p>
            <a:pPr lvl="1"/>
            <a:r>
              <a:rPr lang="en-HK" dirty="0"/>
              <a:t>Email: psander@cse.ust.hk</a:t>
            </a:r>
            <a:endParaRPr lang="en-US" dirty="0"/>
          </a:p>
          <a:p>
            <a:pPr lvl="1"/>
            <a:r>
              <a:rPr lang="en-US" dirty="0"/>
              <a:t>Office hours: After class or by appointment</a:t>
            </a:r>
          </a:p>
          <a:p>
            <a:pPr lvl="1"/>
            <a:r>
              <a:rPr lang="en-US" dirty="0"/>
              <a:t>Office: Room 3504</a:t>
            </a:r>
          </a:p>
          <a:p>
            <a:pPr lvl="1"/>
            <a:endParaRPr lang="en-US" dirty="0"/>
          </a:p>
          <a:p>
            <a:r>
              <a:rPr lang="en-US" dirty="0"/>
              <a:t>TAs:</a:t>
            </a:r>
          </a:p>
          <a:p>
            <a:pPr lvl="1"/>
            <a:r>
              <a:rPr lang="en-HK" dirty="0"/>
              <a:t>Mr. </a:t>
            </a:r>
            <a:r>
              <a:rPr lang="en-HK" dirty="0" err="1"/>
              <a:t>Haoxuan</a:t>
            </a:r>
            <a:r>
              <a:rPr lang="en-HK" dirty="0"/>
              <a:t> Che</a:t>
            </a:r>
          </a:p>
          <a:p>
            <a:pPr lvl="1"/>
            <a:r>
              <a:rPr lang="en-HK" dirty="0"/>
              <a:t>Mr. </a:t>
            </a:r>
            <a:r>
              <a:rPr lang="en-HK" dirty="0" err="1"/>
              <a:t>Xingbo</a:t>
            </a:r>
            <a:r>
              <a:rPr lang="en-HK" dirty="0"/>
              <a:t> Wang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HK" dirty="0" err="1"/>
              <a:t>ontacts</a:t>
            </a:r>
            <a:r>
              <a:rPr lang="en-HK" dirty="0"/>
              <a:t> available on course web 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295400"/>
            <a:ext cx="1204943" cy="151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5437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 Topics*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pt-BR" dirty="0"/>
              <a:t>Game basics (genres and design process)</a:t>
            </a:r>
          </a:p>
          <a:p>
            <a:r>
              <a:rPr lang="pt-BR" dirty="0"/>
              <a:t>Graphics</a:t>
            </a:r>
          </a:p>
          <a:p>
            <a:r>
              <a:rPr lang="pt-BR" dirty="0"/>
              <a:t>Physics</a:t>
            </a:r>
          </a:p>
          <a:p>
            <a:r>
              <a:rPr lang="pt-BR" dirty="0"/>
              <a:t>Artificial Intelligence</a:t>
            </a:r>
          </a:p>
          <a:p>
            <a:r>
              <a:rPr lang="pt-BR" dirty="0"/>
              <a:t>Networking</a:t>
            </a:r>
          </a:p>
          <a:p>
            <a:r>
              <a:rPr lang="pt-BR" dirty="0"/>
              <a:t>Sound and music</a:t>
            </a:r>
          </a:p>
          <a:p>
            <a:r>
              <a:rPr lang="pt-BR" dirty="0"/>
              <a:t>Virtual reality</a:t>
            </a:r>
          </a:p>
          <a:p>
            <a:r>
              <a:rPr lang="pt-BR" dirty="0"/>
              <a:t>Game testing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/>
              <a:t>*</a:t>
            </a:r>
            <a:r>
              <a:rPr lang="pt-BR" sz="2000" dirty="0" err="1"/>
              <a:t>Subject</a:t>
            </a:r>
            <a:r>
              <a:rPr lang="pt-BR" sz="2000" dirty="0"/>
              <a:t> to </a:t>
            </a:r>
            <a:r>
              <a:rPr lang="pt-BR" sz="2000" dirty="0" err="1"/>
              <a:t>changes</a:t>
            </a:r>
            <a:r>
              <a:rPr lang="pt-BR" sz="2000" dirty="0"/>
              <a:t>/</a:t>
            </a:r>
            <a:r>
              <a:rPr lang="pt-BR" sz="2000" dirty="0" err="1"/>
              <a:t>adjustments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2" y="0"/>
            <a:ext cx="8839200" cy="990600"/>
          </a:xfrm>
        </p:spPr>
        <p:txBody>
          <a:bodyPr/>
          <a:lstStyle/>
          <a:p>
            <a:r>
              <a:rPr lang="en-US" dirty="0"/>
              <a:t>Creating a computer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2" y="838200"/>
            <a:ext cx="8839200" cy="5135563"/>
          </a:xfrm>
        </p:spPr>
        <p:txBody>
          <a:bodyPr/>
          <a:lstStyle/>
          <a:p>
            <a:r>
              <a:rPr lang="pt-BR" dirty="0" err="1"/>
              <a:t>Project-based</a:t>
            </a:r>
            <a:r>
              <a:rPr lang="pt-BR" dirty="0"/>
              <a:t> </a:t>
            </a:r>
            <a:r>
              <a:rPr lang="pt-BR" dirty="0" err="1"/>
              <a:t>course</a:t>
            </a:r>
            <a:endParaRPr lang="en-US" dirty="0"/>
          </a:p>
          <a:p>
            <a:r>
              <a:rPr lang="en-US" dirty="0"/>
              <a:t>You will write a computer game</a:t>
            </a:r>
          </a:p>
          <a:p>
            <a:r>
              <a:rPr lang="en-US" dirty="0"/>
              <a:t>Focus on programming</a:t>
            </a:r>
          </a:p>
          <a:p>
            <a:pPr lvl="1"/>
            <a:r>
              <a:rPr lang="en-US" dirty="0"/>
              <a:t>Using game engines ok, provided that there is a very significant amount of your own programming</a:t>
            </a:r>
          </a:p>
          <a:p>
            <a:r>
              <a:rPr lang="pt-BR" dirty="0"/>
              <a:t>Several areas of computing</a:t>
            </a:r>
          </a:p>
          <a:p>
            <a:pPr lvl="1"/>
            <a:r>
              <a:rPr lang="pt-BR" dirty="0"/>
              <a:t>Computer graphics, AI, Networking, Audio, ...</a:t>
            </a:r>
          </a:p>
          <a:p>
            <a:r>
              <a:rPr lang="pt-BR" dirty="0"/>
              <a:t>For graphics:</a:t>
            </a:r>
          </a:p>
          <a:p>
            <a:pPr lvl="1"/>
            <a:r>
              <a:rPr lang="pt-BR" dirty="0"/>
              <a:t>We will discuss </a:t>
            </a:r>
            <a:r>
              <a:rPr lang="pt-BR" dirty="0">
                <a:solidFill>
                  <a:schemeClr val="tx2"/>
                </a:solidFill>
              </a:rPr>
              <a:t>WebGL</a:t>
            </a:r>
            <a:r>
              <a:rPr lang="pt-BR" dirty="0"/>
              <a:t> with </a:t>
            </a:r>
            <a:r>
              <a:rPr lang="pt-BR" dirty="0">
                <a:solidFill>
                  <a:schemeClr val="tx2"/>
                </a:solidFill>
              </a:rPr>
              <a:t>Three.js</a:t>
            </a:r>
            <a:r>
              <a:rPr lang="pt-BR" dirty="0"/>
              <a:t> library</a:t>
            </a:r>
          </a:p>
          <a:p>
            <a:pPr lvl="1"/>
            <a:r>
              <a:rPr lang="pt-BR" dirty="0" err="1"/>
              <a:t>Web-based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multi-platform</a:t>
            </a:r>
            <a:endParaRPr lang="en-US" dirty="0"/>
          </a:p>
          <a:p>
            <a:r>
              <a:rPr lang="en-US" dirty="0"/>
              <a:t>For your project, use anything that you like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tângulo de cantos arredondados 4">
            <a:hlinkClick r:id="rId3"/>
          </p:cNvPr>
          <p:cNvSpPr/>
          <p:nvPr/>
        </p:nvSpPr>
        <p:spPr>
          <a:xfrm>
            <a:off x="7620000" y="5440363"/>
            <a:ext cx="12192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219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Game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Creativity</a:t>
            </a:r>
            <a:endParaRPr lang="pt-BR" dirty="0"/>
          </a:p>
          <a:p>
            <a:pPr marL="971550" lvl="1" indent="-514350"/>
            <a:r>
              <a:rPr lang="pt-BR" dirty="0"/>
              <a:t>Must do something new, clever, or special</a:t>
            </a:r>
          </a:p>
          <a:p>
            <a:pPr marL="971550" lvl="1" indent="-514350"/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present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existing</a:t>
            </a:r>
            <a:r>
              <a:rPr lang="pt-BR" dirty="0"/>
              <a:t> games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Implementation</a:t>
            </a:r>
            <a:endParaRPr lang="pt-BR" dirty="0"/>
          </a:p>
          <a:p>
            <a:pPr marL="971550" lvl="1" indent="-514350"/>
            <a:r>
              <a:rPr lang="pt-BR" dirty="0" err="1"/>
              <a:t>Must</a:t>
            </a:r>
            <a:r>
              <a:rPr lang="pt-BR" dirty="0"/>
              <a:t> </a:t>
            </a:r>
            <a:r>
              <a:rPr lang="pt-BR" dirty="0" err="1"/>
              <a:t>involve</a:t>
            </a:r>
            <a:r>
              <a:rPr lang="pt-BR" dirty="0"/>
              <a:t> </a:t>
            </a:r>
            <a:r>
              <a:rPr lang="pt-BR" dirty="0" err="1"/>
              <a:t>sophisticated</a:t>
            </a:r>
            <a:r>
              <a:rPr lang="pt-BR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Playability</a:t>
            </a:r>
            <a:endParaRPr lang="pt-BR" dirty="0"/>
          </a:p>
          <a:p>
            <a:pPr marL="971550" lvl="1" indent="-514350"/>
            <a:r>
              <a:rPr lang="pt-BR" dirty="0"/>
              <a:t>The game must be playable</a:t>
            </a:r>
            <a:br>
              <a:rPr lang="pt-BR" dirty="0"/>
            </a:br>
            <a:r>
              <a:rPr lang="pt-BR" dirty="0"/>
              <a:t>(e.g., </a:t>
            </a:r>
            <a:r>
              <a:rPr lang="en-US" dirty="0"/>
              <a:t>enjoyable</a:t>
            </a:r>
            <a:r>
              <a:rPr lang="pt-BR" dirty="0"/>
              <a:t>, addictive, appealing)</a:t>
            </a:r>
          </a:p>
          <a:p>
            <a:pPr marL="971550" lvl="1" indent="-514350"/>
            <a:r>
              <a:rPr lang="pt-BR" dirty="0" err="1"/>
              <a:t>Not</a:t>
            </a:r>
            <a:r>
              <a:rPr lang="pt-BR" dirty="0"/>
              <a:t> to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played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deleted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1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project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groups of 1-2 students</a:t>
            </a:r>
          </a:p>
          <a:p>
            <a:endParaRPr lang="en-US" dirty="0"/>
          </a:p>
          <a:p>
            <a:r>
              <a:rPr lang="en-US" dirty="0"/>
              <a:t>Groups of 3-4 allowed on exceptional basis</a:t>
            </a:r>
          </a:p>
          <a:p>
            <a:pPr lvl="1"/>
            <a:r>
              <a:rPr lang="en-US" dirty="0"/>
              <a:t>Must be substantially larger project (e.g., 2-3x larger)</a:t>
            </a:r>
          </a:p>
          <a:p>
            <a:pPr lvl="1"/>
            <a:r>
              <a:rPr lang="en-US" dirty="0"/>
              <a:t>Each sub-group of 1-2 students have their part of the work graded separately (and present their own part)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85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Important</a:t>
            </a:r>
            <a:r>
              <a:rPr lang="pt-BR" dirty="0"/>
              <a:t> notes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Encourage discussion of ideas across groups.</a:t>
            </a:r>
          </a:p>
          <a:p>
            <a:r>
              <a:rPr lang="pt-BR" dirty="0"/>
              <a:t>If share any resources, should make that explicit.</a:t>
            </a:r>
          </a:p>
          <a:p>
            <a:r>
              <a:rPr lang="pt-BR" dirty="0"/>
              <a:t>It is ok to use </a:t>
            </a:r>
            <a:r>
              <a:rPr lang="pt-BR" dirty="0" err="1"/>
              <a:t>external</a:t>
            </a:r>
            <a:r>
              <a:rPr lang="pt-BR" dirty="0"/>
              <a:t> </a:t>
            </a:r>
            <a:r>
              <a:rPr lang="pt-BR" dirty="0" err="1"/>
              <a:t>libraries</a:t>
            </a:r>
            <a:r>
              <a:rPr lang="pt-BR" dirty="0"/>
              <a:t> as </a:t>
            </a:r>
            <a:r>
              <a:rPr lang="pt-BR" dirty="0" err="1"/>
              <a:t>long</a:t>
            </a:r>
            <a:r>
              <a:rPr lang="pt-BR" dirty="0"/>
              <a:t> as </a:t>
            </a:r>
            <a:r>
              <a:rPr lang="pt-BR" dirty="0" err="1"/>
              <a:t>proper</a:t>
            </a:r>
            <a:r>
              <a:rPr lang="pt-BR" dirty="0"/>
              <a:t> </a:t>
            </a:r>
            <a:r>
              <a:rPr lang="pt-BR" dirty="0" err="1"/>
              <a:t>credit</a:t>
            </a:r>
            <a:r>
              <a:rPr lang="pt-BR" dirty="0"/>
              <a:t> is </a:t>
            </a:r>
            <a:r>
              <a:rPr lang="pt-BR" dirty="0" err="1"/>
              <a:t>given</a:t>
            </a:r>
            <a:r>
              <a:rPr lang="pt-BR" dirty="0"/>
              <a:t>. </a:t>
            </a:r>
          </a:p>
          <a:p>
            <a:r>
              <a:rPr lang="pt-BR" dirty="0"/>
              <a:t>It should be clear which complex features/effects are from libraries and which are implemented from scratch.</a:t>
            </a:r>
          </a:p>
          <a:p>
            <a:r>
              <a:rPr lang="pt-BR" dirty="0"/>
              <a:t>It is ok to extend what you are doing for an FYP</a:t>
            </a:r>
          </a:p>
          <a:p>
            <a:pPr lvl="1"/>
            <a:r>
              <a:rPr lang="pt-BR" dirty="0"/>
              <a:t>Must put me and the FYP advisor in touch and specify what part is for course and what part is for FYP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en-HK" dirty="0"/>
              <a:t>Some background in graphics expected</a:t>
            </a:r>
          </a:p>
          <a:p>
            <a:pPr lvl="1"/>
            <a:r>
              <a:rPr lang="en-HK" dirty="0"/>
              <a:t>Will cover some important points early in term</a:t>
            </a:r>
          </a:p>
          <a:p>
            <a:r>
              <a:rPr lang="en-HK" dirty="0"/>
              <a:t>Strong programming skills</a:t>
            </a:r>
          </a:p>
          <a:p>
            <a:pPr lvl="1"/>
            <a:r>
              <a:rPr lang="en-HK" dirty="0"/>
              <a:t>Learn/understand a new language</a:t>
            </a:r>
          </a:p>
          <a:p>
            <a:pPr lvl="2"/>
            <a:r>
              <a:rPr lang="en-HK" dirty="0"/>
              <a:t>E.g., JavaScript, potentially shading languages as well</a:t>
            </a:r>
          </a:p>
          <a:p>
            <a:pPr lvl="1"/>
            <a:r>
              <a:rPr lang="en-HK" dirty="0"/>
              <a:t>Problem solving inclination</a:t>
            </a:r>
          </a:p>
          <a:p>
            <a:pPr lvl="2"/>
            <a:r>
              <a:rPr lang="en-HK" dirty="0"/>
              <a:t>Figuring things out on your own</a:t>
            </a:r>
          </a:p>
          <a:p>
            <a:pPr lvl="2"/>
            <a:r>
              <a:rPr lang="en-HK" dirty="0"/>
              <a:t>Experimenting and adding innovative features to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30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/>
          <a:lstStyle/>
          <a:p>
            <a:r>
              <a:rPr lang="en-US" sz="2800" dirty="0"/>
              <a:t>Exam (30%)</a:t>
            </a:r>
          </a:p>
          <a:p>
            <a:r>
              <a:rPr lang="en-US" sz="2800" dirty="0"/>
              <a:t>Game project (70%)</a:t>
            </a:r>
          </a:p>
          <a:p>
            <a:pPr lvl="1"/>
            <a:r>
              <a:rPr lang="en-US" sz="2400" dirty="0"/>
              <a:t>Proposal (10%)</a:t>
            </a:r>
          </a:p>
          <a:p>
            <a:pPr lvl="2"/>
            <a:r>
              <a:rPr lang="en-US" sz="2000" dirty="0"/>
              <a:t>~5-min video</a:t>
            </a:r>
          </a:p>
          <a:p>
            <a:pPr lvl="2"/>
            <a:r>
              <a:rPr lang="en-US" sz="2000" dirty="0"/>
              <a:t>short proposal document</a:t>
            </a:r>
          </a:p>
          <a:p>
            <a:pPr lvl="1"/>
            <a:r>
              <a:rPr lang="en-US" sz="2400" dirty="0"/>
              <a:t>Progress (10%)</a:t>
            </a:r>
          </a:p>
          <a:p>
            <a:pPr lvl="2"/>
            <a:r>
              <a:rPr lang="en-US" sz="2000" dirty="0"/>
              <a:t>~5-min video (should include demo)</a:t>
            </a:r>
          </a:p>
          <a:p>
            <a:pPr lvl="1"/>
            <a:r>
              <a:rPr lang="en-US" sz="2400" dirty="0"/>
              <a:t>Final (43%)</a:t>
            </a:r>
          </a:p>
          <a:p>
            <a:pPr lvl="2"/>
            <a:r>
              <a:rPr lang="en-US" sz="2000" dirty="0"/>
              <a:t>~5-min video (should include demo)</a:t>
            </a:r>
          </a:p>
          <a:p>
            <a:pPr lvl="2"/>
            <a:r>
              <a:rPr lang="pt-BR" sz="2000" dirty="0"/>
              <a:t>Game source code (with proper comments)</a:t>
            </a:r>
          </a:p>
          <a:p>
            <a:pPr lvl="2"/>
            <a:r>
              <a:rPr lang="pt-BR" sz="2000" dirty="0"/>
              <a:t>Game report</a:t>
            </a:r>
          </a:p>
          <a:p>
            <a:pPr lvl="1"/>
            <a:r>
              <a:rPr lang="pt-BR" sz="2400" dirty="0"/>
              <a:t>Class polls and presentation Q&amp;A (7%)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447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On-screen Show (4:3)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Default Design</vt:lpstr>
      <vt:lpstr>Course Overview</vt:lpstr>
      <vt:lpstr>Course staff</vt:lpstr>
      <vt:lpstr>Main Topics*</vt:lpstr>
      <vt:lpstr>Creating a computer game</vt:lpstr>
      <vt:lpstr>Game project goals</vt:lpstr>
      <vt:lpstr>Game project groups</vt:lpstr>
      <vt:lpstr>Important notes</vt:lpstr>
      <vt:lpstr>Background</vt:lpstr>
      <vt:lpstr>Deliverables and grading</vt:lpstr>
      <vt:lpstr>Resources</vt:lpstr>
      <vt:lpstr>Web page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468</cp:revision>
  <dcterms:created xsi:type="dcterms:W3CDTF">2003-01-21T19:34:39Z</dcterms:created>
  <dcterms:modified xsi:type="dcterms:W3CDTF">2022-02-08T01:47:06Z</dcterms:modified>
</cp:coreProperties>
</file>