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83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40" r:id="rId33"/>
    <p:sldId id="584" r:id="rId34"/>
    <p:sldId id="585" r:id="rId35"/>
    <p:sldId id="550" r:id="rId36"/>
    <p:sldId id="551" r:id="rId37"/>
    <p:sldId id="552" r:id="rId38"/>
    <p:sldId id="553" r:id="rId39"/>
    <p:sldId id="554" r:id="rId40"/>
    <p:sldId id="588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77" r:id="rId54"/>
    <p:sldId id="586" r:id="rId55"/>
    <p:sldId id="587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91383" autoAdjust="0"/>
  </p:normalViewPr>
  <p:slideViewPr>
    <p:cSldViewPr>
      <p:cViewPr varScale="1">
        <p:scale>
          <a:sx n="104" d="100"/>
          <a:sy n="104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F5579183-C59D-4B8F-8249-235278B76B63}"/>
    <pc:docChg chg="undo addSld modSld">
      <pc:chgData name="Pedro SANDER" userId="affd6e74-9f3a-4b29-89c7-35064ff47285" providerId="ADAL" clId="{F5579183-C59D-4B8F-8249-235278B76B63}" dt="2021-03-23T08:15:32.752" v="84" actId="20577"/>
      <pc:docMkLst>
        <pc:docMk/>
      </pc:docMkLst>
      <pc:sldChg chg="modSp">
        <pc:chgData name="Pedro SANDER" userId="affd6e74-9f3a-4b29-89c7-35064ff47285" providerId="ADAL" clId="{F5579183-C59D-4B8F-8249-235278B76B63}" dt="2021-03-23T08:15:32.752" v="84" actId="20577"/>
        <pc:sldMkLst>
          <pc:docMk/>
          <pc:sldMk cId="4204260168" sldId="527"/>
        </pc:sldMkLst>
        <pc:spChg chg="mod">
          <ac:chgData name="Pedro SANDER" userId="affd6e74-9f3a-4b29-89c7-35064ff47285" providerId="ADAL" clId="{F5579183-C59D-4B8F-8249-235278B76B63}" dt="2021-03-23T08:15:32.752" v="84" actId="20577"/>
          <ac:spMkLst>
            <pc:docMk/>
            <pc:sldMk cId="4204260168" sldId="527"/>
            <ac:spMk id="1228803" creationId="{00000000-0000-0000-0000-000000000000}"/>
          </ac:spMkLst>
        </pc:spChg>
      </pc:sldChg>
      <pc:sldChg chg="addSp delSp modSp">
        <pc:chgData name="Pedro SANDER" userId="affd6e74-9f3a-4b29-89c7-35064ff47285" providerId="ADAL" clId="{F5579183-C59D-4B8F-8249-235278B76B63}" dt="2021-03-23T08:14:34.898" v="77" actId="1076"/>
        <pc:sldMkLst>
          <pc:docMk/>
          <pc:sldMk cId="507285767" sldId="533"/>
        </pc:sldMkLst>
        <pc:spChg chg="add del mod">
          <ac:chgData name="Pedro SANDER" userId="affd6e74-9f3a-4b29-89c7-35064ff47285" providerId="ADAL" clId="{F5579183-C59D-4B8F-8249-235278B76B63}" dt="2021-03-23T08:14:34.898" v="77" actId="1076"/>
          <ac:spMkLst>
            <pc:docMk/>
            <pc:sldMk cId="507285767" sldId="533"/>
            <ac:spMk id="1241133" creationId="{00000000-0000-0000-0000-000000000000}"/>
          </ac:spMkLst>
        </pc:spChg>
        <pc:grpChg chg="mod">
          <ac:chgData name="Pedro SANDER" userId="affd6e74-9f3a-4b29-89c7-35064ff47285" providerId="ADAL" clId="{F5579183-C59D-4B8F-8249-235278B76B63}" dt="2021-03-23T08:14:34.337" v="76"/>
          <ac:grpSpMkLst>
            <pc:docMk/>
            <pc:sldMk cId="507285767" sldId="533"/>
            <ac:grpSpMk id="1241092" creationId="{00000000-0000-0000-0000-000000000000}"/>
          </ac:grpSpMkLst>
        </pc:grpChg>
        <pc:grpChg chg="mod">
          <ac:chgData name="Pedro SANDER" userId="affd6e74-9f3a-4b29-89c7-35064ff47285" providerId="ADAL" clId="{F5579183-C59D-4B8F-8249-235278B76B63}" dt="2021-03-23T08:14:34.337" v="76"/>
          <ac:grpSpMkLst>
            <pc:docMk/>
            <pc:sldMk cId="507285767" sldId="533"/>
            <ac:grpSpMk id="1241132" creationId="{00000000-0000-0000-0000-000000000000}"/>
          </ac:grpSpMkLst>
        </pc:grpChg>
      </pc:sldChg>
      <pc:sldChg chg="modSp">
        <pc:chgData name="Pedro SANDER" userId="affd6e74-9f3a-4b29-89c7-35064ff47285" providerId="ADAL" clId="{F5579183-C59D-4B8F-8249-235278B76B63}" dt="2021-03-16T07:00:33.195" v="4" actId="20577"/>
        <pc:sldMkLst>
          <pc:docMk/>
          <pc:sldMk cId="1156116070" sldId="539"/>
        </pc:sldMkLst>
        <pc:spChg chg="mod">
          <ac:chgData name="Pedro SANDER" userId="affd6e74-9f3a-4b29-89c7-35064ff47285" providerId="ADAL" clId="{F5579183-C59D-4B8F-8249-235278B76B63}" dt="2021-03-16T07:00:33.195" v="4" actId="20577"/>
          <ac:spMkLst>
            <pc:docMk/>
            <pc:sldMk cId="1156116070" sldId="539"/>
            <ac:spMk id="1253378" creationId="{00000000-0000-0000-0000-000000000000}"/>
          </ac:spMkLst>
        </pc:spChg>
      </pc:sldChg>
      <pc:sldChg chg="modSp">
        <pc:chgData name="Pedro SANDER" userId="affd6e74-9f3a-4b29-89c7-35064ff47285" providerId="ADAL" clId="{F5579183-C59D-4B8F-8249-235278B76B63}" dt="2021-03-23T07:55:48.912" v="5"/>
        <pc:sldMkLst>
          <pc:docMk/>
          <pc:sldMk cId="3661870229" sldId="559"/>
        </pc:sldMkLst>
        <pc:spChg chg="mod">
          <ac:chgData name="Pedro SANDER" userId="affd6e74-9f3a-4b29-89c7-35064ff47285" providerId="ADAL" clId="{F5579183-C59D-4B8F-8249-235278B76B63}" dt="2021-03-23T07:55:48.912" v="5"/>
          <ac:spMkLst>
            <pc:docMk/>
            <pc:sldMk cId="3661870229" sldId="559"/>
            <ac:spMk id="1294339" creationId="{00000000-0000-0000-0000-000000000000}"/>
          </ac:spMkLst>
        </pc:spChg>
      </pc:sldChg>
      <pc:sldChg chg="modSp">
        <pc:chgData name="Pedro SANDER" userId="affd6e74-9f3a-4b29-89c7-35064ff47285" providerId="ADAL" clId="{F5579183-C59D-4B8F-8249-235278B76B63}" dt="2021-03-23T07:56:40.081" v="73" actId="6549"/>
        <pc:sldMkLst>
          <pc:docMk/>
          <pc:sldMk cId="44455378" sldId="560"/>
        </pc:sldMkLst>
        <pc:spChg chg="mod">
          <ac:chgData name="Pedro SANDER" userId="affd6e74-9f3a-4b29-89c7-35064ff47285" providerId="ADAL" clId="{F5579183-C59D-4B8F-8249-235278B76B63}" dt="2021-03-23T07:56:40.081" v="73" actId="6549"/>
          <ac:spMkLst>
            <pc:docMk/>
            <pc:sldMk cId="44455378" sldId="560"/>
            <ac:spMk id="1296386" creationId="{00000000-0000-0000-0000-000000000000}"/>
          </ac:spMkLst>
        </pc:spChg>
      </pc:sldChg>
      <pc:sldChg chg="modSp add">
        <pc:chgData name="Pedro SANDER" userId="affd6e74-9f3a-4b29-89c7-35064ff47285" providerId="ADAL" clId="{F5579183-C59D-4B8F-8249-235278B76B63}" dt="2021-03-23T07:56:29.710" v="72" actId="5793"/>
        <pc:sldMkLst>
          <pc:docMk/>
          <pc:sldMk cId="579069799" sldId="588"/>
        </pc:sldMkLst>
        <pc:spChg chg="mod">
          <ac:chgData name="Pedro SANDER" userId="affd6e74-9f3a-4b29-89c7-35064ff47285" providerId="ADAL" clId="{F5579183-C59D-4B8F-8249-235278B76B63}" dt="2021-03-23T07:56:08.259" v="36" actId="20577"/>
          <ac:spMkLst>
            <pc:docMk/>
            <pc:sldMk cId="579069799" sldId="588"/>
            <ac:spMk id="2" creationId="{021ABDB2-555D-416D-B2EC-5389547328E5}"/>
          </ac:spMkLst>
        </pc:spChg>
        <pc:spChg chg="mod">
          <ac:chgData name="Pedro SANDER" userId="affd6e74-9f3a-4b29-89c7-35064ff47285" providerId="ADAL" clId="{F5579183-C59D-4B8F-8249-235278B76B63}" dt="2021-03-23T07:56:29.710" v="72" actId="5793"/>
          <ac:spMkLst>
            <pc:docMk/>
            <pc:sldMk cId="579069799" sldId="588"/>
            <ac:spMk id="3" creationId="{4543951E-2B4A-4FE8-8425-9C51BC5584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92B50-8727-4B5A-8FFC-375F94B294C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2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38F6-E671-412D-B1E1-0ED394F44E6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9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B9479-982F-42AC-B042-DB1CC84FE65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2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2310E-6731-41AD-B85D-2ED0E196B0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38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9258B-0E6C-4FA8-8FD2-221131C2EDA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81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04D0-7B94-4C29-BFE2-505414B8FB5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140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2598B-FC83-4AD2-BF72-C10EBB2E2C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57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3D939-8D41-4E3A-94D1-662C85B4CAD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49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F2D20-74AD-4817-A676-64B5CD12B9B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366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EF6B6-4517-4B7C-8507-3DA8618F15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86142-84A2-4662-AE90-51E6F3125EF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5825"/>
          </a:xfrm>
          <a:ln w="12700"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ln/>
        </p:spPr>
        <p:txBody>
          <a:bodyPr lIns="91994" tIns="45997" rIns="91994" bIns="4599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1F817-C859-4CAA-91AF-B8D2F436D3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CF48D-D9CE-455C-927F-6DC357808E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1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39793-219A-4DFE-A403-F16DD2B8B7A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4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BA89A-7E19-4C71-869B-2803A2F22E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8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74BE3-E31D-4175-947F-6B493322CB7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427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5701A-A28D-4337-BAE9-AA7B1B75233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05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DEBED-7F73-47A3-AB94-3072B0B889C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08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4116F-72BA-4C65-A742-786909ADB95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00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76196-C8B7-49AB-87B9-4F29C3A8E4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872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6264E-91BC-4D0C-A57C-AA3C202984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3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BC0E0-0957-4085-A94B-2D88F838A9B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r>
              <a:rPr lang="en-US" altLang="en-US"/>
              <a:t>http://www.cs.rutgers.edu/~dpai/papers/JamPai04.pdf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948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C899-EC50-4B22-B4F8-A7AB18EAD7A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4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0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4C9DA-BC9F-4265-9C37-1702C0AEEEC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38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FE63D-4E29-42DD-AA73-15C89F02886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98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E3BC2-60F4-43A8-B6E8-9CDF1B14F3F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84990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2706D-766B-4BCC-910A-E40E181F1F4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07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77D43-2888-454D-9687-FC3D8755710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113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971E3-A670-421E-9CC0-41DDFAFE254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031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0C25C-7079-4076-9A2E-52097DCA34B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333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3671E-4276-443B-9C95-072FA4DF7F5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3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EE3BE-C80E-43AC-B504-516382B7A65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61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3798-02AA-4958-9F07-C19FC62DB0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663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D4825-1665-44AD-BB53-2E60D690160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17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E996F-4A12-48BE-A991-45BB040FAA5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70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DC8B5-92D3-4B9C-B6DD-426E27477A2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556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84106-2BD4-4693-9121-F6666FC481E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80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D2812-6B81-40DA-9A85-CA79FB3A72C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889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F3834-FB44-4DD6-A550-9C7F726A84E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91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FE5FE-E89F-4ADA-8889-AEBDAF77CA4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44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E0DFB-FDE2-47A6-9712-95EE013EDA4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364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C91BE-977B-4A60-885F-95C85F2DD11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06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72AF-AC8B-4047-92C3-93CB4955CBC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3C567-86E1-49CC-A047-2D8C8B2542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7435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2000B-80C5-4242-9ED1-3F0EA8366AF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71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D4B2-DAE5-4725-9D97-C18BFFD8C88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220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86142-84A2-4662-AE90-51E6F3125EF7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5825"/>
          </a:xfrm>
          <a:ln w="12700"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ln/>
        </p:spPr>
        <p:txBody>
          <a:bodyPr lIns="91994" tIns="45997" rIns="91994" bIns="4599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0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F32D7-0169-4DE5-9861-B7BD72A328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54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80981-2A53-441C-8107-99D499F7A9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90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95CF3-A9C1-471E-B5EA-286AFC2794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2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7B00-0ECE-414A-B021-615CE96AC7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32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QD0e3fI1q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tFe0fmqhO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93QSvxX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T81VPk_uk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ornell.edu/~djames/bottledWate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axiomic.github.io/GPU-Fluid-Experiments/html5/" TargetMode="External"/><Relationship Id="rId2" Type="http://schemas.openxmlformats.org/officeDocument/2006/relationships/hyperlink" Target="https://29a.ch/2012/12/16/webgl-fluid-sim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mie-wong.com/2016/08/05/webgl-fluid-simul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EX13W-IuLA" TargetMode="External"/><Relationship Id="rId2" Type="http://schemas.openxmlformats.org/officeDocument/2006/relationships/hyperlink" Target="https://www.youtube.com/watch?v=6vipmar3wS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x9B_4qBAkk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Physics III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82E04-640A-4FE8-8FED-0EC4AA2EE5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/>
              <a:t>Intersection Testing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8956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Predict future collisions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Extrude geometry in direction of movement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Ex: </a:t>
            </a:r>
            <a:r>
              <a:rPr lang="en-US" altLang="en-US" sz="2200" i="1"/>
              <a:t>swept </a:t>
            </a:r>
            <a:r>
              <a:rPr lang="en-US" altLang="en-US" sz="2200"/>
              <a:t>sphere turns into a “capsule” shape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Then, see if overlap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When predicted: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Move simulation to time of collision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Resolve collision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Simulate remaining time step</a:t>
            </a:r>
          </a:p>
        </p:txBody>
      </p:sp>
      <p:pic>
        <p:nvPicPr>
          <p:cNvPr id="1196036" name="Picture 4" descr="caps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705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305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2CF65-C1DF-47CD-AF19-B0A30EF59C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Dealing with Complexity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41875"/>
          </a:xfrm>
          <a:ln/>
        </p:spPr>
        <p:txBody>
          <a:bodyPr/>
          <a:lstStyle/>
          <a:p>
            <a:pPr marL="533400" indent="-533400"/>
            <a:r>
              <a:rPr lang="en-US" altLang="en-US" dirty="0"/>
              <a:t>Complex geometry must be simplified</a:t>
            </a:r>
          </a:p>
          <a:p>
            <a:pPr marL="952500" lvl="1" indent="-495300"/>
            <a:r>
              <a:rPr lang="en-US" altLang="en-US" dirty="0"/>
              <a:t>Complex object can have 1000’s of polygons</a:t>
            </a:r>
          </a:p>
          <a:p>
            <a:pPr marL="952500" lvl="1" indent="-495300"/>
            <a:r>
              <a:rPr lang="en-US" altLang="en-US" dirty="0"/>
              <a:t>Testing intersection for each is costly</a:t>
            </a:r>
          </a:p>
          <a:p>
            <a:pPr marL="952500" lvl="1" indent="-495300"/>
            <a:endParaRPr lang="en-US" altLang="en-US" dirty="0"/>
          </a:p>
          <a:p>
            <a:pPr marL="533400" indent="-533400"/>
            <a:r>
              <a:rPr lang="en-US" altLang="en-US" dirty="0"/>
              <a:t>Reduce number of object pair tests</a:t>
            </a:r>
          </a:p>
          <a:p>
            <a:pPr marL="952500" lvl="1" indent="-495300"/>
            <a:r>
              <a:rPr lang="en-US" altLang="en-US" dirty="0"/>
              <a:t>There can be 100’s or 1000’s of objects</a:t>
            </a:r>
          </a:p>
          <a:p>
            <a:pPr marL="952500" lvl="1" indent="-495300"/>
            <a:r>
              <a:rPr lang="en-US" altLang="en-US" dirty="0"/>
              <a:t>If test all, </a:t>
            </a:r>
            <a:r>
              <a:rPr lang="en-US" altLang="en-US" dirty="0">
                <a:latin typeface="Times New Roman" panose="02020603050405020304" pitchFamily="18" charset="0"/>
              </a:rPr>
              <a:t>O(n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 complexity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5581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A5B13-F655-4756-9790-60B0578CCB2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304800"/>
            <a:ext cx="8534400" cy="914400"/>
          </a:xfrm>
          <a:ln/>
        </p:spPr>
        <p:txBody>
          <a:bodyPr/>
          <a:lstStyle/>
          <a:p>
            <a:r>
              <a:rPr lang="en-US" altLang="en-US" sz="4000"/>
              <a:t>Bounding Volume (1 of 3)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76600"/>
          </a:xfrm>
          <a:ln/>
        </p:spPr>
        <p:txBody>
          <a:bodyPr/>
          <a:lstStyle/>
          <a:p>
            <a:r>
              <a:rPr lang="en-US" altLang="en-US" i="1"/>
              <a:t>Bounding volume</a:t>
            </a:r>
            <a:r>
              <a:rPr lang="en-US" altLang="en-US"/>
              <a:t> is simple geometric shape that completely encapsulates object</a:t>
            </a:r>
          </a:p>
          <a:p>
            <a:pPr lvl="1"/>
            <a:r>
              <a:rPr lang="en-US" altLang="en-US"/>
              <a:t>Ex: approximate spiky object with ellipsoid</a:t>
            </a:r>
          </a:p>
          <a:p>
            <a:r>
              <a:rPr lang="en-US" altLang="en-US"/>
              <a:t>Does not need to encompass</a:t>
            </a:r>
          </a:p>
          <a:p>
            <a:pPr lvl="1"/>
            <a:r>
              <a:rPr lang="en-US" altLang="en-US"/>
              <a:t>May be ok for some games</a:t>
            </a:r>
          </a:p>
        </p:txBody>
      </p:sp>
      <p:pic>
        <p:nvPicPr>
          <p:cNvPr id="1200132" name="Picture 4" descr="spi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3505200"/>
            <a:ext cx="49434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696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A58D-C8CD-491C-BABF-7341E24E87E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02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0480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Testing cheaper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no collision with bounding volume,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there is a collision, more testing desired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Commonly used bounding volumes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Sphere</a:t>
            </a:r>
            <a:r>
              <a:rPr lang="en-US" altLang="en-US" sz="2400"/>
              <a:t> (compare distance with sum of radii)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Box</a:t>
            </a:r>
            <a:r>
              <a:rPr lang="en-US" altLang="en-US" sz="2400"/>
              <a:t> – axis-aligned (lose fit) or oriented (tighter fit)</a:t>
            </a:r>
          </a:p>
        </p:txBody>
      </p:sp>
      <p:pic>
        <p:nvPicPr>
          <p:cNvPr id="1202179" name="Picture 3" descr="boxe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4876800" cy="25384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202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Bounding Volume (2 of 3)</a:t>
            </a:r>
          </a:p>
        </p:txBody>
      </p:sp>
    </p:spTree>
    <p:extLst>
      <p:ext uri="{BB962C8B-B14F-4D97-AF65-F5344CB8AC3E}">
        <p14:creationId xmlns:p14="http://schemas.microsoft.com/office/powerpoint/2010/main" val="3196290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F4813-6E7B-4D9B-AA95-5E8E5897BE9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04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For complex object, can fit several bounding volumes around unique parts</a:t>
            </a:r>
          </a:p>
          <a:p>
            <a:pPr lvl="1"/>
            <a:r>
              <a:rPr lang="en-US" altLang="en-US"/>
              <a:t>E.g., for human, boxes around torso and limbs, sphere around head</a:t>
            </a:r>
          </a:p>
          <a:p>
            <a:r>
              <a:rPr lang="en-US" altLang="en-US"/>
              <a:t>Can use hierarchical bounding volume</a:t>
            </a:r>
          </a:p>
          <a:p>
            <a:pPr lvl="1"/>
            <a:r>
              <a:rPr lang="en-US" altLang="en-US"/>
              <a:t>Ex: large sphere around whole avatar</a:t>
            </a:r>
          </a:p>
          <a:p>
            <a:pPr lvl="2"/>
            <a:r>
              <a:rPr lang="en-US" altLang="en-US"/>
              <a:t>If collide, refine with more refined bounding boxes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Bounding Volume (3 of 3)</a:t>
            </a:r>
          </a:p>
        </p:txBody>
      </p:sp>
    </p:spTree>
    <p:extLst>
      <p:ext uri="{BB962C8B-B14F-4D97-AF65-F5344CB8AC3E}">
        <p14:creationId xmlns:p14="http://schemas.microsoft.com/office/powerpoint/2010/main" val="33508510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A9419-CDC5-427E-92FC-6F557B380A3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1143000"/>
          </a:xfrm>
          <a:noFill/>
          <a:ln/>
        </p:spPr>
        <p:txBody>
          <a:bodyPr/>
          <a:lstStyle/>
          <a:p>
            <a:r>
              <a:rPr lang="en-US" altLang="en-US" sz="4000"/>
              <a:t>Volume sweeping (1 of 2)</a:t>
            </a:r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828800"/>
          </a:xfrm>
          <a:noFill/>
          <a:ln/>
        </p:spPr>
        <p:txBody>
          <a:bodyPr/>
          <a:lstStyle/>
          <a:p>
            <a:r>
              <a:rPr lang="en-US" altLang="en-US"/>
              <a:t>Take sum of two convex volumes to create new volume</a:t>
            </a:r>
          </a:p>
          <a:p>
            <a:pPr lvl="1"/>
            <a:r>
              <a:rPr lang="en-US" altLang="en-US"/>
              <a:t>Sweep origin (center) of X all over Y</a:t>
            </a:r>
          </a:p>
        </p:txBody>
      </p:sp>
      <p:pic>
        <p:nvPicPr>
          <p:cNvPr id="1206276" name="Picture 4" descr="minkowsk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898900"/>
            <a:ext cx="7086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525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F692D-E15D-4B6D-9EEA-39A6A302419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905000"/>
          </a:xfrm>
          <a:ln/>
        </p:spPr>
        <p:txBody>
          <a:bodyPr/>
          <a:lstStyle/>
          <a:p>
            <a:r>
              <a:rPr lang="en-US" altLang="en-US"/>
              <a:t>Test if single point in X in new volume</a:t>
            </a:r>
          </a:p>
          <a:p>
            <a:pPr lvl="1"/>
            <a:r>
              <a:rPr lang="en-US" altLang="en-US"/>
              <a:t>Take center of sphere at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/>
              <a:t> to center at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en-US"/>
              <a:t>If line intersects new volume, then collision</a:t>
            </a:r>
          </a:p>
        </p:txBody>
      </p:sp>
      <p:pic>
        <p:nvPicPr>
          <p:cNvPr id="1208323" name="Picture 3" descr="line_minkowsk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543800" cy="29622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2083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altLang="en-US"/>
              <a:t>Volume sweeping (2 of 2)</a:t>
            </a:r>
          </a:p>
        </p:txBody>
      </p:sp>
    </p:spTree>
    <p:extLst>
      <p:ext uri="{BB962C8B-B14F-4D97-AF65-F5344CB8AC3E}">
        <p14:creationId xmlns:p14="http://schemas.microsoft.com/office/powerpoint/2010/main" val="39027320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A0A1-A72B-4289-8681-F1E8807DEB6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r>
              <a:rPr lang="en-US" altLang="en-US" sz="3600"/>
              <a:t>Reduced Collision Tests - Partitioning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133600"/>
          </a:xfrm>
          <a:ln/>
        </p:spPr>
        <p:txBody>
          <a:bodyPr/>
          <a:lstStyle/>
          <a:p>
            <a:r>
              <a:rPr lang="en-US" altLang="en-US" sz="2800"/>
              <a:t>Partition space so only test objects in same cell</a:t>
            </a:r>
          </a:p>
          <a:p>
            <a:pPr lvl="1"/>
            <a:r>
              <a:rPr lang="en-US" altLang="en-US" sz="2400"/>
              <a:t>If </a:t>
            </a:r>
            <a:r>
              <a:rPr lang="en-US" altLang="en-US" sz="2400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 objects, then </a:t>
            </a:r>
            <a:r>
              <a:rPr lang="en-US" altLang="en-US" sz="2400">
                <a:latin typeface="Times New Roman" panose="02020603050405020304" pitchFamily="18" charset="0"/>
              </a:rPr>
              <a:t>sqrt(N) x sqrt(N)</a:t>
            </a:r>
            <a:r>
              <a:rPr lang="en-US" altLang="en-US" sz="2400"/>
              <a:t> cells to get linear complexity</a:t>
            </a:r>
          </a:p>
          <a:p>
            <a:r>
              <a:rPr lang="en-US" altLang="en-US" sz="2800"/>
              <a:t>Must align nicely</a:t>
            </a:r>
          </a:p>
          <a:p>
            <a:r>
              <a:rPr lang="en-US" altLang="en-US" sz="2800"/>
              <a:t>Must use multiple cells</a:t>
            </a:r>
          </a:p>
          <a:p>
            <a:endParaRPr lang="en-US" altLang="en-US" sz="2800"/>
          </a:p>
        </p:txBody>
      </p:sp>
      <p:pic>
        <p:nvPicPr>
          <p:cNvPr id="1210372" name="Picture 4" descr="partitioningspacewithgr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495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630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5D422C-7980-44B0-970D-78CA7228F45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ln/>
        </p:spPr>
        <p:txBody>
          <a:bodyPr/>
          <a:lstStyle/>
          <a:p>
            <a:r>
              <a:rPr lang="en-US" altLang="en-US" sz="3600"/>
              <a:t>Reduced Collision Tests – Plane Sweep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2895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Objects tend to stay in same place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So, don’t need to test all pairs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Record bounds of objects along axes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Any objects with overlap on </a:t>
            </a:r>
            <a:r>
              <a:rPr lang="en-US" altLang="en-US" sz="2400" i="1"/>
              <a:t>all</a:t>
            </a:r>
            <a:r>
              <a:rPr lang="en-US" altLang="en-US" sz="2400"/>
              <a:t> axes should be tested further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Time consuming part is sorting bounds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/>
              <a:t>Quicksort </a:t>
            </a:r>
            <a:r>
              <a:rPr lang="en-US" altLang="en-US" sz="2200"/>
              <a:t> </a:t>
            </a:r>
            <a:r>
              <a:rPr lang="en-US" altLang="en-US" sz="2200">
                <a:latin typeface="Times New Roman" panose="02020603050405020304" pitchFamily="18" charset="0"/>
              </a:rPr>
              <a:t>O(nlog(n))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But, since objects don’t move, can do better if use </a:t>
            </a:r>
            <a:r>
              <a:rPr lang="en-US" altLang="en-US" sz="2200" i="1"/>
              <a:t>Bubblesort</a:t>
            </a:r>
            <a:r>
              <a:rPr lang="en-US" altLang="en-US" sz="2200"/>
              <a:t> to repair – nearly </a:t>
            </a:r>
            <a:r>
              <a:rPr lang="en-US" altLang="en-US" sz="2200">
                <a:latin typeface="Times New Roman" panose="02020603050405020304" pitchFamily="18" charset="0"/>
              </a:rPr>
              <a:t>O(n)</a:t>
            </a:r>
          </a:p>
        </p:txBody>
      </p:sp>
      <p:pic>
        <p:nvPicPr>
          <p:cNvPr id="1212420" name="Picture 4" descr="planeswee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7" y="3904192"/>
            <a:ext cx="3886200" cy="28035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9754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06A58-6C4C-4EEA-8557-14FEF6E456F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(1 of 3)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Once detected, must take action to resolve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But effects on trajectories and objects can differ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Ex: Two billiard balls strike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Calculate ball positions at time of impact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Impart new velocities on balls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Play “clinking” sound effect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Ex: Rocket slams into wall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Rocket disappears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Explosion spawned and explosion sound effect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Wall destroyed and area damage inflicted</a:t>
            </a:r>
          </a:p>
        </p:txBody>
      </p:sp>
    </p:spTree>
    <p:extLst>
      <p:ext uri="{BB962C8B-B14F-4D97-AF65-F5344CB8AC3E}">
        <p14:creationId xmlns:p14="http://schemas.microsoft.com/office/powerpoint/2010/main" val="3888893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7F28AE-C901-4305-895C-E28D305486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Point Masses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Rigid Bodies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Numerical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Controlling truncation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</a:rPr>
              <a:t>Generalized rigid body forces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Soft Bodies</a:t>
            </a:r>
          </a:p>
          <a:p>
            <a:pPr>
              <a:lnSpc>
                <a:spcPct val="90000"/>
              </a:lnSpc>
            </a:pPr>
            <a:r>
              <a:rPr lang="en-US" altLang="en-US" sz="2800" b="0" dirty="0"/>
              <a:t>Collision Detection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bg2"/>
                </a:solidFill>
              </a:rPr>
              <a:t>Physics on the GPU</a:t>
            </a:r>
          </a:p>
        </p:txBody>
      </p:sp>
    </p:spTree>
    <p:extLst>
      <p:ext uri="{BB962C8B-B14F-4D97-AF65-F5344CB8AC3E}">
        <p14:creationId xmlns:p14="http://schemas.microsoft.com/office/powerpoint/2010/main" val="4144739618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B932E-F15A-43FE-9993-53CF66CCEB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(2 of 3)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</p:spPr>
        <p:txBody>
          <a:bodyPr/>
          <a:lstStyle/>
          <a:p>
            <a:r>
              <a:rPr lang="en-US" altLang="en-US" sz="2800" dirty="0"/>
              <a:t>Before:</a:t>
            </a:r>
          </a:p>
          <a:p>
            <a:pPr lvl="1"/>
            <a:r>
              <a:rPr lang="en-US" altLang="en-US" sz="2400" dirty="0"/>
              <a:t>Collision known to have occurred</a:t>
            </a:r>
          </a:p>
          <a:p>
            <a:pPr lvl="1"/>
            <a:r>
              <a:rPr lang="en-US" altLang="en-US" sz="2400" dirty="0"/>
              <a:t>Check if collision should be ignored</a:t>
            </a:r>
          </a:p>
          <a:p>
            <a:pPr lvl="1"/>
            <a:r>
              <a:rPr lang="en-US" altLang="en-US" sz="2400" dirty="0"/>
              <a:t>Other events might be triggered</a:t>
            </a:r>
          </a:p>
          <a:p>
            <a:pPr lvl="2"/>
            <a:r>
              <a:rPr lang="en-US" altLang="en-US" sz="2000" dirty="0"/>
              <a:t>Sound effects</a:t>
            </a:r>
          </a:p>
          <a:p>
            <a:pPr lvl="2"/>
            <a:r>
              <a:rPr lang="en-US" altLang="en-US" sz="2000" dirty="0"/>
              <a:t>Send collision notification messages</a:t>
            </a:r>
          </a:p>
          <a:p>
            <a:r>
              <a:rPr lang="en-US" altLang="en-US" sz="2800" dirty="0"/>
              <a:t>Collision:</a:t>
            </a:r>
          </a:p>
          <a:p>
            <a:pPr lvl="1"/>
            <a:r>
              <a:rPr lang="en-US" altLang="en-US" sz="2400" dirty="0"/>
              <a:t>Place objects at point of impact</a:t>
            </a:r>
          </a:p>
          <a:p>
            <a:pPr lvl="1"/>
            <a:r>
              <a:rPr lang="en-US" altLang="en-US" sz="2400" dirty="0"/>
              <a:t>Assign new velocities</a:t>
            </a:r>
          </a:p>
          <a:p>
            <a:pPr lvl="2"/>
            <a:r>
              <a:rPr lang="en-US" altLang="en-US" sz="2000" dirty="0"/>
              <a:t>Using physics</a:t>
            </a:r>
          </a:p>
          <a:p>
            <a:pPr lvl="2"/>
            <a:r>
              <a:rPr lang="en-US" altLang="en-US" sz="2000" dirty="0"/>
              <a:t>or some other decision logic</a:t>
            </a:r>
          </a:p>
        </p:txBody>
      </p:sp>
    </p:spTree>
    <p:extLst>
      <p:ext uri="{BB962C8B-B14F-4D97-AF65-F5344CB8AC3E}">
        <p14:creationId xmlns:p14="http://schemas.microsoft.com/office/powerpoint/2010/main" val="26274157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025B4-92EC-41DC-8420-8173EFFD8D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800" dirty="0"/>
              <a:t>Collision Resolution (3 of 3)</a:t>
            </a:r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953000"/>
          </a:xfrm>
          <a:ln/>
        </p:spPr>
        <p:txBody>
          <a:bodyPr/>
          <a:lstStyle/>
          <a:p>
            <a:r>
              <a:rPr lang="en-US" altLang="en-US" dirty="0"/>
              <a:t>After:</a:t>
            </a:r>
          </a:p>
          <a:p>
            <a:pPr lvl="1"/>
            <a:r>
              <a:rPr lang="en-US" altLang="en-US" dirty="0"/>
              <a:t>Propagate post-collision effects</a:t>
            </a:r>
          </a:p>
          <a:p>
            <a:pPr lvl="1"/>
            <a:r>
              <a:rPr lang="en-US" altLang="en-US" dirty="0"/>
              <a:t>Possible effects</a:t>
            </a:r>
          </a:p>
          <a:p>
            <a:pPr lvl="2"/>
            <a:r>
              <a:rPr lang="en-US" altLang="en-US" dirty="0"/>
              <a:t>Destroy one or both objects</a:t>
            </a:r>
          </a:p>
          <a:p>
            <a:pPr lvl="2"/>
            <a:r>
              <a:rPr lang="en-US" altLang="en-US" dirty="0"/>
              <a:t>Play sound effect</a:t>
            </a:r>
          </a:p>
          <a:p>
            <a:pPr lvl="2"/>
            <a:r>
              <a:rPr lang="en-US" altLang="en-US" dirty="0"/>
              <a:t>Inflict damage</a:t>
            </a:r>
          </a:p>
          <a:p>
            <a:r>
              <a:rPr lang="en-US" altLang="en-US" dirty="0"/>
              <a:t>Many effects can be done either before or after</a:t>
            </a:r>
          </a:p>
        </p:txBody>
      </p:sp>
    </p:spTree>
    <p:extLst>
      <p:ext uri="{BB962C8B-B14F-4D97-AF65-F5344CB8AC3E}">
        <p14:creationId xmlns:p14="http://schemas.microsoft.com/office/powerpoint/2010/main" val="15367476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49CCB-8CF0-432F-809F-15ABB9FB3D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4000"/>
              <a:t>Collision Resolution – Collision Step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  <a:ln/>
        </p:spPr>
        <p:txBody>
          <a:bodyPr/>
          <a:lstStyle/>
          <a:p>
            <a:r>
              <a:rPr lang="en-US" altLang="en-US"/>
              <a:t>For overlap testing, four steps</a:t>
            </a:r>
          </a:p>
          <a:p>
            <a:pPr lvl="1"/>
            <a:r>
              <a:rPr lang="en-US" altLang="en-US"/>
              <a:t>Extract collision normal</a:t>
            </a:r>
          </a:p>
          <a:p>
            <a:pPr lvl="1"/>
            <a:r>
              <a:rPr lang="en-US" altLang="en-US"/>
              <a:t>Extract penetration depth</a:t>
            </a:r>
          </a:p>
          <a:p>
            <a:pPr lvl="1"/>
            <a:r>
              <a:rPr lang="en-US" altLang="en-US"/>
              <a:t>Move the two objects apart</a:t>
            </a:r>
          </a:p>
          <a:p>
            <a:pPr lvl="1"/>
            <a:r>
              <a:rPr lang="en-US" altLang="en-US"/>
              <a:t>Compute new velocities (last lecture)</a:t>
            </a:r>
          </a:p>
          <a:p>
            <a:r>
              <a:rPr lang="en-US" altLang="en-US"/>
              <a:t>For intersection testing, two steps</a:t>
            </a:r>
          </a:p>
          <a:p>
            <a:pPr lvl="1"/>
            <a:r>
              <a:rPr lang="en-US" altLang="en-US"/>
              <a:t>Extract collision normal</a:t>
            </a:r>
          </a:p>
          <a:p>
            <a:pPr lvl="1"/>
            <a:r>
              <a:rPr lang="en-US" altLang="en-US"/>
              <a:t>Compute new velocities (last lecture)</a:t>
            </a:r>
          </a:p>
        </p:txBody>
      </p:sp>
    </p:spTree>
    <p:extLst>
      <p:ext uri="{BB962C8B-B14F-4D97-AF65-F5344CB8AC3E}">
        <p14:creationId xmlns:p14="http://schemas.microsoft.com/office/powerpoint/2010/main" val="25338041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15875-5A8D-42A9-B255-6BE25C7C9F6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r>
              <a:rPr lang="en-US" altLang="en-US" sz="3600"/>
              <a:t>Collision Resolution – Collision Normal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752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Find position of objects before impact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 bisection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closest points to construct the collision normal vector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HK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spheres, normal is line connecting centers</a:t>
            </a:r>
          </a:p>
        </p:txBody>
      </p:sp>
      <p:pic>
        <p:nvPicPr>
          <p:cNvPr id="1222660" name="Picture 4" descr="collisionnormalbeforeimp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89980"/>
            <a:ext cx="3733800" cy="16875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222661" name="Picture 5" descr="sphere_sphere_collision_norm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57737"/>
            <a:ext cx="4800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118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0DE39-36AB-4D7C-99BD-7860BF820E7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Advanced Space Partitioning </a:t>
            </a:r>
            <a:br>
              <a:rPr lang="en-US" altLang="en-US" sz="3600"/>
            </a:br>
            <a:r>
              <a:rPr lang="en-US" altLang="en-US" sz="3600"/>
              <a:t>for Collision Detection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Traditional:</a:t>
            </a:r>
          </a:p>
          <a:p>
            <a:pPr lvl="1"/>
            <a:r>
              <a:rPr lang="en-US" altLang="en-US" dirty="0" err="1"/>
              <a:t>Quadtrees</a:t>
            </a:r>
            <a:r>
              <a:rPr lang="en-US" altLang="en-US" dirty="0"/>
              <a:t> and Octrees</a:t>
            </a:r>
          </a:p>
          <a:p>
            <a:pPr lvl="1"/>
            <a:r>
              <a:rPr lang="en-US" altLang="en-US" dirty="0" err="1"/>
              <a:t>kd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BSP Trees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8679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1B700-66B8-4F66-AE2B-2D2F297F898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Quadtrees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noFill/>
          <a:ln/>
        </p:spPr>
        <p:txBody>
          <a:bodyPr/>
          <a:lstStyle/>
          <a:p>
            <a:r>
              <a:rPr lang="en-US" altLang="en-US" dirty="0"/>
              <a:t>Recursively subdivide space (2 axis)</a:t>
            </a:r>
          </a:p>
          <a:p>
            <a:r>
              <a:rPr lang="en-US" altLang="en-US" dirty="0"/>
              <a:t>No square has more than </a:t>
            </a:r>
            <a:r>
              <a:rPr lang="en-US" altLang="en-US"/>
              <a:t>2 objects</a:t>
            </a:r>
            <a:endParaRPr lang="en-US" altLang="en-US" dirty="0"/>
          </a:p>
        </p:txBody>
      </p:sp>
      <p:pic>
        <p:nvPicPr>
          <p:cNvPr id="1228804" name="Picture 4" descr="Quadtre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3"/>
          <a:stretch>
            <a:fillRect/>
          </a:stretch>
        </p:blipFill>
        <p:spPr bwMode="auto">
          <a:xfrm>
            <a:off x="1447800" y="2371726"/>
            <a:ext cx="6681787" cy="413543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042601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E11C2-95B6-49D6-81CD-5C2B40AE7AE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318" y="-29573"/>
            <a:ext cx="8839200" cy="990600"/>
          </a:xfrm>
          <a:noFill/>
          <a:ln/>
        </p:spPr>
        <p:txBody>
          <a:bodyPr/>
          <a:lstStyle/>
          <a:p>
            <a:r>
              <a:rPr lang="en-US" altLang="en-US" dirty="0" err="1"/>
              <a:t>Quadtree</a:t>
            </a:r>
            <a:endParaRPr lang="en-US" altLang="en-US" dirty="0"/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838200"/>
            <a:ext cx="8839200" cy="5135563"/>
          </a:xfrm>
          <a:noFill/>
          <a:ln/>
        </p:spPr>
        <p:txBody>
          <a:bodyPr/>
          <a:lstStyle/>
          <a:p>
            <a:r>
              <a:rPr lang="en-US" altLang="en-US" dirty="0"/>
              <a:t>Refine to check collision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Dynamic quadtree: </a:t>
            </a:r>
            <a:r>
              <a:rPr lang="en-US" altLang="en-US" sz="2400" dirty="0">
                <a:hlinkClick r:id="rId3"/>
              </a:rPr>
              <a:t>https://www.youtube.com/watch?v=hQD0e3fI1q8</a:t>
            </a:r>
            <a:endParaRPr lang="en-US" altLang="en-US" sz="2400" dirty="0"/>
          </a:p>
          <a:p>
            <a:r>
              <a:rPr lang="en-US" altLang="en-US" dirty="0"/>
              <a:t>Usage in LOD control:</a:t>
            </a:r>
            <a:br>
              <a:rPr lang="en-US" altLang="en-US" dirty="0"/>
            </a:br>
            <a:r>
              <a:rPr lang="en-US" altLang="en-US" sz="2400" dirty="0">
                <a:hlinkClick r:id="rId4"/>
              </a:rPr>
              <a:t>https://www.youtube.com/watch?v=rtFe0fmqhO4</a:t>
            </a:r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1230852" name="Rectangle 4"/>
          <p:cNvSpPr>
            <a:spLocks noChangeArrowheads="1"/>
          </p:cNvSpPr>
          <p:nvPr/>
        </p:nvSpPr>
        <p:spPr bwMode="auto">
          <a:xfrm>
            <a:off x="2209800" y="2667000"/>
            <a:ext cx="23907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53" name="Freeform 5"/>
          <p:cNvSpPr>
            <a:spLocks/>
          </p:cNvSpPr>
          <p:nvPr/>
        </p:nvSpPr>
        <p:spPr bwMode="auto">
          <a:xfrm>
            <a:off x="2581275" y="3036888"/>
            <a:ext cx="1489075" cy="1468437"/>
          </a:xfrm>
          <a:custGeom>
            <a:avLst/>
            <a:gdLst>
              <a:gd name="T0" fmla="*/ 126 w 1016"/>
              <a:gd name="T1" fmla="*/ 195 h 925"/>
              <a:gd name="T2" fmla="*/ 470 w 1016"/>
              <a:gd name="T3" fmla="*/ 20 h 925"/>
              <a:gd name="T4" fmla="*/ 671 w 1016"/>
              <a:gd name="T5" fmla="*/ 76 h 925"/>
              <a:gd name="T6" fmla="*/ 620 w 1016"/>
              <a:gd name="T7" fmla="*/ 245 h 925"/>
              <a:gd name="T8" fmla="*/ 658 w 1016"/>
              <a:gd name="T9" fmla="*/ 326 h 925"/>
              <a:gd name="T10" fmla="*/ 877 w 1016"/>
              <a:gd name="T11" fmla="*/ 351 h 925"/>
              <a:gd name="T12" fmla="*/ 965 w 1016"/>
              <a:gd name="T13" fmla="*/ 414 h 925"/>
              <a:gd name="T14" fmla="*/ 1009 w 1016"/>
              <a:gd name="T15" fmla="*/ 558 h 925"/>
              <a:gd name="T16" fmla="*/ 965 w 1016"/>
              <a:gd name="T17" fmla="*/ 714 h 925"/>
              <a:gd name="T18" fmla="*/ 858 w 1016"/>
              <a:gd name="T19" fmla="*/ 802 h 925"/>
              <a:gd name="T20" fmla="*/ 696 w 1016"/>
              <a:gd name="T21" fmla="*/ 884 h 925"/>
              <a:gd name="T22" fmla="*/ 577 w 1016"/>
              <a:gd name="T23" fmla="*/ 921 h 925"/>
              <a:gd name="T24" fmla="*/ 414 w 1016"/>
              <a:gd name="T25" fmla="*/ 909 h 925"/>
              <a:gd name="T26" fmla="*/ 239 w 1016"/>
              <a:gd name="T27" fmla="*/ 827 h 925"/>
              <a:gd name="T28" fmla="*/ 113 w 1016"/>
              <a:gd name="T29" fmla="*/ 752 h 925"/>
              <a:gd name="T30" fmla="*/ 26 w 1016"/>
              <a:gd name="T31" fmla="*/ 658 h 925"/>
              <a:gd name="T32" fmla="*/ 38 w 1016"/>
              <a:gd name="T33" fmla="*/ 552 h 925"/>
              <a:gd name="T34" fmla="*/ 95 w 1016"/>
              <a:gd name="T35" fmla="*/ 445 h 925"/>
              <a:gd name="T36" fmla="*/ 126 w 1016"/>
              <a:gd name="T37" fmla="*/ 19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6" h="925">
                <a:moveTo>
                  <a:pt x="126" y="195"/>
                </a:moveTo>
                <a:cubicBezTo>
                  <a:pt x="238" y="81"/>
                  <a:pt x="347" y="40"/>
                  <a:pt x="470" y="20"/>
                </a:cubicBezTo>
                <a:cubicBezTo>
                  <a:pt x="561" y="0"/>
                  <a:pt x="671" y="20"/>
                  <a:pt x="671" y="76"/>
                </a:cubicBezTo>
                <a:cubicBezTo>
                  <a:pt x="671" y="132"/>
                  <a:pt x="615" y="209"/>
                  <a:pt x="620" y="245"/>
                </a:cubicBezTo>
                <a:cubicBezTo>
                  <a:pt x="625" y="281"/>
                  <a:pt x="622" y="310"/>
                  <a:pt x="658" y="326"/>
                </a:cubicBezTo>
                <a:cubicBezTo>
                  <a:pt x="701" y="344"/>
                  <a:pt x="843" y="333"/>
                  <a:pt x="877" y="351"/>
                </a:cubicBezTo>
                <a:cubicBezTo>
                  <a:pt x="911" y="369"/>
                  <a:pt x="935" y="391"/>
                  <a:pt x="965" y="414"/>
                </a:cubicBezTo>
                <a:cubicBezTo>
                  <a:pt x="997" y="463"/>
                  <a:pt x="1016" y="498"/>
                  <a:pt x="1009" y="558"/>
                </a:cubicBezTo>
                <a:cubicBezTo>
                  <a:pt x="1002" y="618"/>
                  <a:pt x="983" y="658"/>
                  <a:pt x="965" y="714"/>
                </a:cubicBezTo>
                <a:cubicBezTo>
                  <a:pt x="947" y="770"/>
                  <a:pt x="906" y="779"/>
                  <a:pt x="858" y="802"/>
                </a:cubicBezTo>
                <a:cubicBezTo>
                  <a:pt x="813" y="830"/>
                  <a:pt x="743" y="864"/>
                  <a:pt x="696" y="884"/>
                </a:cubicBezTo>
                <a:cubicBezTo>
                  <a:pt x="646" y="908"/>
                  <a:pt x="635" y="913"/>
                  <a:pt x="577" y="921"/>
                </a:cubicBezTo>
                <a:cubicBezTo>
                  <a:pt x="523" y="918"/>
                  <a:pt x="466" y="925"/>
                  <a:pt x="414" y="909"/>
                </a:cubicBezTo>
                <a:cubicBezTo>
                  <a:pt x="358" y="893"/>
                  <a:pt x="289" y="853"/>
                  <a:pt x="239" y="827"/>
                </a:cubicBezTo>
                <a:cubicBezTo>
                  <a:pt x="199" y="798"/>
                  <a:pt x="151" y="784"/>
                  <a:pt x="113" y="752"/>
                </a:cubicBezTo>
                <a:cubicBezTo>
                  <a:pt x="79" y="724"/>
                  <a:pt x="52" y="695"/>
                  <a:pt x="26" y="658"/>
                </a:cubicBezTo>
                <a:cubicBezTo>
                  <a:pt x="0" y="621"/>
                  <a:pt x="13" y="585"/>
                  <a:pt x="38" y="552"/>
                </a:cubicBezTo>
                <a:cubicBezTo>
                  <a:pt x="49" y="517"/>
                  <a:pt x="83" y="492"/>
                  <a:pt x="95" y="445"/>
                </a:cubicBezTo>
                <a:cubicBezTo>
                  <a:pt x="110" y="386"/>
                  <a:pt x="64" y="266"/>
                  <a:pt x="126" y="195"/>
                </a:cubicBezTo>
                <a:close/>
              </a:path>
            </a:pathLst>
          </a:custGeom>
          <a:solidFill>
            <a:srgbClr val="33CCCC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854" name="Group 6"/>
          <p:cNvGrpSpPr>
            <a:grpSpLocks/>
          </p:cNvGrpSpPr>
          <p:nvPr/>
        </p:nvGrpSpPr>
        <p:grpSpPr bwMode="auto">
          <a:xfrm>
            <a:off x="2209800" y="2667000"/>
            <a:ext cx="2390775" cy="2286000"/>
            <a:chOff x="2112" y="2352"/>
            <a:chExt cx="1632" cy="1440"/>
          </a:xfrm>
        </p:grpSpPr>
        <p:sp>
          <p:nvSpPr>
            <p:cNvPr id="1230855" name="Line 7"/>
            <p:cNvSpPr>
              <a:spLocks noChangeShapeType="1"/>
            </p:cNvSpPr>
            <p:nvPr/>
          </p:nvSpPr>
          <p:spPr bwMode="auto">
            <a:xfrm>
              <a:off x="2928" y="23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56" name="Line 8"/>
            <p:cNvSpPr>
              <a:spLocks noChangeShapeType="1"/>
            </p:cNvSpPr>
            <p:nvPr/>
          </p:nvSpPr>
          <p:spPr bwMode="auto">
            <a:xfrm flipH="1">
              <a:off x="2112" y="307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57" name="Group 9"/>
          <p:cNvGrpSpPr>
            <a:grpSpLocks/>
          </p:cNvGrpSpPr>
          <p:nvPr/>
        </p:nvGrpSpPr>
        <p:grpSpPr bwMode="auto">
          <a:xfrm>
            <a:off x="2209800" y="2667000"/>
            <a:ext cx="1195388" cy="1143000"/>
            <a:chOff x="2112" y="2352"/>
            <a:chExt cx="816" cy="720"/>
          </a:xfrm>
        </p:grpSpPr>
        <p:sp>
          <p:nvSpPr>
            <p:cNvPr id="1230858" name="Line 10"/>
            <p:cNvSpPr>
              <a:spLocks noChangeShapeType="1"/>
            </p:cNvSpPr>
            <p:nvPr/>
          </p:nvSpPr>
          <p:spPr bwMode="auto">
            <a:xfrm>
              <a:off x="2544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59" name="Line 11"/>
            <p:cNvSpPr>
              <a:spLocks noChangeShapeType="1"/>
            </p:cNvSpPr>
            <p:nvPr/>
          </p:nvSpPr>
          <p:spPr bwMode="auto">
            <a:xfrm flipH="1"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0" name="Group 12"/>
          <p:cNvGrpSpPr>
            <a:grpSpLocks/>
          </p:cNvGrpSpPr>
          <p:nvPr/>
        </p:nvGrpSpPr>
        <p:grpSpPr bwMode="auto">
          <a:xfrm>
            <a:off x="2843213" y="2667000"/>
            <a:ext cx="561975" cy="609600"/>
            <a:chOff x="2544" y="2352"/>
            <a:chExt cx="384" cy="384"/>
          </a:xfrm>
        </p:grpSpPr>
        <p:sp>
          <p:nvSpPr>
            <p:cNvPr id="1230861" name="Line 13"/>
            <p:cNvSpPr>
              <a:spLocks noChangeShapeType="1"/>
            </p:cNvSpPr>
            <p:nvPr/>
          </p:nvSpPr>
          <p:spPr bwMode="auto">
            <a:xfrm flipH="1">
              <a:off x="25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2" name="Line 14"/>
            <p:cNvSpPr>
              <a:spLocks noChangeShapeType="1"/>
            </p:cNvSpPr>
            <p:nvPr/>
          </p:nvSpPr>
          <p:spPr bwMode="auto">
            <a:xfrm>
              <a:off x="2736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3" name="Group 15"/>
          <p:cNvGrpSpPr>
            <a:grpSpLocks/>
          </p:cNvGrpSpPr>
          <p:nvPr/>
        </p:nvGrpSpPr>
        <p:grpSpPr bwMode="auto">
          <a:xfrm>
            <a:off x="2843213" y="2971800"/>
            <a:ext cx="280987" cy="304800"/>
            <a:chOff x="2544" y="2544"/>
            <a:chExt cx="192" cy="192"/>
          </a:xfrm>
        </p:grpSpPr>
        <p:sp>
          <p:nvSpPr>
            <p:cNvPr id="1230864" name="Line 16"/>
            <p:cNvSpPr>
              <a:spLocks noChangeShapeType="1"/>
            </p:cNvSpPr>
            <p:nvPr/>
          </p:nvSpPr>
          <p:spPr bwMode="auto">
            <a:xfrm flipH="1">
              <a:off x="254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5" name="Line 17"/>
            <p:cNvSpPr>
              <a:spLocks noChangeShapeType="1"/>
            </p:cNvSpPr>
            <p:nvPr/>
          </p:nvSpPr>
          <p:spPr bwMode="auto">
            <a:xfrm>
              <a:off x="264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866" name="Group 18"/>
          <p:cNvGrpSpPr>
            <a:grpSpLocks/>
          </p:cNvGrpSpPr>
          <p:nvPr/>
        </p:nvGrpSpPr>
        <p:grpSpPr bwMode="auto">
          <a:xfrm>
            <a:off x="2843213" y="3124200"/>
            <a:ext cx="139700" cy="152400"/>
            <a:chOff x="2544" y="2640"/>
            <a:chExt cx="96" cy="96"/>
          </a:xfrm>
        </p:grpSpPr>
        <p:sp>
          <p:nvSpPr>
            <p:cNvPr id="1230867" name="Line 19"/>
            <p:cNvSpPr>
              <a:spLocks noChangeShapeType="1"/>
            </p:cNvSpPr>
            <p:nvPr/>
          </p:nvSpPr>
          <p:spPr bwMode="auto">
            <a:xfrm flipH="1">
              <a:off x="2544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68" name="Line 20"/>
            <p:cNvSpPr>
              <a:spLocks noChangeShapeType="1"/>
            </p:cNvSpPr>
            <p:nvPr/>
          </p:nvSpPr>
          <p:spPr bwMode="auto">
            <a:xfrm>
              <a:off x="2592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869" name="Rectangle 21"/>
          <p:cNvSpPr>
            <a:spLocks noChangeArrowheads="1"/>
          </p:cNvSpPr>
          <p:nvPr/>
        </p:nvSpPr>
        <p:spPr bwMode="auto">
          <a:xfrm>
            <a:off x="4600575" y="2667000"/>
            <a:ext cx="239236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70" name="Line 22"/>
          <p:cNvSpPr>
            <a:spLocks noChangeShapeType="1"/>
          </p:cNvSpPr>
          <p:nvPr/>
        </p:nvSpPr>
        <p:spPr bwMode="auto">
          <a:xfrm>
            <a:off x="2420938" y="2209800"/>
            <a:ext cx="561975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91440" rIns="91437" bIns="91440" anchorCtr="1"/>
          <a:lstStyle/>
          <a:p>
            <a:endParaRPr lang="en-US"/>
          </a:p>
        </p:txBody>
      </p:sp>
      <p:sp>
        <p:nvSpPr>
          <p:cNvPr id="1230871" name="Line 23"/>
          <p:cNvSpPr>
            <a:spLocks noChangeShapeType="1"/>
          </p:cNvSpPr>
          <p:nvPr/>
        </p:nvSpPr>
        <p:spPr bwMode="auto">
          <a:xfrm>
            <a:off x="5164138" y="2209800"/>
            <a:ext cx="561975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91440" rIns="91437" bIns="91440" anchorCtr="1"/>
          <a:lstStyle/>
          <a:p>
            <a:endParaRPr lang="en-US"/>
          </a:p>
        </p:txBody>
      </p:sp>
      <p:sp>
        <p:nvSpPr>
          <p:cNvPr id="1230872" name="Text Box 24"/>
          <p:cNvSpPr txBox="1">
            <a:spLocks noChangeArrowheads="1"/>
          </p:cNvSpPr>
          <p:nvPr/>
        </p:nvSpPr>
        <p:spPr bwMode="auto">
          <a:xfrm>
            <a:off x="2068513" y="1949450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91440" rIns="91437" bIns="91440" anchorCtr="1"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ts val="1800"/>
              </a:spcBef>
            </a:pPr>
            <a:r>
              <a:rPr lang="en-US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YES</a:t>
            </a:r>
          </a:p>
        </p:txBody>
      </p:sp>
      <p:sp>
        <p:nvSpPr>
          <p:cNvPr id="1230873" name="Text Box 25"/>
          <p:cNvSpPr txBox="1">
            <a:spLocks noChangeArrowheads="1"/>
          </p:cNvSpPr>
          <p:nvPr/>
        </p:nvSpPr>
        <p:spPr bwMode="auto">
          <a:xfrm>
            <a:off x="4287838" y="1905000"/>
            <a:ext cx="226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91440" rIns="91437" bIns="91440" anchorCtr="1"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ts val="1800"/>
              </a:spcBef>
            </a:pPr>
            <a:r>
              <a:rPr lang="en-US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NO (evaluated quicly)</a:t>
            </a:r>
          </a:p>
        </p:txBody>
      </p:sp>
    </p:spTree>
    <p:extLst>
      <p:ext uri="{BB962C8B-B14F-4D97-AF65-F5344CB8AC3E}">
        <p14:creationId xmlns:p14="http://schemas.microsoft.com/office/powerpoint/2010/main" val="3109687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B4E0E2-5142-4C46-A45C-35689473B37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Octree</a:t>
            </a: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  <a:noFill/>
          <a:ln/>
        </p:spPr>
        <p:txBody>
          <a:bodyPr/>
          <a:lstStyle/>
          <a:p>
            <a:r>
              <a:rPr lang="en-US" altLang="en-US" dirty="0"/>
              <a:t>Same as </a:t>
            </a:r>
            <a:r>
              <a:rPr lang="en-US" altLang="en-US" dirty="0" err="1"/>
              <a:t>quadtrees</a:t>
            </a:r>
            <a:r>
              <a:rPr lang="en-US" altLang="en-US" dirty="0"/>
              <a:t>, but in three dimensions</a:t>
            </a:r>
          </a:p>
          <a:p>
            <a:pPr lvl="1"/>
            <a:r>
              <a:rPr lang="en-US" altLang="en-US" dirty="0"/>
              <a:t>Node has 8 children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Example of triangle search: </a:t>
            </a:r>
            <a:r>
              <a:rPr lang="en-US" altLang="en-US" sz="2400" dirty="0">
                <a:hlinkClick r:id="rId3"/>
              </a:rPr>
              <a:t>https://www.youtube.com/watch?v=Qb93QSvxXrs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2329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1"/>
          <a:stretch>
            <a:fillRect/>
          </a:stretch>
        </p:blipFill>
        <p:spPr bwMode="auto">
          <a:xfrm>
            <a:off x="2590801" y="2070463"/>
            <a:ext cx="3505200" cy="336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5966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698FDD-43F4-4C38-A796-1E891BC1889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Binary space partitioning tree</a:t>
            </a:r>
          </a:p>
          <a:p>
            <a:r>
              <a:rPr lang="en-US" altLang="en-US"/>
              <a:t>Partition a subspace by a hyper-plane</a:t>
            </a:r>
          </a:p>
          <a:p>
            <a:r>
              <a:rPr lang="en-US" altLang="en-US"/>
              <a:t>Results in two new subspaces that can be further partitioned</a:t>
            </a:r>
          </a:p>
        </p:txBody>
      </p:sp>
      <p:grpSp>
        <p:nvGrpSpPr>
          <p:cNvPr id="1234948" name="Group 4"/>
          <p:cNvGrpSpPr>
            <a:grpSpLocks/>
          </p:cNvGrpSpPr>
          <p:nvPr/>
        </p:nvGrpSpPr>
        <p:grpSpPr bwMode="auto">
          <a:xfrm>
            <a:off x="4994275" y="4495800"/>
            <a:ext cx="1265238" cy="990600"/>
            <a:chOff x="4176" y="3120"/>
            <a:chExt cx="864" cy="624"/>
          </a:xfrm>
        </p:grpSpPr>
        <p:sp>
          <p:nvSpPr>
            <p:cNvPr id="1234949" name="Rectangle 5"/>
            <p:cNvSpPr>
              <a:spLocks noChangeArrowheads="1"/>
            </p:cNvSpPr>
            <p:nvPr/>
          </p:nvSpPr>
          <p:spPr bwMode="auto">
            <a:xfrm>
              <a:off x="4368" y="3264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34950" name="Rectangle 6"/>
            <p:cNvSpPr>
              <a:spLocks noChangeArrowheads="1"/>
            </p:cNvSpPr>
            <p:nvPr/>
          </p:nvSpPr>
          <p:spPr bwMode="auto">
            <a:xfrm rot="1531968">
              <a:off x="4176" y="3120"/>
              <a:ext cx="864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51" name="Rectangle 7"/>
            <p:cNvSpPr>
              <a:spLocks noChangeArrowheads="1"/>
            </p:cNvSpPr>
            <p:nvPr/>
          </p:nvSpPr>
          <p:spPr bwMode="auto">
            <a:xfrm>
              <a:off x="4272" y="3360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1234952" name="Group 8"/>
          <p:cNvGrpSpPr>
            <a:grpSpLocks/>
          </p:cNvGrpSpPr>
          <p:nvPr/>
        </p:nvGrpSpPr>
        <p:grpSpPr bwMode="auto">
          <a:xfrm>
            <a:off x="2462213" y="4343400"/>
            <a:ext cx="914400" cy="1190625"/>
            <a:chOff x="3024" y="3042"/>
            <a:chExt cx="624" cy="750"/>
          </a:xfrm>
        </p:grpSpPr>
        <p:sp>
          <p:nvSpPr>
            <p:cNvPr id="1234953" name="Rectangle 9"/>
            <p:cNvSpPr>
              <a:spLocks noChangeArrowheads="1"/>
            </p:cNvSpPr>
            <p:nvPr/>
          </p:nvSpPr>
          <p:spPr bwMode="auto">
            <a:xfrm>
              <a:off x="3024" y="3168"/>
              <a:ext cx="62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54" name="Line 10"/>
            <p:cNvSpPr>
              <a:spLocks noChangeShapeType="1"/>
            </p:cNvSpPr>
            <p:nvPr/>
          </p:nvSpPr>
          <p:spPr bwMode="auto">
            <a:xfrm flipH="1">
              <a:off x="3120" y="3042"/>
              <a:ext cx="459" cy="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3912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E5C70-AD1B-4CB2-98B4-73C6890DBDF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Can place element by doing front/back tests</a:t>
            </a:r>
          </a:p>
        </p:txBody>
      </p:sp>
      <p:sp>
        <p:nvSpPr>
          <p:cNvPr id="1236996" name="Rectangle 4"/>
          <p:cNvSpPr>
            <a:spLocks noChangeArrowheads="1"/>
          </p:cNvSpPr>
          <p:nvPr/>
        </p:nvSpPr>
        <p:spPr bwMode="auto">
          <a:xfrm>
            <a:off x="1208088" y="3136900"/>
            <a:ext cx="3914775" cy="241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7" name="Line 5"/>
          <p:cNvSpPr>
            <a:spLocks noChangeShapeType="1"/>
          </p:cNvSpPr>
          <p:nvPr/>
        </p:nvSpPr>
        <p:spPr bwMode="auto">
          <a:xfrm>
            <a:off x="2251075" y="342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8" name="Line 6"/>
          <p:cNvSpPr>
            <a:spLocks noChangeShapeType="1"/>
          </p:cNvSpPr>
          <p:nvPr/>
        </p:nvSpPr>
        <p:spPr bwMode="auto">
          <a:xfrm>
            <a:off x="1828800" y="4191000"/>
            <a:ext cx="9842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999" name="Line 7"/>
          <p:cNvSpPr>
            <a:spLocks noChangeShapeType="1"/>
          </p:cNvSpPr>
          <p:nvPr/>
        </p:nvSpPr>
        <p:spPr bwMode="auto">
          <a:xfrm flipH="1">
            <a:off x="2884488" y="3962400"/>
            <a:ext cx="420687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0" name="Line 8"/>
          <p:cNvSpPr>
            <a:spLocks noChangeShapeType="1"/>
          </p:cNvSpPr>
          <p:nvPr/>
        </p:nvSpPr>
        <p:spPr bwMode="auto">
          <a:xfrm>
            <a:off x="1687513" y="4724400"/>
            <a:ext cx="352425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1" name="Line 9"/>
          <p:cNvSpPr>
            <a:spLocks noChangeShapeType="1"/>
          </p:cNvSpPr>
          <p:nvPr/>
        </p:nvSpPr>
        <p:spPr bwMode="auto">
          <a:xfrm>
            <a:off x="3798888" y="4495800"/>
            <a:ext cx="1397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2" name="Line 10"/>
          <p:cNvSpPr>
            <a:spLocks noChangeShapeType="1"/>
          </p:cNvSpPr>
          <p:nvPr/>
        </p:nvSpPr>
        <p:spPr bwMode="auto">
          <a:xfrm>
            <a:off x="4291013" y="3733800"/>
            <a:ext cx="35083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03" name="Rectangle 11"/>
          <p:cNvSpPr>
            <a:spLocks noChangeArrowheads="1"/>
          </p:cNvSpPr>
          <p:nvPr/>
        </p:nvSpPr>
        <p:spPr bwMode="auto">
          <a:xfrm>
            <a:off x="3221038" y="3641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7004" name="Rectangle 12"/>
          <p:cNvSpPr>
            <a:spLocks noChangeArrowheads="1"/>
          </p:cNvSpPr>
          <p:nvPr/>
        </p:nvSpPr>
        <p:spPr bwMode="auto">
          <a:xfrm>
            <a:off x="1954213" y="31845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7005" name="Rectangle 13"/>
          <p:cNvSpPr>
            <a:spLocks noChangeArrowheads="1"/>
          </p:cNvSpPr>
          <p:nvPr/>
        </p:nvSpPr>
        <p:spPr bwMode="auto">
          <a:xfrm>
            <a:off x="4276725" y="34131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7006" name="Rectangle 14"/>
          <p:cNvSpPr>
            <a:spLocks noChangeArrowheads="1"/>
          </p:cNvSpPr>
          <p:nvPr/>
        </p:nvSpPr>
        <p:spPr bwMode="auto">
          <a:xfrm>
            <a:off x="1533525" y="38703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</a:t>
            </a:r>
          </a:p>
        </p:txBody>
      </p:sp>
      <p:sp>
        <p:nvSpPr>
          <p:cNvPr id="1237007" name="Rectangle 15"/>
          <p:cNvSpPr>
            <a:spLocks noChangeArrowheads="1"/>
          </p:cNvSpPr>
          <p:nvPr/>
        </p:nvSpPr>
        <p:spPr bwMode="auto">
          <a:xfrm>
            <a:off x="3502025" y="41751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sp>
        <p:nvSpPr>
          <p:cNvPr id="1237008" name="Rectangle 16"/>
          <p:cNvSpPr>
            <a:spLocks noChangeArrowheads="1"/>
          </p:cNvSpPr>
          <p:nvPr/>
        </p:nvSpPr>
        <p:spPr bwMode="auto">
          <a:xfrm>
            <a:off x="1392238" y="4403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7009" name="Oval 17"/>
          <p:cNvSpPr>
            <a:spLocks noChangeArrowheads="1"/>
          </p:cNvSpPr>
          <p:nvPr/>
        </p:nvSpPr>
        <p:spPr bwMode="auto">
          <a:xfrm>
            <a:off x="1552575" y="3511550"/>
            <a:ext cx="269875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0" name="Oval 18"/>
          <p:cNvSpPr>
            <a:spLocks noChangeArrowheads="1"/>
          </p:cNvSpPr>
          <p:nvPr/>
        </p:nvSpPr>
        <p:spPr bwMode="auto">
          <a:xfrm>
            <a:off x="1482725" y="5187950"/>
            <a:ext cx="269875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1" name="Oval 19"/>
          <p:cNvSpPr>
            <a:spLocks noChangeArrowheads="1"/>
          </p:cNvSpPr>
          <p:nvPr/>
        </p:nvSpPr>
        <p:spPr bwMode="auto">
          <a:xfrm>
            <a:off x="1624013" y="3587750"/>
            <a:ext cx="128587" cy="635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2" name="Oval 20"/>
          <p:cNvSpPr>
            <a:spLocks noChangeArrowheads="1"/>
          </p:cNvSpPr>
          <p:nvPr/>
        </p:nvSpPr>
        <p:spPr bwMode="auto">
          <a:xfrm>
            <a:off x="1552575" y="5264150"/>
            <a:ext cx="130175" cy="635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013" name="Rectangle 21"/>
          <p:cNvSpPr>
            <a:spLocks noChangeArrowheads="1"/>
          </p:cNvSpPr>
          <p:nvPr/>
        </p:nvSpPr>
        <p:spPr bwMode="auto">
          <a:xfrm>
            <a:off x="1111250" y="326072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V1</a:t>
            </a:r>
          </a:p>
        </p:txBody>
      </p:sp>
      <p:sp>
        <p:nvSpPr>
          <p:cNvPr id="1237014" name="Rectangle 22"/>
          <p:cNvSpPr>
            <a:spLocks noChangeArrowheads="1"/>
          </p:cNvSpPr>
          <p:nvPr/>
        </p:nvSpPr>
        <p:spPr bwMode="auto">
          <a:xfrm>
            <a:off x="1111250" y="486092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V2</a:t>
            </a:r>
          </a:p>
        </p:txBody>
      </p:sp>
      <p:sp>
        <p:nvSpPr>
          <p:cNvPr id="1237015" name="Oval 23"/>
          <p:cNvSpPr>
            <a:spLocks noChangeArrowheads="1"/>
          </p:cNvSpPr>
          <p:nvPr/>
        </p:nvSpPr>
        <p:spPr bwMode="auto">
          <a:xfrm>
            <a:off x="7075488" y="3067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7016" name="Oval 24"/>
          <p:cNvSpPr>
            <a:spLocks noChangeArrowheads="1"/>
          </p:cNvSpPr>
          <p:nvPr/>
        </p:nvSpPr>
        <p:spPr bwMode="auto">
          <a:xfrm>
            <a:off x="7743825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7017" name="Oval 25"/>
          <p:cNvSpPr>
            <a:spLocks noChangeArrowheads="1"/>
          </p:cNvSpPr>
          <p:nvPr/>
        </p:nvSpPr>
        <p:spPr bwMode="auto">
          <a:xfrm>
            <a:off x="6407150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7018" name="Oval 26"/>
          <p:cNvSpPr>
            <a:spLocks noChangeArrowheads="1"/>
          </p:cNvSpPr>
          <p:nvPr/>
        </p:nvSpPr>
        <p:spPr bwMode="auto">
          <a:xfrm>
            <a:off x="6048375" y="4584700"/>
            <a:ext cx="341313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1237019" name="Oval 27"/>
          <p:cNvSpPr>
            <a:spLocks noChangeArrowheads="1"/>
          </p:cNvSpPr>
          <p:nvPr/>
        </p:nvSpPr>
        <p:spPr bwMode="auto">
          <a:xfrm>
            <a:off x="6757988" y="4591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1237020" name="Oval 28"/>
          <p:cNvSpPr>
            <a:spLocks noChangeArrowheads="1"/>
          </p:cNvSpPr>
          <p:nvPr/>
        </p:nvSpPr>
        <p:spPr bwMode="auto">
          <a:xfrm>
            <a:off x="5767388" y="5346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7021" name="Oval 29"/>
          <p:cNvSpPr>
            <a:spLocks noChangeArrowheads="1"/>
          </p:cNvSpPr>
          <p:nvPr/>
        </p:nvSpPr>
        <p:spPr bwMode="auto">
          <a:xfrm>
            <a:off x="7456488" y="4584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cxnSp>
        <p:nvCxnSpPr>
          <p:cNvPr id="1237022" name="AutoShape 30"/>
          <p:cNvCxnSpPr>
            <a:cxnSpLocks noChangeShapeType="1"/>
          </p:cNvCxnSpPr>
          <p:nvPr/>
        </p:nvCxnSpPr>
        <p:spPr bwMode="auto">
          <a:xfrm flipH="1">
            <a:off x="5861050" y="4876800"/>
            <a:ext cx="304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3" name="AutoShape 31"/>
          <p:cNvCxnSpPr>
            <a:cxnSpLocks noChangeShapeType="1"/>
          </p:cNvCxnSpPr>
          <p:nvPr/>
        </p:nvCxnSpPr>
        <p:spPr bwMode="auto">
          <a:xfrm flipH="1">
            <a:off x="6165850" y="4121150"/>
            <a:ext cx="3873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4" name="AutoShape 32"/>
          <p:cNvCxnSpPr>
            <a:cxnSpLocks noChangeShapeType="1"/>
          </p:cNvCxnSpPr>
          <p:nvPr/>
        </p:nvCxnSpPr>
        <p:spPr bwMode="auto">
          <a:xfrm>
            <a:off x="6553200" y="4121150"/>
            <a:ext cx="3810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5" name="AutoShape 33"/>
          <p:cNvCxnSpPr>
            <a:cxnSpLocks noChangeShapeType="1"/>
          </p:cNvCxnSpPr>
          <p:nvPr/>
        </p:nvCxnSpPr>
        <p:spPr bwMode="auto">
          <a:xfrm flipH="1">
            <a:off x="65532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6" name="AutoShape 34"/>
          <p:cNvCxnSpPr>
            <a:cxnSpLocks noChangeShapeType="1"/>
          </p:cNvCxnSpPr>
          <p:nvPr/>
        </p:nvCxnSpPr>
        <p:spPr bwMode="auto">
          <a:xfrm>
            <a:off x="72771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7027" name="AutoShape 35"/>
          <p:cNvCxnSpPr>
            <a:cxnSpLocks noChangeShapeType="1"/>
          </p:cNvCxnSpPr>
          <p:nvPr/>
        </p:nvCxnSpPr>
        <p:spPr bwMode="auto">
          <a:xfrm flipH="1">
            <a:off x="7689850" y="4121150"/>
            <a:ext cx="3111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7028" name="Text Box 36"/>
          <p:cNvSpPr txBox="1">
            <a:spLocks noChangeArrowheads="1"/>
          </p:cNvSpPr>
          <p:nvPr/>
        </p:nvSpPr>
        <p:spPr bwMode="auto">
          <a:xfrm>
            <a:off x="6259513" y="32893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29" name="Text Box 37"/>
          <p:cNvSpPr txBox="1">
            <a:spLocks noChangeArrowheads="1"/>
          </p:cNvSpPr>
          <p:nvPr/>
        </p:nvSpPr>
        <p:spPr bwMode="auto">
          <a:xfrm>
            <a:off x="7667625" y="32893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1237030" name="Text Box 38"/>
          <p:cNvSpPr txBox="1">
            <a:spLocks noChangeArrowheads="1"/>
          </p:cNvSpPr>
          <p:nvPr/>
        </p:nvSpPr>
        <p:spPr bwMode="auto">
          <a:xfrm>
            <a:off x="5838825" y="41275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31" name="Text Box 39"/>
          <p:cNvSpPr txBox="1">
            <a:spLocks noChangeArrowheads="1"/>
          </p:cNvSpPr>
          <p:nvPr/>
        </p:nvSpPr>
        <p:spPr bwMode="auto">
          <a:xfrm>
            <a:off x="6753225" y="41275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1237032" name="Text Box 40"/>
          <p:cNvSpPr txBox="1">
            <a:spLocks noChangeArrowheads="1"/>
          </p:cNvSpPr>
          <p:nvPr/>
        </p:nvSpPr>
        <p:spPr bwMode="auto">
          <a:xfrm>
            <a:off x="7245350" y="41275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1237033" name="Text Box 41"/>
          <p:cNvSpPr txBox="1">
            <a:spLocks noChangeArrowheads="1"/>
          </p:cNvSpPr>
          <p:nvPr/>
        </p:nvSpPr>
        <p:spPr bwMode="auto">
          <a:xfrm>
            <a:off x="5486400" y="49657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1993104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8FA361-939A-4259-93F1-745BA9E8FC1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Example with many deformable objects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HK" altLang="en-US" dirty="0"/>
              <a:t>Niagara chairs</a:t>
            </a:r>
          </a:p>
          <a:p>
            <a:pPr lvl="1"/>
            <a:r>
              <a:rPr lang="en-HK" altLang="en-US" dirty="0">
                <a:hlinkClick r:id="rId3"/>
              </a:rPr>
              <a:t>https://www.youtube.com/watch?v=tT81VPk_ukU</a:t>
            </a:r>
            <a:endParaRPr lang="en-HK" altLang="en-US" dirty="0"/>
          </a:p>
          <a:p>
            <a:r>
              <a:rPr lang="en-HK" altLang="en-US" dirty="0"/>
              <a:t>Recycling bottle</a:t>
            </a:r>
          </a:p>
          <a:p>
            <a:pPr lvl="1"/>
            <a:r>
              <a:rPr lang="en-US" altLang="en-US" dirty="0">
                <a:hlinkClick r:id="rId4"/>
              </a:rPr>
              <a:t>http://www.cs.cornell.edu/%7Edjames/bottledWater/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0727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8AE3F-2569-4F48-92EB-14C9DFCD06E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BSP Tree</a:t>
            </a:r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Can place element by doing front/back tests</a:t>
            </a:r>
          </a:p>
        </p:txBody>
      </p:sp>
      <p:sp>
        <p:nvSpPr>
          <p:cNvPr id="1239063" name="Line 23"/>
          <p:cNvSpPr>
            <a:spLocks noChangeShapeType="1"/>
          </p:cNvSpPr>
          <p:nvPr/>
        </p:nvSpPr>
        <p:spPr bwMode="auto">
          <a:xfrm>
            <a:off x="2332038" y="4302125"/>
            <a:ext cx="631825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4" name="Line 24"/>
          <p:cNvSpPr>
            <a:spLocks noChangeShapeType="1"/>
          </p:cNvSpPr>
          <p:nvPr/>
        </p:nvSpPr>
        <p:spPr bwMode="auto">
          <a:xfrm>
            <a:off x="1266825" y="4038600"/>
            <a:ext cx="9144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5" name="Rectangle 25"/>
          <p:cNvSpPr>
            <a:spLocks noChangeArrowheads="1"/>
          </p:cNvSpPr>
          <p:nvPr/>
        </p:nvSpPr>
        <p:spPr bwMode="auto">
          <a:xfrm>
            <a:off x="1208088" y="3136900"/>
            <a:ext cx="3914775" cy="241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6" name="Line 26"/>
          <p:cNvSpPr>
            <a:spLocks noChangeShapeType="1"/>
          </p:cNvSpPr>
          <p:nvPr/>
        </p:nvSpPr>
        <p:spPr bwMode="auto">
          <a:xfrm>
            <a:off x="2251075" y="342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7" name="Line 27"/>
          <p:cNvSpPr>
            <a:spLocks noChangeShapeType="1"/>
          </p:cNvSpPr>
          <p:nvPr/>
        </p:nvSpPr>
        <p:spPr bwMode="auto">
          <a:xfrm>
            <a:off x="1828800" y="4191000"/>
            <a:ext cx="9842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8" name="Line 28"/>
          <p:cNvSpPr>
            <a:spLocks noChangeShapeType="1"/>
          </p:cNvSpPr>
          <p:nvPr/>
        </p:nvSpPr>
        <p:spPr bwMode="auto">
          <a:xfrm flipH="1">
            <a:off x="2884488" y="3962400"/>
            <a:ext cx="420687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69" name="Line 29"/>
          <p:cNvSpPr>
            <a:spLocks noChangeShapeType="1"/>
          </p:cNvSpPr>
          <p:nvPr/>
        </p:nvSpPr>
        <p:spPr bwMode="auto">
          <a:xfrm>
            <a:off x="1687513" y="4724400"/>
            <a:ext cx="352425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0" name="Line 30"/>
          <p:cNvSpPr>
            <a:spLocks noChangeShapeType="1"/>
          </p:cNvSpPr>
          <p:nvPr/>
        </p:nvSpPr>
        <p:spPr bwMode="auto">
          <a:xfrm>
            <a:off x="3798888" y="4495800"/>
            <a:ext cx="1397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1" name="Line 31"/>
          <p:cNvSpPr>
            <a:spLocks noChangeShapeType="1"/>
          </p:cNvSpPr>
          <p:nvPr/>
        </p:nvSpPr>
        <p:spPr bwMode="auto">
          <a:xfrm>
            <a:off x="4291013" y="3733800"/>
            <a:ext cx="350837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2" name="Rectangle 32"/>
          <p:cNvSpPr>
            <a:spLocks noChangeArrowheads="1"/>
          </p:cNvSpPr>
          <p:nvPr/>
        </p:nvSpPr>
        <p:spPr bwMode="auto">
          <a:xfrm>
            <a:off x="3221038" y="3641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1239073" name="Rectangle 33"/>
          <p:cNvSpPr>
            <a:spLocks noChangeArrowheads="1"/>
          </p:cNvSpPr>
          <p:nvPr/>
        </p:nvSpPr>
        <p:spPr bwMode="auto">
          <a:xfrm>
            <a:off x="1954213" y="31845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1239074" name="Rectangle 34"/>
          <p:cNvSpPr>
            <a:spLocks noChangeArrowheads="1"/>
          </p:cNvSpPr>
          <p:nvPr/>
        </p:nvSpPr>
        <p:spPr bwMode="auto">
          <a:xfrm>
            <a:off x="4276725" y="341312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1239075" name="Rectangle 35"/>
          <p:cNvSpPr>
            <a:spLocks noChangeArrowheads="1"/>
          </p:cNvSpPr>
          <p:nvPr/>
        </p:nvSpPr>
        <p:spPr bwMode="auto">
          <a:xfrm>
            <a:off x="1533525" y="379412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1239076" name="Rectangle 36"/>
          <p:cNvSpPr>
            <a:spLocks noChangeArrowheads="1"/>
          </p:cNvSpPr>
          <p:nvPr/>
        </p:nvSpPr>
        <p:spPr bwMode="auto">
          <a:xfrm>
            <a:off x="3502025" y="41751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sp>
        <p:nvSpPr>
          <p:cNvPr id="1239077" name="Rectangle 37"/>
          <p:cNvSpPr>
            <a:spLocks noChangeArrowheads="1"/>
          </p:cNvSpPr>
          <p:nvPr/>
        </p:nvSpPr>
        <p:spPr bwMode="auto">
          <a:xfrm>
            <a:off x="1392238" y="4403725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1239078" name="Line 38"/>
          <p:cNvSpPr>
            <a:spLocks noChangeShapeType="1"/>
          </p:cNvSpPr>
          <p:nvPr/>
        </p:nvSpPr>
        <p:spPr bwMode="auto">
          <a:xfrm flipH="1">
            <a:off x="2251075" y="3124200"/>
            <a:ext cx="1617663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9" name="Line 39"/>
          <p:cNvSpPr>
            <a:spLocks noChangeShapeType="1"/>
          </p:cNvSpPr>
          <p:nvPr/>
        </p:nvSpPr>
        <p:spPr bwMode="auto">
          <a:xfrm>
            <a:off x="2251075" y="31242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0" name="Rectangle 40"/>
          <p:cNvSpPr>
            <a:spLocks noChangeArrowheads="1"/>
          </p:cNvSpPr>
          <p:nvPr/>
        </p:nvSpPr>
        <p:spPr bwMode="auto">
          <a:xfrm>
            <a:off x="2447925" y="39465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1239081" name="Line 41"/>
          <p:cNvSpPr>
            <a:spLocks noChangeShapeType="1"/>
          </p:cNvSpPr>
          <p:nvPr/>
        </p:nvSpPr>
        <p:spPr bwMode="auto">
          <a:xfrm>
            <a:off x="1195388" y="40386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2" name="Line 42"/>
          <p:cNvSpPr>
            <a:spLocks noChangeShapeType="1"/>
          </p:cNvSpPr>
          <p:nvPr/>
        </p:nvSpPr>
        <p:spPr bwMode="auto">
          <a:xfrm flipH="1" flipV="1">
            <a:off x="2039938" y="3733800"/>
            <a:ext cx="211137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3" name="Line 43"/>
          <p:cNvSpPr>
            <a:spLocks noChangeShapeType="1"/>
          </p:cNvSpPr>
          <p:nvPr/>
        </p:nvSpPr>
        <p:spPr bwMode="auto">
          <a:xfrm flipH="1" flipV="1">
            <a:off x="3516313" y="3276600"/>
            <a:ext cx="141287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4" name="Line 44"/>
          <p:cNvSpPr>
            <a:spLocks noChangeShapeType="1"/>
          </p:cNvSpPr>
          <p:nvPr/>
        </p:nvSpPr>
        <p:spPr bwMode="auto">
          <a:xfrm>
            <a:off x="3883025" y="3148013"/>
            <a:ext cx="1250950" cy="1881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5" name="Line 45"/>
          <p:cNvSpPr>
            <a:spLocks noChangeShapeType="1"/>
          </p:cNvSpPr>
          <p:nvPr/>
        </p:nvSpPr>
        <p:spPr bwMode="auto">
          <a:xfrm flipH="1">
            <a:off x="4572000" y="4495800"/>
            <a:ext cx="211138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6" name="Line 46"/>
          <p:cNvSpPr>
            <a:spLocks noChangeShapeType="1"/>
          </p:cNvSpPr>
          <p:nvPr/>
        </p:nvSpPr>
        <p:spPr bwMode="auto">
          <a:xfrm flipH="1">
            <a:off x="1406525" y="4114800"/>
            <a:ext cx="69850" cy="2286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7" name="Line 47"/>
          <p:cNvSpPr>
            <a:spLocks noChangeShapeType="1"/>
          </p:cNvSpPr>
          <p:nvPr/>
        </p:nvSpPr>
        <p:spPr bwMode="auto">
          <a:xfrm flipH="1">
            <a:off x="1617663" y="4953000"/>
            <a:ext cx="211137" cy="1524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8" name="Line 48"/>
          <p:cNvSpPr>
            <a:spLocks noChangeShapeType="1"/>
          </p:cNvSpPr>
          <p:nvPr/>
        </p:nvSpPr>
        <p:spPr bwMode="auto">
          <a:xfrm>
            <a:off x="3587750" y="3581400"/>
            <a:ext cx="422275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9" name="Line 49"/>
          <p:cNvSpPr>
            <a:spLocks noChangeShapeType="1"/>
          </p:cNvSpPr>
          <p:nvPr/>
        </p:nvSpPr>
        <p:spPr bwMode="auto">
          <a:xfrm flipH="1">
            <a:off x="3727450" y="5181600"/>
            <a:ext cx="211138" cy="76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7075488" y="3067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1</a:t>
            </a: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7743825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3</a:t>
            </a: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6407150" y="3829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2</a:t>
            </a: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6048375" y="4584700"/>
            <a:ext cx="341313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4a</a:t>
            </a:r>
          </a:p>
        </p:txBody>
      </p: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6757988" y="459105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4b</a:t>
            </a:r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5767388" y="5346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6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456488" y="4584700"/>
            <a:ext cx="339725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0" hangingPunct="0"/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5</a:t>
            </a:r>
          </a:p>
        </p:txBody>
      </p:sp>
      <p:cxnSp>
        <p:nvCxnSpPr>
          <p:cNvPr id="59" name="AutoShape 30"/>
          <p:cNvCxnSpPr>
            <a:cxnSpLocks noChangeShapeType="1"/>
          </p:cNvCxnSpPr>
          <p:nvPr/>
        </p:nvCxnSpPr>
        <p:spPr bwMode="auto">
          <a:xfrm flipH="1">
            <a:off x="5861050" y="4876800"/>
            <a:ext cx="3048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1"/>
          <p:cNvCxnSpPr>
            <a:cxnSpLocks noChangeShapeType="1"/>
          </p:cNvCxnSpPr>
          <p:nvPr/>
        </p:nvCxnSpPr>
        <p:spPr bwMode="auto">
          <a:xfrm flipH="1">
            <a:off x="6165850" y="4121150"/>
            <a:ext cx="3873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2"/>
          <p:cNvCxnSpPr>
            <a:cxnSpLocks noChangeShapeType="1"/>
          </p:cNvCxnSpPr>
          <p:nvPr/>
        </p:nvCxnSpPr>
        <p:spPr bwMode="auto">
          <a:xfrm>
            <a:off x="6553200" y="4121150"/>
            <a:ext cx="3810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33"/>
          <p:cNvCxnSpPr>
            <a:cxnSpLocks noChangeShapeType="1"/>
          </p:cNvCxnSpPr>
          <p:nvPr/>
        </p:nvCxnSpPr>
        <p:spPr bwMode="auto">
          <a:xfrm flipH="1">
            <a:off x="65532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34"/>
          <p:cNvCxnSpPr>
            <a:cxnSpLocks noChangeShapeType="1"/>
          </p:cNvCxnSpPr>
          <p:nvPr/>
        </p:nvCxnSpPr>
        <p:spPr bwMode="auto">
          <a:xfrm>
            <a:off x="7277100" y="3359150"/>
            <a:ext cx="723900" cy="469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35"/>
          <p:cNvCxnSpPr>
            <a:cxnSpLocks noChangeShapeType="1"/>
          </p:cNvCxnSpPr>
          <p:nvPr/>
        </p:nvCxnSpPr>
        <p:spPr bwMode="auto">
          <a:xfrm flipH="1">
            <a:off x="7689850" y="4121150"/>
            <a:ext cx="31115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6259513" y="32893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7667625" y="32893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5838825" y="41275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6753225" y="41275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back</a:t>
            </a: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7245350" y="41275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5486400" y="4965700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0" hangingPunct="0"/>
            <a:r>
              <a:rPr lang="en-US" altLang="en-US" sz="1600">
                <a:latin typeface="Times New Roman" panose="02020603050405020304" pitchFamily="18" charset="0"/>
                <a:ea typeface="新細明體" panose="02020500000000000000" pitchFamily="18" charset="-120"/>
                <a:cs typeface="Times New Roman (Hebrew)" charset="-79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0768716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68399-512D-494B-B272-DFB30BB588D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/>
              <a:t>Traditional SP Summary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02063"/>
            <a:ext cx="8839200" cy="15049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kd</a:t>
            </a:r>
            <a:r>
              <a:rPr lang="en-US" altLang="en-US" dirty="0"/>
              <a:t>-tree is a special case of BSP tree)</a:t>
            </a:r>
          </a:p>
        </p:txBody>
      </p:sp>
      <p:grpSp>
        <p:nvGrpSpPr>
          <p:cNvPr id="1241092" name="Group 4"/>
          <p:cNvGrpSpPr>
            <a:grpSpLocks/>
          </p:cNvGrpSpPr>
          <p:nvPr/>
        </p:nvGrpSpPr>
        <p:grpSpPr bwMode="auto">
          <a:xfrm>
            <a:off x="587375" y="1676400"/>
            <a:ext cx="7923213" cy="1905000"/>
            <a:chOff x="85" y="1196"/>
            <a:chExt cx="5407" cy="1200"/>
          </a:xfrm>
        </p:grpSpPr>
        <p:grpSp>
          <p:nvGrpSpPr>
            <p:cNvPr id="1241093" name="Group 5"/>
            <p:cNvGrpSpPr>
              <a:grpSpLocks/>
            </p:cNvGrpSpPr>
            <p:nvPr/>
          </p:nvGrpSpPr>
          <p:grpSpPr bwMode="auto">
            <a:xfrm>
              <a:off x="85" y="1213"/>
              <a:ext cx="1584" cy="1183"/>
              <a:chOff x="215" y="1202"/>
              <a:chExt cx="1584" cy="1183"/>
            </a:xfrm>
          </p:grpSpPr>
          <p:sp>
            <p:nvSpPr>
              <p:cNvPr id="1241094" name="Rectangle 6"/>
              <p:cNvSpPr>
                <a:spLocks noChangeArrowheads="1"/>
              </p:cNvSpPr>
              <p:nvPr/>
            </p:nvSpPr>
            <p:spPr bwMode="auto">
              <a:xfrm>
                <a:off x="551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5" name="Line 7"/>
              <p:cNvSpPr>
                <a:spLocks noChangeShapeType="1"/>
              </p:cNvSpPr>
              <p:nvPr/>
            </p:nvSpPr>
            <p:spPr bwMode="auto">
              <a:xfrm>
                <a:off x="647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6" name="Line 8"/>
              <p:cNvSpPr>
                <a:spLocks noChangeShapeType="1"/>
              </p:cNvSpPr>
              <p:nvPr/>
            </p:nvSpPr>
            <p:spPr bwMode="auto">
              <a:xfrm>
                <a:off x="743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7" name="Line 9"/>
              <p:cNvSpPr>
                <a:spLocks noChangeShapeType="1"/>
              </p:cNvSpPr>
              <p:nvPr/>
            </p:nvSpPr>
            <p:spPr bwMode="auto">
              <a:xfrm>
                <a:off x="839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8" name="Line 10"/>
              <p:cNvSpPr>
                <a:spLocks noChangeShapeType="1"/>
              </p:cNvSpPr>
              <p:nvPr/>
            </p:nvSpPr>
            <p:spPr bwMode="auto">
              <a:xfrm>
                <a:off x="93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99" name="Line 11"/>
              <p:cNvSpPr>
                <a:spLocks noChangeShapeType="1"/>
              </p:cNvSpPr>
              <p:nvPr/>
            </p:nvSpPr>
            <p:spPr bwMode="auto">
              <a:xfrm>
                <a:off x="1031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0" name="Line 12"/>
              <p:cNvSpPr>
                <a:spLocks noChangeShapeType="1"/>
              </p:cNvSpPr>
              <p:nvPr/>
            </p:nvSpPr>
            <p:spPr bwMode="auto">
              <a:xfrm>
                <a:off x="1127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1" name="Line 13"/>
              <p:cNvSpPr>
                <a:spLocks noChangeShapeType="1"/>
              </p:cNvSpPr>
              <p:nvPr/>
            </p:nvSpPr>
            <p:spPr bwMode="auto">
              <a:xfrm>
                <a:off x="1223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2" name="Line 14"/>
              <p:cNvSpPr>
                <a:spLocks noChangeShapeType="1"/>
              </p:cNvSpPr>
              <p:nvPr/>
            </p:nvSpPr>
            <p:spPr bwMode="auto">
              <a:xfrm>
                <a:off x="1319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3" name="Line 15"/>
              <p:cNvSpPr>
                <a:spLocks noChangeShapeType="1"/>
              </p:cNvSpPr>
              <p:nvPr/>
            </p:nvSpPr>
            <p:spPr bwMode="auto">
              <a:xfrm>
                <a:off x="141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4" name="Line 16"/>
              <p:cNvSpPr>
                <a:spLocks noChangeShapeType="1"/>
              </p:cNvSpPr>
              <p:nvPr/>
            </p:nvSpPr>
            <p:spPr bwMode="auto">
              <a:xfrm>
                <a:off x="551" y="129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5" name="Line 17"/>
              <p:cNvSpPr>
                <a:spLocks noChangeShapeType="1"/>
              </p:cNvSpPr>
              <p:nvPr/>
            </p:nvSpPr>
            <p:spPr bwMode="auto">
              <a:xfrm>
                <a:off x="551" y="139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6" name="Line 18"/>
              <p:cNvSpPr>
                <a:spLocks noChangeShapeType="1"/>
              </p:cNvSpPr>
              <p:nvPr/>
            </p:nvSpPr>
            <p:spPr bwMode="auto">
              <a:xfrm>
                <a:off x="551" y="149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7" name="Line 19"/>
              <p:cNvSpPr>
                <a:spLocks noChangeShapeType="1"/>
              </p:cNvSpPr>
              <p:nvPr/>
            </p:nvSpPr>
            <p:spPr bwMode="auto">
              <a:xfrm>
                <a:off x="551" y="158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8" name="Line 20"/>
              <p:cNvSpPr>
                <a:spLocks noChangeShapeType="1"/>
              </p:cNvSpPr>
              <p:nvPr/>
            </p:nvSpPr>
            <p:spPr bwMode="auto">
              <a:xfrm>
                <a:off x="551" y="168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09" name="Line 21"/>
              <p:cNvSpPr>
                <a:spLocks noChangeShapeType="1"/>
              </p:cNvSpPr>
              <p:nvPr/>
            </p:nvSpPr>
            <p:spPr bwMode="auto">
              <a:xfrm>
                <a:off x="551" y="177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0" name="Line 22"/>
              <p:cNvSpPr>
                <a:spLocks noChangeShapeType="1"/>
              </p:cNvSpPr>
              <p:nvPr/>
            </p:nvSpPr>
            <p:spPr bwMode="auto">
              <a:xfrm>
                <a:off x="551" y="187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1" name="Line 23"/>
              <p:cNvSpPr>
                <a:spLocks noChangeShapeType="1"/>
              </p:cNvSpPr>
              <p:nvPr/>
            </p:nvSpPr>
            <p:spPr bwMode="auto">
              <a:xfrm>
                <a:off x="551" y="197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2" name="Line 24"/>
              <p:cNvSpPr>
                <a:spLocks noChangeShapeType="1"/>
              </p:cNvSpPr>
              <p:nvPr/>
            </p:nvSpPr>
            <p:spPr bwMode="auto">
              <a:xfrm>
                <a:off x="551" y="206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3" name="Text Box 25"/>
              <p:cNvSpPr txBox="1">
                <a:spLocks noChangeArrowheads="1"/>
              </p:cNvSpPr>
              <p:nvPr/>
            </p:nvSpPr>
            <p:spPr bwMode="auto">
              <a:xfrm>
                <a:off x="215" y="2135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Uniform Spatial Sub</a:t>
                </a:r>
              </a:p>
            </p:txBody>
          </p:sp>
        </p:grpSp>
        <p:grpSp>
          <p:nvGrpSpPr>
            <p:cNvPr id="1241114" name="Group 26"/>
            <p:cNvGrpSpPr>
              <a:grpSpLocks/>
            </p:cNvGrpSpPr>
            <p:nvPr/>
          </p:nvGrpSpPr>
          <p:grpSpPr bwMode="auto">
            <a:xfrm>
              <a:off x="1629" y="1202"/>
              <a:ext cx="1271" cy="1183"/>
              <a:chOff x="1663" y="1202"/>
              <a:chExt cx="1271" cy="1183"/>
            </a:xfrm>
          </p:grpSpPr>
          <p:sp>
            <p:nvSpPr>
              <p:cNvPr id="1241115" name="Rectangle 27"/>
              <p:cNvSpPr>
                <a:spLocks noChangeArrowheads="1"/>
              </p:cNvSpPr>
              <p:nvPr/>
            </p:nvSpPr>
            <p:spPr bwMode="auto">
              <a:xfrm>
                <a:off x="1799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6" name="Rectangle 28"/>
              <p:cNvSpPr>
                <a:spLocks noChangeArrowheads="1"/>
              </p:cNvSpPr>
              <p:nvPr/>
            </p:nvSpPr>
            <p:spPr bwMode="auto">
              <a:xfrm>
                <a:off x="1799" y="1202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7" name="Rectangle 29"/>
              <p:cNvSpPr>
                <a:spLocks noChangeArrowheads="1"/>
              </p:cNvSpPr>
              <p:nvPr/>
            </p:nvSpPr>
            <p:spPr bwMode="auto">
              <a:xfrm>
                <a:off x="2279" y="1682"/>
                <a:ext cx="480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8" name="Rectangle 30"/>
              <p:cNvSpPr>
                <a:spLocks noChangeArrowheads="1"/>
              </p:cNvSpPr>
              <p:nvPr/>
            </p:nvSpPr>
            <p:spPr bwMode="auto">
              <a:xfrm>
                <a:off x="2279" y="168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19" name="Rectangle 31"/>
              <p:cNvSpPr>
                <a:spLocks noChangeArrowheads="1"/>
              </p:cNvSpPr>
              <p:nvPr/>
            </p:nvSpPr>
            <p:spPr bwMode="auto">
              <a:xfrm>
                <a:off x="2519" y="1922"/>
                <a:ext cx="24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0" name="Line 32"/>
              <p:cNvSpPr>
                <a:spLocks noChangeShapeType="1"/>
              </p:cNvSpPr>
              <p:nvPr/>
            </p:nvSpPr>
            <p:spPr bwMode="auto">
              <a:xfrm>
                <a:off x="2639" y="192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1" name="Line 33"/>
              <p:cNvSpPr>
                <a:spLocks noChangeShapeType="1"/>
              </p:cNvSpPr>
              <p:nvPr/>
            </p:nvSpPr>
            <p:spPr bwMode="auto">
              <a:xfrm>
                <a:off x="2519" y="203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2" name="Text Box 34"/>
              <p:cNvSpPr txBox="1">
                <a:spLocks noChangeArrowheads="1"/>
              </p:cNvSpPr>
              <p:nvPr/>
            </p:nvSpPr>
            <p:spPr bwMode="auto">
              <a:xfrm>
                <a:off x="1663" y="2135"/>
                <a:ext cx="12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 dirty="0" err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Quadtree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/Octree</a:t>
                </a:r>
              </a:p>
            </p:txBody>
          </p:sp>
        </p:grpSp>
        <p:grpSp>
          <p:nvGrpSpPr>
            <p:cNvPr id="1241123" name="Group 35"/>
            <p:cNvGrpSpPr>
              <a:grpSpLocks/>
            </p:cNvGrpSpPr>
            <p:nvPr/>
          </p:nvGrpSpPr>
          <p:grpSpPr bwMode="auto">
            <a:xfrm>
              <a:off x="3044" y="1207"/>
              <a:ext cx="1152" cy="1183"/>
              <a:chOff x="2999" y="1202"/>
              <a:chExt cx="1152" cy="1183"/>
            </a:xfrm>
          </p:grpSpPr>
          <p:sp>
            <p:nvSpPr>
              <p:cNvPr id="1241124" name="Rectangle 36"/>
              <p:cNvSpPr>
                <a:spLocks noChangeArrowheads="1"/>
              </p:cNvSpPr>
              <p:nvPr/>
            </p:nvSpPr>
            <p:spPr bwMode="auto">
              <a:xfrm>
                <a:off x="3047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5" name="Line 37"/>
              <p:cNvSpPr>
                <a:spLocks noChangeShapeType="1"/>
              </p:cNvSpPr>
              <p:nvPr/>
            </p:nvSpPr>
            <p:spPr bwMode="auto">
              <a:xfrm>
                <a:off x="3335" y="120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6" name="Line 38"/>
              <p:cNvSpPr>
                <a:spLocks noChangeShapeType="1"/>
              </p:cNvSpPr>
              <p:nvPr/>
            </p:nvSpPr>
            <p:spPr bwMode="auto">
              <a:xfrm>
                <a:off x="3335" y="153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7" name="Line 39"/>
              <p:cNvSpPr>
                <a:spLocks noChangeShapeType="1"/>
              </p:cNvSpPr>
              <p:nvPr/>
            </p:nvSpPr>
            <p:spPr bwMode="auto">
              <a:xfrm flipV="1">
                <a:off x="3719" y="120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8" name="Line 40"/>
              <p:cNvSpPr>
                <a:spLocks noChangeShapeType="1"/>
              </p:cNvSpPr>
              <p:nvPr/>
            </p:nvSpPr>
            <p:spPr bwMode="auto">
              <a:xfrm>
                <a:off x="3623" y="153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29" name="Line 41"/>
              <p:cNvSpPr>
                <a:spLocks noChangeShapeType="1"/>
              </p:cNvSpPr>
              <p:nvPr/>
            </p:nvSpPr>
            <p:spPr bwMode="auto">
              <a:xfrm>
                <a:off x="3623" y="187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0" name="Line 42"/>
              <p:cNvSpPr>
                <a:spLocks noChangeShapeType="1"/>
              </p:cNvSpPr>
              <p:nvPr/>
            </p:nvSpPr>
            <p:spPr bwMode="auto">
              <a:xfrm>
                <a:off x="3911" y="187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1" name="Text Box 43"/>
              <p:cNvSpPr txBox="1">
                <a:spLocks noChangeArrowheads="1"/>
              </p:cNvSpPr>
              <p:nvPr/>
            </p:nvSpPr>
            <p:spPr bwMode="auto">
              <a:xfrm>
                <a:off x="2999" y="2135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kd-tree</a:t>
                </a:r>
              </a:p>
            </p:txBody>
          </p:sp>
        </p:grpSp>
        <p:grpSp>
          <p:nvGrpSpPr>
            <p:cNvPr id="1241132" name="Group 44"/>
            <p:cNvGrpSpPr>
              <a:grpSpLocks/>
            </p:cNvGrpSpPr>
            <p:nvPr/>
          </p:nvGrpSpPr>
          <p:grpSpPr bwMode="auto">
            <a:xfrm>
              <a:off x="4340" y="1196"/>
              <a:ext cx="1152" cy="1183"/>
              <a:chOff x="4199" y="1202"/>
              <a:chExt cx="1152" cy="1183"/>
            </a:xfrm>
          </p:grpSpPr>
          <p:sp>
            <p:nvSpPr>
              <p:cNvPr id="1241133" name="Rectangle 45"/>
              <p:cNvSpPr>
                <a:spLocks noChangeArrowheads="1"/>
              </p:cNvSpPr>
              <p:nvPr/>
            </p:nvSpPr>
            <p:spPr bwMode="auto">
              <a:xfrm>
                <a:off x="4295" y="1202"/>
                <a:ext cx="960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4" name="Line 46"/>
              <p:cNvSpPr>
                <a:spLocks noChangeShapeType="1"/>
              </p:cNvSpPr>
              <p:nvPr/>
            </p:nvSpPr>
            <p:spPr bwMode="auto">
              <a:xfrm flipV="1">
                <a:off x="4295" y="120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5" name="Line 47"/>
              <p:cNvSpPr>
                <a:spLocks noChangeShapeType="1"/>
              </p:cNvSpPr>
              <p:nvPr/>
            </p:nvSpPr>
            <p:spPr bwMode="auto">
              <a:xfrm>
                <a:off x="4727" y="1538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6" name="Line 48"/>
              <p:cNvSpPr>
                <a:spLocks noChangeShapeType="1"/>
              </p:cNvSpPr>
              <p:nvPr/>
            </p:nvSpPr>
            <p:spPr bwMode="auto">
              <a:xfrm flipH="1">
                <a:off x="4679" y="1634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7" name="Line 49"/>
              <p:cNvSpPr>
                <a:spLocks noChangeShapeType="1"/>
              </p:cNvSpPr>
              <p:nvPr/>
            </p:nvSpPr>
            <p:spPr bwMode="auto">
              <a:xfrm flipH="1" flipV="1">
                <a:off x="4823" y="197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8" name="Line 50"/>
              <p:cNvSpPr>
                <a:spLocks noChangeShapeType="1"/>
              </p:cNvSpPr>
              <p:nvPr/>
            </p:nvSpPr>
            <p:spPr bwMode="auto">
              <a:xfrm flipV="1">
                <a:off x="5055" y="1922"/>
                <a:ext cx="200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9" name="Text Box 51"/>
              <p:cNvSpPr txBox="1">
                <a:spLocks noChangeArrowheads="1"/>
              </p:cNvSpPr>
              <p:nvPr/>
            </p:nvSpPr>
            <p:spPr bwMode="auto">
              <a:xfrm>
                <a:off x="4199" y="2135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TW" sz="2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BSP tree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2857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2E80A-EF68-41E5-8746-44B63E6E251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Collision Detection Summary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929188"/>
          </a:xfrm>
          <a:ln/>
        </p:spPr>
        <p:txBody>
          <a:bodyPr/>
          <a:lstStyle/>
          <a:p>
            <a:r>
              <a:rPr lang="en-US" altLang="en-US" sz="2800"/>
              <a:t>Testing</a:t>
            </a:r>
          </a:p>
          <a:p>
            <a:pPr lvl="1"/>
            <a:r>
              <a:rPr lang="en-US" altLang="en-US" sz="2400"/>
              <a:t>Overlap</a:t>
            </a:r>
          </a:p>
          <a:p>
            <a:pPr lvl="1"/>
            <a:r>
              <a:rPr lang="en-US" altLang="en-US" sz="2400"/>
              <a:t>Intersection (prediction)</a:t>
            </a:r>
          </a:p>
          <a:p>
            <a:r>
              <a:rPr lang="en-US" altLang="en-US" sz="2800"/>
              <a:t>Control complexity</a:t>
            </a:r>
          </a:p>
          <a:p>
            <a:pPr lvl="1"/>
            <a:r>
              <a:rPr lang="en-US" altLang="en-US" sz="2400"/>
              <a:t>Shape with bounding volume</a:t>
            </a:r>
          </a:p>
          <a:p>
            <a:pPr lvl="2"/>
            <a:r>
              <a:rPr lang="en-US" altLang="en-US" sz="2000"/>
              <a:t>Could be hierarchical</a:t>
            </a:r>
          </a:p>
          <a:p>
            <a:pPr lvl="1"/>
            <a:r>
              <a:rPr lang="en-US" altLang="en-US" sz="2400"/>
              <a:t>Number with cells or sweeping </a:t>
            </a:r>
          </a:p>
          <a:p>
            <a:r>
              <a:rPr lang="en-US" altLang="en-US" sz="2800"/>
              <a:t>Handle collision (before, collision, after)</a:t>
            </a:r>
          </a:p>
          <a:p>
            <a:r>
              <a:rPr lang="en-US" altLang="en-US" sz="2800"/>
              <a:t>Advanced Space Partitioning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546021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GPGPU and Physics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736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8E6FB-AAD5-49DD-87B4-38B2D3BBA3B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5298" name="Rectangle 2"/>
          <p:cNvSpPr>
            <a:spLocks noChangeArrowheads="1"/>
          </p:cNvSpPr>
          <p:nvPr/>
        </p:nvSpPr>
        <p:spPr bwMode="auto">
          <a:xfrm>
            <a:off x="6553200" y="2571750"/>
            <a:ext cx="1576388" cy="14097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IE" altLang="en-US" sz="2400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Solve Collisions</a:t>
            </a:r>
            <a:endParaRPr lang="en-US" altLang="en-US" sz="2400">
              <a:solidFill>
                <a:srgbClr val="000000"/>
              </a:solidFill>
              <a:latin typeface="Myriad Web" pitchFamily="34" charset="0"/>
              <a:ea typeface="Geneva" pitchFamily="-28" charset="-128"/>
            </a:endParaRPr>
          </a:p>
        </p:txBody>
      </p:sp>
      <p:sp>
        <p:nvSpPr>
          <p:cNvPr id="1335299" name="Rectangle 3"/>
          <p:cNvSpPr>
            <a:spLocks noChangeArrowheads="1"/>
          </p:cNvSpPr>
          <p:nvPr/>
        </p:nvSpPr>
        <p:spPr bwMode="auto">
          <a:xfrm>
            <a:off x="1125538" y="2587625"/>
            <a:ext cx="1557337" cy="1376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IE" altLang="en-US" sz="2000" b="1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Integrate</a:t>
            </a:r>
            <a:endParaRPr lang="en-US" altLang="en-US" sz="2000" b="1">
              <a:solidFill>
                <a:srgbClr val="000000"/>
              </a:solidFill>
              <a:latin typeface="Myriad Web" pitchFamily="34" charset="0"/>
              <a:ea typeface="Geneva" pitchFamily="-28" charset="-128"/>
            </a:endParaRPr>
          </a:p>
        </p:txBody>
      </p:sp>
      <p:sp>
        <p:nvSpPr>
          <p:cNvPr id="1335300" name="Rectangle 4"/>
          <p:cNvSpPr>
            <a:spLocks noChangeArrowheads="1"/>
          </p:cNvSpPr>
          <p:nvPr/>
        </p:nvSpPr>
        <p:spPr bwMode="auto">
          <a:xfrm>
            <a:off x="3798888" y="2571750"/>
            <a:ext cx="1514475" cy="1409700"/>
          </a:xfrm>
          <a:prstGeom prst="rect">
            <a:avLst/>
          </a:prstGeom>
          <a:solidFill>
            <a:srgbClr val="FFA8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 anchor="ctr" anchorCtr="1"/>
          <a:lstStyle/>
          <a:p>
            <a:pPr algn="ctr" eaLnBrk="0" hangingPunct="0"/>
            <a:r>
              <a:rPr lang="en-US" altLang="en-US" sz="2000" b="1">
                <a:solidFill>
                  <a:srgbClr val="000000"/>
                </a:solidFill>
                <a:latin typeface="Myriad Web" pitchFamily="34" charset="0"/>
                <a:ea typeface="Geneva" pitchFamily="-28" charset="-128"/>
              </a:rPr>
              <a:t>Collide</a:t>
            </a:r>
          </a:p>
        </p:txBody>
      </p:sp>
      <p:cxnSp>
        <p:nvCxnSpPr>
          <p:cNvPr id="1335301" name="AutoShape 5"/>
          <p:cNvCxnSpPr>
            <a:cxnSpLocks noChangeShapeType="1"/>
          </p:cNvCxnSpPr>
          <p:nvPr/>
        </p:nvCxnSpPr>
        <p:spPr bwMode="auto">
          <a:xfrm flipH="1">
            <a:off x="1260475" y="3276600"/>
            <a:ext cx="6892925" cy="3175"/>
          </a:xfrm>
          <a:prstGeom prst="bentConnector5">
            <a:avLst>
              <a:gd name="adj1" fmla="val -3315"/>
              <a:gd name="adj2" fmla="val -43800000"/>
              <a:gd name="adj3" fmla="val 105894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02" name="AutoShape 6"/>
          <p:cNvCxnSpPr>
            <a:cxnSpLocks noChangeShapeType="1"/>
          </p:cNvCxnSpPr>
          <p:nvPr/>
        </p:nvCxnSpPr>
        <p:spPr bwMode="auto">
          <a:xfrm flipV="1">
            <a:off x="2667000" y="3276600"/>
            <a:ext cx="1208087" cy="3175"/>
          </a:xfrm>
          <a:prstGeom prst="bentConnector3">
            <a:avLst>
              <a:gd name="adj1" fmla="val 49935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03" name="AutoShape 7"/>
          <p:cNvCxnSpPr>
            <a:cxnSpLocks noChangeShapeType="1"/>
          </p:cNvCxnSpPr>
          <p:nvPr/>
        </p:nvCxnSpPr>
        <p:spPr bwMode="auto">
          <a:xfrm>
            <a:off x="5334000" y="3276600"/>
            <a:ext cx="1239838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30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Physics is a data parallel task</a:t>
            </a:r>
          </a:p>
        </p:txBody>
      </p:sp>
      <p:sp>
        <p:nvSpPr>
          <p:cNvPr id="1335305" name="Text Box 9"/>
          <p:cNvSpPr txBox="1">
            <a:spLocks noChangeArrowheads="1"/>
          </p:cNvSpPr>
          <p:nvPr/>
        </p:nvSpPr>
        <p:spPr bwMode="auto">
          <a:xfrm>
            <a:off x="993775" y="4191000"/>
            <a:ext cx="184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100%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  <p:sp>
        <p:nvSpPr>
          <p:cNvPr id="1335306" name="Text Box 10"/>
          <p:cNvSpPr txBox="1">
            <a:spLocks noChangeArrowheads="1"/>
          </p:cNvSpPr>
          <p:nvPr/>
        </p:nvSpPr>
        <p:spPr bwMode="auto">
          <a:xfrm>
            <a:off x="3581400" y="4191000"/>
            <a:ext cx="1976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80%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(coarse + fine)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  <p:sp>
        <p:nvSpPr>
          <p:cNvPr id="1335307" name="Text Box 11"/>
          <p:cNvSpPr txBox="1">
            <a:spLocks noChangeArrowheads="1"/>
          </p:cNvSpPr>
          <p:nvPr/>
        </p:nvSpPr>
        <p:spPr bwMode="auto">
          <a:xfrm>
            <a:off x="6429375" y="4191000"/>
            <a:ext cx="1893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95% 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data parallel</a:t>
            </a:r>
          </a:p>
          <a:p>
            <a:pPr algn="ctr" eaLnBrk="0" hangingPunct="0"/>
            <a:r>
              <a:rPr lang="en-IE" altLang="en-US" sz="2400">
                <a:latin typeface="Lucida Grande" pitchFamily="-28" charset="0"/>
                <a:ea typeface="Geneva" pitchFamily="-28" charset="-128"/>
              </a:rPr>
              <a:t>(dependency)</a:t>
            </a:r>
            <a:endParaRPr lang="en-US" altLang="en-US" sz="2400">
              <a:latin typeface="Lucida Grande" pitchFamily="-28" charset="0"/>
              <a:ea typeface="Geneva" pitchFamily="-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34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6DC686-602F-4D9E-8B2B-65C99F7C1D5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Mapping concepts to GPU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Properties:</a:t>
            </a:r>
          </a:p>
          <a:p>
            <a:pPr lvl="1"/>
            <a:r>
              <a:rPr lang="en-US" altLang="en-US"/>
              <a:t>Algorithm must be data-parallel</a:t>
            </a:r>
          </a:p>
          <a:p>
            <a:pPr lvl="1"/>
            <a:r>
              <a:rPr lang="en-US" altLang="en-US"/>
              <a:t>Computations should ideally be local</a:t>
            </a:r>
          </a:p>
          <a:p>
            <a:endParaRPr lang="en-US" altLang="en-US"/>
          </a:p>
          <a:p>
            <a:r>
              <a:rPr lang="en-US" altLang="en-US"/>
              <a:t>Now, how do we map it?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87283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1E529-0F1A-47CA-B491-50B2B808555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82" y="381000"/>
            <a:ext cx="8839200" cy="990600"/>
          </a:xfrm>
          <a:ln/>
        </p:spPr>
        <p:txBody>
          <a:bodyPr/>
          <a:lstStyle/>
          <a:p>
            <a:r>
              <a:rPr lang="en-US" altLang="en-US" dirty="0"/>
              <a:t>The Importance of Data Parallelism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17" y="1764400"/>
            <a:ext cx="8839200" cy="5135563"/>
          </a:xfrm>
          <a:ln/>
        </p:spPr>
        <p:txBody>
          <a:bodyPr/>
          <a:lstStyle/>
          <a:p>
            <a:r>
              <a:rPr lang="en-US" altLang="en-US" sz="2800" dirty="0"/>
              <a:t>GPUs are designed for graphics</a:t>
            </a:r>
          </a:p>
          <a:p>
            <a:pPr lvl="1"/>
            <a:r>
              <a:rPr lang="en-US" altLang="en-US" sz="2400" dirty="0"/>
              <a:t>Highly parallel tasks</a:t>
            </a:r>
          </a:p>
          <a:p>
            <a:r>
              <a:rPr lang="en-US" altLang="en-US" sz="2800" dirty="0"/>
              <a:t>GPUs process </a:t>
            </a:r>
            <a:r>
              <a:rPr lang="en-US" altLang="en-US" sz="2800" i="1" dirty="0"/>
              <a:t>independent</a:t>
            </a:r>
            <a:r>
              <a:rPr lang="en-US" altLang="en-US" sz="2800" dirty="0"/>
              <a:t> vertices &amp; fragments</a:t>
            </a:r>
          </a:p>
          <a:p>
            <a:pPr lvl="1"/>
            <a:r>
              <a:rPr lang="en-US" altLang="en-US" sz="2400" dirty="0"/>
              <a:t>Temporary registers are zeroed</a:t>
            </a:r>
          </a:p>
          <a:p>
            <a:pPr lvl="1"/>
            <a:r>
              <a:rPr lang="en-US" altLang="en-US" sz="2400" dirty="0"/>
              <a:t>No shared or static data (not in graphics APIs)</a:t>
            </a:r>
          </a:p>
          <a:p>
            <a:pPr lvl="1"/>
            <a:r>
              <a:rPr lang="en-US" altLang="en-US" sz="2400" dirty="0"/>
              <a:t>No read-modify-write buffers</a:t>
            </a:r>
          </a:p>
          <a:p>
            <a:r>
              <a:rPr lang="en-US" altLang="en-US" sz="2800" dirty="0"/>
              <a:t>Data-parallel processing</a:t>
            </a:r>
          </a:p>
          <a:p>
            <a:pPr lvl="1"/>
            <a:r>
              <a:rPr lang="en-US" altLang="en-US" sz="2400" dirty="0"/>
              <a:t>GPUs architecture is ALU-heavy</a:t>
            </a:r>
          </a:p>
          <a:p>
            <a:pPr lvl="2"/>
            <a:r>
              <a:rPr lang="en-US" altLang="en-US" sz="2000" dirty="0"/>
              <a:t>Multiple vertex &amp; pixel pipelines</a:t>
            </a:r>
          </a:p>
          <a:p>
            <a:pPr lvl="1"/>
            <a:r>
              <a:rPr lang="en-US" altLang="en-US" sz="2400" dirty="0"/>
              <a:t>Hide memory latency (with more computation)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924124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59F2E-0119-4ADE-A602-2C251AD326D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Arithmetic Intensity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Arithmetic intensity</a:t>
            </a:r>
          </a:p>
          <a:p>
            <a:pPr lvl="1"/>
            <a:r>
              <a:rPr lang="en-US" altLang="en-US"/>
              <a:t>ops per word transferred</a:t>
            </a:r>
          </a:p>
          <a:p>
            <a:pPr lvl="1"/>
            <a:r>
              <a:rPr lang="en-US" altLang="en-US"/>
              <a:t>Computation / bandwidth</a:t>
            </a:r>
          </a:p>
          <a:p>
            <a:r>
              <a:rPr lang="en-US" altLang="en-US"/>
              <a:t>Best to have </a:t>
            </a:r>
            <a:r>
              <a:rPr lang="en-US" altLang="en-US" i="1"/>
              <a:t>high</a:t>
            </a:r>
            <a:r>
              <a:rPr lang="en-US" altLang="en-US"/>
              <a:t> arithmetic intensity</a:t>
            </a:r>
          </a:p>
          <a:p>
            <a:r>
              <a:rPr lang="en-US" altLang="en-US"/>
              <a:t>Ideal GPGPU apps have</a:t>
            </a:r>
          </a:p>
          <a:p>
            <a:pPr lvl="1"/>
            <a:r>
              <a:rPr lang="en-US" altLang="en-US"/>
              <a:t>Large data sets</a:t>
            </a:r>
          </a:p>
          <a:p>
            <a:pPr lvl="1"/>
            <a:r>
              <a:rPr lang="en-US" altLang="en-US"/>
              <a:t>High parallelism</a:t>
            </a:r>
          </a:p>
          <a:p>
            <a:pPr lvl="1"/>
            <a:r>
              <a:rPr lang="en-US" altLang="en-US"/>
              <a:t>Minimal dependencies between data elements</a:t>
            </a:r>
          </a:p>
        </p:txBody>
      </p:sp>
    </p:spTree>
    <p:extLst>
      <p:ext uri="{BB962C8B-B14F-4D97-AF65-F5344CB8AC3E}">
        <p14:creationId xmlns:p14="http://schemas.microsoft.com/office/powerpoint/2010/main" val="85692028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DF72B0-344A-4517-B5B6-A98F307A61B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Data Streams &amp; Kernels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/>
              <a:t>Streams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Collection of records requiring similar computation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Vertex positions, Voxels, etc.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Provide data parallelism</a:t>
            </a:r>
          </a:p>
          <a:p>
            <a:pPr>
              <a:lnSpc>
                <a:spcPct val="105000"/>
              </a:lnSpc>
            </a:pPr>
            <a:r>
              <a:rPr lang="en-US" altLang="en-US"/>
              <a:t>Kernels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Functions applied to each element in stream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transforms, PDE, …</a:t>
            </a:r>
          </a:p>
          <a:p>
            <a:pPr lvl="1">
              <a:lnSpc>
                <a:spcPct val="105000"/>
              </a:lnSpc>
            </a:pPr>
            <a:r>
              <a:rPr lang="en-US" altLang="en-US"/>
              <a:t>Few dependencies between stream elements</a:t>
            </a:r>
          </a:p>
          <a:p>
            <a:pPr lvl="2">
              <a:lnSpc>
                <a:spcPct val="105000"/>
              </a:lnSpc>
            </a:pPr>
            <a:r>
              <a:rPr lang="en-US" altLang="en-US"/>
              <a:t>Encourage high Arithmetic Intensity</a:t>
            </a:r>
          </a:p>
        </p:txBody>
      </p:sp>
    </p:spTree>
    <p:extLst>
      <p:ext uri="{BB962C8B-B14F-4D97-AF65-F5344CB8AC3E}">
        <p14:creationId xmlns:p14="http://schemas.microsoft.com/office/powerpoint/2010/main" val="131961505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E55AF-80FD-448C-B9F7-4145C633EA5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Example: Simulation Grid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Common GPGPU computation style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Textures represent computational grids = streams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Many computations map to grids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Matrix algebra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Image &amp; Volume processing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Global Illumination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Physically-based simulation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Non-grid streams can be </a:t>
            </a:r>
            <a:br>
              <a:rPr lang="en-US" altLang="en-US" sz="2800"/>
            </a:br>
            <a:r>
              <a:rPr lang="en-US" altLang="en-US" sz="2800"/>
              <a:t>mapped to grids</a:t>
            </a:r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28950"/>
            <a:ext cx="3028950" cy="299085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6166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1D70D-8833-4AEB-B45F-34083BDA0A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r>
              <a:rPr lang="en-US" altLang="en-US"/>
              <a:t>Collision Detection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4958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Determining when objects collide not easy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Geometry can be complex (beyond spheres)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Objects can move fast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There can be many objects (say, </a:t>
            </a:r>
            <a:r>
              <a:rPr lang="en-US" altLang="en-US" sz="2400">
                <a:latin typeface="Times New Roman" panose="02020603050405020304" pitchFamily="18" charset="0"/>
              </a:rPr>
              <a:t>n</a:t>
            </a:r>
            <a:r>
              <a:rPr lang="en-US" altLang="en-US" sz="24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Naïve solution is </a:t>
            </a:r>
            <a:r>
              <a:rPr lang="en-US" altLang="en-US" sz="2000">
                <a:latin typeface="Times New Roman" panose="02020603050405020304" pitchFamily="18" charset="0"/>
              </a:rPr>
              <a:t>O(n</a:t>
            </a:r>
            <a:r>
              <a:rPr lang="en-US" altLang="en-US" sz="2000" baseline="30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 complexity</a:t>
            </a:r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Two basic techniques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Overlap testing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Detects whether a collision has already occurred	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Intersection testing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Predicts whether a collision will occur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396555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DB2-555D-416D-B2EC-53895473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Fluid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951E-2B4A-4FE8-8425-9C51BC55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en-US" dirty="0"/>
              <a:t>Example visualizations:</a:t>
            </a:r>
          </a:p>
          <a:p>
            <a:r>
              <a:rPr lang="pt-BR" altLang="en-US" sz="2400" dirty="0">
                <a:hlinkClick r:id="rId2"/>
              </a:rPr>
              <a:t>https://29a.ch/2012/12/16/webgl-fluid-simulation</a:t>
            </a:r>
            <a:endParaRPr lang="pt-BR" altLang="en-US" sz="2400" dirty="0"/>
          </a:p>
          <a:p>
            <a:r>
              <a:rPr lang="pt-BR" altLang="en-US" sz="2400" dirty="0">
                <a:hlinkClick r:id="rId3"/>
              </a:rPr>
              <a:t>http://haxiomic.github.io/GPU-Fluid-Experiments/html5/</a:t>
            </a:r>
            <a:endParaRPr lang="pt-BR" altLang="en-US" sz="2400" dirty="0"/>
          </a:p>
          <a:p>
            <a:r>
              <a:rPr lang="pt-BR" altLang="en-US" sz="2400" dirty="0">
                <a:hlinkClick r:id="rId4"/>
              </a:rPr>
              <a:t>http://jamie-wong.com/2016/08/05/webgl-fluid-simulation/</a:t>
            </a:r>
            <a:endParaRPr lang="pt-BR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65F9-9EA1-4814-9421-0BB18A8B1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979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A22BA8-A0F9-4B40-9E6F-BC236A2095E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Stream Computation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Grid Simulation algorithm</a:t>
            </a:r>
          </a:p>
          <a:p>
            <a:pPr lvl="1"/>
            <a:r>
              <a:rPr lang="en-US" altLang="en-US" sz="2400"/>
              <a:t>Made up of steps</a:t>
            </a:r>
          </a:p>
          <a:p>
            <a:pPr lvl="1"/>
            <a:r>
              <a:rPr lang="en-US" altLang="en-US" sz="2400"/>
              <a:t>Each step updates entire grid</a:t>
            </a:r>
          </a:p>
          <a:p>
            <a:pPr lvl="1"/>
            <a:r>
              <a:rPr lang="en-US" altLang="en-US" sz="2400"/>
              <a:t>Must complete before next step can begin</a:t>
            </a:r>
          </a:p>
          <a:p>
            <a:endParaRPr lang="en-US" altLang="en-US" sz="2800"/>
          </a:p>
          <a:p>
            <a:r>
              <a:rPr lang="en-US" altLang="en-US" sz="2800"/>
              <a:t>Grid is a stream, steps are kernels</a:t>
            </a:r>
          </a:p>
          <a:p>
            <a:pPr lvl="1"/>
            <a:r>
              <a:rPr lang="en-US" altLang="en-US" sz="2400"/>
              <a:t>Kernel applied to each stream element</a:t>
            </a:r>
          </a:p>
          <a:p>
            <a:pPr lvl="1"/>
            <a:endParaRPr lang="en-US" altLang="en-US" sz="2400"/>
          </a:p>
        </p:txBody>
      </p:sp>
      <p:pic>
        <p:nvPicPr>
          <p:cNvPr id="1286148" name="Picture 4" descr="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1066800"/>
            <a:ext cx="1419225" cy="45339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7631113" y="5651500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BF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600">
                <a:solidFill>
                  <a:srgbClr val="FFFBFC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Cloud simulation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4107012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4AAED-64B3-47C1-9537-8258EA16B3E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Kernels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86425"/>
            <a:ext cx="8383588" cy="5953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100" b="0"/>
              <a:t>Kernel / loop body / algorithm step   =   Fragment Program</a:t>
            </a:r>
          </a:p>
        </p:txBody>
      </p:sp>
      <p:pic>
        <p:nvPicPr>
          <p:cNvPr id="128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647950"/>
            <a:ext cx="8178800" cy="268605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447800"/>
            <a:ext cx="2273300" cy="963613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198" name="Freeform 6"/>
          <p:cNvSpPr>
            <a:spLocks/>
          </p:cNvSpPr>
          <p:nvPr/>
        </p:nvSpPr>
        <p:spPr bwMode="auto">
          <a:xfrm>
            <a:off x="4800600" y="2362200"/>
            <a:ext cx="1447800" cy="381000"/>
          </a:xfrm>
          <a:custGeom>
            <a:avLst/>
            <a:gdLst>
              <a:gd name="T0" fmla="*/ 0 w 496"/>
              <a:gd name="T1" fmla="*/ 0 h 480"/>
              <a:gd name="T2" fmla="*/ 144 w 496"/>
              <a:gd name="T3" fmla="*/ 240 h 480"/>
              <a:gd name="T4" fmla="*/ 384 w 496"/>
              <a:gd name="T5" fmla="*/ 336 h 480"/>
              <a:gd name="T6" fmla="*/ 480 w 496"/>
              <a:gd name="T7" fmla="*/ 432 h 480"/>
              <a:gd name="T8" fmla="*/ 480 w 496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0">
                <a:moveTo>
                  <a:pt x="0" y="0"/>
                </a:moveTo>
                <a:cubicBezTo>
                  <a:pt x="40" y="92"/>
                  <a:pt x="80" y="184"/>
                  <a:pt x="144" y="240"/>
                </a:cubicBezTo>
                <a:cubicBezTo>
                  <a:pt x="208" y="296"/>
                  <a:pt x="328" y="304"/>
                  <a:pt x="384" y="336"/>
                </a:cubicBezTo>
                <a:cubicBezTo>
                  <a:pt x="440" y="368"/>
                  <a:pt x="464" y="408"/>
                  <a:pt x="480" y="432"/>
                </a:cubicBezTo>
                <a:cubicBezTo>
                  <a:pt x="496" y="456"/>
                  <a:pt x="488" y="468"/>
                  <a:pt x="480" y="480"/>
                </a:cubicBezTo>
              </a:path>
            </a:pathLst>
          </a:custGeom>
          <a:noFill/>
          <a:ln w="3175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8199" name="Freeform 7"/>
          <p:cNvSpPr>
            <a:spLocks/>
          </p:cNvSpPr>
          <p:nvPr/>
        </p:nvSpPr>
        <p:spPr bwMode="auto">
          <a:xfrm flipH="1">
            <a:off x="2667000" y="2362200"/>
            <a:ext cx="1524000" cy="381000"/>
          </a:xfrm>
          <a:custGeom>
            <a:avLst/>
            <a:gdLst>
              <a:gd name="T0" fmla="*/ 0 w 496"/>
              <a:gd name="T1" fmla="*/ 0 h 480"/>
              <a:gd name="T2" fmla="*/ 144 w 496"/>
              <a:gd name="T3" fmla="*/ 240 h 480"/>
              <a:gd name="T4" fmla="*/ 384 w 496"/>
              <a:gd name="T5" fmla="*/ 336 h 480"/>
              <a:gd name="T6" fmla="*/ 480 w 496"/>
              <a:gd name="T7" fmla="*/ 432 h 480"/>
              <a:gd name="T8" fmla="*/ 480 w 496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0">
                <a:moveTo>
                  <a:pt x="0" y="0"/>
                </a:moveTo>
                <a:cubicBezTo>
                  <a:pt x="40" y="92"/>
                  <a:pt x="80" y="184"/>
                  <a:pt x="144" y="240"/>
                </a:cubicBezTo>
                <a:cubicBezTo>
                  <a:pt x="208" y="296"/>
                  <a:pt x="328" y="304"/>
                  <a:pt x="384" y="336"/>
                </a:cubicBezTo>
                <a:cubicBezTo>
                  <a:pt x="440" y="368"/>
                  <a:pt x="464" y="408"/>
                  <a:pt x="480" y="432"/>
                </a:cubicBezTo>
                <a:cubicBezTo>
                  <a:pt x="496" y="456"/>
                  <a:pt x="488" y="468"/>
                  <a:pt x="480" y="480"/>
                </a:cubicBezTo>
              </a:path>
            </a:pathLst>
          </a:custGeom>
          <a:noFill/>
          <a:ln w="3175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1427163" y="1905000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>
                <a:solidFill>
                  <a:srgbClr val="FFFFFF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CPU</a:t>
            </a:r>
            <a:endParaRPr lang="en-US" altLang="en-US" sz="2400" b="1">
              <a:solidFill>
                <a:srgbClr val="FFFFFF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8201" name="Rectangle 9"/>
          <p:cNvSpPr>
            <a:spLocks noChangeArrowheads="1"/>
          </p:cNvSpPr>
          <p:nvPr/>
        </p:nvSpPr>
        <p:spPr bwMode="auto">
          <a:xfrm>
            <a:off x="6553200" y="1905000"/>
            <a:ext cx="87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>
                <a:solidFill>
                  <a:srgbClr val="FFFFFF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7030666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F5EC1-E2BD-44DF-B67E-4E267567E9F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Feedback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6707188" cy="5135563"/>
          </a:xfrm>
          <a:ln/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Each algorithm step depends on the results of previous steps</a:t>
            </a:r>
          </a:p>
          <a:p>
            <a:endParaRPr lang="en-US" altLang="en-US"/>
          </a:p>
          <a:p>
            <a:r>
              <a:rPr lang="en-US" altLang="en-US"/>
              <a:t>Each time step depends on the results of the previous time step</a:t>
            </a:r>
          </a:p>
        </p:txBody>
      </p:sp>
      <p:pic>
        <p:nvPicPr>
          <p:cNvPr id="129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858963" cy="46482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5602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121439-8009-4CEC-8C80-87643911121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GPU Simulation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800"/>
              <a:t>Algorithm steps are fragment programs</a:t>
            </a:r>
          </a:p>
          <a:p>
            <a:pPr lvl="1"/>
            <a:r>
              <a:rPr lang="en-US" altLang="en-US" sz="2400"/>
              <a:t>Computational </a:t>
            </a:r>
            <a:r>
              <a:rPr lang="en-US" altLang="en-US" sz="2400" i="1"/>
              <a:t>kernels</a:t>
            </a:r>
            <a:endParaRPr lang="en-US" altLang="en-US" sz="2400"/>
          </a:p>
          <a:p>
            <a:r>
              <a:rPr lang="en-US" altLang="en-US" sz="2800"/>
              <a:t>Current state is stored in textures</a:t>
            </a:r>
          </a:p>
          <a:p>
            <a:r>
              <a:rPr lang="en-US" altLang="en-US" sz="2800"/>
              <a:t>Feedback via render to texture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One question: how do we invoke </a:t>
            </a:r>
            <a:br>
              <a:rPr lang="en-US" altLang="en-US" sz="2800"/>
            </a:br>
            <a:r>
              <a:rPr lang="en-US" altLang="en-US" sz="2800"/>
              <a:t>computation?</a:t>
            </a:r>
          </a:p>
        </p:txBody>
      </p:sp>
      <p:pic>
        <p:nvPicPr>
          <p:cNvPr id="1292292" name="Picture 4" descr="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47800"/>
            <a:ext cx="1408113" cy="4495800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6637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96799-7148-4575-ADF8-1F5A77F1F1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Invoking Computation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41875"/>
          </a:xfrm>
          <a:ln/>
        </p:spPr>
        <p:txBody>
          <a:bodyPr/>
          <a:lstStyle/>
          <a:p>
            <a:r>
              <a:rPr lang="en-US" altLang="en-US" dirty="0"/>
              <a:t>Must invoke computation at each pixel</a:t>
            </a:r>
          </a:p>
          <a:p>
            <a:pPr lvl="1"/>
            <a:r>
              <a:rPr lang="en-US" altLang="en-US" dirty="0"/>
              <a:t>Just draw geometry!</a:t>
            </a:r>
          </a:p>
          <a:p>
            <a:pPr lvl="1"/>
            <a:r>
              <a:rPr lang="en-US" altLang="en-US" dirty="0"/>
              <a:t>Most common GPGPU invocation is a full-screen quad</a:t>
            </a:r>
          </a:p>
          <a:p>
            <a:r>
              <a:rPr lang="pt-BR" altLang="en-US" dirty="0"/>
              <a:t>So, rasterization = kernel invocation</a:t>
            </a:r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sz="2400" dirty="0"/>
          </a:p>
          <a:p>
            <a:pPr marL="0" indent="0">
              <a:buNone/>
            </a:pP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  <a:p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6618702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5D9140-D603-42B4-AEF6-CF924677D2B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r>
              <a:rPr lang="en-US" altLang="en-US" sz="4800"/>
              <a:t>N-Body </a:t>
            </a:r>
            <a:r>
              <a:rPr lang="en-US" altLang="en-US" sz="4800" dirty="0"/>
              <a:t>Simulation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7"/>
            <a:ext cx="6953250" cy="4525963"/>
          </a:xfrm>
          <a:ln/>
        </p:spPr>
        <p:txBody>
          <a:bodyPr/>
          <a:lstStyle/>
          <a:p>
            <a:r>
              <a:rPr lang="en-US" altLang="en-US" sz="2900" dirty="0"/>
              <a:t>Brute force </a:t>
            </a:r>
            <a:r>
              <a:rPr lang="en-US" altLang="en-US" sz="2900" dirty="0">
                <a:sym typeface="Wingdings" panose="05000000000000000000" pitchFamily="2" charset="2"/>
              </a:rPr>
              <a:t></a:t>
            </a:r>
            <a:endParaRPr lang="en-US" altLang="en-US" sz="2900" dirty="0"/>
          </a:p>
          <a:p>
            <a:r>
              <a:rPr lang="en-US" altLang="en-US" sz="2900" dirty="0"/>
              <a:t>N = 8192 bodies</a:t>
            </a:r>
          </a:p>
          <a:p>
            <a:r>
              <a:rPr lang="en-US" altLang="en-US" sz="2900" dirty="0"/>
              <a:t>N</a:t>
            </a:r>
            <a:r>
              <a:rPr lang="en-US" altLang="en-US" sz="2900" baseline="30000" dirty="0"/>
              <a:t>2 </a:t>
            </a:r>
            <a:r>
              <a:rPr lang="en-US" altLang="en-US" sz="2900" dirty="0"/>
              <a:t>gravity computations</a:t>
            </a:r>
          </a:p>
          <a:p>
            <a:endParaRPr lang="en-US" altLang="en-US" sz="2900" dirty="0"/>
          </a:p>
          <a:p>
            <a:r>
              <a:rPr lang="en-US" altLang="en-US" sz="2900" dirty="0"/>
              <a:t>64M force comps. / frame</a:t>
            </a:r>
          </a:p>
          <a:p>
            <a:r>
              <a:rPr lang="en-US" altLang="en-US" sz="2900" dirty="0"/>
              <a:t>~25 flops per force</a:t>
            </a:r>
          </a:p>
          <a:p>
            <a:r>
              <a:rPr lang="en-US" altLang="en-US" sz="2900" dirty="0"/>
              <a:t>10.5 fps </a:t>
            </a:r>
          </a:p>
          <a:p>
            <a:endParaRPr lang="en-US" altLang="en-US" sz="2900" dirty="0"/>
          </a:p>
        </p:txBody>
      </p:sp>
      <p:pic>
        <p:nvPicPr>
          <p:cNvPr id="1296388" name="Picture 4" descr="nbo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68450"/>
            <a:ext cx="3589338" cy="3481388"/>
          </a:xfrm>
          <a:prstGeom prst="rect">
            <a:avLst/>
          </a:prstGeom>
          <a:noFill/>
          <a:ln w="38100">
            <a:solidFill>
              <a:srgbClr val="66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6389" name="Text Box 5"/>
          <p:cNvSpPr txBox="1">
            <a:spLocks noChangeArrowheads="1"/>
          </p:cNvSpPr>
          <p:nvPr/>
        </p:nvSpPr>
        <p:spPr bwMode="auto">
          <a:xfrm>
            <a:off x="5981227" y="5226050"/>
            <a:ext cx="23631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i="1" dirty="0">
                <a:ea typeface="新細明體" panose="02020500000000000000" pitchFamily="18" charset="-120"/>
              </a:rPr>
              <a:t>Nyland, Harris, </a:t>
            </a:r>
            <a:r>
              <a:rPr lang="en-US" altLang="en-US" b="1" i="1" dirty="0" err="1">
                <a:ea typeface="新細明體" panose="02020500000000000000" pitchFamily="18" charset="-120"/>
              </a:rPr>
              <a:t>Prins</a:t>
            </a:r>
            <a:r>
              <a:rPr lang="en-US" altLang="en-US" b="1" i="1" dirty="0">
                <a:ea typeface="新細明體" panose="02020500000000000000" pitchFamily="18" charset="-120"/>
              </a:rPr>
              <a:t>,</a:t>
            </a:r>
            <a:br>
              <a:rPr lang="en-US" altLang="en-US" b="1" i="1" dirty="0">
                <a:ea typeface="新細明體" panose="02020500000000000000" pitchFamily="18" charset="-120"/>
              </a:rPr>
            </a:br>
            <a:endParaRPr lang="en-US" altLang="en-US" b="1" i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5537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C3332-9459-471E-A414-5E59A585B9A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Computing Gravitational Forces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Each body attracts all other bodies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 bodies, so 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 forces</a:t>
            </a:r>
          </a:p>
          <a:p>
            <a:r>
              <a:rPr lang="en-US" altLang="en-US"/>
              <a:t>Draw into an </a:t>
            </a:r>
            <a:r>
              <a:rPr lang="en-US" altLang="en-US" i="1"/>
              <a:t>N</a:t>
            </a:r>
            <a:r>
              <a:rPr lang="en-US" altLang="en-US"/>
              <a:t>x</a:t>
            </a:r>
            <a:r>
              <a:rPr lang="en-US" altLang="en-US" i="1"/>
              <a:t>N</a:t>
            </a:r>
            <a:r>
              <a:rPr lang="en-US" altLang="en-US"/>
              <a:t> buffer</a:t>
            </a:r>
          </a:p>
          <a:p>
            <a:pPr lvl="1"/>
            <a:r>
              <a:rPr lang="en-US" altLang="en-US"/>
              <a:t>Pixel (</a:t>
            </a:r>
            <a:r>
              <a:rPr lang="en-US" altLang="en-US" i="1"/>
              <a:t>i</a:t>
            </a:r>
            <a:r>
              <a:rPr lang="en-US" altLang="en-US"/>
              <a:t>,</a:t>
            </a:r>
            <a:r>
              <a:rPr lang="en-US" altLang="en-US" i="1"/>
              <a:t>j</a:t>
            </a:r>
            <a:r>
              <a:rPr lang="en-US" altLang="en-US"/>
              <a:t>) computes force between </a:t>
            </a:r>
            <a:r>
              <a:rPr lang="en-US" altLang="en-US" i="1"/>
              <a:t>i</a:t>
            </a:r>
            <a:r>
              <a:rPr lang="en-US" altLang="en-US"/>
              <a:t> and </a:t>
            </a:r>
            <a:r>
              <a:rPr lang="en-US" altLang="en-US" i="1"/>
              <a:t>j</a:t>
            </a:r>
            <a:endParaRPr lang="en-US" altLang="en-US"/>
          </a:p>
          <a:p>
            <a:pPr lvl="1"/>
            <a:r>
              <a:rPr lang="en-US" altLang="en-US"/>
              <a:t>Very simple fragment program</a:t>
            </a:r>
          </a:p>
          <a:p>
            <a:pPr lvl="2"/>
            <a:r>
              <a:rPr lang="en-US" altLang="en-US"/>
              <a:t>More than 4096 bodies makes it trickier</a:t>
            </a:r>
          </a:p>
          <a:p>
            <a:pPr lvl="3"/>
            <a:r>
              <a:rPr lang="en-US" altLang="en-US"/>
              <a:t>Limited by max buffer size…</a:t>
            </a:r>
          </a:p>
        </p:txBody>
      </p:sp>
    </p:spTree>
    <p:extLst>
      <p:ext uri="{BB962C8B-B14F-4D97-AF65-F5344CB8AC3E}">
        <p14:creationId xmlns:p14="http://schemas.microsoft.com/office/powerpoint/2010/main" val="320820796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F94DF2-607B-459E-9910-7E8CB4011E2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Computing Gravitational Forces</a:t>
            </a:r>
          </a:p>
        </p:txBody>
      </p:sp>
      <p:grpSp>
        <p:nvGrpSpPr>
          <p:cNvPr id="1300483" name="Group 3"/>
          <p:cNvGrpSpPr>
            <a:grpSpLocks/>
          </p:cNvGrpSpPr>
          <p:nvPr/>
        </p:nvGrpSpPr>
        <p:grpSpPr bwMode="auto">
          <a:xfrm>
            <a:off x="958850" y="1168400"/>
            <a:ext cx="3917950" cy="4105275"/>
            <a:chOff x="508" y="966"/>
            <a:chExt cx="2468" cy="2586"/>
          </a:xfrm>
        </p:grpSpPr>
        <p:sp>
          <p:nvSpPr>
            <p:cNvPr id="1300484" name="Text Box 4"/>
            <p:cNvSpPr txBox="1">
              <a:spLocks noChangeArrowheads="1"/>
            </p:cNvSpPr>
            <p:nvPr/>
          </p:nvSpPr>
          <p:spPr bwMode="auto">
            <a:xfrm>
              <a:off x="864" y="966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N-body force Texture</a:t>
              </a:r>
            </a:p>
          </p:txBody>
        </p:sp>
        <p:sp>
          <p:nvSpPr>
            <p:cNvPr id="1300485" name="Rectangle 5"/>
            <p:cNvSpPr>
              <a:spLocks noChangeArrowheads="1"/>
            </p:cNvSpPr>
            <p:nvPr/>
          </p:nvSpPr>
          <p:spPr bwMode="auto">
            <a:xfrm>
              <a:off x="745" y="1289"/>
              <a:ext cx="2039" cy="2039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66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      force(</a:t>
              </a: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</a:t>
              </a: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300486" name="Rectangle 6"/>
            <p:cNvSpPr>
              <a:spLocks noChangeArrowheads="1"/>
            </p:cNvSpPr>
            <p:nvPr/>
          </p:nvSpPr>
          <p:spPr bwMode="auto">
            <a:xfrm>
              <a:off x="1141" y="2023"/>
              <a:ext cx="132" cy="1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7" name="Line 7"/>
            <p:cNvSpPr>
              <a:spLocks noChangeShapeType="1"/>
            </p:cNvSpPr>
            <p:nvPr/>
          </p:nvSpPr>
          <p:spPr bwMode="auto">
            <a:xfrm flipH="1">
              <a:off x="779" y="2091"/>
              <a:ext cx="315" cy="1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8" name="Line 8"/>
            <p:cNvSpPr>
              <a:spLocks noChangeShapeType="1"/>
            </p:cNvSpPr>
            <p:nvPr/>
          </p:nvSpPr>
          <p:spPr bwMode="auto">
            <a:xfrm>
              <a:off x="1203" y="2194"/>
              <a:ext cx="5" cy="1092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489" name="Text Box 9"/>
            <p:cNvSpPr txBox="1">
              <a:spLocks noChangeArrowheads="1"/>
            </p:cNvSpPr>
            <p:nvPr/>
          </p:nvSpPr>
          <p:spPr bwMode="auto">
            <a:xfrm>
              <a:off x="2764" y="325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0490" name="Text Box 10"/>
            <p:cNvSpPr txBox="1">
              <a:spLocks noChangeArrowheads="1"/>
            </p:cNvSpPr>
            <p:nvPr/>
          </p:nvSpPr>
          <p:spPr bwMode="auto">
            <a:xfrm>
              <a:off x="1104" y="3264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0491" name="Text Box 11"/>
            <p:cNvSpPr txBox="1">
              <a:spLocks noChangeArrowheads="1"/>
            </p:cNvSpPr>
            <p:nvPr/>
          </p:nvSpPr>
          <p:spPr bwMode="auto">
            <a:xfrm>
              <a:off x="508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0492" name="Text Box 12"/>
            <p:cNvSpPr txBox="1">
              <a:spLocks noChangeArrowheads="1"/>
            </p:cNvSpPr>
            <p:nvPr/>
          </p:nvSpPr>
          <p:spPr bwMode="auto">
            <a:xfrm>
              <a:off x="556" y="32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00493" name="Text Box 13"/>
            <p:cNvSpPr txBox="1">
              <a:spLocks noChangeArrowheads="1"/>
            </p:cNvSpPr>
            <p:nvPr/>
          </p:nvSpPr>
          <p:spPr bwMode="auto">
            <a:xfrm>
              <a:off x="551" y="1920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</p:grpSp>
      <p:grpSp>
        <p:nvGrpSpPr>
          <p:cNvPr id="1300494" name="Group 14"/>
          <p:cNvGrpSpPr>
            <a:grpSpLocks/>
          </p:cNvGrpSpPr>
          <p:nvPr/>
        </p:nvGrpSpPr>
        <p:grpSpPr bwMode="auto">
          <a:xfrm>
            <a:off x="5257800" y="1157288"/>
            <a:ext cx="2932113" cy="2820987"/>
            <a:chOff x="3024" y="959"/>
            <a:chExt cx="1847" cy="1777"/>
          </a:xfrm>
        </p:grpSpPr>
        <p:sp>
          <p:nvSpPr>
            <p:cNvPr id="1300495" name="Rectangle 15"/>
            <p:cNvSpPr>
              <a:spLocks noChangeArrowheads="1"/>
            </p:cNvSpPr>
            <p:nvPr/>
          </p:nvSpPr>
          <p:spPr bwMode="auto">
            <a:xfrm>
              <a:off x="3168" y="1296"/>
              <a:ext cx="1440" cy="144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00496" name="Rectangle 16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0497" name="Rectangle 17"/>
            <p:cNvSpPr>
              <a:spLocks noChangeArrowheads="1"/>
            </p:cNvSpPr>
            <p:nvPr/>
          </p:nvSpPr>
          <p:spPr bwMode="auto">
            <a:xfrm>
              <a:off x="3984" y="1632"/>
              <a:ext cx="19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300498" name="Text Box 18"/>
            <p:cNvSpPr txBox="1">
              <a:spLocks noChangeArrowheads="1"/>
            </p:cNvSpPr>
            <p:nvPr/>
          </p:nvSpPr>
          <p:spPr bwMode="auto">
            <a:xfrm>
              <a:off x="3024" y="959"/>
              <a:ext cx="18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Body Position Texture</a:t>
              </a:r>
            </a:p>
          </p:txBody>
        </p:sp>
      </p:grpSp>
      <p:sp>
        <p:nvSpPr>
          <p:cNvPr id="1300499" name="Text Box 19"/>
          <p:cNvSpPr txBox="1">
            <a:spLocks noChangeArrowheads="1"/>
          </p:cNvSpPr>
          <p:nvPr/>
        </p:nvSpPr>
        <p:spPr bwMode="auto">
          <a:xfrm>
            <a:off x="5486400" y="4191000"/>
            <a:ext cx="3068638" cy="1287463"/>
          </a:xfrm>
          <a:prstGeom prst="rect">
            <a:avLst/>
          </a:prstGeom>
          <a:solidFill>
            <a:srgbClr val="FFFFFF"/>
          </a:solidFill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= 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gM</a:t>
            </a:r>
            <a:r>
              <a:rPr lang="en-US" altLang="en-US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en-US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 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</a:p>
          <a:p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=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|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pos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- </a:t>
            </a:r>
            <a:r>
              <a:rPr lang="en-US" alt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pos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|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300500" name="Group 20"/>
          <p:cNvGrpSpPr>
            <a:grpSpLocks/>
          </p:cNvGrpSpPr>
          <p:nvPr/>
        </p:nvGrpSpPr>
        <p:grpSpPr bwMode="auto">
          <a:xfrm>
            <a:off x="947738" y="2378075"/>
            <a:ext cx="5834062" cy="2895600"/>
            <a:chOff x="501" y="1728"/>
            <a:chExt cx="3675" cy="1824"/>
          </a:xfrm>
        </p:grpSpPr>
        <p:sp>
          <p:nvSpPr>
            <p:cNvPr id="1300501" name="Oval 21"/>
            <p:cNvSpPr>
              <a:spLocks noChangeArrowheads="1"/>
            </p:cNvSpPr>
            <p:nvPr/>
          </p:nvSpPr>
          <p:spPr bwMode="auto">
            <a:xfrm>
              <a:off x="501" y="1933"/>
              <a:ext cx="288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502" name="Group 22"/>
            <p:cNvGrpSpPr>
              <a:grpSpLocks/>
            </p:cNvGrpSpPr>
            <p:nvPr/>
          </p:nvGrpSpPr>
          <p:grpSpPr bwMode="auto">
            <a:xfrm>
              <a:off x="634" y="1728"/>
              <a:ext cx="3542" cy="1824"/>
              <a:chOff x="634" y="1728"/>
              <a:chExt cx="3542" cy="1824"/>
            </a:xfrm>
          </p:grpSpPr>
          <p:cxnSp>
            <p:nvCxnSpPr>
              <p:cNvPr id="1300503" name="AutoShape 23"/>
              <p:cNvCxnSpPr>
                <a:cxnSpLocks noChangeShapeType="1"/>
                <a:endCxn id="1300497" idx="1"/>
              </p:cNvCxnSpPr>
              <p:nvPr/>
            </p:nvCxnSpPr>
            <p:spPr bwMode="auto">
              <a:xfrm rot="16200000">
                <a:off x="2306" y="56"/>
                <a:ext cx="198" cy="3542"/>
              </a:xfrm>
              <a:prstGeom prst="curvedConnector2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00504" name="Group 24"/>
              <p:cNvGrpSpPr>
                <a:grpSpLocks/>
              </p:cNvGrpSpPr>
              <p:nvPr/>
            </p:nvGrpSpPr>
            <p:grpSpPr bwMode="auto">
              <a:xfrm>
                <a:off x="1076" y="2400"/>
                <a:ext cx="2764" cy="1152"/>
                <a:chOff x="1076" y="2400"/>
                <a:chExt cx="2764" cy="1152"/>
              </a:xfrm>
            </p:grpSpPr>
            <p:cxnSp>
              <p:nvCxnSpPr>
                <p:cNvPr id="1300505" name="AutoShape 25"/>
                <p:cNvCxnSpPr>
                  <a:cxnSpLocks noChangeShapeType="1"/>
                  <a:stCxn id="1300506" idx="6"/>
                  <a:endCxn id="1300496" idx="1"/>
                </p:cNvCxnSpPr>
                <p:nvPr/>
              </p:nvCxnSpPr>
              <p:spPr bwMode="auto">
                <a:xfrm flipV="1">
                  <a:off x="1373" y="2400"/>
                  <a:ext cx="2467" cy="1008"/>
                </a:xfrm>
                <a:prstGeom prst="curvedConnector3">
                  <a:avLst>
                    <a:gd name="adj1" fmla="val 49819"/>
                  </a:avLst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00506" name="Oval 26"/>
                <p:cNvSpPr>
                  <a:spLocks noChangeArrowheads="1"/>
                </p:cNvSpPr>
                <p:nvPr/>
              </p:nvSpPr>
              <p:spPr bwMode="auto">
                <a:xfrm>
                  <a:off x="1076" y="3264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00507" name="Text Box 27"/>
          <p:cNvSpPr txBox="1">
            <a:spLocks noChangeArrowheads="1"/>
          </p:cNvSpPr>
          <p:nvPr/>
        </p:nvSpPr>
        <p:spPr bwMode="auto">
          <a:xfrm>
            <a:off x="1766888" y="5502275"/>
            <a:ext cx="5915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  <a:t>Force is proportional to the inverse square </a:t>
            </a:r>
            <a:b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rebuchet MS" panose="020B0603020202020204" pitchFamily="34" charset="0"/>
                <a:ea typeface="新細明體" panose="02020500000000000000" pitchFamily="18" charset="-120"/>
              </a:rPr>
              <a:t>of the distance between bodies</a:t>
            </a:r>
          </a:p>
        </p:txBody>
      </p:sp>
    </p:spTree>
    <p:extLst>
      <p:ext uri="{BB962C8B-B14F-4D97-AF65-F5344CB8AC3E}">
        <p14:creationId xmlns:p14="http://schemas.microsoft.com/office/powerpoint/2010/main" val="218712271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B2CE9-3C79-49D7-ABE8-FB69DF583A7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Computing Gravitational Forces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float4 force(float2 ij      : WPOS,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uniform sampler2D pos) : COLOR0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// Pos texture is 2D, not 1D, so we need to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// convert body index into 2D coords for pos tex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iCoords = getBodyCoords(ij);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iPosMass = texture2D(pos, iCoords.xy);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float4 jPosMass = texture2D(pos, iCoords.zw);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float3 dir = iPos.xyz - jPos.xyz;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float r2 = dot(dir, dir);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dir = normalize(dir);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return dir * g * iPosMass.w * jPosMass.w / r2;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489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56E4D-262C-4A70-8E74-D3E97199F2F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Overlap Testing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Facts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Most common technique used in games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Exhibits more error than intersection testing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Concept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every simulation step, test every pair of objects to see if overlap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for simple volumes like spheres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Harder for polygonal models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Useful results of detected collision (for physics)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Collision normal vector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Time collision took place</a:t>
            </a:r>
          </a:p>
        </p:txBody>
      </p:sp>
    </p:spTree>
    <p:extLst>
      <p:ext uri="{BB962C8B-B14F-4D97-AF65-F5344CB8AC3E}">
        <p14:creationId xmlns:p14="http://schemas.microsoft.com/office/powerpoint/2010/main" val="261772383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BD38BC-5330-404A-BF67-D12DD799780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04578" name="Rectangle 2"/>
          <p:cNvSpPr>
            <a:spLocks noChangeArrowheads="1"/>
          </p:cNvSpPr>
          <p:nvPr/>
        </p:nvSpPr>
        <p:spPr bwMode="auto">
          <a:xfrm>
            <a:off x="5581650" y="1590675"/>
            <a:ext cx="3200400" cy="32004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Computing Total Force</a:t>
            </a:r>
          </a:p>
        </p:txBody>
      </p:sp>
      <p:sp>
        <p:nvSpPr>
          <p:cNvPr id="130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800600" cy="5135563"/>
          </a:xfrm>
          <a:ln/>
        </p:spPr>
        <p:txBody>
          <a:bodyPr/>
          <a:lstStyle/>
          <a:p>
            <a:r>
              <a:rPr lang="en-US" altLang="en-US" sz="2800"/>
              <a:t>Have: array of (i,j) forces</a:t>
            </a:r>
          </a:p>
          <a:p>
            <a:r>
              <a:rPr lang="en-US" altLang="en-US" sz="2800"/>
              <a:t>Need: total force on each particle i</a:t>
            </a:r>
          </a:p>
          <a:p>
            <a:pPr lvl="1"/>
            <a:r>
              <a:rPr lang="en-US" altLang="en-US" sz="2400"/>
              <a:t>Sum of each column of the force array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Can do all N columns in parallel</a:t>
            </a:r>
          </a:p>
          <a:p>
            <a:endParaRPr lang="en-US" altLang="en-US" sz="2800"/>
          </a:p>
        </p:txBody>
      </p:sp>
      <p:sp>
        <p:nvSpPr>
          <p:cNvPr id="1304581" name="Rectangle 5"/>
          <p:cNvSpPr>
            <a:spLocks noChangeArrowheads="1"/>
          </p:cNvSpPr>
          <p:nvPr/>
        </p:nvSpPr>
        <p:spPr bwMode="auto">
          <a:xfrm>
            <a:off x="2057400" y="5410200"/>
            <a:ext cx="601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ctr">
              <a:buFontTx/>
              <a:buNone/>
            </a:pPr>
            <a:r>
              <a:rPr lang="en-US" altLang="en-US"/>
              <a:t>This is called a </a:t>
            </a:r>
            <a:r>
              <a:rPr lang="en-US" altLang="en-US" i="1"/>
              <a:t>Parallel Reduction</a:t>
            </a:r>
            <a:endParaRPr lang="en-US" altLang="en-US"/>
          </a:p>
        </p:txBody>
      </p:sp>
      <p:grpSp>
        <p:nvGrpSpPr>
          <p:cNvPr id="1304582" name="Group 6"/>
          <p:cNvGrpSpPr>
            <a:grpSpLocks/>
          </p:cNvGrpSpPr>
          <p:nvPr/>
        </p:nvGrpSpPr>
        <p:grpSpPr bwMode="auto">
          <a:xfrm>
            <a:off x="5181600" y="1065213"/>
            <a:ext cx="3917950" cy="4105275"/>
            <a:chOff x="3264" y="671"/>
            <a:chExt cx="2468" cy="2586"/>
          </a:xfrm>
        </p:grpSpPr>
        <p:sp>
          <p:nvSpPr>
            <p:cNvPr id="1304583" name="Rectangle 7"/>
            <p:cNvSpPr>
              <a:spLocks noChangeArrowheads="1"/>
            </p:cNvSpPr>
            <p:nvPr/>
          </p:nvSpPr>
          <p:spPr bwMode="auto">
            <a:xfrm>
              <a:off x="3501" y="994"/>
              <a:ext cx="2039" cy="2039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    force(</a:t>
              </a:r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,</a:t>
              </a:r>
              <a:r>
                <a:rPr lang="en-US" altLang="en-US" sz="2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  <a:r>
                <a:rPr lang="en-US" altLang="en-US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304584" name="Text Box 8"/>
            <p:cNvSpPr txBox="1">
              <a:spLocks noChangeArrowheads="1"/>
            </p:cNvSpPr>
            <p:nvPr/>
          </p:nvSpPr>
          <p:spPr bwMode="auto">
            <a:xfrm>
              <a:off x="3620" y="671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anose="020B0603020202020204" pitchFamily="34" charset="0"/>
                  <a:ea typeface="新細明體" panose="02020500000000000000" pitchFamily="18" charset="-120"/>
                </a:rPr>
                <a:t>N-body force Texture</a:t>
              </a:r>
            </a:p>
          </p:txBody>
        </p:sp>
        <p:sp>
          <p:nvSpPr>
            <p:cNvPr id="1304585" name="Line 9"/>
            <p:cNvSpPr>
              <a:spLocks noChangeShapeType="1"/>
            </p:cNvSpPr>
            <p:nvPr/>
          </p:nvSpPr>
          <p:spPr bwMode="auto">
            <a:xfrm flipH="1">
              <a:off x="3504" y="1796"/>
              <a:ext cx="31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FF99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586" name="Text Box 10"/>
            <p:cNvSpPr txBox="1">
              <a:spLocks noChangeArrowheads="1"/>
            </p:cNvSpPr>
            <p:nvPr/>
          </p:nvSpPr>
          <p:spPr bwMode="auto">
            <a:xfrm>
              <a:off x="5520" y="29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4587" name="Text Box 11"/>
            <p:cNvSpPr txBox="1">
              <a:spLocks noChangeArrowheads="1"/>
            </p:cNvSpPr>
            <p:nvPr/>
          </p:nvSpPr>
          <p:spPr bwMode="auto">
            <a:xfrm>
              <a:off x="3860" y="2969"/>
              <a:ext cx="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04588" name="Text Box 12"/>
            <p:cNvSpPr txBox="1">
              <a:spLocks noChangeArrowheads="1"/>
            </p:cNvSpPr>
            <p:nvPr/>
          </p:nvSpPr>
          <p:spPr bwMode="auto">
            <a:xfrm>
              <a:off x="3264" y="8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1304589" name="Text Box 13"/>
            <p:cNvSpPr txBox="1">
              <a:spLocks noChangeArrowheads="1"/>
            </p:cNvSpPr>
            <p:nvPr/>
          </p:nvSpPr>
          <p:spPr bwMode="auto">
            <a:xfrm>
              <a:off x="3312" y="29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304590" name="Rectangle 14"/>
          <p:cNvSpPr>
            <a:spLocks noChangeArrowheads="1"/>
          </p:cNvSpPr>
          <p:nvPr/>
        </p:nvSpPr>
        <p:spPr bwMode="auto">
          <a:xfrm>
            <a:off x="6096000" y="1590675"/>
            <a:ext cx="339725" cy="3200400"/>
          </a:xfrm>
          <a:prstGeom prst="rect">
            <a:avLst/>
          </a:prstGeom>
          <a:gradFill rotWithShape="0">
            <a:gsLst>
              <a:gs pos="0">
                <a:srgbClr val="CCFF99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4591" name="Group 15"/>
          <p:cNvGrpSpPr>
            <a:grpSpLocks/>
          </p:cNvGrpSpPr>
          <p:nvPr/>
        </p:nvGrpSpPr>
        <p:grpSpPr bwMode="auto">
          <a:xfrm>
            <a:off x="6186488" y="2757488"/>
            <a:ext cx="209550" cy="2005012"/>
            <a:chOff x="3897" y="1737"/>
            <a:chExt cx="132" cy="1263"/>
          </a:xfrm>
        </p:grpSpPr>
        <p:sp>
          <p:nvSpPr>
            <p:cNvPr id="1304592" name="Rectangle 16"/>
            <p:cNvSpPr>
              <a:spLocks noChangeArrowheads="1"/>
            </p:cNvSpPr>
            <p:nvPr/>
          </p:nvSpPr>
          <p:spPr bwMode="auto">
            <a:xfrm>
              <a:off x="3897" y="1737"/>
              <a:ext cx="132" cy="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593" name="Line 17"/>
            <p:cNvSpPr>
              <a:spLocks noChangeShapeType="1"/>
            </p:cNvSpPr>
            <p:nvPr/>
          </p:nvSpPr>
          <p:spPr bwMode="auto">
            <a:xfrm>
              <a:off x="3959" y="1908"/>
              <a:ext cx="5" cy="10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FF99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79564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3E2D1-9EEA-422B-8712-0FA491C134B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Parallel Reductions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38200" y="1676400"/>
            <a:ext cx="731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1D parallel reduction: </a:t>
            </a:r>
          </a:p>
          <a:p>
            <a:pPr lvl="1"/>
            <a:r>
              <a:rPr lang="en-US" altLang="en-US"/>
              <a:t>sum N columns or rows in parallel</a:t>
            </a:r>
          </a:p>
          <a:p>
            <a:pPr lvl="1"/>
            <a:r>
              <a:rPr lang="en-US" altLang="en-US"/>
              <a:t>add two halves of texture together</a:t>
            </a:r>
          </a:p>
          <a:p>
            <a:pPr lvl="1"/>
            <a:r>
              <a:rPr lang="en-US" altLang="en-US"/>
              <a:t>repeatedly...</a:t>
            </a:r>
          </a:p>
          <a:p>
            <a:pPr lvl="1"/>
            <a:r>
              <a:rPr lang="en-US" altLang="en-US"/>
              <a:t>Until we’re left with a single row of texels</a:t>
            </a: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3200400" y="4114800"/>
            <a:ext cx="2741613" cy="1371600"/>
          </a:xfrm>
          <a:prstGeom prst="rect">
            <a:avLst/>
          </a:prstGeom>
          <a:solidFill>
            <a:srgbClr val="23476B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29" name="Text Box 5"/>
          <p:cNvSpPr txBox="1">
            <a:spLocks noChangeArrowheads="1"/>
          </p:cNvSpPr>
          <p:nvPr/>
        </p:nvSpPr>
        <p:spPr bwMode="auto">
          <a:xfrm>
            <a:off x="6229350" y="4221163"/>
            <a:ext cx="6508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7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>
            <a:off x="3200400" y="2743200"/>
            <a:ext cx="2741613" cy="1371600"/>
          </a:xfrm>
          <a:prstGeom prst="rect">
            <a:avLst/>
          </a:prstGeom>
          <a:solidFill>
            <a:srgbClr val="23476B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3200400" y="4800600"/>
            <a:ext cx="2741613" cy="685800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2" name="Rectangle 8"/>
          <p:cNvSpPr>
            <a:spLocks noChangeArrowheads="1"/>
          </p:cNvSpPr>
          <p:nvPr/>
        </p:nvSpPr>
        <p:spPr bwMode="auto">
          <a:xfrm>
            <a:off x="3200400" y="4114800"/>
            <a:ext cx="2741613" cy="685800"/>
          </a:xfrm>
          <a:prstGeom prst="rect">
            <a:avLst/>
          </a:prstGeom>
          <a:solidFill>
            <a:srgbClr val="6699CC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3" name="Rectangle 9"/>
          <p:cNvSpPr>
            <a:spLocks noChangeArrowheads="1"/>
          </p:cNvSpPr>
          <p:nvPr/>
        </p:nvSpPr>
        <p:spPr bwMode="auto">
          <a:xfrm>
            <a:off x="3200400" y="5148263"/>
            <a:ext cx="2741613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4" name="Rectangle 10"/>
          <p:cNvSpPr>
            <a:spLocks noChangeArrowheads="1"/>
          </p:cNvSpPr>
          <p:nvPr/>
        </p:nvSpPr>
        <p:spPr bwMode="auto">
          <a:xfrm>
            <a:off x="3200400" y="4805363"/>
            <a:ext cx="2741613" cy="338137"/>
          </a:xfrm>
          <a:prstGeom prst="rect">
            <a:avLst/>
          </a:prstGeom>
          <a:solidFill>
            <a:srgbClr val="99CCFF"/>
          </a:solidFill>
          <a:ln w="9525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6635" name="Text Box 11"/>
          <p:cNvSpPr txBox="1">
            <a:spLocks noChangeArrowheads="1"/>
          </p:cNvSpPr>
          <p:nvPr/>
        </p:nvSpPr>
        <p:spPr bwMode="auto">
          <a:xfrm>
            <a:off x="1828800" y="38862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306636" name="Text Box 12"/>
          <p:cNvSpPr txBox="1">
            <a:spLocks noChangeArrowheads="1"/>
          </p:cNvSpPr>
          <p:nvPr/>
        </p:nvSpPr>
        <p:spPr bwMode="auto">
          <a:xfrm>
            <a:off x="1600200" y="45720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x(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/2)</a:t>
            </a:r>
          </a:p>
        </p:txBody>
      </p:sp>
      <p:sp>
        <p:nvSpPr>
          <p:cNvPr id="1306637" name="Text Box 13"/>
          <p:cNvSpPr txBox="1">
            <a:spLocks noChangeArrowheads="1"/>
          </p:cNvSpPr>
          <p:nvPr/>
        </p:nvSpPr>
        <p:spPr bwMode="auto">
          <a:xfrm>
            <a:off x="1584325" y="48768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x(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/4)</a:t>
            </a:r>
          </a:p>
        </p:txBody>
      </p:sp>
      <p:sp>
        <p:nvSpPr>
          <p:cNvPr id="1306638" name="Text Box 14"/>
          <p:cNvSpPr txBox="1">
            <a:spLocks noChangeArrowheads="1"/>
          </p:cNvSpPr>
          <p:nvPr/>
        </p:nvSpPr>
        <p:spPr bwMode="auto">
          <a:xfrm>
            <a:off x="1863725" y="5105400"/>
            <a:ext cx="67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x1</a:t>
            </a:r>
          </a:p>
        </p:txBody>
      </p:sp>
      <p:sp>
        <p:nvSpPr>
          <p:cNvPr id="1306639" name="Text Box 15"/>
          <p:cNvSpPr txBox="1">
            <a:spLocks noChangeArrowheads="1"/>
          </p:cNvSpPr>
          <p:nvPr/>
        </p:nvSpPr>
        <p:spPr bwMode="auto">
          <a:xfrm>
            <a:off x="3090863" y="5943600"/>
            <a:ext cx="3028950" cy="495300"/>
          </a:xfrm>
          <a:prstGeom prst="rect">
            <a:avLst/>
          </a:prstGeom>
          <a:solidFill>
            <a:srgbClr val="C0C0C0"/>
          </a:solidFill>
          <a:ln w="38100">
            <a:solidFill>
              <a:srgbClr val="66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log</a:t>
            </a:r>
            <a:r>
              <a:rPr lang="en-US" alt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8"/>
                <a:cs typeface="Arial Unicode MS" panose="020B0604020202020204" pitchFamily="34" charset="-128"/>
              </a:rPr>
              <a:t> steps</a:t>
            </a:r>
          </a:p>
        </p:txBody>
      </p:sp>
      <p:sp>
        <p:nvSpPr>
          <p:cNvPr id="1306640" name="Text Box 16"/>
          <p:cNvSpPr txBox="1">
            <a:spLocks noChangeArrowheads="1"/>
          </p:cNvSpPr>
          <p:nvPr/>
        </p:nvSpPr>
        <p:spPr bwMode="auto">
          <a:xfrm>
            <a:off x="5165725" y="6137275"/>
            <a:ext cx="16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674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03747E-7 C 0.02795 0.02938 0.05608 0.05899 0.05608 0.0923 C 0.05608 0.12561 0.00938 0.18251 -3.61111E-6 0.20056 " pathEditMode="relative" ptsTypes="aaA">
                                      <p:cBhvr>
                                        <p:cTn id="23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0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30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0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CC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55 C 0.02795 0.00971 0.05607 0.02544 0.05607 0.04279 C 0.05607 0.06037 0.00937 0.09021 3.61111E-6 0.09993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527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0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8619E-6 L -1.66667E-6 0.053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30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39 C 0.02795 0.00809 0.05607 0.01503 0.05607 0.0229 C 0.05607 0.03053 0.00937 0.04395 3.61111E-6 0.04834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233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5343 L 0.00087 0.0756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1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3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3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7" grpId="0" build="p"/>
      <p:bldP spid="1306628" grpId="0" animBg="1"/>
      <p:bldP spid="1306628" grpId="1" animBg="1"/>
      <p:bldP spid="1306629" grpId="0"/>
      <p:bldP spid="1306629" grpId="1"/>
      <p:bldP spid="1306629" grpId="2"/>
      <p:bldP spid="1306630" grpId="0" animBg="1"/>
      <p:bldP spid="1306630" grpId="1" animBg="1"/>
      <p:bldP spid="1306630" grpId="2" animBg="1"/>
      <p:bldP spid="1306631" grpId="0" animBg="1"/>
      <p:bldP spid="1306631" grpId="1" animBg="1"/>
      <p:bldP spid="1306632" grpId="0" animBg="1"/>
      <p:bldP spid="1306632" grpId="1" animBg="1"/>
      <p:bldP spid="1306632" grpId="2" animBg="1"/>
      <p:bldP spid="1306633" grpId="0" animBg="1"/>
      <p:bldP spid="1306633" grpId="1" animBg="1"/>
      <p:bldP spid="1306634" grpId="0" animBg="1"/>
      <p:bldP spid="1306634" grpId="1" animBg="1"/>
      <p:bldP spid="1306635" grpId="0"/>
      <p:bldP spid="1306635" grpId="1"/>
      <p:bldP spid="1306636" grpId="0"/>
      <p:bldP spid="1306636" grpId="1"/>
      <p:bldP spid="1306637" grpId="0"/>
      <p:bldP spid="1306637" grpId="1"/>
      <p:bldP spid="1306638" grpId="0"/>
      <p:bldP spid="13066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78AE3-3E44-4FBD-BDDA-C52BE0F2742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800" dirty="0"/>
              <a:t>Update Positions and Velocities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Now we have a 1-D array of total forces</a:t>
            </a:r>
          </a:p>
          <a:p>
            <a:pPr lvl="1"/>
            <a:r>
              <a:rPr lang="en-US" altLang="en-US" sz="2400"/>
              <a:t>One per body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Update Velocity</a:t>
            </a:r>
          </a:p>
          <a:p>
            <a:pPr lvl="1"/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+</a:t>
            </a:r>
            <a:r>
              <a:rPr lang="en-US" altLang="en-US" sz="2400" i="1"/>
              <a:t>dt</a:t>
            </a:r>
            <a:r>
              <a:rPr lang="en-US" altLang="en-US" sz="2400"/>
              <a:t>) = </a:t>
            </a:r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+ </a:t>
            </a:r>
            <a:r>
              <a:rPr lang="en-US" altLang="en-US" sz="2400" b="0" i="1"/>
              <a:t>F</a:t>
            </a:r>
            <a:r>
              <a:rPr lang="en-US" altLang="en-US" sz="2400" i="1" baseline="-25000"/>
              <a:t>total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* </a:t>
            </a:r>
            <a:r>
              <a:rPr lang="en-US" altLang="en-US" sz="2400" i="1"/>
              <a:t>dt</a:t>
            </a:r>
          </a:p>
          <a:p>
            <a:pPr lvl="1"/>
            <a:r>
              <a:rPr lang="en-US" altLang="en-US" sz="2400"/>
              <a:t>Simple pixel shader reads previous velocity and force textures, creates new velocity texture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Update Position</a:t>
            </a:r>
          </a:p>
          <a:p>
            <a:pPr lvl="1"/>
            <a:r>
              <a:rPr lang="en-US" altLang="en-US" sz="2400" i="1"/>
              <a:t>x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t</a:t>
            </a:r>
            <a:r>
              <a:rPr lang="en-US" altLang="en-US" sz="2400"/>
              <a:t>+</a:t>
            </a:r>
            <a:r>
              <a:rPr lang="en-US" altLang="en-US" sz="2400" i="1"/>
              <a:t>dt</a:t>
            </a:r>
            <a:r>
              <a:rPr lang="en-US" altLang="en-US" sz="2400"/>
              <a:t>) = </a:t>
            </a:r>
            <a:r>
              <a:rPr lang="en-US" altLang="en-US" sz="2400" b="0" i="1"/>
              <a:t>x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+ </a:t>
            </a:r>
            <a:r>
              <a:rPr lang="en-US" altLang="en-US" sz="2400" b="0" i="1"/>
              <a:t>u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,</a:t>
            </a:r>
            <a:r>
              <a:rPr lang="en-US" altLang="en-US" sz="2400" i="1"/>
              <a:t>t</a:t>
            </a:r>
            <a:r>
              <a:rPr lang="en-US" altLang="en-US" sz="2400"/>
              <a:t>) * </a:t>
            </a:r>
            <a:r>
              <a:rPr lang="en-US" altLang="en-US" sz="2400" i="1"/>
              <a:t>dt</a:t>
            </a:r>
            <a:endParaRPr lang="en-US" altLang="en-US" sz="2400"/>
          </a:p>
          <a:p>
            <a:pPr lvl="1"/>
            <a:r>
              <a:rPr lang="en-US" altLang="en-US" sz="2400"/>
              <a:t>Simple pixel shader reads previous position and velocity textures, creates new position texture</a:t>
            </a:r>
          </a:p>
        </p:txBody>
      </p:sp>
    </p:spTree>
    <p:extLst>
      <p:ext uri="{BB962C8B-B14F-4D97-AF65-F5344CB8AC3E}">
        <p14:creationId xmlns:p14="http://schemas.microsoft.com/office/powerpoint/2010/main" val="173841840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A4371-6B70-4873-938A-3E706295514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ln/>
        </p:spPr>
        <p:txBody>
          <a:bodyPr/>
          <a:lstStyle/>
          <a:p>
            <a:r>
              <a:rPr lang="en-US" altLang="en-US" sz="4000"/>
              <a:t>Optimize by force:</a:t>
            </a:r>
            <a:br>
              <a:rPr lang="en-US" altLang="en-US" sz="4000"/>
            </a:br>
            <a:r>
              <a:rPr lang="en-US" altLang="en-US" sz="4000"/>
              <a:t>Dual and Triple GPU Physics</a:t>
            </a:r>
          </a:p>
        </p:txBody>
      </p:sp>
      <p:sp>
        <p:nvSpPr>
          <p:cNvPr id="1331203" name="Text Box 3"/>
          <p:cNvSpPr txBox="1">
            <a:spLocks noChangeArrowheads="1"/>
          </p:cNvSpPr>
          <p:nvPr/>
        </p:nvSpPr>
        <p:spPr bwMode="auto">
          <a:xfrm>
            <a:off x="1406525" y="2149475"/>
            <a:ext cx="618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ea typeface="新細明體" panose="02020500000000000000" pitchFamily="18" charset="-120"/>
              </a:rPr>
              <a:t>Second (or third) GPU can be used for graphics or physics simulation, or share the primary card</a:t>
            </a:r>
          </a:p>
        </p:txBody>
      </p:sp>
      <p:pic>
        <p:nvPicPr>
          <p:cNvPr id="1331204" name="Picture 4" descr="ati_tripple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3355975"/>
            <a:ext cx="2333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205" name="Picture 5" descr="ati_doublecar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371850"/>
            <a:ext cx="2228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8221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PhysX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https://www.youtube.com/watch?v=6vipmar3wS4</a:t>
            </a:r>
            <a:endParaRPr lang="en-HK" sz="2800" dirty="0"/>
          </a:p>
          <a:p>
            <a:r>
              <a:rPr lang="en-US" sz="2800" dirty="0">
                <a:hlinkClick r:id="rId3"/>
              </a:rPr>
              <a:t>https://www.youtube.com/watch?v=pEX13W-IuLA</a:t>
            </a:r>
            <a:endParaRPr lang="en-US" dirty="0"/>
          </a:p>
          <a:p>
            <a:r>
              <a:rPr lang="en-US" sz="2800" dirty="0">
                <a:hlinkClick r:id="rId4"/>
              </a:rPr>
              <a:t>https://www.youtube.com/watch?v=-x9B_4qBAkk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99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7F28AE-C901-4305-895C-E28D3054860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Summary</a:t>
            </a:r>
            <a:endParaRPr lang="en-US" altLang="en-US" dirty="0"/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Point Masses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Rigid Bodies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Numerical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Controlling truncation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Generalized rigid body forces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Soft Bodies</a:t>
            </a:r>
          </a:p>
          <a:p>
            <a:pPr>
              <a:lnSpc>
                <a:spcPct val="90000"/>
              </a:lnSpc>
            </a:pPr>
            <a:r>
              <a:rPr lang="en-US" altLang="en-US" sz="2800" b="0" dirty="0"/>
              <a:t>Collision Detection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Physics on the GPU</a:t>
            </a:r>
          </a:p>
        </p:txBody>
      </p:sp>
    </p:spTree>
    <p:extLst>
      <p:ext uri="{BB962C8B-B14F-4D97-AF65-F5344CB8AC3E}">
        <p14:creationId xmlns:p14="http://schemas.microsoft.com/office/powerpoint/2010/main" val="3596427159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FA4E1-E5AA-41E9-A455-6AE710D080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369300" cy="990600"/>
          </a:xfrm>
          <a:ln/>
        </p:spPr>
        <p:txBody>
          <a:bodyPr/>
          <a:lstStyle/>
          <a:p>
            <a:r>
              <a:rPr lang="en-US" altLang="en-US" sz="4000"/>
              <a:t>Overlap Testing: Collision Time (1 of 2)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143000"/>
            <a:ext cx="8369300" cy="1447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Collision time calculated by moving object back in time until right before collision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 forward or backward ½ step, called </a:t>
            </a:r>
            <a:r>
              <a:rPr lang="en-US" altLang="en-US" i="1"/>
              <a:t>bisection</a:t>
            </a:r>
          </a:p>
        </p:txBody>
      </p:sp>
      <p:pic>
        <p:nvPicPr>
          <p:cNvPr id="1187844" name="Picture 4" descr="bisectio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62250"/>
            <a:ext cx="5486400" cy="29527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2127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D1B14-5BB4-4E83-8F9F-0F277E2C17E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369300" cy="990600"/>
          </a:xfrm>
          <a:ln/>
        </p:spPr>
        <p:txBody>
          <a:bodyPr/>
          <a:lstStyle/>
          <a:p>
            <a:r>
              <a:rPr lang="en-US" altLang="en-US" sz="4000"/>
              <a:t>Overlap Testing: Collision Time (2 of 2)</a:t>
            </a:r>
          </a:p>
        </p:txBody>
      </p:sp>
      <p:pic>
        <p:nvPicPr>
          <p:cNvPr id="1189891" name="Picture 3" descr="bisectio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86400" cy="29527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189892" name="Rectangle 4"/>
          <p:cNvSpPr>
            <a:spLocks noChangeArrowheads="1"/>
          </p:cNvSpPr>
          <p:nvPr/>
        </p:nvSpPr>
        <p:spPr bwMode="auto">
          <a:xfrm>
            <a:off x="609600" y="44196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Get within a delta (close enough)</a:t>
            </a:r>
          </a:p>
          <a:p>
            <a:pPr lvl="1"/>
            <a:r>
              <a:rPr lang="en-US" altLang="en-US" sz="2200"/>
              <a:t>With distance moved in first step, can know “how close”</a:t>
            </a:r>
          </a:p>
          <a:p>
            <a:r>
              <a:rPr lang="en-US" altLang="en-US" sz="2400"/>
              <a:t>In practice, usually 5 iterations is pretty close</a:t>
            </a:r>
          </a:p>
        </p:txBody>
      </p:sp>
    </p:spTree>
    <p:extLst>
      <p:ext uri="{BB962C8B-B14F-4D97-AF65-F5344CB8AC3E}">
        <p14:creationId xmlns:p14="http://schemas.microsoft.com/office/powerpoint/2010/main" val="20571115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CFB2B-4498-46CA-8E36-74547C77FA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77800"/>
            <a:ext cx="8347075" cy="858838"/>
          </a:xfrm>
          <a:ln/>
        </p:spPr>
        <p:txBody>
          <a:bodyPr/>
          <a:lstStyle/>
          <a:p>
            <a:r>
              <a:rPr lang="en-US" altLang="en-US" sz="4000"/>
              <a:t>Overlap Testing: Limitations (1 of 2)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990600"/>
          </a:xfrm>
          <a:ln/>
        </p:spPr>
        <p:txBody>
          <a:bodyPr/>
          <a:lstStyle/>
          <a:p>
            <a:r>
              <a:rPr lang="en-US" altLang="en-US" sz="2800"/>
              <a:t>Fails with objects that move too fast</a:t>
            </a:r>
          </a:p>
          <a:p>
            <a:pPr lvl="1"/>
            <a:r>
              <a:rPr lang="en-US" altLang="en-US" sz="2400"/>
              <a:t>Unlikely to catch time slice during overlap</a:t>
            </a:r>
          </a:p>
        </p:txBody>
      </p:sp>
      <p:pic>
        <p:nvPicPr>
          <p:cNvPr id="1191940" name="Picture 4" descr="bu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47988"/>
            <a:ext cx="4591050" cy="23098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2414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867EE-3B52-43F4-AC29-4738FA1927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77800"/>
            <a:ext cx="8347075" cy="858838"/>
          </a:xfrm>
          <a:ln/>
        </p:spPr>
        <p:txBody>
          <a:bodyPr/>
          <a:lstStyle/>
          <a:p>
            <a:r>
              <a:rPr lang="en-US" altLang="en-US" sz="4000"/>
              <a:t>Overlap Testing: Limitations (2 of 2)</a:t>
            </a:r>
          </a:p>
        </p:txBody>
      </p:sp>
      <p:pic>
        <p:nvPicPr>
          <p:cNvPr id="1193987" name="Picture 3" descr="bu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4591050" cy="23098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762000" y="3429000"/>
            <a:ext cx="800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Possible solutions</a:t>
            </a:r>
          </a:p>
          <a:p>
            <a:pPr lvl="1"/>
            <a:r>
              <a:rPr lang="en-US" altLang="en-US" sz="2200" dirty="0"/>
              <a:t>Design constraint on speed of objects </a:t>
            </a:r>
          </a:p>
          <a:p>
            <a:pPr lvl="2"/>
            <a:r>
              <a:rPr lang="en-US" altLang="en-US" sz="1800" dirty="0"/>
              <a:t>Fastest object moves smaller distance than thinnest object</a:t>
            </a:r>
          </a:p>
          <a:p>
            <a:pPr lvl="2"/>
            <a:r>
              <a:rPr lang="en-US" altLang="en-US" sz="1800" dirty="0"/>
              <a:t>May not be practical for all games</a:t>
            </a:r>
          </a:p>
          <a:p>
            <a:pPr lvl="1"/>
            <a:r>
              <a:rPr lang="en-US" altLang="en-US" sz="2200" dirty="0"/>
              <a:t>Reduce simulation step size</a:t>
            </a:r>
          </a:p>
          <a:p>
            <a:pPr lvl="2"/>
            <a:r>
              <a:rPr lang="en-US" altLang="en-US" sz="1800" dirty="0"/>
              <a:t>Adds overhead since more computation</a:t>
            </a:r>
          </a:p>
          <a:p>
            <a:pPr lvl="2"/>
            <a:r>
              <a:rPr lang="en-US" altLang="en-US" sz="1800" dirty="0"/>
              <a:t>Note, can try different step size for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10730634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2289</Words>
  <Application>Microsoft Office PowerPoint</Application>
  <PresentationFormat>On-screen Show (4:3)</PresentationFormat>
  <Paragraphs>562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Unicode MS</vt:lpstr>
      <vt:lpstr>Calibri</vt:lpstr>
      <vt:lpstr>Courier New</vt:lpstr>
      <vt:lpstr>Lucida Grande</vt:lpstr>
      <vt:lpstr>Myriad Web</vt:lpstr>
      <vt:lpstr>Times New Roman</vt:lpstr>
      <vt:lpstr>Trebuchet MS</vt:lpstr>
      <vt:lpstr>Default Design</vt:lpstr>
      <vt:lpstr>Game Physics III</vt:lpstr>
      <vt:lpstr>Topics</vt:lpstr>
      <vt:lpstr>Example with many deformable objects</vt:lpstr>
      <vt:lpstr>Collision Detection</vt:lpstr>
      <vt:lpstr>Overlap Testing</vt:lpstr>
      <vt:lpstr>Overlap Testing: Collision Time (1 of 2)</vt:lpstr>
      <vt:lpstr>Overlap Testing: Collision Time (2 of 2)</vt:lpstr>
      <vt:lpstr>Overlap Testing: Limitations (1 of 2)</vt:lpstr>
      <vt:lpstr>Overlap Testing: Limitations (2 of 2)</vt:lpstr>
      <vt:lpstr>Intersection Testing</vt:lpstr>
      <vt:lpstr>Dealing with Complexity</vt:lpstr>
      <vt:lpstr>Bounding Volume (1 of 3)</vt:lpstr>
      <vt:lpstr>Bounding Volume (2 of 3)</vt:lpstr>
      <vt:lpstr>Bounding Volume (3 of 3)</vt:lpstr>
      <vt:lpstr>Volume sweeping (1 of 2)</vt:lpstr>
      <vt:lpstr>Volume sweeping (2 of 2)</vt:lpstr>
      <vt:lpstr>Reduced Collision Tests - Partitioning</vt:lpstr>
      <vt:lpstr>Reduced Collision Tests – Plane Sweep</vt:lpstr>
      <vt:lpstr>Collision Resolution (1 of 3)</vt:lpstr>
      <vt:lpstr>Collision Resolution (2 of 3)</vt:lpstr>
      <vt:lpstr>Collision Resolution (3 of 3)</vt:lpstr>
      <vt:lpstr>Collision Resolution – Collision Step</vt:lpstr>
      <vt:lpstr>Collision Resolution – Collision Normal</vt:lpstr>
      <vt:lpstr>Advanced Space Partitioning  for Collision Detection</vt:lpstr>
      <vt:lpstr>Quadtrees</vt:lpstr>
      <vt:lpstr>Quadtree</vt:lpstr>
      <vt:lpstr>Octree</vt:lpstr>
      <vt:lpstr>BSP Tree</vt:lpstr>
      <vt:lpstr>BSP Tree</vt:lpstr>
      <vt:lpstr>BSP Tree</vt:lpstr>
      <vt:lpstr>Traditional SP Summary</vt:lpstr>
      <vt:lpstr>Collision Detection Summary</vt:lpstr>
      <vt:lpstr>GPGPU and Physics</vt:lpstr>
      <vt:lpstr>Physics is a data parallel task</vt:lpstr>
      <vt:lpstr>Mapping concepts to GPU</vt:lpstr>
      <vt:lpstr>The Importance of Data Parallelism</vt:lpstr>
      <vt:lpstr>Arithmetic Intensity</vt:lpstr>
      <vt:lpstr>Data Streams &amp; Kernels</vt:lpstr>
      <vt:lpstr>Example: Simulation Grid</vt:lpstr>
      <vt:lpstr>Fluid simulation</vt:lpstr>
      <vt:lpstr>Stream Computation</vt:lpstr>
      <vt:lpstr>Kernels</vt:lpstr>
      <vt:lpstr>Feedback</vt:lpstr>
      <vt:lpstr>GPU Simulation</vt:lpstr>
      <vt:lpstr>Invoking Computation</vt:lpstr>
      <vt:lpstr>N-Body Simulation</vt:lpstr>
      <vt:lpstr>Computing Gravitational Forces</vt:lpstr>
      <vt:lpstr>Computing Gravitational Forces</vt:lpstr>
      <vt:lpstr>Computing Gravitational Forces</vt:lpstr>
      <vt:lpstr>Computing Total Force</vt:lpstr>
      <vt:lpstr>Parallel Reductions</vt:lpstr>
      <vt:lpstr>Update Positions and Velocities</vt:lpstr>
      <vt:lpstr>Optimize by force: Dual and Triple GPU Physics</vt:lpstr>
      <vt:lpstr>PhysX examples</vt:lpstr>
      <vt:lpstr>Summary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507</cp:revision>
  <dcterms:created xsi:type="dcterms:W3CDTF">2003-01-21T19:34:39Z</dcterms:created>
  <dcterms:modified xsi:type="dcterms:W3CDTF">2022-03-22T02:59:35Z</dcterms:modified>
</cp:coreProperties>
</file>