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83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84776" autoAdjust="0"/>
  </p:normalViewPr>
  <p:slideViewPr>
    <p:cSldViewPr>
      <p:cViewPr varScale="1">
        <p:scale>
          <a:sx n="97" d="100"/>
          <a:sy n="97" d="100"/>
        </p:scale>
        <p:origin x="78" y="5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2333A3F6-376B-43D8-B079-45449CF7048D}"/>
    <pc:docChg chg="undo custSel modSld">
      <pc:chgData name="Pedro SANDER" userId="affd6e74-9f3a-4b29-89c7-35064ff47285" providerId="ADAL" clId="{2333A3F6-376B-43D8-B079-45449CF7048D}" dt="2021-03-25T06:57:00.126" v="75" actId="20577"/>
      <pc:docMkLst>
        <pc:docMk/>
      </pc:docMkLst>
      <pc:sldChg chg="modSp">
        <pc:chgData name="Pedro SANDER" userId="affd6e74-9f3a-4b29-89c7-35064ff47285" providerId="ADAL" clId="{2333A3F6-376B-43D8-B079-45449CF7048D}" dt="2021-03-23T07:58:24.254" v="21" actId="20577"/>
        <pc:sldMkLst>
          <pc:docMk/>
          <pc:sldMk cId="1968433730" sldId="301"/>
        </pc:sldMkLst>
        <pc:spChg chg="mod">
          <ac:chgData name="Pedro SANDER" userId="affd6e74-9f3a-4b29-89c7-35064ff47285" providerId="ADAL" clId="{2333A3F6-376B-43D8-B079-45449CF7048D}" dt="2021-03-23T07:58:24.254" v="21" actId="20577"/>
          <ac:spMkLst>
            <pc:docMk/>
            <pc:sldMk cId="1968433730" sldId="301"/>
            <ac:spMk id="1233923" creationId="{00000000-0000-0000-0000-000000000000}"/>
          </ac:spMkLst>
        </pc:spChg>
      </pc:sldChg>
      <pc:sldChg chg="modSp">
        <pc:chgData name="Pedro SANDER" userId="affd6e74-9f3a-4b29-89c7-35064ff47285" providerId="ADAL" clId="{2333A3F6-376B-43D8-B079-45449CF7048D}" dt="2021-03-23T07:59:21.697" v="29" actId="20577"/>
        <pc:sldMkLst>
          <pc:docMk/>
          <pc:sldMk cId="881971937" sldId="304"/>
        </pc:sldMkLst>
        <pc:spChg chg="mod">
          <ac:chgData name="Pedro SANDER" userId="affd6e74-9f3a-4b29-89c7-35064ff47285" providerId="ADAL" clId="{2333A3F6-376B-43D8-B079-45449CF7048D}" dt="2021-03-23T07:59:21.697" v="29" actId="20577"/>
          <ac:spMkLst>
            <pc:docMk/>
            <pc:sldMk cId="881971937" sldId="304"/>
            <ac:spMk id="1020931" creationId="{00000000-0000-0000-0000-000000000000}"/>
          </ac:spMkLst>
        </pc:spChg>
      </pc:sldChg>
      <pc:sldChg chg="modSp">
        <pc:chgData name="Pedro SANDER" userId="affd6e74-9f3a-4b29-89c7-35064ff47285" providerId="ADAL" clId="{2333A3F6-376B-43D8-B079-45449CF7048D}" dt="2021-03-23T07:59:58.786" v="37" actId="20577"/>
        <pc:sldMkLst>
          <pc:docMk/>
          <pc:sldMk cId="3251369450" sldId="305"/>
        </pc:sldMkLst>
        <pc:spChg chg="mod">
          <ac:chgData name="Pedro SANDER" userId="affd6e74-9f3a-4b29-89c7-35064ff47285" providerId="ADAL" clId="{2333A3F6-376B-43D8-B079-45449CF7048D}" dt="2021-03-23T07:59:58.786" v="37" actId="20577"/>
          <ac:spMkLst>
            <pc:docMk/>
            <pc:sldMk cId="3251369450" sldId="305"/>
            <ac:spMk id="1022979" creationId="{00000000-0000-0000-0000-000000000000}"/>
          </ac:spMkLst>
        </pc:spChg>
      </pc:sldChg>
      <pc:sldChg chg="modSp">
        <pc:chgData name="Pedro SANDER" userId="affd6e74-9f3a-4b29-89c7-35064ff47285" providerId="ADAL" clId="{2333A3F6-376B-43D8-B079-45449CF7048D}" dt="2021-03-25T06:55:09.969" v="69" actId="20577"/>
        <pc:sldMkLst>
          <pc:docMk/>
          <pc:sldMk cId="1858560478" sldId="311"/>
        </pc:sldMkLst>
        <pc:spChg chg="mod">
          <ac:chgData name="Pedro SANDER" userId="affd6e74-9f3a-4b29-89c7-35064ff47285" providerId="ADAL" clId="{2333A3F6-376B-43D8-B079-45449CF7048D}" dt="2021-03-25T06:55:09.969" v="69" actId="20577"/>
          <ac:spMkLst>
            <pc:docMk/>
            <pc:sldMk cId="1858560478" sldId="311"/>
            <ac:spMk id="1035267" creationId="{00000000-0000-0000-0000-000000000000}"/>
          </ac:spMkLst>
        </pc:spChg>
      </pc:sldChg>
      <pc:sldChg chg="modSp">
        <pc:chgData name="Pedro SANDER" userId="affd6e74-9f3a-4b29-89c7-35064ff47285" providerId="ADAL" clId="{2333A3F6-376B-43D8-B079-45449CF7048D}" dt="2021-03-25T06:57:00.126" v="75" actId="20577"/>
        <pc:sldMkLst>
          <pc:docMk/>
          <pc:sldMk cId="3397309676" sldId="324"/>
        </pc:sldMkLst>
        <pc:spChg chg="mod">
          <ac:chgData name="Pedro SANDER" userId="affd6e74-9f3a-4b29-89c7-35064ff47285" providerId="ADAL" clId="{2333A3F6-376B-43D8-B079-45449CF7048D}" dt="2021-03-25T06:57:00.126" v="75" actId="20577"/>
          <ac:spMkLst>
            <pc:docMk/>
            <pc:sldMk cId="3397309676" sldId="324"/>
            <ac:spMk id="1115139" creationId="{00000000-0000-0000-0000-000000000000}"/>
          </ac:spMkLst>
        </pc:spChg>
      </pc:sldChg>
      <pc:sldChg chg="modSp">
        <pc:chgData name="Pedro SANDER" userId="affd6e74-9f3a-4b29-89c7-35064ff47285" providerId="ADAL" clId="{2333A3F6-376B-43D8-B079-45449CF7048D}" dt="2021-03-23T08:10:40.116" v="53" actId="313"/>
        <pc:sldMkLst>
          <pc:docMk/>
          <pc:sldMk cId="3609954164" sldId="330"/>
        </pc:sldMkLst>
        <pc:spChg chg="mod">
          <ac:chgData name="Pedro SANDER" userId="affd6e74-9f3a-4b29-89c7-35064ff47285" providerId="ADAL" clId="{2333A3F6-376B-43D8-B079-45449CF7048D}" dt="2021-03-23T08:10:40.116" v="53" actId="313"/>
          <ac:spMkLst>
            <pc:docMk/>
            <pc:sldMk cId="3609954164" sldId="330"/>
            <ac:spMk id="2" creationId="{00000000-0000-0000-0000-000000000000}"/>
          </ac:spMkLst>
        </pc:spChg>
        <pc:spChg chg="mod">
          <ac:chgData name="Pedro SANDER" userId="affd6e74-9f3a-4b29-89c7-35064ff47285" providerId="ADAL" clId="{2333A3F6-376B-43D8-B079-45449CF7048D}" dt="2021-03-23T08:10:34.500" v="52" actId="14"/>
          <ac:spMkLst>
            <pc:docMk/>
            <pc:sldMk cId="3609954164" sldId="33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28115-7A37-4F9A-88EB-5504CE38EAE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70D11-B38B-4AF2-AC0B-EA8486FDCE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2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1AB6B-770F-4CDA-8341-3B7CECE45E4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1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273C6-BB63-440B-A68C-D623DA570B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51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F03CA-710C-4308-8C99-BFFF4F8163A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32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4AE19-BB3E-4924-9C37-10597EB8FD0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9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F7AFF-BAA4-40DA-A174-7F103E8B8D0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07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ECB2C-ED02-4686-80C7-FB4A462F32A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46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087DE-35C4-4BB9-9353-12AF3D1F3F0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51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2E001-DBF3-4411-A99A-1FC7B099F87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32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5DA7C-64A5-4748-AEF1-722D49EE012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51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BB1EA-52C2-4BA7-985D-40EB1D43B3A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586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C4CBA-06E7-4F61-A873-8F739EB0562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0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5E038-BC55-4108-97E8-570EC402085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73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5C803-574B-4AFA-86EA-F87F102773C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341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BE2DE-BA7C-494F-8C7D-AEB5D386960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991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74BEC-E6ED-4F1B-B333-55BA00402C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D5E59-AF62-4DDB-9573-DE680D5A646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95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F5BB2-790C-46B5-8E7E-4EAB1B58000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72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D363B-C9C8-4675-A4C3-2C26B2E6C37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632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DBB56-E5F0-4FE0-B906-9145BBC19B9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54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5C99B-C285-4781-B86B-3CA66AD2EB0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077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28BC8-5494-4E56-ACBF-7664A1041AB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51DE8-2064-4A68-980C-26C4912AE95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7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9D13E-47B1-4690-8972-302F8537092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30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574DB-E465-421B-AD1C-73458901015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8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0C297-0401-4131-BFD4-78C06E36EAB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5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6A86E-0724-4F2E-94FB-AB0B52A4A1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20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EECBD-9E97-4FC2-B1CD-3AC88D62408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8BB93-266F-4E78-B143-668974F04D5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0JSPmIZsh9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dernweb.com/building-multiplayer-games-with-node-js-and-socket-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Game networking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Dead Reckoning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9185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i="1" dirty="0"/>
              <a:t>Dead reckoning</a:t>
            </a:r>
            <a:r>
              <a:rPr lang="en-US" altLang="en-US" dirty="0"/>
              <a:t> uses prediction to move the objects (e.g., characters, bullets in a game)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Each client maintains precise state for some objects </a:t>
            </a:r>
            <a:br>
              <a:rPr lang="en-US" altLang="en-US" sz="2123" dirty="0"/>
            </a:br>
            <a:r>
              <a:rPr lang="en-US" altLang="en-US" sz="2123" dirty="0"/>
              <a:t>(e.g. local player)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Each client receives </a:t>
            </a:r>
            <a:r>
              <a:rPr lang="en-US" altLang="en-US" sz="2123" i="1" dirty="0"/>
              <a:t>periodic</a:t>
            </a:r>
            <a:r>
              <a:rPr lang="en-US" altLang="en-US" sz="2123" dirty="0"/>
              <a:t> updates of the position of others, along with velocity information, and maybe acceleration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On each frame, non-local objects are updated via extrapolation</a:t>
            </a:r>
          </a:p>
          <a:p>
            <a:pPr lvl="1">
              <a:lnSpc>
                <a:spcPct val="90000"/>
              </a:lnSpc>
            </a:pPr>
            <a:endParaRPr lang="en-US" altLang="en-US" sz="2123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With a client-server model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Each player runs their own version of the game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Server maintains control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4986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108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Fixing Extrapolation Errors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8169"/>
            <a:ext cx="7959969" cy="2250831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do you do when using dead reckoning, and a new position arrives for another player?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The position that just came in will not agree with the place you have the object, due to extrapolation errors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Two options: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Jump to the correct position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Interpolate the two positions over some period</a:t>
            </a:r>
          </a:p>
          <a:p>
            <a:pPr lvl="2">
              <a:lnSpc>
                <a:spcPct val="90000"/>
              </a:lnSpc>
            </a:pPr>
            <a:r>
              <a:rPr lang="en-US" altLang="en-US" sz="1754" dirty="0"/>
              <a:t>Path followed will never be exact, but will match reasonably well</a:t>
            </a:r>
          </a:p>
        </p:txBody>
      </p:sp>
      <p:sp>
        <p:nvSpPr>
          <p:cNvPr id="1029124" name="Freeform 4"/>
          <p:cNvSpPr>
            <a:spLocks/>
          </p:cNvSpPr>
          <p:nvPr/>
        </p:nvSpPr>
        <p:spPr bwMode="auto">
          <a:xfrm>
            <a:off x="1219200" y="5145588"/>
            <a:ext cx="2286000" cy="844062"/>
          </a:xfrm>
          <a:custGeom>
            <a:avLst/>
            <a:gdLst>
              <a:gd name="T0" fmla="*/ 0 w 1440"/>
              <a:gd name="T1" fmla="*/ 576 h 576"/>
              <a:gd name="T2" fmla="*/ 576 w 1440"/>
              <a:gd name="T3" fmla="*/ 144 h 576"/>
              <a:gd name="T4" fmla="*/ 1440 w 144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76">
                <a:moveTo>
                  <a:pt x="0" y="576"/>
                </a:moveTo>
                <a:cubicBezTo>
                  <a:pt x="168" y="408"/>
                  <a:pt x="336" y="240"/>
                  <a:pt x="576" y="144"/>
                </a:cubicBezTo>
                <a:cubicBezTo>
                  <a:pt x="816" y="48"/>
                  <a:pt x="1128" y="24"/>
                  <a:pt x="144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5" name="Freeform 5"/>
          <p:cNvSpPr>
            <a:spLocks/>
          </p:cNvSpPr>
          <p:nvPr/>
        </p:nvSpPr>
        <p:spPr bwMode="auto">
          <a:xfrm>
            <a:off x="1295400" y="5497281"/>
            <a:ext cx="2133600" cy="562708"/>
          </a:xfrm>
          <a:custGeom>
            <a:avLst/>
            <a:gdLst>
              <a:gd name="T0" fmla="*/ 0 w 1344"/>
              <a:gd name="T1" fmla="*/ 384 h 384"/>
              <a:gd name="T2" fmla="*/ 576 w 1344"/>
              <a:gd name="T3" fmla="*/ 48 h 384"/>
              <a:gd name="T4" fmla="*/ 1344 w 1344"/>
              <a:gd name="T5" fmla="*/ 9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384">
                <a:moveTo>
                  <a:pt x="0" y="384"/>
                </a:moveTo>
                <a:cubicBezTo>
                  <a:pt x="176" y="240"/>
                  <a:pt x="352" y="96"/>
                  <a:pt x="576" y="48"/>
                </a:cubicBezTo>
                <a:cubicBezTo>
                  <a:pt x="800" y="0"/>
                  <a:pt x="1216" y="88"/>
                  <a:pt x="1344" y="96"/>
                </a:cubicBezTo>
              </a:path>
            </a:pathLst>
          </a:custGeom>
          <a:noFill/>
          <a:ln w="19050" cap="flat" cmpd="sng">
            <a:solidFill>
              <a:srgbClr val="DF140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838200" y="5075250"/>
            <a:ext cx="1336711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Your Guess</a:t>
            </a:r>
          </a:p>
        </p:txBody>
      </p:sp>
      <p:sp>
        <p:nvSpPr>
          <p:cNvPr id="1029127" name="Text Box 7"/>
          <p:cNvSpPr txBox="1">
            <a:spLocks noChangeArrowheads="1"/>
          </p:cNvSpPr>
          <p:nvPr/>
        </p:nvSpPr>
        <p:spPr bwMode="auto">
          <a:xfrm>
            <a:off x="1752600" y="5637958"/>
            <a:ext cx="842216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Actual</a:t>
            </a:r>
          </a:p>
        </p:txBody>
      </p:sp>
      <p:sp>
        <p:nvSpPr>
          <p:cNvPr id="1029128" name="Freeform 8"/>
          <p:cNvSpPr>
            <a:spLocks/>
          </p:cNvSpPr>
          <p:nvPr/>
        </p:nvSpPr>
        <p:spPr bwMode="auto">
          <a:xfrm>
            <a:off x="3429001" y="5654078"/>
            <a:ext cx="2372458" cy="300403"/>
          </a:xfrm>
          <a:custGeom>
            <a:avLst/>
            <a:gdLst>
              <a:gd name="T0" fmla="*/ 0 w 1494"/>
              <a:gd name="T1" fmla="*/ 0 h 205"/>
              <a:gd name="T2" fmla="*/ 697 w 1494"/>
              <a:gd name="T3" fmla="*/ 101 h 205"/>
              <a:gd name="T4" fmla="*/ 1494 w 1494"/>
              <a:gd name="T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4" h="205">
                <a:moveTo>
                  <a:pt x="0" y="0"/>
                </a:moveTo>
                <a:cubicBezTo>
                  <a:pt x="116" y="17"/>
                  <a:pt x="448" y="67"/>
                  <a:pt x="697" y="101"/>
                </a:cubicBezTo>
                <a:cubicBezTo>
                  <a:pt x="946" y="135"/>
                  <a:pt x="1328" y="183"/>
                  <a:pt x="1494" y="205"/>
                </a:cubicBezTo>
              </a:path>
            </a:pathLst>
          </a:custGeom>
          <a:noFill/>
          <a:ln w="19050" cap="flat" cmpd="sng">
            <a:solidFill>
              <a:srgbClr val="DF140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9" name="Freeform 9"/>
          <p:cNvSpPr>
            <a:spLocks/>
          </p:cNvSpPr>
          <p:nvPr/>
        </p:nvSpPr>
        <p:spPr bwMode="auto">
          <a:xfrm>
            <a:off x="3505201" y="5145589"/>
            <a:ext cx="2370992" cy="300404"/>
          </a:xfrm>
          <a:custGeom>
            <a:avLst/>
            <a:gdLst>
              <a:gd name="T0" fmla="*/ 0 w 1494"/>
              <a:gd name="T1" fmla="*/ 0 h 205"/>
              <a:gd name="T2" fmla="*/ 697 w 1494"/>
              <a:gd name="T3" fmla="*/ 101 h 205"/>
              <a:gd name="T4" fmla="*/ 1494 w 1494"/>
              <a:gd name="T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4" h="205">
                <a:moveTo>
                  <a:pt x="0" y="0"/>
                </a:moveTo>
                <a:cubicBezTo>
                  <a:pt x="116" y="17"/>
                  <a:pt x="448" y="67"/>
                  <a:pt x="697" y="101"/>
                </a:cubicBezTo>
                <a:cubicBezTo>
                  <a:pt x="946" y="135"/>
                  <a:pt x="1328" y="183"/>
                  <a:pt x="1494" y="205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0" name="Text Box 10"/>
          <p:cNvSpPr txBox="1">
            <a:spLocks noChangeArrowheads="1"/>
          </p:cNvSpPr>
          <p:nvPr/>
        </p:nvSpPr>
        <p:spPr bwMode="auto">
          <a:xfrm>
            <a:off x="5486400" y="5497281"/>
            <a:ext cx="3136114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Extrapolations from new data</a:t>
            </a:r>
          </a:p>
        </p:txBody>
      </p:sp>
      <p:sp>
        <p:nvSpPr>
          <p:cNvPr id="1029131" name="Oval 11"/>
          <p:cNvSpPr>
            <a:spLocks noChangeArrowheads="1"/>
          </p:cNvSpPr>
          <p:nvPr/>
        </p:nvSpPr>
        <p:spPr bwMode="auto">
          <a:xfrm>
            <a:off x="3352800" y="5567619"/>
            <a:ext cx="152400" cy="140677"/>
          </a:xfrm>
          <a:prstGeom prst="ellipse">
            <a:avLst/>
          </a:prstGeom>
          <a:solidFill>
            <a:srgbClr val="DF140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132" name="Text Box 12"/>
          <p:cNvSpPr txBox="1">
            <a:spLocks noChangeArrowheads="1"/>
          </p:cNvSpPr>
          <p:nvPr/>
        </p:nvSpPr>
        <p:spPr bwMode="auto">
          <a:xfrm>
            <a:off x="2819400" y="5708297"/>
            <a:ext cx="1180450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New Data</a:t>
            </a:r>
          </a:p>
        </p:txBody>
      </p:sp>
      <p:sp>
        <p:nvSpPr>
          <p:cNvPr id="1029133" name="Freeform 13"/>
          <p:cNvSpPr>
            <a:spLocks/>
          </p:cNvSpPr>
          <p:nvPr/>
        </p:nvSpPr>
        <p:spPr bwMode="auto">
          <a:xfrm>
            <a:off x="3505200" y="5145589"/>
            <a:ext cx="1371600" cy="703385"/>
          </a:xfrm>
          <a:custGeom>
            <a:avLst/>
            <a:gdLst>
              <a:gd name="T0" fmla="*/ 0 w 864"/>
              <a:gd name="T1" fmla="*/ 0 h 480"/>
              <a:gd name="T2" fmla="*/ 307 w 864"/>
              <a:gd name="T3" fmla="*/ 100 h 480"/>
              <a:gd name="T4" fmla="*/ 632 w 864"/>
              <a:gd name="T5" fmla="*/ 368 h 480"/>
              <a:gd name="T6" fmla="*/ 864 w 864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480">
                <a:moveTo>
                  <a:pt x="0" y="0"/>
                </a:moveTo>
                <a:cubicBezTo>
                  <a:pt x="51" y="17"/>
                  <a:pt x="202" y="39"/>
                  <a:pt x="307" y="100"/>
                </a:cubicBezTo>
                <a:cubicBezTo>
                  <a:pt x="412" y="161"/>
                  <a:pt x="539" y="305"/>
                  <a:pt x="632" y="368"/>
                </a:cubicBezTo>
                <a:cubicBezTo>
                  <a:pt x="725" y="431"/>
                  <a:pt x="816" y="457"/>
                  <a:pt x="864" y="48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4" name="Text Box 14"/>
          <p:cNvSpPr txBox="1">
            <a:spLocks noChangeArrowheads="1"/>
          </p:cNvSpPr>
          <p:nvPr/>
        </p:nvSpPr>
        <p:spPr bwMode="auto">
          <a:xfrm>
            <a:off x="4267200" y="4793897"/>
            <a:ext cx="1312473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Target Path</a:t>
            </a:r>
          </a:p>
        </p:txBody>
      </p:sp>
      <p:sp>
        <p:nvSpPr>
          <p:cNvPr id="1029135" name="Line 15"/>
          <p:cNvSpPr>
            <a:spLocks noChangeShapeType="1"/>
          </p:cNvSpPr>
          <p:nvPr/>
        </p:nvSpPr>
        <p:spPr bwMode="auto">
          <a:xfrm flipH="1">
            <a:off x="4267200" y="5145589"/>
            <a:ext cx="457200" cy="351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6" name="Line 16"/>
          <p:cNvSpPr>
            <a:spLocks noChangeShapeType="1"/>
          </p:cNvSpPr>
          <p:nvPr/>
        </p:nvSpPr>
        <p:spPr bwMode="auto">
          <a:xfrm flipH="1" flipV="1">
            <a:off x="5334000" y="5356604"/>
            <a:ext cx="1524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7" name="Line 17"/>
          <p:cNvSpPr>
            <a:spLocks noChangeShapeType="1"/>
          </p:cNvSpPr>
          <p:nvPr/>
        </p:nvSpPr>
        <p:spPr bwMode="auto">
          <a:xfrm flipH="1">
            <a:off x="5257800" y="5637958"/>
            <a:ext cx="2286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20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Network Reliability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9185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Some protocols attempt to ensure that every packet is delivered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It costs, in latency and bandwidth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Others try less hard to ensure delivery, and will not tell you if packets get lost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Latency and bandwidth requirements are lower </a:t>
            </a:r>
          </a:p>
          <a:p>
            <a:pPr lvl="1">
              <a:lnSpc>
                <a:spcPct val="90000"/>
              </a:lnSpc>
            </a:pPr>
            <a:endParaRPr lang="en-US" altLang="en-US" sz="2123"/>
          </a:p>
          <a:p>
            <a:pPr>
              <a:lnSpc>
                <a:spcPct val="90000"/>
              </a:lnSpc>
            </a:pPr>
            <a:r>
              <a:rPr lang="en-US" altLang="en-US"/>
              <a:t>Other aspects of reliability: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Error checking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Order consistency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2159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/>
              <a:t>Is reliability always important?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9862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585" dirty="0"/>
              <a:t>Some information must be communicated:</a:t>
            </a:r>
          </a:p>
          <a:p>
            <a:pPr lvl="1">
              <a:lnSpc>
                <a:spcPct val="90000"/>
              </a:lnSpc>
            </a:pPr>
            <a:r>
              <a:rPr lang="en-US" altLang="en-US" sz="1846" dirty="0"/>
              <a:t>Discrete changes in game state (e.g., a goal is scored)</a:t>
            </a:r>
            <a:br>
              <a:rPr lang="en-US" altLang="en-US" sz="1846" dirty="0"/>
            </a:br>
            <a:r>
              <a:rPr lang="en-US" altLang="en-US" sz="1846" dirty="0"/>
              <a:t>(if they go missing, there is no chance to recapture them)</a:t>
            </a:r>
          </a:p>
          <a:p>
            <a:pPr lvl="1">
              <a:lnSpc>
                <a:spcPct val="90000"/>
              </a:lnSpc>
            </a:pPr>
            <a:endParaRPr lang="en-US" altLang="en-US" sz="1846" dirty="0"/>
          </a:p>
          <a:p>
            <a:pPr>
              <a:lnSpc>
                <a:spcPct val="90000"/>
              </a:lnSpc>
            </a:pPr>
            <a:r>
              <a:rPr lang="en-US" altLang="en-US" sz="2585" dirty="0"/>
              <a:t>Some information does not need to be reliably communicated:</a:t>
            </a:r>
          </a:p>
          <a:p>
            <a:pPr lvl="1">
              <a:lnSpc>
                <a:spcPct val="90000"/>
              </a:lnSpc>
            </a:pPr>
            <a:r>
              <a:rPr lang="en-US" altLang="en-US" sz="1846" dirty="0"/>
              <a:t>Information that rapidly becomes out of date, and hence is sent frequently</a:t>
            </a:r>
          </a:p>
          <a:p>
            <a:pPr lvl="1">
              <a:lnSpc>
                <a:spcPct val="90000"/>
              </a:lnSpc>
            </a:pPr>
            <a:r>
              <a:rPr lang="en-US" altLang="en-US" sz="1846" dirty="0"/>
              <a:t>Player position information, weapon firing information, …</a:t>
            </a:r>
          </a:p>
          <a:p>
            <a:pPr>
              <a:lnSpc>
                <a:spcPct val="90000"/>
              </a:lnSpc>
            </a:pPr>
            <a:r>
              <a:rPr lang="en-US" altLang="en-US" sz="2585" dirty="0"/>
              <a:t>The data that goes out of date quickly is also sent more often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So, important to reduce cost of each transmission</a:t>
            </a:r>
          </a:p>
        </p:txBody>
      </p:sp>
    </p:spTree>
    <p:extLst>
      <p:ext uri="{BB962C8B-B14F-4D97-AF65-F5344CB8AC3E}">
        <p14:creationId xmlns:p14="http://schemas.microsoft.com/office/powerpoint/2010/main" val="2516912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1854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Internet Protocols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884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585" dirty="0"/>
              <a:t>Two widely deployed and useful options: </a:t>
            </a:r>
            <a:br>
              <a:rPr lang="en-US" altLang="en-US" sz="2585" dirty="0"/>
            </a:br>
            <a:r>
              <a:rPr lang="en-US" altLang="en-US" sz="2585" i="1" dirty="0"/>
              <a:t>UDP</a:t>
            </a:r>
            <a:r>
              <a:rPr lang="en-US" altLang="en-US" sz="2585" dirty="0"/>
              <a:t> and </a:t>
            </a:r>
            <a:r>
              <a:rPr lang="en-US" altLang="en-US" sz="2585" i="1" dirty="0"/>
              <a:t>TCP/IP </a:t>
            </a:r>
            <a:r>
              <a:rPr lang="en-US" altLang="en-US" sz="2308" dirty="0"/>
              <a:t>(implementation: use sockets)</a:t>
            </a:r>
            <a:endParaRPr lang="en-US" altLang="en-US" sz="2585" i="1" dirty="0"/>
          </a:p>
          <a:p>
            <a:pPr lvl="1">
              <a:lnSpc>
                <a:spcPct val="90000"/>
              </a:lnSpc>
            </a:pPr>
            <a:r>
              <a:rPr lang="en-US" altLang="en-US" sz="1939" dirty="0"/>
              <a:t>TCP/IP (Transmission Control Protocol/Internet Protocol)</a:t>
            </a:r>
            <a:br>
              <a:rPr lang="en-US" altLang="en-US" sz="1939" dirty="0"/>
            </a:br>
            <a:r>
              <a:rPr lang="en-US" altLang="en-US" sz="1939" dirty="0"/>
              <a:t>is most commonly used</a:t>
            </a:r>
          </a:p>
          <a:p>
            <a:pPr lvl="1">
              <a:lnSpc>
                <a:spcPct val="90000"/>
              </a:lnSpc>
            </a:pPr>
            <a:r>
              <a:rPr lang="en-US" altLang="en-US" sz="1939" dirty="0"/>
              <a:t>UDP (User Datagram Protocol)</a:t>
            </a:r>
            <a:br>
              <a:rPr lang="en-US" altLang="en-US" sz="1939" dirty="0"/>
            </a:br>
            <a:r>
              <a:rPr lang="en-US" altLang="en-US" sz="1939" dirty="0"/>
              <a:t>is also widely deployed and used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939" dirty="0"/>
          </a:p>
          <a:p>
            <a:pPr>
              <a:lnSpc>
                <a:spcPct val="90000"/>
              </a:lnSpc>
            </a:pPr>
            <a:r>
              <a:rPr lang="en-US" altLang="en-US" sz="2585" dirty="0"/>
              <a:t>Other protocols exist:</a:t>
            </a:r>
          </a:p>
          <a:p>
            <a:pPr lvl="1">
              <a:lnSpc>
                <a:spcPct val="90000"/>
              </a:lnSpc>
            </a:pPr>
            <a:r>
              <a:rPr lang="en-US" altLang="en-US" sz="1939" dirty="0"/>
              <a:t>Proprietary standards</a:t>
            </a:r>
          </a:p>
          <a:p>
            <a:pPr lvl="1">
              <a:lnSpc>
                <a:spcPct val="90000"/>
              </a:lnSpc>
            </a:pPr>
            <a:r>
              <a:rPr lang="en-US" altLang="en-US" sz="1939" i="1" dirty="0"/>
              <a:t>Broadcast</a:t>
            </a:r>
            <a:r>
              <a:rPr lang="en-US" altLang="en-US" sz="1939" dirty="0"/>
              <a:t> and </a:t>
            </a:r>
            <a:r>
              <a:rPr lang="en-US" altLang="en-US" sz="1939" i="1" dirty="0"/>
              <a:t>Multicast</a:t>
            </a:r>
            <a:r>
              <a:rPr lang="en-US" altLang="en-US" sz="1939" dirty="0"/>
              <a:t> are standard protocols with some useful properties, but they are not widely deployed</a:t>
            </a:r>
          </a:p>
          <a:p>
            <a:pPr lvl="1">
              <a:lnSpc>
                <a:spcPct val="90000"/>
              </a:lnSpc>
            </a:pPr>
            <a:r>
              <a:rPr lang="en-US" altLang="en-US" sz="1939" dirty="0"/>
              <a:t>In some cases, if the ISPs don’t provide it, you can’t use it</a:t>
            </a:r>
          </a:p>
        </p:txBody>
      </p:sp>
    </p:spTree>
    <p:extLst>
      <p:ext uri="{BB962C8B-B14F-4D97-AF65-F5344CB8AC3E}">
        <p14:creationId xmlns:p14="http://schemas.microsoft.com/office/powerpoint/2010/main" val="18585604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TCP/IP Overview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Advantages:</a:t>
            </a:r>
          </a:p>
          <a:p>
            <a:pPr lvl="1"/>
            <a:r>
              <a:rPr lang="en-US" altLang="en-US" sz="1754" dirty="0"/>
              <a:t>Guaranteed packet delivery</a:t>
            </a:r>
          </a:p>
          <a:p>
            <a:pPr lvl="1"/>
            <a:r>
              <a:rPr lang="en-US" altLang="en-US" sz="1754" dirty="0"/>
              <a:t>Ordered packet delivery</a:t>
            </a:r>
          </a:p>
          <a:p>
            <a:pPr lvl="1"/>
            <a:r>
              <a:rPr lang="en-US" altLang="en-US" sz="1754" dirty="0"/>
              <a:t>Packet checksum checking (some error checking)</a:t>
            </a:r>
          </a:p>
          <a:p>
            <a:r>
              <a:rPr lang="en-US" altLang="en-US" sz="2585" dirty="0"/>
              <a:t>Disadvantages:</a:t>
            </a:r>
          </a:p>
          <a:p>
            <a:pPr lvl="1"/>
            <a:r>
              <a:rPr lang="en-US" altLang="en-US" sz="1754" dirty="0"/>
              <a:t>Bandwidth and latency overhead</a:t>
            </a:r>
          </a:p>
          <a:p>
            <a:pPr lvl="1"/>
            <a:r>
              <a:rPr lang="en-US" altLang="en-US" sz="1754" dirty="0"/>
              <a:t>Packets may be delayed to preserve order</a:t>
            </a:r>
          </a:p>
          <a:p>
            <a:r>
              <a:rPr lang="en-US" altLang="en-US" sz="2585" dirty="0"/>
              <a:t>Uses:</a:t>
            </a:r>
          </a:p>
          <a:p>
            <a:pPr lvl="1"/>
            <a:r>
              <a:rPr lang="en-US" altLang="en-US" sz="1754" dirty="0"/>
              <a:t>Data that must be reliably sent, or requires one of the other properties</a:t>
            </a:r>
          </a:p>
          <a:p>
            <a:pPr lvl="1"/>
            <a:r>
              <a:rPr lang="en-US" altLang="en-US" sz="1754" dirty="0"/>
              <a:t>Games that can tolerate latency</a:t>
            </a:r>
          </a:p>
        </p:txBody>
      </p:sp>
    </p:spTree>
    <p:extLst>
      <p:ext uri="{BB962C8B-B14F-4D97-AF65-F5344CB8AC3E}">
        <p14:creationId xmlns:p14="http://schemas.microsoft.com/office/powerpoint/2010/main" val="2797781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UDP Overview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9524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Advantages:</a:t>
            </a:r>
          </a:p>
          <a:p>
            <a:pPr lvl="1"/>
            <a:r>
              <a:rPr lang="en-US" altLang="en-US" sz="1754" dirty="0"/>
              <a:t>Packet based - so works with the internet</a:t>
            </a:r>
          </a:p>
          <a:p>
            <a:pPr lvl="1"/>
            <a:r>
              <a:rPr lang="en-US" altLang="en-US" sz="1754" dirty="0"/>
              <a:t>Low overhead in bandwidth and latency</a:t>
            </a:r>
          </a:p>
          <a:p>
            <a:pPr lvl="1"/>
            <a:r>
              <a:rPr lang="en-US" altLang="en-US" sz="1754" dirty="0"/>
              <a:t>Immediate delivery - as soon as it arrives it goes to the client</a:t>
            </a:r>
          </a:p>
          <a:p>
            <a:r>
              <a:rPr lang="en-US" altLang="en-US" sz="2585" dirty="0"/>
              <a:t>Disadvantages:</a:t>
            </a:r>
          </a:p>
          <a:p>
            <a:pPr lvl="1"/>
            <a:r>
              <a:rPr lang="en-US" altLang="en-US" sz="1754" dirty="0"/>
              <a:t>No reliability guarantees</a:t>
            </a:r>
          </a:p>
          <a:p>
            <a:pPr lvl="1"/>
            <a:r>
              <a:rPr lang="en-US" altLang="en-US" sz="1754" dirty="0"/>
              <a:t>No ordering guarantees</a:t>
            </a:r>
          </a:p>
          <a:p>
            <a:pPr lvl="1"/>
            <a:r>
              <a:rPr lang="en-US" altLang="en-US" sz="1754" dirty="0"/>
              <a:t>Packets can be corrupted</a:t>
            </a:r>
          </a:p>
          <a:p>
            <a:pPr lvl="1"/>
            <a:r>
              <a:rPr lang="en-US" altLang="en-US" sz="1754" dirty="0"/>
              <a:t>Can cause problems with some firewalls</a:t>
            </a:r>
          </a:p>
          <a:p>
            <a:r>
              <a:rPr lang="en-US" altLang="en-US" sz="2585" dirty="0"/>
              <a:t>Uses:</a:t>
            </a:r>
          </a:p>
          <a:p>
            <a:pPr lvl="1"/>
            <a:r>
              <a:rPr lang="en-US" altLang="en-US" sz="1754" dirty="0"/>
              <a:t>Data that is sent frequently and goes out of date quickly</a:t>
            </a:r>
          </a:p>
        </p:txBody>
      </p:sp>
    </p:spTree>
    <p:extLst>
      <p:ext uri="{BB962C8B-B14F-4D97-AF65-F5344CB8AC3E}">
        <p14:creationId xmlns:p14="http://schemas.microsoft.com/office/powerpoint/2010/main" val="9089778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Choosing a Protocol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00929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The best way to do it is decide on the requirements and find the protocol to match</a:t>
            </a:r>
          </a:p>
          <a:p>
            <a:pPr lvl="1"/>
            <a:r>
              <a:rPr lang="en-US" altLang="en-US" dirty="0"/>
              <a:t>In most cases, that means TCP/IP</a:t>
            </a:r>
          </a:p>
          <a:p>
            <a:r>
              <a:rPr lang="en-US" altLang="en-US" dirty="0"/>
              <a:t>You can also design your own “protocol” by designing the contents of packets</a:t>
            </a:r>
          </a:p>
          <a:p>
            <a:pPr lvl="1"/>
            <a:r>
              <a:rPr lang="en-US" altLang="en-US" dirty="0"/>
              <a:t>Add cheat detection or error correction, for instance</a:t>
            </a:r>
          </a:p>
          <a:p>
            <a:pPr lvl="1"/>
            <a:r>
              <a:rPr lang="en-US" altLang="en-US" dirty="0"/>
              <a:t>You then wrap you protocol inside TCP/IP or UDP</a:t>
            </a:r>
          </a:p>
        </p:txBody>
      </p:sp>
    </p:spTree>
    <p:extLst>
      <p:ext uri="{BB962C8B-B14F-4D97-AF65-F5344CB8AC3E}">
        <p14:creationId xmlns:p14="http://schemas.microsoft.com/office/powerpoint/2010/main" val="17394118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Game-Specific Protocols</a:t>
            </a:r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Positions, Inputs, Orientations</a:t>
            </a:r>
          </a:p>
          <a:p>
            <a:r>
              <a:rPr lang="en-US" altLang="en-US"/>
              <a:t>Spawning and Removing</a:t>
            </a:r>
          </a:p>
          <a:p>
            <a:r>
              <a:rPr lang="en-US" altLang="en-US"/>
              <a:t>Game Events</a:t>
            </a:r>
          </a:p>
          <a:p>
            <a:r>
              <a:rPr lang="en-US" altLang="en-US"/>
              <a:t>Match Configurations</a:t>
            </a:r>
          </a:p>
          <a:p>
            <a:r>
              <a:rPr lang="en-US" altLang="en-US"/>
              <a:t>State Transitions</a:t>
            </a:r>
          </a:p>
          <a:p>
            <a:r>
              <a:rPr lang="en-US" altLang="en-US"/>
              <a:t>Complaints, Connection Status</a:t>
            </a:r>
          </a:p>
          <a:p>
            <a:r>
              <a:rPr lang="en-US" altLang="en-US"/>
              <a:t>Heartbeats (pings)</a:t>
            </a:r>
          </a:p>
          <a:p>
            <a:r>
              <a:rPr lang="en-US" altLang="en-US"/>
              <a:t>Voice / Chat</a:t>
            </a:r>
          </a:p>
        </p:txBody>
      </p:sp>
    </p:spTree>
    <p:extLst>
      <p:ext uri="{BB962C8B-B14F-4D97-AF65-F5344CB8AC3E}">
        <p14:creationId xmlns:p14="http://schemas.microsoft.com/office/powerpoint/2010/main" val="28438934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444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Bandwidth (Bitrate)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59523"/>
            <a:ext cx="7772400" cy="3938954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sent/received per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LAN – 10 Mbps to 10 </a:t>
            </a:r>
            <a:r>
              <a:rPr lang="en-US" altLang="en-US" dirty="0" err="1"/>
              <a:t>Gbps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size and scope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WANs – tens of kbps from modems, to 1.5 Mbps (T1, broadband), to 55 Mbps (T3)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Potentially enormous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Number of users, size and frequency of messages determines bitrate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 does transmission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350991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>
            <a:noFill/>
          </a:ln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Why networking?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>
            <a:noFill/>
          </a:ln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15" dirty="0"/>
              <a:t>Multi-player games</a:t>
            </a:r>
          </a:p>
          <a:p>
            <a:r>
              <a:rPr lang="en-US" altLang="en-US" sz="2215" dirty="0"/>
              <a:t>Persisting games</a:t>
            </a:r>
          </a:p>
          <a:p>
            <a:pPr lvl="1"/>
            <a:r>
              <a:rPr lang="en-US" altLang="en-US" sz="1846" dirty="0" err="1"/>
              <a:t>Everquest</a:t>
            </a:r>
            <a:endParaRPr lang="en-US" altLang="en-US" sz="1846" dirty="0"/>
          </a:p>
          <a:p>
            <a:r>
              <a:rPr lang="en-US" altLang="en-US" sz="2215" dirty="0"/>
              <a:t>Transient games</a:t>
            </a:r>
          </a:p>
          <a:p>
            <a:pPr lvl="1"/>
            <a:r>
              <a:rPr lang="en-US" altLang="en-US" sz="1846" dirty="0"/>
              <a:t>Poker</a:t>
            </a:r>
          </a:p>
          <a:p>
            <a:r>
              <a:rPr lang="en-US" altLang="en-US" sz="2215" dirty="0"/>
              <a:t>Issues building network games:</a:t>
            </a:r>
          </a:p>
          <a:p>
            <a:pPr lvl="1"/>
            <a:r>
              <a:rPr lang="en-US" altLang="en-US" sz="1754" b="1" dirty="0"/>
              <a:t>Latency</a:t>
            </a:r>
            <a:r>
              <a:rPr lang="en-US" altLang="en-US" sz="1754" dirty="0"/>
              <a:t>: How long does it take for state to be transmitted</a:t>
            </a:r>
          </a:p>
          <a:p>
            <a:pPr lvl="1"/>
            <a:r>
              <a:rPr lang="en-US" altLang="en-US" sz="1754" b="1" dirty="0"/>
              <a:t>Reliability</a:t>
            </a:r>
            <a:r>
              <a:rPr lang="en-US" altLang="en-US" sz="1754" dirty="0"/>
              <a:t>: How often is data lost or corrupted (TCP vs. UDP)</a:t>
            </a:r>
          </a:p>
          <a:p>
            <a:pPr lvl="1"/>
            <a:r>
              <a:rPr lang="en-US" altLang="en-US" sz="1754" b="1" dirty="0"/>
              <a:t>Bandwidth</a:t>
            </a:r>
            <a:r>
              <a:rPr lang="en-US" altLang="en-US" sz="1754" dirty="0"/>
              <a:t>: How much data can be transmitted in a given time</a:t>
            </a:r>
          </a:p>
          <a:p>
            <a:pPr lvl="1"/>
            <a:r>
              <a:rPr lang="en-US" altLang="en-US" sz="1754" b="1" dirty="0"/>
              <a:t>Security</a:t>
            </a:r>
            <a:r>
              <a:rPr lang="en-US" altLang="en-US" sz="1754" dirty="0"/>
              <a:t>: How is the game-play protected from tampering (cheating)</a:t>
            </a:r>
          </a:p>
          <a:p>
            <a:r>
              <a:rPr lang="en-US" altLang="en-US" sz="2215" dirty="0"/>
              <a:t>Must consider tradeoffs</a:t>
            </a:r>
            <a:endParaRPr lang="en-US" altLang="en-US" sz="1939" dirty="0"/>
          </a:p>
        </p:txBody>
      </p:sp>
    </p:spTree>
    <p:extLst>
      <p:ext uri="{BB962C8B-B14F-4D97-AF65-F5344CB8AC3E}">
        <p14:creationId xmlns:p14="http://schemas.microsoft.com/office/powerpoint/2010/main" val="37134753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058" y="404447"/>
            <a:ext cx="7743092" cy="742950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Reducing Bandwidth Demands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1681"/>
            <a:ext cx="8229600" cy="4177811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Bandwidth is plentiful on the Internet today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Only becomes an issue with large environments</a:t>
            </a:r>
            <a:endParaRPr lang="en-US" altLang="en-US" sz="1754" dirty="0"/>
          </a:p>
          <a:p>
            <a:pPr>
              <a:lnSpc>
                <a:spcPct val="90000"/>
              </a:lnSpc>
            </a:pPr>
            <a:r>
              <a:rPr lang="en-US" altLang="en-US" dirty="0"/>
              <a:t>Regardless, smaller packets reduce both bandwidth </a:t>
            </a:r>
            <a:r>
              <a:rPr lang="en-US" altLang="en-US" i="1" dirty="0"/>
              <a:t>and</a:t>
            </a:r>
            <a:r>
              <a:rPr lang="en-US" altLang="en-US" dirty="0"/>
              <a:t> latency (from earlier)</a:t>
            </a:r>
          </a:p>
          <a:p>
            <a:pPr lvl="1">
              <a:lnSpc>
                <a:spcPct val="90000"/>
              </a:lnSpc>
            </a:pPr>
            <a:r>
              <a:rPr lang="en-US" altLang="en-US" sz="1754" dirty="0"/>
              <a:t>Latency is measured from the time the first bit leaves to the time the last bit arrives - so fewer bits have lower latency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are two primary ways to reduce bandwidth demands</a:t>
            </a:r>
          </a:p>
          <a:p>
            <a:pPr lvl="1">
              <a:lnSpc>
                <a:spcPct val="90000"/>
              </a:lnSpc>
            </a:pPr>
            <a:r>
              <a:rPr lang="en-US" altLang="en-US" sz="1754" dirty="0"/>
              <a:t>Dead reckoning allows you to send state less frequently</a:t>
            </a:r>
          </a:p>
          <a:p>
            <a:pPr lvl="2">
              <a:lnSpc>
                <a:spcPct val="90000"/>
              </a:lnSpc>
            </a:pPr>
            <a:r>
              <a:rPr lang="en-US" altLang="en-US" sz="1569" dirty="0"/>
              <a:t>If player doesn’t change direction, no need to send</a:t>
            </a:r>
          </a:p>
          <a:p>
            <a:pPr lvl="1">
              <a:lnSpc>
                <a:spcPct val="90000"/>
              </a:lnSpc>
            </a:pPr>
            <a:r>
              <a:rPr lang="en-US" altLang="en-US" sz="1754" i="1" dirty="0"/>
              <a:t>Area of interest management</a:t>
            </a:r>
            <a:r>
              <a:rPr lang="en-US" altLang="en-US" sz="1754" dirty="0"/>
              <a:t> avoids sending irrelevant data</a:t>
            </a:r>
          </a:p>
        </p:txBody>
      </p:sp>
    </p:spTree>
    <p:extLst>
      <p:ext uri="{BB962C8B-B14F-4D97-AF65-F5344CB8AC3E}">
        <p14:creationId xmlns:p14="http://schemas.microsoft.com/office/powerpoint/2010/main" val="12388544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4785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92" dirty="0"/>
              <a:t>Area of Interest Management </a:t>
            </a:r>
            <a:br>
              <a:rPr lang="en-US" altLang="en-US" sz="3692" dirty="0"/>
            </a:br>
            <a:r>
              <a:rPr lang="en-US" altLang="en-US" sz="3692" dirty="0"/>
              <a:t>(~LOD or visibility)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1554"/>
            <a:ext cx="8229600" cy="3868615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15" dirty="0"/>
              <a:t>Only send data to the people who need it</a:t>
            </a:r>
          </a:p>
          <a:p>
            <a:r>
              <a:rPr lang="en-US" altLang="en-US" sz="2215" dirty="0"/>
              <a:t>There is a catch, however: In a network you may not know where everyone is, so you don’t know what they can see</a:t>
            </a:r>
          </a:p>
          <a:p>
            <a:pPr lvl="1"/>
            <a:r>
              <a:rPr lang="en-US" altLang="en-US" sz="1846" dirty="0"/>
              <a:t>A chicken-and-egg problem</a:t>
            </a:r>
          </a:p>
          <a:p>
            <a:r>
              <a:rPr lang="en-US" altLang="en-US" sz="2215" dirty="0"/>
              <a:t>So, typically employed in client-server environments:</a:t>
            </a:r>
          </a:p>
          <a:p>
            <a:pPr lvl="1"/>
            <a:r>
              <a:rPr lang="en-US" altLang="en-US" sz="1846" dirty="0"/>
              <a:t>The server has complete information</a:t>
            </a:r>
          </a:p>
          <a:p>
            <a:pPr lvl="1"/>
            <a:r>
              <a:rPr lang="en-US" altLang="en-US" sz="1846" dirty="0"/>
              <a:t>It decides who needs to receive what information, and only sends information to those who need it</a:t>
            </a:r>
          </a:p>
          <a:p>
            <a:r>
              <a:rPr lang="en-US" altLang="en-US" sz="2215" dirty="0"/>
              <a:t>Two approaches: </a:t>
            </a:r>
            <a:r>
              <a:rPr lang="en-US" altLang="en-US" sz="2215" i="1" dirty="0"/>
              <a:t>grid methods</a:t>
            </a:r>
            <a:r>
              <a:rPr lang="en-US" altLang="en-US" sz="2215" dirty="0"/>
              <a:t> and </a:t>
            </a:r>
            <a:r>
              <a:rPr lang="en-US" altLang="en-US" sz="2215" i="1" dirty="0"/>
              <a:t>aura method</a:t>
            </a:r>
          </a:p>
        </p:txBody>
      </p:sp>
    </p:spTree>
    <p:extLst>
      <p:ext uri="{BB962C8B-B14F-4D97-AF65-F5344CB8AC3E}">
        <p14:creationId xmlns:p14="http://schemas.microsoft.com/office/powerpoint/2010/main" val="32287605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4785"/>
            <a:ext cx="8229600" cy="873369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Grid and Aura Methods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884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Grid methods break the world into a grid</a:t>
            </a:r>
          </a:p>
          <a:p>
            <a:pPr lvl="1"/>
            <a:r>
              <a:rPr lang="en-US" altLang="en-US" sz="1754" dirty="0"/>
              <a:t>Associate information with cells</a:t>
            </a:r>
          </a:p>
          <a:p>
            <a:pPr lvl="1"/>
            <a:r>
              <a:rPr lang="en-US" altLang="en-US" sz="1754" dirty="0"/>
              <a:t>Associate players with cells</a:t>
            </a:r>
          </a:p>
          <a:p>
            <a:pPr lvl="1"/>
            <a:r>
              <a:rPr lang="en-US" altLang="en-US" sz="1754" dirty="0"/>
              <a:t>Only send information to players in the same, or neighboring, cells</a:t>
            </a:r>
          </a:p>
          <a:p>
            <a:pPr lvl="1"/>
            <a:r>
              <a:rPr lang="en-US" altLang="en-US" sz="1754" dirty="0"/>
              <a:t>This has all the same issues as grid based visibility and collision detection</a:t>
            </a:r>
          </a:p>
          <a:p>
            <a:r>
              <a:rPr lang="en-US" altLang="en-US" sz="2585" dirty="0"/>
              <a:t>Aura methods associate an aura with each piece of information</a:t>
            </a:r>
          </a:p>
          <a:p>
            <a:pPr lvl="1"/>
            <a:r>
              <a:rPr lang="en-US" altLang="en-US" sz="1754" dirty="0"/>
              <a:t>Only send information to players that intersect the aura</a:t>
            </a:r>
          </a:p>
          <a:p>
            <a:pPr lvl="1"/>
            <a:r>
              <a:rPr lang="en-US" altLang="en-US" sz="1754" dirty="0"/>
              <a:t>Just like broad-phase collision detection with </a:t>
            </a:r>
            <a:r>
              <a:rPr lang="en-US" altLang="en-US" sz="1754" b="1" dirty="0"/>
              <a:t>bounding volumes</a:t>
            </a:r>
          </a:p>
          <a:p>
            <a:r>
              <a:rPr lang="en-US" altLang="en-US" sz="2585" dirty="0"/>
              <a:t>Players need to find out all the information about a space when they enter it, regardless how long ago that information last changed</a:t>
            </a:r>
          </a:p>
        </p:txBody>
      </p:sp>
    </p:spTree>
    <p:extLst>
      <p:ext uri="{BB962C8B-B14F-4D97-AF65-F5344CB8AC3E}">
        <p14:creationId xmlns:p14="http://schemas.microsoft.com/office/powerpoint/2010/main" val="24103616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7281"/>
            <a:ext cx="82296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92"/>
              <a:t>Interest Management – Auras (1 of 2)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1267558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Nodes express area of interest to them</a:t>
            </a:r>
          </a:p>
          <a:p>
            <a:pPr lvl="1"/>
            <a:r>
              <a:rPr lang="en-US" altLang="en-US"/>
              <a:t>Do not get messages for outside areas</a:t>
            </a:r>
          </a:p>
        </p:txBody>
      </p:sp>
      <p:pic>
        <p:nvPicPr>
          <p:cNvPr id="1240068" name="Picture 4" descr="fig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220308" cy="30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5154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5588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323"/>
              <a:t>Interest Management- Auras (2 of 2)</a:t>
            </a:r>
          </a:p>
        </p:txBody>
      </p:sp>
      <p:pic>
        <p:nvPicPr>
          <p:cNvPr id="1242115" name="Picture 3" descr="fig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48508"/>
            <a:ext cx="3429000" cy="29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2116" name="Text Box 4"/>
          <p:cNvSpPr txBox="1">
            <a:spLocks noChangeArrowheads="1"/>
          </p:cNvSpPr>
          <p:nvPr/>
        </p:nvSpPr>
        <p:spPr bwMode="auto">
          <a:xfrm>
            <a:off x="914400" y="4271597"/>
            <a:ext cx="346120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- Divide into cells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- Easier, but less discriminating</a:t>
            </a:r>
          </a:p>
        </p:txBody>
      </p:sp>
      <p:pic>
        <p:nvPicPr>
          <p:cNvPr id="1242117" name="Picture 5" descr="fig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9861"/>
            <a:ext cx="2602523" cy="23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2118" name="Text Box 6"/>
          <p:cNvSpPr txBox="1">
            <a:spLocks noChangeArrowheads="1"/>
          </p:cNvSpPr>
          <p:nvPr/>
        </p:nvSpPr>
        <p:spPr bwMode="auto">
          <a:xfrm>
            <a:off x="5407270" y="4271597"/>
            <a:ext cx="2816797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 Compute bounding box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 Relatively easy, precise</a:t>
            </a:r>
          </a:p>
        </p:txBody>
      </p:sp>
      <p:sp>
        <p:nvSpPr>
          <p:cNvPr id="1242119" name="Rectangle 7"/>
          <p:cNvSpPr>
            <a:spLocks noChangeArrowheads="1"/>
          </p:cNvSpPr>
          <p:nvPr/>
        </p:nvSpPr>
        <p:spPr bwMode="auto">
          <a:xfrm>
            <a:off x="838200" y="5046785"/>
            <a:ext cx="7772400" cy="119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sz="2585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symmetric – both receive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sz="203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can sub-divide – </a:t>
            </a:r>
            <a:r>
              <a:rPr kumimoji="1" lang="en-US" altLang="en-US" sz="203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Focus</a:t>
            </a:r>
            <a:r>
              <a:rPr kumimoji="1" lang="en-US" altLang="en-US" sz="203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kumimoji="1" lang="en-US" altLang="en-US" sz="203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Nimbus</a:t>
            </a:r>
          </a:p>
        </p:txBody>
      </p:sp>
    </p:spTree>
    <p:extLst>
      <p:ext uri="{BB962C8B-B14F-4D97-AF65-F5344CB8AC3E}">
        <p14:creationId xmlns:p14="http://schemas.microsoft.com/office/powerpoint/2010/main" val="27514692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fig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825870"/>
            <a:ext cx="7448550" cy="3431931"/>
          </a:xfrm>
          <a:prstGeom prst="rect">
            <a:avLst/>
          </a:prstGeom>
          <a:noFill/>
        </p:spPr>
      </p:pic>
      <p:sp>
        <p:nvSpPr>
          <p:cNvPr id="12441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1015" y="404446"/>
            <a:ext cx="8651631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Interest Management</a:t>
            </a:r>
            <a:br>
              <a:rPr lang="en-US" altLang="en-US" sz="4400" dirty="0"/>
            </a:br>
            <a:r>
              <a:rPr lang="en-US" altLang="en-US" sz="4400" dirty="0"/>
              <a:t>Focus and Nimbus</a:t>
            </a:r>
          </a:p>
        </p:txBody>
      </p:sp>
      <p:sp>
        <p:nvSpPr>
          <p:cNvPr id="1244164" name="Text Box 4"/>
          <p:cNvSpPr txBox="1">
            <a:spLocks noChangeArrowheads="1"/>
          </p:cNvSpPr>
          <p:nvPr/>
        </p:nvSpPr>
        <p:spPr bwMode="auto">
          <a:xfrm>
            <a:off x="2305051" y="5326674"/>
            <a:ext cx="429636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215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nimbus</a:t>
            </a:r>
            <a:r>
              <a:rPr lang="en-US" altLang="en-US" sz="2215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must intersect with </a:t>
            </a:r>
            <a:r>
              <a:rPr lang="en-US" altLang="en-US" sz="2215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focus</a:t>
            </a:r>
            <a:endParaRPr lang="en-US" altLang="en-US" sz="2215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34205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7281"/>
            <a:ext cx="82296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Security and Cheating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Unique to games</a:t>
            </a:r>
          </a:p>
          <a:p>
            <a:pPr lvl="1"/>
            <a:r>
              <a:rPr lang="en-US" altLang="en-US" dirty="0"/>
              <a:t>Other multi-person </a:t>
            </a:r>
            <a:r>
              <a:rPr lang="en-US" altLang="en-US"/>
              <a:t>applications often don’t </a:t>
            </a:r>
            <a:r>
              <a:rPr lang="en-US" altLang="en-US" dirty="0"/>
              <a:t>have</a:t>
            </a:r>
          </a:p>
          <a:p>
            <a:r>
              <a:rPr lang="en-US" altLang="en-US" dirty="0"/>
              <a:t>Cheaters want:</a:t>
            </a:r>
          </a:p>
          <a:p>
            <a:pPr lvl="1"/>
            <a:r>
              <a:rPr lang="en-US" altLang="en-US" i="1" dirty="0"/>
              <a:t>Vandalism</a:t>
            </a:r>
            <a:r>
              <a:rPr lang="en-US" altLang="en-US" dirty="0"/>
              <a:t> – create havoc (relatively few)</a:t>
            </a:r>
          </a:p>
          <a:p>
            <a:pPr lvl="1"/>
            <a:r>
              <a:rPr lang="en-US" altLang="en-US" i="1" dirty="0"/>
              <a:t>Dominance</a:t>
            </a:r>
            <a:r>
              <a:rPr lang="en-US" altLang="en-US" dirty="0"/>
              <a:t> – gain advantage (more)</a:t>
            </a:r>
          </a:p>
        </p:txBody>
      </p:sp>
    </p:spTree>
    <p:extLst>
      <p:ext uri="{BB962C8B-B14F-4D97-AF65-F5344CB8AC3E}">
        <p14:creationId xmlns:p14="http://schemas.microsoft.com/office/powerpoint/2010/main" val="33973096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3931"/>
            <a:ext cx="7772400" cy="934915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/>
              <a:t>Packet and Traffic Tampering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48508"/>
            <a:ext cx="7772400" cy="4360985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585" i="1" dirty="0"/>
              <a:t>Reflex augmentation</a:t>
            </a:r>
            <a:r>
              <a:rPr lang="en-US" altLang="en-US" sz="2585" dirty="0"/>
              <a:t> </a:t>
            </a:r>
            <a:br>
              <a:rPr lang="en-US" altLang="en-US" sz="2585" dirty="0"/>
            </a:br>
            <a:r>
              <a:rPr lang="en-US" altLang="en-US" sz="2585" dirty="0"/>
              <a:t>(enhance cheater’s reactions)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Example: aiming proxy monitors opponents movement packets, when cheater fires, improve aim</a:t>
            </a:r>
          </a:p>
          <a:p>
            <a:pPr>
              <a:lnSpc>
                <a:spcPct val="90000"/>
              </a:lnSpc>
            </a:pPr>
            <a:r>
              <a:rPr lang="en-US" altLang="en-US" sz="2585" i="1" dirty="0"/>
              <a:t>Packet interception</a:t>
            </a:r>
            <a:r>
              <a:rPr lang="en-US" altLang="en-US" sz="2585" dirty="0"/>
              <a:t> </a:t>
            </a:r>
            <a:br>
              <a:rPr lang="en-US" altLang="en-US" sz="2585" dirty="0"/>
            </a:br>
            <a:r>
              <a:rPr lang="en-US" altLang="en-US" sz="2585" dirty="0"/>
              <a:t>(prevent some packets from reaching cheater)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Example: suppress damage packets, so cheater is invulnerable</a:t>
            </a:r>
          </a:p>
          <a:p>
            <a:pPr>
              <a:lnSpc>
                <a:spcPct val="90000"/>
              </a:lnSpc>
            </a:pPr>
            <a:r>
              <a:rPr lang="en-US" altLang="en-US" sz="2585" i="1" dirty="0"/>
              <a:t>Packet replay</a:t>
            </a:r>
            <a:br>
              <a:rPr lang="en-US" altLang="en-US" sz="2585" dirty="0"/>
            </a:br>
            <a:r>
              <a:rPr lang="en-US" altLang="en-US" sz="2585" dirty="0"/>
              <a:t>(repeat event over for added advantage)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Example: multiple bullets or rockets if otherwise limited</a:t>
            </a:r>
          </a:p>
        </p:txBody>
      </p:sp>
    </p:spTree>
    <p:extLst>
      <p:ext uri="{BB962C8B-B14F-4D97-AF65-F5344CB8AC3E}">
        <p14:creationId xmlns:p14="http://schemas.microsoft.com/office/powerpoint/2010/main" val="718455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4785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/>
              <a:t>Preventing Packet Tampering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89184"/>
            <a:ext cx="8077200" cy="4220308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Cheaters figure out by changing bytes and observing effects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Prevent by checksums (fast, public)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Still cheaters can: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Reverse engineer checksums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Attack with packet replay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Encrypt packets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 sequence numbers (or encoded sequence numbers) to prevent replay</a:t>
            </a:r>
          </a:p>
        </p:txBody>
      </p:sp>
    </p:spTree>
    <p:extLst>
      <p:ext uri="{BB962C8B-B14F-4D97-AF65-F5344CB8AC3E}">
        <p14:creationId xmlns:p14="http://schemas.microsoft.com/office/powerpoint/2010/main" val="5166708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4108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Information Exposure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07831"/>
            <a:ext cx="7772400" cy="4572000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Allows cheater to gain access to replicated, hidden game data (e.g., status of other players)</a:t>
            </a:r>
          </a:p>
          <a:p>
            <a:pPr lvl="1"/>
            <a:r>
              <a:rPr lang="en-US" altLang="en-US" sz="2215" dirty="0"/>
              <a:t>Passive, since does not alter traffic</a:t>
            </a:r>
          </a:p>
          <a:p>
            <a:pPr lvl="1"/>
            <a:r>
              <a:rPr lang="en-US" altLang="en-US" sz="2215" dirty="0"/>
              <a:t>Example: see through walls in FPS</a:t>
            </a:r>
            <a:br>
              <a:rPr lang="en-US" altLang="en-US" sz="2215" dirty="0"/>
            </a:br>
            <a:r>
              <a:rPr lang="en-US" altLang="en-US" sz="1662" dirty="0">
                <a:hlinkClick r:id="rId3"/>
              </a:rPr>
              <a:t>http://youtube.com/watch?v=0JSPmIZsh9c</a:t>
            </a:r>
            <a:endParaRPr lang="en-US" altLang="en-US" sz="2215" dirty="0"/>
          </a:p>
          <a:p>
            <a:r>
              <a:rPr lang="en-US" altLang="en-US" sz="2585" dirty="0"/>
              <a:t>Cannot be defeated by network alone</a:t>
            </a:r>
          </a:p>
          <a:p>
            <a:r>
              <a:rPr lang="en-US" altLang="en-US" sz="2585" dirty="0"/>
              <a:t>Instead:</a:t>
            </a:r>
          </a:p>
          <a:p>
            <a:pPr lvl="1"/>
            <a:r>
              <a:rPr lang="en-US" altLang="en-US" sz="2215" dirty="0"/>
              <a:t>Sensitive data should be encoded</a:t>
            </a:r>
          </a:p>
          <a:p>
            <a:pPr lvl="1"/>
            <a:r>
              <a:rPr lang="en-US" altLang="en-US" sz="2215" dirty="0"/>
              <a:t>Kept in hard-to-detect memory location</a:t>
            </a:r>
          </a:p>
          <a:p>
            <a:pPr lvl="1"/>
            <a:r>
              <a:rPr lang="en-US" altLang="en-US" sz="2215" dirty="0"/>
              <a:t>Centralized server may detect cheating </a:t>
            </a:r>
            <a:br>
              <a:rPr lang="en-US" altLang="en-US" sz="2215" dirty="0"/>
            </a:br>
            <a:r>
              <a:rPr lang="en-US" altLang="en-US" sz="2215" dirty="0"/>
              <a:t>(example: attack enemy could not have seen)</a:t>
            </a:r>
          </a:p>
        </p:txBody>
      </p:sp>
    </p:spTree>
    <p:extLst>
      <p:ext uri="{BB962C8B-B14F-4D97-AF65-F5344CB8AC3E}">
        <p14:creationId xmlns:p14="http://schemas.microsoft.com/office/powerpoint/2010/main" val="25246040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3046" y="40444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Latency</a:t>
            </a:r>
          </a:p>
        </p:txBody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9861"/>
            <a:ext cx="7772400" cy="3938954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Delay during message transmission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Variation (jitter) also matters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Cannot be totally eliminated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Speed of light propagation yields 25-30 </a:t>
            </a:r>
            <a:r>
              <a:rPr lang="en-US" altLang="en-US" dirty="0" err="1"/>
              <a:t>ms</a:t>
            </a:r>
            <a:r>
              <a:rPr lang="en-US" altLang="en-US" dirty="0"/>
              <a:t> across Atlantic Ocean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With routing and queuing, usually 80 </a:t>
            </a:r>
            <a:r>
              <a:rPr lang="en-US" altLang="en-US" dirty="0" err="1"/>
              <a:t>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142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0444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Client executables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554" y="1459523"/>
            <a:ext cx="7772400" cy="4360985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Can’t always assume trusted client executables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Distribution may be the source of unexpected behavior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Better to have trusted server that puts into play client actions (centralized server)</a:t>
            </a:r>
          </a:p>
        </p:txBody>
      </p:sp>
    </p:spTree>
    <p:extLst>
      <p:ext uri="{BB962C8B-B14F-4D97-AF65-F5344CB8AC3E}">
        <p14:creationId xmlns:p14="http://schemas.microsoft.com/office/powerpoint/2010/main" val="281327513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Game networking issues discussed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9861"/>
            <a:ext cx="8229600" cy="3938954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80000"/>
              </a:lnSpc>
            </a:pPr>
            <a:r>
              <a:rPr lang="en-US" altLang="en-US" sz="2308" b="1"/>
              <a:t>Latency</a:t>
            </a:r>
            <a:br>
              <a:rPr lang="en-US" altLang="en-US" sz="2308" b="1"/>
            </a:br>
            <a:r>
              <a:rPr lang="en-US" altLang="en-US" sz="2308"/>
              <a:t>How long does it take for state to be transmitted</a:t>
            </a:r>
          </a:p>
          <a:p>
            <a:pPr lvl="1">
              <a:lnSpc>
                <a:spcPct val="80000"/>
              </a:lnSpc>
            </a:pPr>
            <a:endParaRPr lang="en-US" altLang="en-US" sz="2308"/>
          </a:p>
          <a:p>
            <a:pPr lvl="1">
              <a:lnSpc>
                <a:spcPct val="80000"/>
              </a:lnSpc>
            </a:pPr>
            <a:r>
              <a:rPr lang="en-US" altLang="en-US" sz="2308" b="1"/>
              <a:t>Reliability</a:t>
            </a:r>
            <a:br>
              <a:rPr lang="en-US" altLang="en-US" sz="2308" b="1"/>
            </a:br>
            <a:r>
              <a:rPr lang="en-US" altLang="en-US" sz="2308"/>
              <a:t>How often is data lost or corrupted (TCP vs. UDP)</a:t>
            </a:r>
          </a:p>
          <a:p>
            <a:pPr lvl="1">
              <a:lnSpc>
                <a:spcPct val="80000"/>
              </a:lnSpc>
            </a:pPr>
            <a:endParaRPr lang="en-US" altLang="en-US" sz="2308"/>
          </a:p>
          <a:p>
            <a:pPr lvl="1">
              <a:lnSpc>
                <a:spcPct val="80000"/>
              </a:lnSpc>
            </a:pPr>
            <a:r>
              <a:rPr lang="en-US" altLang="en-US" sz="2308" b="1"/>
              <a:t>Bandwidth</a:t>
            </a:r>
            <a:br>
              <a:rPr lang="en-US" altLang="en-US" sz="2308" b="1"/>
            </a:br>
            <a:r>
              <a:rPr lang="en-US" altLang="en-US" sz="2308"/>
              <a:t>How much data can be transmitted in a given time</a:t>
            </a:r>
          </a:p>
          <a:p>
            <a:pPr lvl="1">
              <a:lnSpc>
                <a:spcPct val="80000"/>
              </a:lnSpc>
            </a:pPr>
            <a:endParaRPr lang="en-US" altLang="en-US" sz="2308"/>
          </a:p>
          <a:p>
            <a:pPr lvl="1">
              <a:lnSpc>
                <a:spcPct val="80000"/>
              </a:lnSpc>
            </a:pPr>
            <a:r>
              <a:rPr lang="en-US" altLang="en-US" sz="2308" b="1"/>
              <a:t>Security</a:t>
            </a:r>
            <a:br>
              <a:rPr lang="en-US" altLang="en-US" sz="2308" b="1"/>
            </a:br>
            <a:r>
              <a:rPr lang="en-US" altLang="en-US" sz="2308"/>
              <a:t>How is the game-play protected from tampering (cheating)</a:t>
            </a:r>
          </a:p>
        </p:txBody>
      </p:sp>
    </p:spTree>
    <p:extLst>
      <p:ext uri="{BB962C8B-B14F-4D97-AF65-F5344CB8AC3E}">
        <p14:creationId xmlns:p14="http://schemas.microsoft.com/office/powerpoint/2010/main" val="414918515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Widely varies depending on platform</a:t>
            </a:r>
          </a:p>
          <a:p>
            <a:r>
              <a:rPr lang="en-HK" dirty="0"/>
              <a:t>Same concepts apply</a:t>
            </a:r>
          </a:p>
          <a:p>
            <a:endParaRPr lang="en-HK" dirty="0"/>
          </a:p>
          <a:p>
            <a:r>
              <a:rPr lang="en-HK" dirty="0"/>
              <a:t>If browser-based game, check</a:t>
            </a:r>
          </a:p>
          <a:p>
            <a:pPr lvl="1"/>
            <a:r>
              <a:rPr lang="en-HK" dirty="0">
                <a:hlinkClick r:id="rId2"/>
              </a:rPr>
              <a:t>http://socket.io</a:t>
            </a:r>
            <a:endParaRPr lang="en-HK" dirty="0"/>
          </a:p>
          <a:p>
            <a:pPr lvl="1"/>
            <a:r>
              <a:rPr lang="en-HK" dirty="0">
                <a:hlinkClick r:id="rId3"/>
              </a:rPr>
              <a:t>http://nodejs.org</a:t>
            </a:r>
            <a:endParaRPr lang="en-HK" dirty="0"/>
          </a:p>
          <a:p>
            <a:r>
              <a:rPr lang="en-HK" dirty="0"/>
              <a:t>Example:</a:t>
            </a:r>
          </a:p>
          <a:p>
            <a:pPr lvl="1"/>
            <a:r>
              <a:rPr lang="en-HK" dirty="0">
                <a:hlinkClick r:id="rId4"/>
              </a:rPr>
              <a:t>https://modernweb.com/building-multiplayer-games-with-node-js-and-socket-io/</a:t>
            </a:r>
            <a:endParaRPr lang="en-HK" dirty="0"/>
          </a:p>
          <a:p>
            <a:pPr lvl="1"/>
            <a:endParaRPr lang="en-H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41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7281"/>
            <a:ext cx="8229600" cy="1055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Network Latency in Games (1 of 2)</a:t>
            </a:r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0092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Application tolerances</a:t>
            </a:r>
          </a:p>
          <a:p>
            <a:pPr lvl="1"/>
            <a:r>
              <a:rPr lang="en-US" altLang="en-US" dirty="0"/>
              <a:t>File download – minutes</a:t>
            </a:r>
          </a:p>
          <a:p>
            <a:pPr lvl="1"/>
            <a:r>
              <a:rPr lang="en-US" altLang="en-US" dirty="0"/>
              <a:t>Web page download – up to 10 seconds</a:t>
            </a:r>
          </a:p>
          <a:p>
            <a:pPr lvl="1"/>
            <a:r>
              <a:rPr lang="en-US" altLang="en-US" dirty="0"/>
              <a:t>Interactive audio – hundreds of </a:t>
            </a:r>
            <a:r>
              <a:rPr lang="en-US" altLang="en-US" dirty="0" err="1"/>
              <a:t>ms</a:t>
            </a:r>
            <a:endParaRPr lang="en-US" altLang="en-US" dirty="0"/>
          </a:p>
          <a:p>
            <a:r>
              <a:rPr lang="en-US" altLang="en-US" dirty="0"/>
              <a:t>Game latencies tolerance depends upon game</a:t>
            </a:r>
          </a:p>
          <a:p>
            <a:pPr lvl="1"/>
            <a:r>
              <a:rPr lang="en-US" altLang="en-US" dirty="0"/>
              <a:t>First-Person Shooters – 300ms often way too slow</a:t>
            </a:r>
          </a:p>
          <a:p>
            <a:pPr lvl="1"/>
            <a:r>
              <a:rPr lang="en-US" altLang="en-US" dirty="0"/>
              <a:t>Real-Time Strategy –1 second </a:t>
            </a:r>
          </a:p>
          <a:p>
            <a:pPr lvl="1"/>
            <a:r>
              <a:rPr lang="en-US" altLang="en-US" dirty="0"/>
              <a:t>Other games?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4337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Network Latency in Games (2 of 2)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3868615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Most important aspect of a game network</a:t>
            </a:r>
          </a:p>
          <a:p>
            <a:pPr lvl="1"/>
            <a:r>
              <a:rPr lang="en-US" altLang="en-US" sz="1754" dirty="0"/>
              <a:t>Too much latency leads to horrible game play</a:t>
            </a:r>
          </a:p>
          <a:p>
            <a:pPr lvl="1"/>
            <a:r>
              <a:rPr lang="en-US" altLang="en-US" sz="1754" dirty="0"/>
              <a:t>It makes it harder to aim and hit targets</a:t>
            </a:r>
          </a:p>
          <a:p>
            <a:pPr lvl="1"/>
            <a:endParaRPr lang="en-US" altLang="en-US" sz="1754" dirty="0"/>
          </a:p>
          <a:p>
            <a:r>
              <a:rPr lang="en-US" altLang="en-US" sz="2585" dirty="0"/>
              <a:t>Latency is </a:t>
            </a:r>
            <a:r>
              <a:rPr lang="en-US" altLang="en-US" sz="2585" b="1" dirty="0"/>
              <a:t>not</a:t>
            </a:r>
            <a:r>
              <a:rPr lang="en-US" altLang="en-US" sz="2585" dirty="0"/>
              <a:t> bandwidth</a:t>
            </a:r>
          </a:p>
          <a:p>
            <a:pPr lvl="1"/>
            <a:r>
              <a:rPr lang="en-US" altLang="en-US" sz="1754" dirty="0"/>
              <a:t>Speed of transmission vs. amount of information transmitted</a:t>
            </a:r>
          </a:p>
          <a:p>
            <a:pPr lvl="1"/>
            <a:r>
              <a:rPr lang="en-US" altLang="en-US" sz="1754" dirty="0"/>
              <a:t>Excess bandwidth can reduce the </a:t>
            </a:r>
            <a:r>
              <a:rPr lang="en-US" altLang="en-US" sz="1754" i="1" dirty="0"/>
              <a:t>variance</a:t>
            </a:r>
            <a:r>
              <a:rPr lang="en-US" altLang="en-US" sz="1754" dirty="0"/>
              <a:t> in latency</a:t>
            </a:r>
          </a:p>
          <a:p>
            <a:pPr lvl="1"/>
            <a:r>
              <a:rPr lang="en-US" altLang="en-US" sz="1754" dirty="0"/>
              <a:t>Excess bandwidth cannot reduce the minimum latency </a:t>
            </a:r>
            <a:br>
              <a:rPr lang="en-US" altLang="en-US" sz="1754" dirty="0"/>
            </a:br>
            <a:r>
              <a:rPr lang="en-US" altLang="en-US" sz="1754" dirty="0"/>
              <a:t>(dependent on distance)</a:t>
            </a:r>
          </a:p>
        </p:txBody>
      </p:sp>
    </p:spTree>
    <p:extLst>
      <p:ext uri="{BB962C8B-B14F-4D97-AF65-F5344CB8AC3E}">
        <p14:creationId xmlns:p14="http://schemas.microsoft.com/office/powerpoint/2010/main" val="6049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Sources of Latency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00929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308"/>
              <a:t>Frame rate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Interation/networking sampled once per frame</a:t>
            </a:r>
          </a:p>
          <a:p>
            <a:pPr>
              <a:lnSpc>
                <a:spcPct val="90000"/>
              </a:lnSpc>
            </a:pPr>
            <a:r>
              <a:rPr lang="en-US" altLang="en-US" sz="2308"/>
              <a:t>Network protocol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OS must send/get data to/from physical network (wire) </a:t>
            </a:r>
          </a:p>
          <a:p>
            <a:pPr>
              <a:lnSpc>
                <a:spcPct val="90000"/>
              </a:lnSpc>
            </a:pPr>
            <a:r>
              <a:rPr lang="en-US" altLang="en-US" sz="2308"/>
              <a:t>Transmission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Data must be transmitted to the receiver</a:t>
            </a:r>
          </a:p>
          <a:p>
            <a:pPr>
              <a:lnSpc>
                <a:spcPct val="90000"/>
              </a:lnSpc>
            </a:pPr>
            <a:r>
              <a:rPr lang="en-US" altLang="en-US" sz="2308"/>
              <a:t>Processing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Server (or client) must compute some response to the input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585"/>
              <a:t>You don’t have full control over these sources</a:t>
            </a:r>
            <a:endParaRPr lang="en-US" altLang="en-US" sz="1939"/>
          </a:p>
        </p:txBody>
      </p:sp>
    </p:spTree>
    <p:extLst>
      <p:ext uri="{BB962C8B-B14F-4D97-AF65-F5344CB8AC3E}">
        <p14:creationId xmlns:p14="http://schemas.microsoft.com/office/powerpoint/2010/main" val="2925372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Reducing Latency (1 of 2)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9185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Frame rate latency</a:t>
            </a:r>
          </a:p>
          <a:p>
            <a:pPr lvl="1"/>
            <a:r>
              <a:rPr lang="en-US" altLang="en-US" sz="1939" dirty="0"/>
              <a:t>Increase the frame rate </a:t>
            </a:r>
            <a:br>
              <a:rPr lang="en-US" altLang="en-US" sz="1939" dirty="0"/>
            </a:br>
            <a:r>
              <a:rPr lang="en-US" altLang="en-US" sz="1939" dirty="0"/>
              <a:t>(faster graphics, faster AI, faster physics)</a:t>
            </a:r>
          </a:p>
          <a:p>
            <a:r>
              <a:rPr lang="en-US" altLang="en-US" sz="2585" dirty="0"/>
              <a:t>Network protocol latency</a:t>
            </a:r>
          </a:p>
          <a:p>
            <a:pPr lvl="1"/>
            <a:r>
              <a:rPr lang="en-US" altLang="en-US" sz="1939" dirty="0"/>
              <a:t>Send less information</a:t>
            </a:r>
          </a:p>
          <a:p>
            <a:pPr lvl="1"/>
            <a:r>
              <a:rPr lang="en-US" altLang="en-US" sz="1939" dirty="0"/>
              <a:t>Switch to a protocol with lower latency</a:t>
            </a:r>
          </a:p>
          <a:p>
            <a:pPr lvl="1">
              <a:buFontTx/>
              <a:buNone/>
            </a:pPr>
            <a:r>
              <a:rPr lang="en-US" altLang="en-US" sz="1939" dirty="0"/>
              <a:t>(But may have impact on reliability and security)</a:t>
            </a:r>
          </a:p>
          <a:p>
            <a:r>
              <a:rPr lang="en-US" altLang="en-US" sz="2585" dirty="0"/>
              <a:t>Transmission latency</a:t>
            </a:r>
          </a:p>
          <a:p>
            <a:pPr lvl="1"/>
            <a:r>
              <a:rPr lang="en-US" altLang="en-US" sz="1939" dirty="0"/>
              <a:t>Send less information </a:t>
            </a:r>
            <a:br>
              <a:rPr lang="en-US" altLang="en-US" sz="1939" dirty="0"/>
            </a:br>
            <a:r>
              <a:rPr lang="en-US" altLang="en-US" sz="1939" dirty="0"/>
              <a:t>(less time between when the first bit and the last bit arrive)</a:t>
            </a:r>
          </a:p>
          <a:p>
            <a:pPr lvl="1"/>
            <a:r>
              <a:rPr lang="en-US" altLang="en-US" sz="1939" dirty="0"/>
              <a:t>Upgrade your physical network </a:t>
            </a:r>
            <a:br>
              <a:rPr lang="en-US" altLang="en-US" sz="1939" dirty="0"/>
            </a:br>
            <a:r>
              <a:rPr lang="en-US" altLang="en-US" sz="1939" dirty="0"/>
              <a:t>(from cellular to a direct </a:t>
            </a:r>
            <a:r>
              <a:rPr lang="en-US" altLang="en-US" sz="1939" dirty="0" err="1"/>
              <a:t>Wifi</a:t>
            </a:r>
            <a:r>
              <a:rPr lang="en-US" altLang="en-US" sz="1939" dirty="0"/>
              <a:t> connection, for instance)</a:t>
            </a:r>
          </a:p>
        </p:txBody>
      </p:sp>
    </p:spTree>
    <p:extLst>
      <p:ext uri="{BB962C8B-B14F-4D97-AF65-F5344CB8AC3E}">
        <p14:creationId xmlns:p14="http://schemas.microsoft.com/office/powerpoint/2010/main" val="881971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Reducing Latency (2 of 2)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Processing latency</a:t>
            </a:r>
          </a:p>
          <a:p>
            <a:pPr lvl="1"/>
            <a:r>
              <a:rPr lang="en-US" altLang="en-US" sz="2215" dirty="0"/>
              <a:t>Make your server faster</a:t>
            </a:r>
          </a:p>
          <a:p>
            <a:pPr lvl="1"/>
            <a:r>
              <a:rPr lang="en-US" altLang="en-US" sz="2215" dirty="0"/>
              <a:t>Have more servers</a:t>
            </a:r>
          </a:p>
          <a:p>
            <a:pPr lvl="1"/>
            <a:endParaRPr lang="en-US" altLang="en-US" sz="2215" dirty="0"/>
          </a:p>
          <a:p>
            <a:r>
              <a:rPr lang="en-US" altLang="en-US" sz="2585" dirty="0"/>
              <a:t>Not as much research devoted to latency</a:t>
            </a:r>
          </a:p>
          <a:p>
            <a:r>
              <a:rPr lang="en-US" altLang="en-US" sz="2585" dirty="0"/>
              <a:t>Most applications can handle higher latency </a:t>
            </a:r>
          </a:p>
          <a:p>
            <a:pPr lvl="1"/>
            <a:r>
              <a:rPr lang="en-US" altLang="en-US" sz="2215" dirty="0"/>
              <a:t>Service providers not promising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32513694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Working With Latency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273" y="1447800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Can’t remove it. Lets hide it!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Can’t be fully accurate.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en-US" dirty="0"/>
            </a:br>
            <a:r>
              <a:rPr lang="en-US" altLang="en-US" dirty="0"/>
              <a:t>A) Sacrifice accurate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Ignore the lag 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Show “old” player position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Try to improve by guessing </a:t>
            </a:r>
            <a:br>
              <a:rPr lang="en-US" altLang="en-US" sz="2123" dirty="0"/>
            </a:br>
            <a:r>
              <a:rPr lang="en-US" altLang="en-US" sz="2123" dirty="0"/>
              <a:t>(If your guess is wrong, incorrect information is shown)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B) Sacrifice game-play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Add lag into the local player’s experience on purpose!</a:t>
            </a:r>
            <a:br>
              <a:rPr lang="en-US" altLang="en-US" sz="2123" dirty="0"/>
            </a:br>
            <a:r>
              <a:rPr lang="en-US" altLang="en-US" sz="2123" dirty="0"/>
              <a:t>You then have enough time to deal with the network</a:t>
            </a:r>
          </a:p>
        </p:txBody>
      </p:sp>
    </p:spTree>
    <p:extLst>
      <p:ext uri="{BB962C8B-B14F-4D97-AF65-F5344CB8AC3E}">
        <p14:creationId xmlns:p14="http://schemas.microsoft.com/office/powerpoint/2010/main" val="38781695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7585</TotalTime>
  <Words>1876</Words>
  <Application>Microsoft Office PowerPoint</Application>
  <PresentationFormat>On-screen Show (4:3)</PresentationFormat>
  <Paragraphs>294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新細明體</vt:lpstr>
      <vt:lpstr>Arial</vt:lpstr>
      <vt:lpstr>Arial Unicode MS</vt:lpstr>
      <vt:lpstr>Calibri</vt:lpstr>
      <vt:lpstr>Times New Roman</vt:lpstr>
      <vt:lpstr>Default Design</vt:lpstr>
      <vt:lpstr>Game networking</vt:lpstr>
      <vt:lpstr>Why networking?</vt:lpstr>
      <vt:lpstr>Latency</vt:lpstr>
      <vt:lpstr>Network Latency in Games (1 of 2)</vt:lpstr>
      <vt:lpstr>Network Latency in Games (2 of 2)</vt:lpstr>
      <vt:lpstr>Sources of Latency</vt:lpstr>
      <vt:lpstr>Reducing Latency (1 of 2)</vt:lpstr>
      <vt:lpstr>Reducing Latency (2 of 2)</vt:lpstr>
      <vt:lpstr>Working With Latency</vt:lpstr>
      <vt:lpstr>Dead Reckoning</vt:lpstr>
      <vt:lpstr>Fixing Extrapolation Errors</vt:lpstr>
      <vt:lpstr>Network Reliability</vt:lpstr>
      <vt:lpstr>Is reliability always important?</vt:lpstr>
      <vt:lpstr>Internet Protocols</vt:lpstr>
      <vt:lpstr>TCP/IP Overview</vt:lpstr>
      <vt:lpstr>UDP Overview</vt:lpstr>
      <vt:lpstr>Choosing a Protocol</vt:lpstr>
      <vt:lpstr>Game-Specific Protocols</vt:lpstr>
      <vt:lpstr>Bandwidth (Bitrate)</vt:lpstr>
      <vt:lpstr>Reducing Bandwidth Demands</vt:lpstr>
      <vt:lpstr>Area of Interest Management  (~LOD or visibility)</vt:lpstr>
      <vt:lpstr>Grid and Aura Methods</vt:lpstr>
      <vt:lpstr>Interest Management – Auras (1 of 2)</vt:lpstr>
      <vt:lpstr>Interest Management- Auras (2 of 2)</vt:lpstr>
      <vt:lpstr>Interest Management Focus and Nimbus</vt:lpstr>
      <vt:lpstr>Security and Cheating</vt:lpstr>
      <vt:lpstr>Packet and Traffic Tampering</vt:lpstr>
      <vt:lpstr>Preventing Packet Tampering</vt:lpstr>
      <vt:lpstr>Information Exposure</vt:lpstr>
      <vt:lpstr>Client executables</vt:lpstr>
      <vt:lpstr>Game networking issues discussed</vt:lpstr>
      <vt:lpstr>Implementation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467</cp:revision>
  <dcterms:created xsi:type="dcterms:W3CDTF">2003-01-21T19:34:39Z</dcterms:created>
  <dcterms:modified xsi:type="dcterms:W3CDTF">2021-03-25T09:40:39Z</dcterms:modified>
</cp:coreProperties>
</file>