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1"/>
  </p:notesMasterIdLst>
  <p:sldIdLst>
    <p:sldId id="256" r:id="rId2"/>
    <p:sldId id="460" r:id="rId3"/>
    <p:sldId id="462" r:id="rId4"/>
    <p:sldId id="465" r:id="rId5"/>
    <p:sldId id="461" r:id="rId6"/>
    <p:sldId id="463" r:id="rId7"/>
    <p:sldId id="464" r:id="rId8"/>
    <p:sldId id="466" r:id="rId9"/>
    <p:sldId id="467" r:id="rId10"/>
    <p:sldId id="468" r:id="rId11"/>
    <p:sldId id="469" r:id="rId12"/>
    <p:sldId id="470" r:id="rId13"/>
    <p:sldId id="471" r:id="rId14"/>
    <p:sldId id="472" r:id="rId15"/>
    <p:sldId id="473" r:id="rId16"/>
    <p:sldId id="474" r:id="rId17"/>
    <p:sldId id="475" r:id="rId18"/>
    <p:sldId id="476" r:id="rId19"/>
    <p:sldId id="477" r:id="rId20"/>
    <p:sldId id="478" r:id="rId21"/>
    <p:sldId id="479" r:id="rId22"/>
    <p:sldId id="480" r:id="rId23"/>
    <p:sldId id="481" r:id="rId24"/>
    <p:sldId id="482" r:id="rId25"/>
    <p:sldId id="451" r:id="rId26"/>
    <p:sldId id="484" r:id="rId27"/>
    <p:sldId id="487" r:id="rId28"/>
    <p:sldId id="488" r:id="rId29"/>
    <p:sldId id="485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976"/>
    <p:restoredTop sz="94140"/>
  </p:normalViewPr>
  <p:slideViewPr>
    <p:cSldViewPr snapToGrid="0" snapToObjects="1">
      <p:cViewPr varScale="1">
        <p:scale>
          <a:sx n="107" d="100"/>
          <a:sy n="107" d="100"/>
        </p:scale>
        <p:origin x="1000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974ED5-92FB-CA4E-920F-43BE4C619C5B}" type="datetimeFigureOut">
              <a:rPr lang="en-US" smtClean="0"/>
              <a:t>3/25/22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F0FC60-9D2C-6040-A684-6958A9C0D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0134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0FC60-9D2C-6040-A684-6958A9C0DEE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4580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279CA-8160-AF41-AE2D-3EBE276486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9D11B7-921E-7B49-BBA9-DD66B363D5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181911-97C5-BB44-BB52-0FC4B633F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99220-8449-2043-9D85-182E0F2EFD94}" type="datetime1">
              <a:rPr lang="en-HK" smtClean="0"/>
              <a:t>25/3/2022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92181-E615-8C45-ACDE-240298B2F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3221FB-2C85-5442-BFD8-BA9FEC3C4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766D-A0C9-6E4A-A9D4-CD2476344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808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BF015-0F56-F947-BB19-D04290B6A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CC9CCD-6E87-FB44-8C76-1733BA89A8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C1FAFC-DD50-7143-86FE-0B62A200F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4C828-49BC-0445-ABCE-2EBD3F185FA1}" type="datetime1">
              <a:rPr lang="en-HK" smtClean="0"/>
              <a:t>25/3/2022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5CF95E-EFD3-C74A-AE44-521A1EBF8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722A4A-139E-7647-B2D9-130C94971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766D-A0C9-6E4A-A9D4-CD2476344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924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FE986E-C1D7-7745-8468-6C88206AC0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44DC0E-692A-4B4F-B5C4-7E88A8BEEB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49B8B2-EA18-624F-ABD1-92E1BB493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8D38F-DBC3-F74B-AC4F-B14F9D0B6DB9}" type="datetime1">
              <a:rPr lang="en-HK" smtClean="0"/>
              <a:t>25/3/2022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AB2A80-6E1A-8940-A71F-3B706FA8A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E67848-8B28-5B4D-AC7B-C84D92611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766D-A0C9-6E4A-A9D4-CD2476344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27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E3591-24DF-2244-8B85-0EE5180DC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6C0425-BFCA-DB44-81AE-31203F96E1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70DE6-19B1-AF4F-9EF7-AEEDAF59D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E9409-8757-F146-8CD0-27DFA3F9D13A}" type="datetime1">
              <a:rPr lang="en-HK" smtClean="0"/>
              <a:t>25/3/2022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353A2B-E459-5F48-BA14-F4CB6D339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3A108D-26FA-6B40-8614-FCF946934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766D-A0C9-6E4A-A9D4-CD2476344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185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D6F91-944A-514B-8F0F-6ED824E16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785A34-A50C-EB43-8B61-522C337576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72BE73-DCF1-4344-B008-8C4573C57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DBA3D-B707-9049-89BD-D9FEAB9BD8AE}" type="datetime1">
              <a:rPr lang="en-HK" smtClean="0"/>
              <a:t>25/3/2022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B47E47-1DCD-2344-A73A-20FD9BDC4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3212BD-99B0-1643-88B4-F43AB6286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766D-A0C9-6E4A-A9D4-CD2476344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778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A4F2E-3BD8-EA48-8EFB-2BBFD4BE8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D47135-84ED-4E42-AD73-AAD3E1A43B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E0BE8E-99AC-434E-B34D-A11B3DDD22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13B4D4-77E7-3040-ADB5-7EB9C7BD1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CC450-FFE1-A248-99D7-8D8C414709F4}" type="datetime1">
              <a:rPr lang="en-HK" smtClean="0"/>
              <a:t>25/3/2022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352D6D-03AD-214D-9BF5-29D2C2336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3E14F3-E4C7-8A4A-83C1-42D159456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766D-A0C9-6E4A-A9D4-CD2476344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399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3F0D6-6159-4142-B3CF-E2BBDED2D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2AD7D9-EED1-474A-83C8-D9B016C110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307B71-A20C-8349-B7F0-9A23CC69E6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78751F-99FD-CD4A-959A-EE9933EB1F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273433-3888-0744-B776-7C055E022F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B978C4-73EF-F446-AEC4-B87EF6D15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0E276-E81B-F142-8989-22196B516590}" type="datetime1">
              <a:rPr lang="en-HK" smtClean="0"/>
              <a:t>25/3/2022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9CAE36-98E3-3E4F-9A93-CCD5EDC8F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67866B-4ACC-AE4B-963D-3D98D7B82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766D-A0C9-6E4A-A9D4-CD2476344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090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AB876-8EFD-E34D-8606-9B3FF2E28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B55BE9-E9E3-914E-BA55-E23C9C154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B7D31-7B8C-A840-8232-FB614929B094}" type="datetime1">
              <a:rPr lang="en-HK" smtClean="0"/>
              <a:t>25/3/2022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B375FA-DBFB-994E-8CF2-C43681F35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20F91D-4EEB-2747-87F1-1713FA978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766D-A0C9-6E4A-A9D4-CD2476344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241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D25BFD-EB01-EB4C-8EB7-772FA1D89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E8049-9F10-1249-B211-8108303104B9}" type="datetime1">
              <a:rPr lang="en-HK" smtClean="0"/>
              <a:t>25/3/2022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448D89-F7AC-A74A-882C-468B50C5A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1BF59A-E698-1F43-AFCB-9B5340940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766D-A0C9-6E4A-A9D4-CD2476344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1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983A9-8133-7447-92C3-EDB4556B3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814A50-452B-634D-ABEA-9329686D0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F0E025-0E66-A64F-BB20-78C65FD7AB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E3D5F8-841B-284E-BDDB-A9E934D24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B6DA3-656C-ED48-B792-8797388640AF}" type="datetime1">
              <a:rPr lang="en-HK" smtClean="0"/>
              <a:t>25/3/2022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772A03-6C90-144F-908C-2C8D61822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5EAA67-43DC-2F4D-827E-42E31ED06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766D-A0C9-6E4A-A9D4-CD2476344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973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D11B5-E2D0-0845-9913-67A55A937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35B4DB-7446-C54C-9139-CE018A6D7B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E9759B-C863-B643-8CC8-F5EFF4C8FD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C99E1B-972B-F44F-8F52-491423AB9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FD8B-0980-1041-ACBE-9F6DFACB8A50}" type="datetime1">
              <a:rPr lang="en-HK" smtClean="0"/>
              <a:t>25/3/2022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DDAEC5-B043-0748-9984-74BB82E3E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B17D0E-3A1B-E84E-AEF6-BABD7688F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766D-A0C9-6E4A-A9D4-CD2476344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571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62BCB9-D56C-954F-8444-3C42FE759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660ED0-3649-9146-B78C-E1EFFDE009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F772C9-1A7A-814D-A7B7-AF36102346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8D3B32-C276-9A46-B7A4-C831E8C97C09}" type="datetime1">
              <a:rPr lang="en-HK" smtClean="0"/>
              <a:t>25/3/2022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10DF4A-3FFD-4C4F-A3E0-0619AEC141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DCB7BC-CBAB-9C40-8821-3A85DC2F92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53766D-A0C9-6E4A-A9D4-CD2476344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099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pages.cs.wisc.edu/~remzi/OSTEP/#book-chapters" TargetMode="Externa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C5721-4649-8C40-B60C-B5C383618D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COMP3511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81297E-C961-4145-86ED-FEE0875856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Part 1: Project Assignment 2 Introduction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D9FF7D-C9B5-1242-8241-698A0300A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766D-A0C9-6E4A-A9D4-CD247634460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704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24D42-A8FC-B64B-A747-8B16C4991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Scheduler Latency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sched_latency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99B3BB-8462-DB4C-8CEE-7FCD77B374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CFS uses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sched_latency</a:t>
            </a:r>
            <a:r>
              <a:rPr lang="en-US" dirty="0"/>
              <a:t>, with a typical value like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48ms</a:t>
            </a:r>
            <a:r>
              <a:rPr lang="en-US" dirty="0"/>
              <a:t>, to determine how long one process should run before considering a switch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If we have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dirty="0"/>
              <a:t> processes, without considering the process priority, the per-process time slice is equal to: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48/2 = 24ms</a:t>
            </a:r>
          </a:p>
          <a:p>
            <a:r>
              <a:rPr lang="en-US" dirty="0">
                <a:cs typeface="Courier New" panose="02070309020205020404" pitchFamily="49" charset="0"/>
              </a:rPr>
              <a:t>We will discuss how to calculate the per-process time slice when the process priority is considered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0C852B-CB20-8F41-A2CD-0B45F6741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766D-A0C9-6E4A-A9D4-CD247634460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6827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7316D-2B4A-3B4E-8D1C-6C0787D26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Minimum Granularity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min_granularity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9275C4-5C91-204B-BC1C-DEB54C1356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If the per-process time slice is too short</a:t>
            </a:r>
          </a:p>
          <a:p>
            <a:pPr lvl="1"/>
            <a:r>
              <a:rPr lang="en-US" dirty="0"/>
              <a:t>Performance will be degraded due to the overhead of context switch</a:t>
            </a:r>
          </a:p>
          <a:p>
            <a:r>
              <a:rPr lang="en-US" dirty="0"/>
              <a:t>CFS adds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min_granularity</a:t>
            </a:r>
            <a:r>
              <a:rPr lang="en-US" dirty="0"/>
              <a:t>, with a typical value like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6ms</a:t>
            </a:r>
            <a:r>
              <a:rPr lang="en-US" dirty="0"/>
              <a:t>, to control the minimum per-process time slice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If there are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r>
              <a:rPr lang="en-US" dirty="0"/>
              <a:t> processes and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sched_latency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/>
              <a:t>is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48ms</a:t>
            </a:r>
          </a:p>
          <a:p>
            <a:pPr lvl="1"/>
            <a:r>
              <a:rPr lang="en-US" dirty="0"/>
              <a:t>Per-process time slice is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48/12</a:t>
            </a:r>
            <a:r>
              <a:rPr lang="en-US" dirty="0">
                <a:cs typeface="Courier New" panose="02070309020205020404" pitchFamily="49" charset="0"/>
              </a:rPr>
              <a:t> =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4ms</a:t>
            </a:r>
            <a:r>
              <a:rPr lang="en-US" dirty="0"/>
              <a:t>, which is smaller than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min_granularity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6ms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The per-process time slice will be set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6ms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6AAE0B-6E2C-6F4B-A29E-33A57F4D6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766D-A0C9-6E4A-A9D4-CD247634460E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9657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8A358-7E45-A441-9FAE-AE6D2DB85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Controlling the process priority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837E7-6E0A-B24E-A5B2-A76E86E3AA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classic UNIX (i.e., the predecessor of Linux) mechanism known as the nice level is adopted. </a:t>
            </a:r>
          </a:p>
          <a:p>
            <a:pPr lvl="1"/>
            <a:r>
              <a:rPr lang="en-US" dirty="0"/>
              <a:t>The nice parameter can be set anywhere from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-20</a:t>
            </a:r>
            <a:r>
              <a:rPr lang="en-US" dirty="0"/>
              <a:t>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19</a:t>
            </a:r>
            <a:r>
              <a:rPr lang="en-US" dirty="0"/>
              <a:t> for a process, with a default nice value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Positive nice values imply lower priority and negative values imply higher priority.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EAD5B5-9954-6C4B-AE00-5354D8ABE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766D-A0C9-6E4A-A9D4-CD247634460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1420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0FCCA-F62D-F04A-AC56-FA23B2EE0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Mapping Nice Values to CFS Weights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54DD61-005B-C947-A331-DE26FAA730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CFS maps the nice values (defined in Unix/Linux) to the CFS weights:</a:t>
            </a:r>
          </a:p>
          <a:p>
            <a:pPr lvl="1"/>
            <a:r>
              <a:rPr lang="en-US" dirty="0"/>
              <a:t>The following mapping is implemented in the skeleton code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D5D3B7-CDE8-5945-83D6-FCCE268DA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766D-A0C9-6E4A-A9D4-CD247634460E}" type="slidenum">
              <a:rPr lang="en-US" smtClean="0"/>
              <a:t>13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22FB0D-9F2D-F44C-ABE3-7D8806CC44C6}"/>
              </a:ext>
            </a:extLst>
          </p:cNvPr>
          <p:cNvSpPr txBox="1"/>
          <p:nvPr/>
        </p:nvSpPr>
        <p:spPr>
          <a:xfrm>
            <a:off x="2005777" y="2933205"/>
            <a:ext cx="8180445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static const int DEFAULT_WEIGHT = 1024;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static const int NICE_TO_WEIGHT[40] =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88761, 71755, 56483, 46273, 36291, // nice: -20 to -16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29154, 23254, 18705, 14949, 11916, // nice: -15 to -11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9548,  7620,  6100,  4904,  3906, // nice: -10 to  -6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3121,  2501,  1991,  1586,  1277, // nice:  -5 to  -1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1024,   820,   655,   526,   423, // nice:   0 to   4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335,   272,   215,   172,   137, // nice:   5 to   9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110,    87,    70,    56,    45, // nice:  10 to  14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36,    29,    23,    18,    15, // nice:  15 to  19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1531378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D06CB-5A18-A641-8F90-F33337FE5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Calculating the per-process time slice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F2B2A9-D4EF-484A-9F9F-27AC72F6D8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These weights allow us to compute the effective time slice of each process, but now accounting for their priority differences</a:t>
            </a:r>
          </a:p>
          <a:p>
            <a:r>
              <a:rPr lang="en-US" dirty="0"/>
              <a:t>Here is the exact formula implemented in the skeleton code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65DA11-69EA-1547-AF8F-263C94EA0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766D-A0C9-6E4A-A9D4-CD247634460E}" type="slidenum">
              <a:rPr lang="en-US" smtClean="0"/>
              <a:t>14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3694E4-F288-EF43-8516-C055B32EAD95}"/>
              </a:ext>
            </a:extLst>
          </p:cNvPr>
          <p:cNvSpPr txBox="1"/>
          <p:nvPr/>
        </p:nvSpPr>
        <p:spPr>
          <a:xfrm>
            <a:off x="1710047" y="3705102"/>
            <a:ext cx="928331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calculate_per_process_time_slice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int weight,            // weight of a process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sched_latency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    // the scheduler latency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sum_of_weight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// total sum of weights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(int)((double) weight *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sched_latency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/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sum_of_weight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376872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348B7-3092-E741-9EF0-2D6BEED37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Example: Calculating the per-process time slice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810770-3AD0-274F-BD62-EC98DDC145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we have the following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dirty="0"/>
              <a:t> processes</a:t>
            </a:r>
          </a:p>
          <a:p>
            <a:pPr lvl="1"/>
            <a:r>
              <a:rPr lang="en-US" dirty="0"/>
              <a:t>The time slices are calculated at the last column of the following table:</a:t>
            </a:r>
          </a:p>
          <a:p>
            <a:pPr lvl="2"/>
            <a:r>
              <a:rPr lang="en-US" dirty="0"/>
              <a:t>Note 1: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sum_of_weight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=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3121+1024</a:t>
            </a:r>
            <a:r>
              <a:rPr lang="en-US" dirty="0"/>
              <a:t> =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4145</a:t>
            </a:r>
          </a:p>
          <a:p>
            <a:pPr lvl="2"/>
            <a:r>
              <a:rPr lang="en-US" dirty="0"/>
              <a:t>Note 2: both time slices are larger than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min_granularity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6ms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CA0660-D568-6B4E-B554-CA65FF1B7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766D-A0C9-6E4A-A9D4-CD247634460E}" type="slidenum">
              <a:rPr lang="en-US" smtClean="0"/>
              <a:t>15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B0E41F2-0C7D-2242-942D-2AC01E98BA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2521542"/>
              </p:ext>
            </p:extLst>
          </p:nvPr>
        </p:nvGraphicFramePr>
        <p:xfrm>
          <a:off x="635581" y="3647533"/>
          <a:ext cx="10065076" cy="208410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72802">
                  <a:extLst>
                    <a:ext uri="{9D8B030D-6E8A-4147-A177-3AD203B41FA5}">
                      <a16:colId xmlns:a16="http://schemas.microsoft.com/office/drawing/2014/main" val="4211855920"/>
                    </a:ext>
                  </a:extLst>
                </a:gridCol>
                <a:gridCol w="1573400">
                  <a:extLst>
                    <a:ext uri="{9D8B030D-6E8A-4147-A177-3AD203B41FA5}">
                      <a16:colId xmlns:a16="http://schemas.microsoft.com/office/drawing/2014/main" val="1271943469"/>
                    </a:ext>
                  </a:extLst>
                </a:gridCol>
                <a:gridCol w="1583459">
                  <a:extLst>
                    <a:ext uri="{9D8B030D-6E8A-4147-A177-3AD203B41FA5}">
                      <a16:colId xmlns:a16="http://schemas.microsoft.com/office/drawing/2014/main" val="2470525954"/>
                    </a:ext>
                  </a:extLst>
                </a:gridCol>
                <a:gridCol w="2531076">
                  <a:extLst>
                    <a:ext uri="{9D8B030D-6E8A-4147-A177-3AD203B41FA5}">
                      <a16:colId xmlns:a16="http://schemas.microsoft.com/office/drawing/2014/main" val="2582768433"/>
                    </a:ext>
                  </a:extLst>
                </a:gridCol>
                <a:gridCol w="3104339">
                  <a:extLst>
                    <a:ext uri="{9D8B030D-6E8A-4147-A177-3AD203B41FA5}">
                      <a16:colId xmlns:a16="http://schemas.microsoft.com/office/drawing/2014/main" val="2280698876"/>
                    </a:ext>
                  </a:extLst>
                </a:gridCol>
              </a:tblGrid>
              <a:tr h="676291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Process</a:t>
                      </a:r>
                      <a:endParaRPr lang="en-HK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Burst Time</a:t>
                      </a:r>
                      <a:endParaRPr lang="en-HK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Nice Value</a:t>
                      </a:r>
                      <a:endParaRPr lang="en-HK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</a:rPr>
                        <a:t>Weight </a:t>
                      </a:r>
                    </a:p>
                    <a:p>
                      <a:pPr algn="ctr"/>
                      <a:r>
                        <a:rPr lang="en-US" sz="2400" dirty="0">
                          <a:effectLst/>
                        </a:rPr>
                        <a:t>(from table)</a:t>
                      </a:r>
                      <a:endParaRPr lang="en-HK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Time slice (calculated)</a:t>
                      </a:r>
                      <a:endParaRPr lang="en-HK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208571"/>
                  </a:ext>
                </a:extLst>
              </a:tr>
              <a:tr h="676291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P0</a:t>
                      </a:r>
                      <a:endParaRPr lang="en-HK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60</a:t>
                      </a:r>
                      <a:endParaRPr lang="en-HK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</a:rPr>
                        <a:t>-5</a:t>
                      </a:r>
                      <a:endParaRPr lang="en-HK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3121</a:t>
                      </a:r>
                      <a:endParaRPr lang="en-HK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36</a:t>
                      </a:r>
                      <a:endParaRPr lang="en-HK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69447469"/>
                  </a:ext>
                </a:extLst>
              </a:tr>
              <a:tr h="676291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P1</a:t>
                      </a:r>
                      <a:endParaRPr lang="en-HK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30</a:t>
                      </a:r>
                      <a:endParaRPr lang="en-HK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0</a:t>
                      </a:r>
                      <a:endParaRPr lang="en-HK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1024</a:t>
                      </a:r>
                      <a:endParaRPr lang="en-HK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</a:rPr>
                        <a:t>11</a:t>
                      </a:r>
                      <a:endParaRPr lang="en-HK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66553748"/>
                  </a:ext>
                </a:extLst>
              </a:tr>
            </a:tbl>
          </a:graphicData>
        </a:graphic>
      </p:graphicFrame>
      <p:sp>
        <p:nvSpPr>
          <p:cNvPr id="6" name="Oval 5">
            <a:extLst>
              <a:ext uri="{FF2B5EF4-FFF2-40B4-BE49-F238E27FC236}">
                <a16:creationId xmlns:a16="http://schemas.microsoft.com/office/drawing/2014/main" id="{68640EFF-C7F8-5B43-B2D8-21E482907A98}"/>
              </a:ext>
            </a:extLst>
          </p:cNvPr>
          <p:cNvSpPr/>
          <p:nvPr/>
        </p:nvSpPr>
        <p:spPr>
          <a:xfrm>
            <a:off x="8502733" y="4214850"/>
            <a:ext cx="1223158" cy="145651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C80B7A-B8A0-1344-ACF6-BD40684392D6}"/>
              </a:ext>
            </a:extLst>
          </p:cNvPr>
          <p:cNvSpPr txBox="1"/>
          <p:nvPr/>
        </p:nvSpPr>
        <p:spPr>
          <a:xfrm>
            <a:off x="2073233" y="5710019"/>
            <a:ext cx="89539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Why scaling the time slices? Reason: </a:t>
            </a:r>
            <a:r>
              <a:rPr lang="en-US" dirty="0"/>
              <a:t>If all time slices are larger than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min_granularity</a:t>
            </a:r>
            <a:r>
              <a:rPr lang="en-US" dirty="0"/>
              <a:t>, the sum of all time slices should be roughly equal 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sched_latency</a:t>
            </a:r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9373048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615C9-BF4E-E146-AFDA-D46041194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Updating </a:t>
            </a:r>
            <a:r>
              <a:rPr lang="en-US" dirty="0" err="1"/>
              <a:t>vruntime</a:t>
            </a:r>
            <a:r>
              <a:rPr lang="en-HK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66E40-D306-8045-B4BB-021040BBE2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following formula is used to update 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vruntime</a:t>
            </a:r>
            <a:endParaRPr lang="en-US" dirty="0"/>
          </a:p>
          <a:p>
            <a:pPr lvl="1"/>
            <a:r>
              <a:rPr lang="en-US" dirty="0"/>
              <a:t>Note: The formula implementation is provided in the skeleton code: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CB7498-F145-6E42-9972-7EB3E6B7D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766D-A0C9-6E4A-A9D4-CD247634460E}" type="slidenum">
              <a:rPr lang="en-US" smtClean="0"/>
              <a:t>16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DB736D-163F-304F-89AE-D4F23D215988}"/>
              </a:ext>
            </a:extLst>
          </p:cNvPr>
          <p:cNvSpPr txBox="1"/>
          <p:nvPr/>
        </p:nvSpPr>
        <p:spPr>
          <a:xfrm>
            <a:off x="1523274" y="3219669"/>
            <a:ext cx="914545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calculate_new_vruntime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vruntime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// the current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vruntime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runtime, // how much time the process run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weight //  weight of a process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vruntime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 (double) DEFAULT_WEIGHT / weight * runtime;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244921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F20D8-17AD-3B48-913B-68723DF7B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Simplified CFS: How to pick the next process to run?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F64B97-4B5C-7349-BD7A-F3809294E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each step, we need to pick an unfinished process with the </a:t>
            </a:r>
            <a:r>
              <a:rPr lang="en-US" u="sng" dirty="0"/>
              <a:t>smallest</a:t>
            </a:r>
            <a:r>
              <a:rPr lang="en-US" dirty="0"/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vruntime</a:t>
            </a:r>
            <a:r>
              <a:rPr lang="en-US" dirty="0"/>
              <a:t> to run next</a:t>
            </a:r>
          </a:p>
          <a:p>
            <a:r>
              <a:rPr lang="en-US" dirty="0"/>
              <a:t>What happen if we have more than one choices?</a:t>
            </a:r>
          </a:p>
          <a:p>
            <a:pPr lvl="1"/>
            <a:r>
              <a:rPr lang="en-US" dirty="0"/>
              <a:t>If there are more than one processes having the same smallest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vruntime</a:t>
            </a:r>
            <a:r>
              <a:rPr lang="en-US" dirty="0"/>
              <a:t>, pick the process with the </a:t>
            </a:r>
            <a:r>
              <a:rPr lang="en-US" u="sng" dirty="0"/>
              <a:t>smallest</a:t>
            </a:r>
            <a:r>
              <a:rPr lang="en-US" dirty="0"/>
              <a:t> process ID</a:t>
            </a:r>
          </a:p>
          <a:p>
            <a:pPr lvl="1"/>
            <a:r>
              <a:rPr lang="en-US" dirty="0"/>
              <a:t>For example, if both P0 and P1 have the smallest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vruntime</a:t>
            </a:r>
            <a:r>
              <a:rPr lang="en-US" dirty="0"/>
              <a:t>, we pick P0 because it has a smaller process ID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82D23E-BDE7-FF48-8F27-CCA8696E3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766D-A0C9-6E4A-A9D4-CD247634460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0824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C2C82-C502-114E-BA2F-BF27358F0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Simplified CFS: Any special data structure?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BC1E6-399E-B24F-8014-B46A4B5A70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Linux kernel CFS implementation, a data structure named as red-black tree should be used</a:t>
            </a:r>
          </a:p>
          <a:p>
            <a:pPr lvl="1"/>
            <a:r>
              <a:rPr lang="en-US" dirty="0"/>
              <a:t>Red-black tree is one of many types of balanced trees, which gives a logarithmic running time for each query</a:t>
            </a:r>
          </a:p>
          <a:p>
            <a:r>
              <a:rPr lang="en-US" dirty="0"/>
              <a:t>In this project, you </a:t>
            </a:r>
            <a:r>
              <a:rPr lang="en-US" b="1" u="sng" dirty="0"/>
              <a:t>DO NOT</a:t>
            </a:r>
            <a:r>
              <a:rPr lang="en-US" b="1" dirty="0"/>
              <a:t> </a:t>
            </a:r>
            <a:r>
              <a:rPr lang="en-US" dirty="0"/>
              <a:t>need to implement the red-black tree data structure</a:t>
            </a:r>
          </a:p>
          <a:p>
            <a:pPr lvl="1"/>
            <a:r>
              <a:rPr lang="en-US" dirty="0"/>
              <a:t>In each step, you only need to search the whole list of process to find the process with the smallest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vruntime</a:t>
            </a:r>
            <a:r>
              <a:rPr lang="en-US" dirty="0"/>
              <a:t>, with the worst-case linear running time.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86B263-7CC2-BA4E-8CD7-F2B83F8BD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766D-A0C9-6E4A-A9D4-CD247634460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326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43342-8DC6-9449-9F0C-C901D7E53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Step-by-Step CFS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A6073A-094B-1C4A-8931-9386C6C7A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example, suppose we have the following 2 processes. </a:t>
            </a:r>
          </a:p>
          <a:p>
            <a:pPr lvl="1"/>
            <a:r>
              <a:rPr lang="en-US" dirty="0"/>
              <a:t>Please note that 2 decimal places are shown for the current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vruntime</a:t>
            </a:r>
            <a:r>
              <a:rPr lang="en-US" dirty="0"/>
              <a:t>:</a:t>
            </a:r>
          </a:p>
          <a:p>
            <a:r>
              <a:rPr lang="en-US" dirty="0"/>
              <a:t>Step 0:</a:t>
            </a:r>
          </a:p>
          <a:p>
            <a:pPr lvl="1"/>
            <a:r>
              <a:rPr lang="en-US" dirty="0"/>
              <a:t>Question: Which process will be picked next?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33E960-AE5E-674B-9663-36B285CDD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766D-A0C9-6E4A-A9D4-CD247634460E}" type="slidenum">
              <a:rPr lang="en-US" smtClean="0"/>
              <a:t>19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CDEB8E7-CA8A-264B-965A-960395379A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1453584"/>
              </p:ext>
            </p:extLst>
          </p:nvPr>
        </p:nvGraphicFramePr>
        <p:xfrm>
          <a:off x="1274618" y="3769241"/>
          <a:ext cx="9642764" cy="238100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75947">
                  <a:extLst>
                    <a:ext uri="{9D8B030D-6E8A-4147-A177-3AD203B41FA5}">
                      <a16:colId xmlns:a16="http://schemas.microsoft.com/office/drawing/2014/main" val="3841770826"/>
                    </a:ext>
                  </a:extLst>
                </a:gridCol>
                <a:gridCol w="1288096">
                  <a:extLst>
                    <a:ext uri="{9D8B030D-6E8A-4147-A177-3AD203B41FA5}">
                      <a16:colId xmlns:a16="http://schemas.microsoft.com/office/drawing/2014/main" val="1260004132"/>
                    </a:ext>
                  </a:extLst>
                </a:gridCol>
                <a:gridCol w="1839050">
                  <a:extLst>
                    <a:ext uri="{9D8B030D-6E8A-4147-A177-3AD203B41FA5}">
                      <a16:colId xmlns:a16="http://schemas.microsoft.com/office/drawing/2014/main" val="610265776"/>
                    </a:ext>
                  </a:extLst>
                </a:gridCol>
                <a:gridCol w="1543975">
                  <a:extLst>
                    <a:ext uri="{9D8B030D-6E8A-4147-A177-3AD203B41FA5}">
                      <a16:colId xmlns:a16="http://schemas.microsoft.com/office/drawing/2014/main" val="4078432980"/>
                    </a:ext>
                  </a:extLst>
                </a:gridCol>
                <a:gridCol w="3795696">
                  <a:extLst>
                    <a:ext uri="{9D8B030D-6E8A-4147-A177-3AD203B41FA5}">
                      <a16:colId xmlns:a16="http://schemas.microsoft.com/office/drawing/2014/main" val="334989709"/>
                    </a:ext>
                  </a:extLst>
                </a:gridCol>
              </a:tblGrid>
              <a:tr h="817867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Process</a:t>
                      </a:r>
                      <a:endParaRPr lang="en-HK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Weight</a:t>
                      </a:r>
                      <a:endParaRPr lang="en-HK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Remain Time</a:t>
                      </a:r>
                      <a:endParaRPr lang="en-HK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</a:rPr>
                        <a:t>Time slice</a:t>
                      </a:r>
                      <a:endParaRPr lang="en-HK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vruntime</a:t>
                      </a:r>
                      <a:endParaRPr lang="en-HK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56704019"/>
                  </a:ext>
                </a:extLst>
              </a:tr>
              <a:tr h="781568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P0</a:t>
                      </a:r>
                      <a:endParaRPr lang="en-HK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3121</a:t>
                      </a:r>
                      <a:endParaRPr lang="en-HK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60</a:t>
                      </a:r>
                      <a:endParaRPr lang="en-HK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36</a:t>
                      </a:r>
                      <a:endParaRPr lang="en-HK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0.00</a:t>
                      </a:r>
                      <a:endParaRPr lang="en-HK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29961673"/>
                  </a:ext>
                </a:extLst>
              </a:tr>
              <a:tr h="781568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P1</a:t>
                      </a:r>
                      <a:endParaRPr lang="en-HK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1024</a:t>
                      </a:r>
                      <a:endParaRPr lang="en-HK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30</a:t>
                      </a:r>
                      <a:endParaRPr lang="en-HK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11</a:t>
                      </a:r>
                      <a:endParaRPr lang="en-HK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</a:rPr>
                        <a:t>0.00</a:t>
                      </a:r>
                      <a:endParaRPr lang="en-HK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283775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4951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6FE4A-704E-2044-9796-B067DFA36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54421-FC79-B849-81AF-F9850AE21F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Linux kernel implements a completely fair scheduler (CFS)</a:t>
            </a:r>
          </a:p>
          <a:p>
            <a:r>
              <a:rPr lang="en-US" dirty="0"/>
              <a:t>In this project, we need to implement a simplified version of CFS</a:t>
            </a:r>
          </a:p>
          <a:p>
            <a:r>
              <a:rPr lang="en-US" dirty="0"/>
              <a:t>Please note that the details of CFS are not covered in the lecture notes</a:t>
            </a:r>
          </a:p>
          <a:p>
            <a:r>
              <a:rPr lang="en-US" dirty="0"/>
              <a:t>In this lab, we are going to cover the detailed requirements of implementing a simplified CFS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2A56DC-06EC-1242-9AE9-8D3763D7D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766D-A0C9-6E4A-A9D4-CD247634460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0664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9859A-BC39-7646-A99B-6D3AAE4C3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F9F151-400A-5C45-BF03-91321681DE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P0 is picked to run </a:t>
            </a:r>
          </a:p>
          <a:p>
            <a:pPr lvl="1"/>
            <a:r>
              <a:rPr lang="en-US" dirty="0"/>
              <a:t>because it has the smallest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vruntime</a:t>
            </a:r>
            <a:r>
              <a:rPr lang="en-US" dirty="0"/>
              <a:t> (indeed, both P0 and P1 have the smallest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vruntime</a:t>
            </a:r>
            <a:r>
              <a:rPr lang="en-US" dirty="0"/>
              <a:t>, but P0 is the process having the smallest process ID). </a:t>
            </a:r>
          </a:p>
          <a:p>
            <a:r>
              <a:rPr lang="en-US" dirty="0"/>
              <a:t>P0 runs 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36ms</a:t>
            </a:r>
          </a:p>
          <a:p>
            <a:r>
              <a:rPr lang="en-US" dirty="0"/>
              <a:t>The table is updated as follows:</a:t>
            </a:r>
          </a:p>
          <a:p>
            <a:pPr lvl="1"/>
            <a:r>
              <a:rPr lang="en-US" dirty="0"/>
              <a:t>Question: Which process will be picked next?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4C3C60-84CC-BB43-8026-279D8DCA7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766D-A0C9-6E4A-A9D4-CD247634460E}" type="slidenum">
              <a:rPr lang="en-US" smtClean="0"/>
              <a:t>20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590C89A-1B43-7E4C-8138-D158CF995E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0633528"/>
              </p:ext>
            </p:extLst>
          </p:nvPr>
        </p:nvGraphicFramePr>
        <p:xfrm>
          <a:off x="838200" y="4527717"/>
          <a:ext cx="9981211" cy="182863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17221">
                  <a:extLst>
                    <a:ext uri="{9D8B030D-6E8A-4147-A177-3AD203B41FA5}">
                      <a16:colId xmlns:a16="http://schemas.microsoft.com/office/drawing/2014/main" val="3210300868"/>
                    </a:ext>
                  </a:extLst>
                </a:gridCol>
                <a:gridCol w="1333307">
                  <a:extLst>
                    <a:ext uri="{9D8B030D-6E8A-4147-A177-3AD203B41FA5}">
                      <a16:colId xmlns:a16="http://schemas.microsoft.com/office/drawing/2014/main" val="1876653172"/>
                    </a:ext>
                  </a:extLst>
                </a:gridCol>
                <a:gridCol w="1903599">
                  <a:extLst>
                    <a:ext uri="{9D8B030D-6E8A-4147-A177-3AD203B41FA5}">
                      <a16:colId xmlns:a16="http://schemas.microsoft.com/office/drawing/2014/main" val="1103322147"/>
                    </a:ext>
                  </a:extLst>
                </a:gridCol>
                <a:gridCol w="1598166">
                  <a:extLst>
                    <a:ext uri="{9D8B030D-6E8A-4147-A177-3AD203B41FA5}">
                      <a16:colId xmlns:a16="http://schemas.microsoft.com/office/drawing/2014/main" val="1979127581"/>
                    </a:ext>
                  </a:extLst>
                </a:gridCol>
                <a:gridCol w="3928918">
                  <a:extLst>
                    <a:ext uri="{9D8B030D-6E8A-4147-A177-3AD203B41FA5}">
                      <a16:colId xmlns:a16="http://schemas.microsoft.com/office/drawing/2014/main" val="8997696"/>
                    </a:ext>
                  </a:extLst>
                </a:gridCol>
              </a:tblGrid>
              <a:tr h="792475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Process</a:t>
                      </a:r>
                      <a:endParaRPr lang="en-HK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</a:rPr>
                        <a:t>Weight</a:t>
                      </a:r>
                      <a:endParaRPr lang="en-HK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Remain Time</a:t>
                      </a:r>
                      <a:endParaRPr lang="en-HK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Time slice</a:t>
                      </a:r>
                      <a:endParaRPr lang="en-HK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vruntime</a:t>
                      </a:r>
                      <a:endParaRPr lang="en-HK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68837318"/>
                  </a:ext>
                </a:extLst>
              </a:tr>
              <a:tr h="518079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P0</a:t>
                      </a:r>
                      <a:endParaRPr lang="en-HK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3121</a:t>
                      </a:r>
                      <a:endParaRPr lang="en-HK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</a:rPr>
                        <a:t>24</a:t>
                      </a:r>
                      <a:endParaRPr lang="en-HK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36</a:t>
                      </a:r>
                      <a:endParaRPr lang="en-HK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11.81</a:t>
                      </a:r>
                      <a:endParaRPr lang="en-HK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6301822"/>
                  </a:ext>
                </a:extLst>
              </a:tr>
              <a:tr h="518079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P1</a:t>
                      </a:r>
                      <a:endParaRPr lang="en-HK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1024</a:t>
                      </a:r>
                      <a:endParaRPr lang="en-HK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30</a:t>
                      </a:r>
                      <a:endParaRPr lang="en-HK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11</a:t>
                      </a:r>
                      <a:endParaRPr lang="en-HK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</a:rPr>
                        <a:t>0.00</a:t>
                      </a:r>
                      <a:endParaRPr lang="en-HK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428351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91774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84FC6-1C23-D245-A667-3EB4A7F58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6E2F25-207D-3542-86CF-828D25768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P1 is picked to run because it has the smallest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vruntime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P1 runs 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11ms</a:t>
            </a:r>
          </a:p>
          <a:p>
            <a:r>
              <a:rPr lang="en-US" dirty="0"/>
              <a:t>The table is updated as follows:</a:t>
            </a:r>
          </a:p>
          <a:p>
            <a:pPr lvl="1"/>
            <a:r>
              <a:rPr lang="en-US" dirty="0"/>
              <a:t>Question: Which process will be picked next?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4FE424-5BFD-A64B-A170-4575204CF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766D-A0C9-6E4A-A9D4-CD247634460E}" type="slidenum">
              <a:rPr lang="en-US" smtClean="0"/>
              <a:t>21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D1C3C79-92E8-5A4B-AF0E-F612B716EE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8693895"/>
              </p:ext>
            </p:extLst>
          </p:nvPr>
        </p:nvGraphicFramePr>
        <p:xfrm>
          <a:off x="981051" y="3863084"/>
          <a:ext cx="9944892" cy="231387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12792">
                  <a:extLst>
                    <a:ext uri="{9D8B030D-6E8A-4147-A177-3AD203B41FA5}">
                      <a16:colId xmlns:a16="http://schemas.microsoft.com/office/drawing/2014/main" val="1338048313"/>
                    </a:ext>
                  </a:extLst>
                </a:gridCol>
                <a:gridCol w="1328456">
                  <a:extLst>
                    <a:ext uri="{9D8B030D-6E8A-4147-A177-3AD203B41FA5}">
                      <a16:colId xmlns:a16="http://schemas.microsoft.com/office/drawing/2014/main" val="1343867012"/>
                    </a:ext>
                  </a:extLst>
                </a:gridCol>
                <a:gridCol w="1896671">
                  <a:extLst>
                    <a:ext uri="{9D8B030D-6E8A-4147-A177-3AD203B41FA5}">
                      <a16:colId xmlns:a16="http://schemas.microsoft.com/office/drawing/2014/main" val="642020515"/>
                    </a:ext>
                  </a:extLst>
                </a:gridCol>
                <a:gridCol w="1592351">
                  <a:extLst>
                    <a:ext uri="{9D8B030D-6E8A-4147-A177-3AD203B41FA5}">
                      <a16:colId xmlns:a16="http://schemas.microsoft.com/office/drawing/2014/main" val="1523401354"/>
                    </a:ext>
                  </a:extLst>
                </a:gridCol>
                <a:gridCol w="3914622">
                  <a:extLst>
                    <a:ext uri="{9D8B030D-6E8A-4147-A177-3AD203B41FA5}">
                      <a16:colId xmlns:a16="http://schemas.microsoft.com/office/drawing/2014/main" val="422598272"/>
                    </a:ext>
                  </a:extLst>
                </a:gridCol>
              </a:tblGrid>
              <a:tr h="782449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Process</a:t>
                      </a:r>
                      <a:endParaRPr lang="en-HK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Weight</a:t>
                      </a:r>
                      <a:endParaRPr lang="en-HK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Remain Time</a:t>
                      </a:r>
                      <a:endParaRPr lang="en-HK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</a:rPr>
                        <a:t>Time slice</a:t>
                      </a:r>
                      <a:endParaRPr lang="en-HK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vruntime</a:t>
                      </a:r>
                      <a:endParaRPr lang="en-HK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18841818"/>
                  </a:ext>
                </a:extLst>
              </a:tr>
              <a:tr h="765715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P0</a:t>
                      </a:r>
                      <a:endParaRPr lang="en-HK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3121</a:t>
                      </a:r>
                      <a:endParaRPr lang="en-HK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24</a:t>
                      </a:r>
                      <a:endParaRPr lang="en-HK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36</a:t>
                      </a:r>
                      <a:endParaRPr lang="en-HK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11.81</a:t>
                      </a:r>
                      <a:endParaRPr lang="en-HK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46692104"/>
                  </a:ext>
                </a:extLst>
              </a:tr>
              <a:tr h="765715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P1</a:t>
                      </a:r>
                      <a:endParaRPr lang="en-HK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1024</a:t>
                      </a:r>
                      <a:endParaRPr lang="en-HK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19</a:t>
                      </a:r>
                      <a:endParaRPr lang="en-HK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11</a:t>
                      </a:r>
                      <a:endParaRPr lang="en-HK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</a:rPr>
                        <a:t>11.00</a:t>
                      </a:r>
                      <a:endParaRPr lang="en-HK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071055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96926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393DB-2022-9648-B18D-4D5CECD20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C4C2AD-1889-254A-AF5F-BF85366BD8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P1 is picked to run because it has the smallest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vruntime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P1 runs 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11ms</a:t>
            </a:r>
          </a:p>
          <a:p>
            <a:r>
              <a:rPr lang="en-US" dirty="0"/>
              <a:t>The table is updated as follows:</a:t>
            </a:r>
          </a:p>
          <a:p>
            <a:pPr lvl="1"/>
            <a:r>
              <a:rPr lang="en-US" dirty="0"/>
              <a:t>Question: Which process will be picked next?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48CD71-4451-9F4F-A607-6EDE1B69F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766D-A0C9-6E4A-A9D4-CD247634460E}" type="slidenum">
              <a:rPr lang="en-US" smtClean="0"/>
              <a:t>22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0ADB0ED-F65D-474F-B191-C73D2F1C0D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6507594"/>
              </p:ext>
            </p:extLst>
          </p:nvPr>
        </p:nvGraphicFramePr>
        <p:xfrm>
          <a:off x="838200" y="3763869"/>
          <a:ext cx="10241479" cy="235074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48961">
                  <a:extLst>
                    <a:ext uri="{9D8B030D-6E8A-4147-A177-3AD203B41FA5}">
                      <a16:colId xmlns:a16="http://schemas.microsoft.com/office/drawing/2014/main" val="12327721"/>
                    </a:ext>
                  </a:extLst>
                </a:gridCol>
                <a:gridCol w="1368075">
                  <a:extLst>
                    <a:ext uri="{9D8B030D-6E8A-4147-A177-3AD203B41FA5}">
                      <a16:colId xmlns:a16="http://schemas.microsoft.com/office/drawing/2014/main" val="3424942129"/>
                    </a:ext>
                  </a:extLst>
                </a:gridCol>
                <a:gridCol w="1953236">
                  <a:extLst>
                    <a:ext uri="{9D8B030D-6E8A-4147-A177-3AD203B41FA5}">
                      <a16:colId xmlns:a16="http://schemas.microsoft.com/office/drawing/2014/main" val="3608755823"/>
                    </a:ext>
                  </a:extLst>
                </a:gridCol>
                <a:gridCol w="1639839">
                  <a:extLst>
                    <a:ext uri="{9D8B030D-6E8A-4147-A177-3AD203B41FA5}">
                      <a16:colId xmlns:a16="http://schemas.microsoft.com/office/drawing/2014/main" val="823422297"/>
                    </a:ext>
                  </a:extLst>
                </a:gridCol>
                <a:gridCol w="4031368">
                  <a:extLst>
                    <a:ext uri="{9D8B030D-6E8A-4147-A177-3AD203B41FA5}">
                      <a16:colId xmlns:a16="http://schemas.microsoft.com/office/drawing/2014/main" val="3732596049"/>
                    </a:ext>
                  </a:extLst>
                </a:gridCol>
              </a:tblGrid>
              <a:tr h="783583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Process</a:t>
                      </a:r>
                      <a:endParaRPr lang="en-HK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Weight</a:t>
                      </a:r>
                      <a:endParaRPr lang="en-HK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</a:rPr>
                        <a:t>Remain Time</a:t>
                      </a:r>
                      <a:endParaRPr lang="en-HK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Time slice</a:t>
                      </a:r>
                      <a:endParaRPr lang="en-HK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vruntime</a:t>
                      </a:r>
                      <a:endParaRPr lang="en-HK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70844877"/>
                  </a:ext>
                </a:extLst>
              </a:tr>
              <a:tr h="783583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P0</a:t>
                      </a:r>
                      <a:endParaRPr lang="en-HK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3121</a:t>
                      </a:r>
                      <a:endParaRPr lang="en-HK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24</a:t>
                      </a:r>
                      <a:endParaRPr lang="en-HK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36</a:t>
                      </a:r>
                      <a:endParaRPr lang="en-HK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11.81</a:t>
                      </a:r>
                      <a:endParaRPr lang="en-HK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60560685"/>
                  </a:ext>
                </a:extLst>
              </a:tr>
              <a:tr h="78358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</a:rPr>
                        <a:t>P1</a:t>
                      </a:r>
                      <a:endParaRPr lang="en-HK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1024</a:t>
                      </a:r>
                      <a:endParaRPr lang="en-HK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8</a:t>
                      </a:r>
                      <a:endParaRPr lang="en-HK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11</a:t>
                      </a:r>
                      <a:endParaRPr lang="en-HK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</a:rPr>
                        <a:t>22.00</a:t>
                      </a:r>
                      <a:endParaRPr lang="en-HK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227739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72259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2463E-57F4-E547-90C3-F43F198CD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23EF40-26FB-2C4F-9E86-FCE9E2F39D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P0 is picked to run because it has the smallest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vruntime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P0 runs 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24ms</a:t>
            </a:r>
          </a:p>
          <a:p>
            <a:pPr lvl="1"/>
            <a:r>
              <a:rPr lang="en-US" dirty="0"/>
              <a:t>Note: The remaining time is smaller than the time slice </a:t>
            </a:r>
          </a:p>
          <a:p>
            <a:r>
              <a:rPr lang="en-US" dirty="0"/>
              <a:t>The table is updated as follows:</a:t>
            </a:r>
          </a:p>
          <a:p>
            <a:pPr lvl="1"/>
            <a:r>
              <a:rPr lang="en-US" dirty="0"/>
              <a:t>Question: Which process will be picked next?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6C32A3-DFC2-0642-88F0-BF3B4CB65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766D-A0C9-6E4A-A9D4-CD247634460E}" type="slidenum">
              <a:rPr lang="en-US" smtClean="0"/>
              <a:t>23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2B624CF-8CC8-4344-B171-57FD7550D5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7170084"/>
              </p:ext>
            </p:extLst>
          </p:nvPr>
        </p:nvGraphicFramePr>
        <p:xfrm>
          <a:off x="985652" y="4252700"/>
          <a:ext cx="9714015" cy="2059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84636">
                  <a:extLst>
                    <a:ext uri="{9D8B030D-6E8A-4147-A177-3AD203B41FA5}">
                      <a16:colId xmlns:a16="http://schemas.microsoft.com/office/drawing/2014/main" val="2988463015"/>
                    </a:ext>
                  </a:extLst>
                </a:gridCol>
                <a:gridCol w="1297615">
                  <a:extLst>
                    <a:ext uri="{9D8B030D-6E8A-4147-A177-3AD203B41FA5}">
                      <a16:colId xmlns:a16="http://schemas.microsoft.com/office/drawing/2014/main" val="2529745692"/>
                    </a:ext>
                  </a:extLst>
                </a:gridCol>
                <a:gridCol w="1852639">
                  <a:extLst>
                    <a:ext uri="{9D8B030D-6E8A-4147-A177-3AD203B41FA5}">
                      <a16:colId xmlns:a16="http://schemas.microsoft.com/office/drawing/2014/main" val="3718953971"/>
                    </a:ext>
                  </a:extLst>
                </a:gridCol>
                <a:gridCol w="1555383">
                  <a:extLst>
                    <a:ext uri="{9D8B030D-6E8A-4147-A177-3AD203B41FA5}">
                      <a16:colId xmlns:a16="http://schemas.microsoft.com/office/drawing/2014/main" val="896727459"/>
                    </a:ext>
                  </a:extLst>
                </a:gridCol>
                <a:gridCol w="3823742">
                  <a:extLst>
                    <a:ext uri="{9D8B030D-6E8A-4147-A177-3AD203B41FA5}">
                      <a16:colId xmlns:a16="http://schemas.microsoft.com/office/drawing/2014/main" val="4537146"/>
                    </a:ext>
                  </a:extLst>
                </a:gridCol>
              </a:tblGrid>
              <a:tr h="686400"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Process</a:t>
                      </a:r>
                      <a:endParaRPr lang="en-HK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Weight</a:t>
                      </a:r>
                      <a:endParaRPr lang="en-HK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Remain Time</a:t>
                      </a:r>
                      <a:endParaRPr lang="en-HK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Time slice</a:t>
                      </a:r>
                      <a:endParaRPr lang="en-HK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vruntime</a:t>
                      </a:r>
                      <a:endParaRPr lang="en-HK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87847356"/>
                  </a:ext>
                </a:extLst>
              </a:tr>
              <a:tr h="686400"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P0</a:t>
                      </a:r>
                      <a:endParaRPr lang="en-HK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3121</a:t>
                      </a:r>
                      <a:endParaRPr lang="en-HK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0</a:t>
                      </a:r>
                      <a:endParaRPr lang="en-HK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36</a:t>
                      </a:r>
                      <a:endParaRPr lang="en-HK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19.69</a:t>
                      </a:r>
                      <a:endParaRPr lang="en-HK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19010525"/>
                  </a:ext>
                </a:extLst>
              </a:tr>
              <a:tr h="686400"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P1</a:t>
                      </a:r>
                      <a:endParaRPr lang="en-HK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1024</a:t>
                      </a:r>
                      <a:endParaRPr lang="en-HK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8</a:t>
                      </a:r>
                      <a:endParaRPr lang="en-HK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11</a:t>
                      </a:r>
                      <a:endParaRPr lang="en-HK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22.00</a:t>
                      </a:r>
                      <a:endParaRPr lang="en-HK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262641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76758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0D378-203C-4542-932A-83571E6C9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AAB58-4477-3E46-AB92-B38857B681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P1 is picked to run</a:t>
            </a:r>
          </a:p>
          <a:p>
            <a:pPr lvl="1"/>
            <a:r>
              <a:rPr lang="en-US" dirty="0"/>
              <a:t>Note: Even P0 has the smallest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vruntime</a:t>
            </a:r>
            <a:r>
              <a:rPr lang="en-US" dirty="0"/>
              <a:t>, but it is already finished, thus P1 is a process having the smallest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vruntime</a:t>
            </a:r>
            <a:r>
              <a:rPr lang="en-US" dirty="0"/>
              <a:t> in the current process list</a:t>
            </a:r>
          </a:p>
          <a:p>
            <a:r>
              <a:rPr lang="en-US" dirty="0"/>
              <a:t>P1 runs 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8ms</a:t>
            </a:r>
          </a:p>
          <a:p>
            <a:pPr lvl="1"/>
            <a:r>
              <a:rPr lang="en-US" dirty="0"/>
              <a:t>Note: The remaining time is smaller than the time slice </a:t>
            </a:r>
          </a:p>
          <a:p>
            <a:r>
              <a:rPr lang="en-US" dirty="0"/>
              <a:t>The table is updated as follows:</a:t>
            </a:r>
          </a:p>
          <a:p>
            <a:pPr lvl="1"/>
            <a:r>
              <a:rPr lang="en-US" dirty="0"/>
              <a:t>Question: Which process will be picked next?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FC6361-912F-8A44-B6BD-18A5A4B2D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766D-A0C9-6E4A-A9D4-CD247634460E}" type="slidenum">
              <a:rPr lang="en-US" smtClean="0"/>
              <a:t>24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4F0C0B8-1263-C24F-A5A3-C52FFD8166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289321"/>
              </p:ext>
            </p:extLst>
          </p:nvPr>
        </p:nvGraphicFramePr>
        <p:xfrm>
          <a:off x="838200" y="4911077"/>
          <a:ext cx="9932719" cy="13555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11307">
                  <a:extLst>
                    <a:ext uri="{9D8B030D-6E8A-4147-A177-3AD203B41FA5}">
                      <a16:colId xmlns:a16="http://schemas.microsoft.com/office/drawing/2014/main" val="1472492285"/>
                    </a:ext>
                  </a:extLst>
                </a:gridCol>
                <a:gridCol w="1326830">
                  <a:extLst>
                    <a:ext uri="{9D8B030D-6E8A-4147-A177-3AD203B41FA5}">
                      <a16:colId xmlns:a16="http://schemas.microsoft.com/office/drawing/2014/main" val="636403879"/>
                    </a:ext>
                  </a:extLst>
                </a:gridCol>
                <a:gridCol w="1894349">
                  <a:extLst>
                    <a:ext uri="{9D8B030D-6E8A-4147-A177-3AD203B41FA5}">
                      <a16:colId xmlns:a16="http://schemas.microsoft.com/office/drawing/2014/main" val="3635316713"/>
                    </a:ext>
                  </a:extLst>
                </a:gridCol>
                <a:gridCol w="1590402">
                  <a:extLst>
                    <a:ext uri="{9D8B030D-6E8A-4147-A177-3AD203B41FA5}">
                      <a16:colId xmlns:a16="http://schemas.microsoft.com/office/drawing/2014/main" val="1389388488"/>
                    </a:ext>
                  </a:extLst>
                </a:gridCol>
                <a:gridCol w="3909831">
                  <a:extLst>
                    <a:ext uri="{9D8B030D-6E8A-4147-A177-3AD203B41FA5}">
                      <a16:colId xmlns:a16="http://schemas.microsoft.com/office/drawing/2014/main" val="591482825"/>
                    </a:ext>
                  </a:extLst>
                </a:gridCol>
              </a:tblGrid>
              <a:tr h="451860"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Process</a:t>
                      </a:r>
                      <a:endParaRPr lang="en-HK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Weight</a:t>
                      </a:r>
                      <a:endParaRPr lang="en-HK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Remain Time</a:t>
                      </a:r>
                      <a:endParaRPr lang="en-HK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Time slice</a:t>
                      </a:r>
                      <a:endParaRPr lang="en-HK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 dirty="0" err="1">
                          <a:effectLst/>
                        </a:rPr>
                        <a:t>vruntime</a:t>
                      </a:r>
                      <a:endParaRPr lang="en-HK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82505159"/>
                  </a:ext>
                </a:extLst>
              </a:tr>
              <a:tr h="451860"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P0</a:t>
                      </a:r>
                      <a:endParaRPr lang="en-HK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3121</a:t>
                      </a:r>
                      <a:endParaRPr lang="en-HK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0</a:t>
                      </a:r>
                      <a:endParaRPr lang="en-HK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36</a:t>
                      </a:r>
                      <a:endParaRPr lang="en-HK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19.69</a:t>
                      </a:r>
                      <a:endParaRPr lang="en-HK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38544555"/>
                  </a:ext>
                </a:extLst>
              </a:tr>
              <a:tr h="451860"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P1</a:t>
                      </a:r>
                      <a:endParaRPr lang="en-HK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1024</a:t>
                      </a:r>
                      <a:endParaRPr lang="en-HK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0</a:t>
                      </a:r>
                      <a:endParaRPr lang="en-HK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11</a:t>
                      </a:r>
                      <a:endParaRPr lang="en-HK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30.00</a:t>
                      </a:r>
                      <a:endParaRPr lang="en-HK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201910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02566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5289E-F3D9-0543-9758-CFA4B2F37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final Gantt Chart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2D8463-741B-2A4C-B1B1-E3E188E088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processes can be picked next because all processes are finished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Remain Time</a:t>
            </a:r>
            <a:r>
              <a:rPr lang="en-US" dirty="0">
                <a:cs typeface="Courier New" panose="02070309020205020404" pitchFamily="49" charset="0"/>
              </a:rPr>
              <a:t> =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 </a:t>
            </a:r>
            <a:r>
              <a:rPr lang="en-US" dirty="0"/>
              <a:t>for all processes</a:t>
            </a:r>
          </a:p>
          <a:p>
            <a:r>
              <a:rPr lang="en-US" dirty="0"/>
              <a:t>The final Gantt chart is: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6CA0D7-06D0-BD42-B508-B5E856A46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766D-A0C9-6E4A-A9D4-CD247634460E}" type="slidenum">
              <a:rPr lang="en-US" smtClean="0"/>
              <a:t>25</a:t>
            </a:fld>
            <a:endParaRPr lang="en-US"/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686ABAC2-91F1-0348-AAE3-F68B16CC1C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7361" y="3571504"/>
            <a:ext cx="7439146" cy="1587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2766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8C9EF-D92E-7C4B-92FD-7FFF9CCD8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test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25FA9-2E00-064B-AAB8-016C4BA8A3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/>
              <a:t>Test cases are provided </a:t>
            </a:r>
          </a:p>
          <a:p>
            <a:r>
              <a:rPr lang="en-US" sz="3200" dirty="0"/>
              <a:t>The grader TA will probably write a grading script to mark the test cases</a:t>
            </a:r>
          </a:p>
          <a:p>
            <a:pPr lvl="1"/>
            <a:r>
              <a:rPr lang="en-US" sz="2800" dirty="0"/>
              <a:t>Please use the Linux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diff</a:t>
            </a:r>
            <a:r>
              <a:rPr lang="en-US" sz="2800" dirty="0"/>
              <a:t> command to compare your output with the sample output</a:t>
            </a:r>
            <a:r>
              <a:rPr lang="en-HK" sz="2800" dirty="0"/>
              <a:t> 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2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$&gt; diff --side-by-side your-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outX.txt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sample-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outX.txt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HK" sz="2800" dirty="0">
                <a:cs typeface="Courier New" panose="02070309020205020404" pitchFamily="49" charset="0"/>
              </a:rPr>
              <a:t>An extra option </a:t>
            </a:r>
            <a:r>
              <a:rPr lang="en-HK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--suppress-common-lines </a:t>
            </a:r>
            <a:r>
              <a:rPr lang="en-HK" sz="2800" dirty="0">
                <a:cs typeface="Courier New" panose="02070309020205020404" pitchFamily="49" charset="0"/>
              </a:rPr>
              <a:t>can be added if you are not interested in the common lines. If both text files are the same, adding </a:t>
            </a:r>
            <a:r>
              <a:rPr lang="en-HK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--suppress-common-lines </a:t>
            </a:r>
            <a:r>
              <a:rPr lang="en-HK" sz="2800" dirty="0">
                <a:cs typeface="Courier New" panose="02070309020205020404" pitchFamily="49" charset="0"/>
              </a:rPr>
              <a:t>will print nothing on the screen.</a:t>
            </a:r>
          </a:p>
          <a:p>
            <a:pPr lvl="1"/>
            <a:endParaRPr lang="en-HK" sz="2800" dirty="0"/>
          </a:p>
          <a:p>
            <a:endParaRPr lang="en-US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5D0500-5F83-D541-88F9-9385A2C80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766D-A0C9-6E4A-A9D4-CD247634460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60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3AD86-4966-8C4B-A024-FE6477B0E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4B49F-D345-BA47-BCAD-62524A74EE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/>
              <a:t>Think</a:t>
            </a:r>
            <a:r>
              <a:rPr lang="en-US" dirty="0"/>
              <a:t> carefully before you type </a:t>
            </a:r>
            <a:r>
              <a:rPr lang="en-US" b="1" u="sng" dirty="0"/>
              <a:t>ANY</a:t>
            </a:r>
            <a:r>
              <a:rPr lang="en-US" dirty="0"/>
              <a:t> line of code</a:t>
            </a:r>
          </a:p>
          <a:p>
            <a:pPr lvl="1"/>
            <a:r>
              <a:rPr lang="en-US" dirty="0"/>
              <a:t>Good C programmers never do trial-and-error</a:t>
            </a:r>
          </a:p>
          <a:p>
            <a:pPr lvl="1"/>
            <a:r>
              <a:rPr lang="en-US" dirty="0"/>
              <a:t>A program that can compile does not mean that it can execute correctly</a:t>
            </a:r>
          </a:p>
          <a:p>
            <a:pPr lvl="1"/>
            <a:r>
              <a:rPr lang="en-US" dirty="0"/>
              <a:t>Check carefully to avoid runtime errors (i.e., Segmentation fault)</a:t>
            </a:r>
          </a:p>
          <a:p>
            <a:r>
              <a:rPr lang="en-US" dirty="0"/>
              <a:t>Read carefully the provided base code</a:t>
            </a:r>
          </a:p>
          <a:p>
            <a:r>
              <a:rPr lang="en-US" dirty="0"/>
              <a:t>Compare your output files with the sample output files using the Linux diff command 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FCC654-A9BE-5F43-9DE5-2F7295C23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766D-A0C9-6E4A-A9D4-CD247634460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8341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B40A9-2735-6043-B46D-45DDF68C7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E566EA-4957-8A4C-A701-41AA1ECA56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7039664" cy="4351338"/>
          </a:xfrm>
        </p:spPr>
        <p:txBody>
          <a:bodyPr>
            <a:normAutofit/>
          </a:bodyPr>
          <a:lstStyle/>
          <a:p>
            <a:r>
              <a:rPr lang="en-US" dirty="0"/>
              <a:t>This project is modified based on the discussion of CFS in Chapter 9 - Scheduling: Proportional Share of Operating Systems: Three Easy Pieces</a:t>
            </a:r>
          </a:p>
          <a:p>
            <a:r>
              <a:rPr lang="en-US" dirty="0"/>
              <a:t>This book is one of the reference books in this course</a:t>
            </a:r>
          </a:p>
          <a:p>
            <a:r>
              <a:rPr lang="en-US" dirty="0"/>
              <a:t>Free book chapters are available: </a:t>
            </a:r>
            <a:r>
              <a:rPr lang="en-US" dirty="0">
                <a:hlinkClick r:id="rId2"/>
              </a:rPr>
              <a:t>https://pages.cs.wisc.edu/~remzi/OSTEP/#book-chapters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Content Placeholder 6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DDBE196B-F9F5-7544-B1A8-EBF0B0E924A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169412" y="1825625"/>
            <a:ext cx="2922657" cy="4080333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ABF12E-B0B4-A448-A4F3-056E433FE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766D-A0C9-6E4A-A9D4-CD247634460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5109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EAA38DA-61E9-434B-AB90-B7BBA0F3B9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Live Demo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22215489-6DA5-0947-8C20-068BD724AF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 skeleton code</a:t>
            </a:r>
          </a:p>
          <a:p>
            <a:r>
              <a:rPr lang="en-US" dirty="0"/>
              <a:t>The sample Linux executable program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A1CFD8-D56B-3647-AEE6-29F38E7D7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766D-A0C9-6E4A-A9D4-CD247634460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426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BFFCF-23B4-534A-BB75-858DC05B2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run the program?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758C1E-2211-7C41-B33C-FFCCCE73E2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Here is a sample usage: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$&gt;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cfs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input.txt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output.txt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$&gt;</a:t>
            </a:r>
            <a:r>
              <a:rPr lang="en-US" dirty="0"/>
              <a:t> represents the shell prompt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 </a:t>
            </a:r>
            <a:r>
              <a:rPr lang="en-US" dirty="0"/>
              <a:t>means input redirection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/>
              <a:t>means output redirection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Thus, you can easily replace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input.txt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with different test cases and then use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diff</a:t>
            </a:r>
            <a:r>
              <a:rPr lang="en-US" dirty="0"/>
              <a:t> command to compare with the sample output files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F56A73-125E-B642-9B16-7ECC72141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766D-A0C9-6E4A-A9D4-CD247634460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604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7310A-E377-5C42-A207-648366A91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Skeleton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535750-409D-9E4C-98D0-0EF0F52881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input parsing is given in the skeleton code</a:t>
            </a:r>
          </a:p>
          <a:p>
            <a:r>
              <a:rPr lang="en-US" dirty="0"/>
              <a:t>You can add new constants, variables, and helper functions</a:t>
            </a:r>
          </a:p>
          <a:p>
            <a:r>
              <a:rPr lang="en-US" dirty="0"/>
              <a:t>Necessary header files are included</a:t>
            </a:r>
          </a:p>
          <a:p>
            <a:pPr lvl="1"/>
            <a:r>
              <a:rPr lang="en-US" dirty="0"/>
              <a:t>You should not add extra header files</a:t>
            </a:r>
          </a:p>
          <a:p>
            <a:r>
              <a:rPr lang="en-US" dirty="0"/>
              <a:t>Assumptions</a:t>
            </a:r>
          </a:p>
          <a:p>
            <a:pPr lvl="1"/>
            <a:r>
              <a:rPr lang="en-US" dirty="0"/>
              <a:t>There are at most 10 different processes</a:t>
            </a:r>
          </a:p>
          <a:p>
            <a:pPr lvl="1"/>
            <a:r>
              <a:rPr lang="en-US" dirty="0"/>
              <a:t>There are at most 300 steps in the Gantt chart </a:t>
            </a:r>
          </a:p>
          <a:p>
            <a:r>
              <a:rPr lang="en-US" dirty="0"/>
              <a:t>Some constants and helper functions are provided </a:t>
            </a:r>
          </a:p>
          <a:p>
            <a:pPr lvl="1"/>
            <a:r>
              <a:rPr lang="en-US" dirty="0"/>
              <a:t>Please read the skeleton code carefully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C0F8AD-7C7C-CB4B-91F3-2EF998101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766D-A0C9-6E4A-A9D4-CD247634460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048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lose-up of a document&#10;&#10;Description automatically generated with medium confidence">
            <a:extLst>
              <a:ext uri="{FF2B5EF4-FFF2-40B4-BE49-F238E27FC236}">
                <a16:creationId xmlns:a16="http://schemas.microsoft.com/office/drawing/2014/main" id="{824B83CD-82BB-1040-BC54-A55D12AD97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30"/>
          <a:stretch/>
        </p:blipFill>
        <p:spPr bwMode="auto">
          <a:xfrm>
            <a:off x="7936775" y="845220"/>
            <a:ext cx="3523615" cy="5455285"/>
          </a:xfrm>
          <a:prstGeom prst="rect">
            <a:avLst/>
          </a:prstGeom>
          <a:ln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75E215A-7D06-2243-BFFE-15FAFD150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input and output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C4C1AA-A643-B541-A045-105D7EBA1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766D-A0C9-6E4A-A9D4-CD247634460E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C0162E45-3B11-E144-A810-0D5A037DF5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440" y="2591337"/>
            <a:ext cx="5416550" cy="30924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Right Arrow 5">
            <a:extLst>
              <a:ext uri="{FF2B5EF4-FFF2-40B4-BE49-F238E27FC236}">
                <a16:creationId xmlns:a16="http://schemas.microsoft.com/office/drawing/2014/main" id="{CE5A3DAA-DD09-BF4E-8F86-F966CB1A3F62}"/>
              </a:ext>
            </a:extLst>
          </p:cNvPr>
          <p:cNvSpPr/>
          <p:nvPr/>
        </p:nvSpPr>
        <p:spPr>
          <a:xfrm>
            <a:off x="4370614" y="3865419"/>
            <a:ext cx="3450771" cy="5442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3E2C07-B9D6-FB46-AD81-AEDFA67B60E6}"/>
              </a:ext>
            </a:extLst>
          </p:cNvPr>
          <p:cNvSpPr txBox="1"/>
          <p:nvPr/>
        </p:nvSpPr>
        <p:spPr>
          <a:xfrm>
            <a:off x="2493417" y="1956346"/>
            <a:ext cx="1428596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Sample Input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5FBDAF-F914-6E49-920F-512F85FCA330}"/>
              </a:ext>
            </a:extLst>
          </p:cNvPr>
          <p:cNvSpPr txBox="1"/>
          <p:nvPr/>
        </p:nvSpPr>
        <p:spPr>
          <a:xfrm>
            <a:off x="9860272" y="1027906"/>
            <a:ext cx="1600118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Sample Output</a:t>
            </a:r>
          </a:p>
        </p:txBody>
      </p:sp>
    </p:spTree>
    <p:extLst>
      <p:ext uri="{BB962C8B-B14F-4D97-AF65-F5344CB8AC3E}">
        <p14:creationId xmlns:p14="http://schemas.microsoft.com/office/powerpoint/2010/main" val="839704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6FA5C-DC22-3042-B817-4CC332A66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85379-6B19-BF4C-BD3B-18FD3FAFE6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45615"/>
            <a:ext cx="10265229" cy="2259486"/>
          </a:xfrm>
        </p:spPr>
        <p:txBody>
          <a:bodyPr>
            <a:normAutofit/>
          </a:bodyPr>
          <a:lstStyle/>
          <a:p>
            <a:r>
              <a:rPr lang="en-US" dirty="0"/>
              <a:t>The input parsing is given in the skeleton code</a:t>
            </a:r>
          </a:p>
          <a:p>
            <a:r>
              <a:rPr lang="en-US" dirty="0"/>
              <a:t>Empty lines and lines starting with # are ignored</a:t>
            </a:r>
          </a:p>
          <a:p>
            <a:r>
              <a:rPr lang="en-US" dirty="0"/>
              <a:t>Format of constant: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name = &lt;value&gt;</a:t>
            </a:r>
          </a:p>
          <a:p>
            <a:r>
              <a:rPr lang="en-US" dirty="0"/>
              <a:t>Format of vector: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name = &lt;values of the vector&gt;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32DDEE-5904-2F4A-B49D-D6FA35A88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766D-A0C9-6E4A-A9D4-CD247634460E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298B4655-A4B9-4E4F-9867-89B694DDF2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9654" y="3528231"/>
            <a:ext cx="5192692" cy="296464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E735524-B1A0-2B45-9D2C-83E4046A9A1C}"/>
              </a:ext>
            </a:extLst>
          </p:cNvPr>
          <p:cNvSpPr txBox="1"/>
          <p:nvPr/>
        </p:nvSpPr>
        <p:spPr>
          <a:xfrm>
            <a:off x="7263750" y="6123543"/>
            <a:ext cx="1428596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Sample Input</a:t>
            </a:r>
          </a:p>
        </p:txBody>
      </p:sp>
    </p:spTree>
    <p:extLst>
      <p:ext uri="{BB962C8B-B14F-4D97-AF65-F5344CB8AC3E}">
        <p14:creationId xmlns:p14="http://schemas.microsoft.com/office/powerpoint/2010/main" val="3266402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36547-707E-2442-9922-3D9C3DED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B0B98-07B9-7246-8D15-790F33F913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2" y="1825625"/>
            <a:ext cx="5139682" cy="4351338"/>
          </a:xfrm>
        </p:spPr>
        <p:txBody>
          <a:bodyPr/>
          <a:lstStyle/>
          <a:p>
            <a:r>
              <a:rPr lang="en-US" dirty="0"/>
              <a:t>The output consists of 3 regions: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Display the parsed values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Display the intermediate steps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Display the final Gantt chart</a:t>
            </a:r>
          </a:p>
          <a:p>
            <a:r>
              <a:rPr lang="en-US" dirty="0"/>
              <a:t>The final Gantt chart string is equivalent to: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83861F-BC97-1E45-852F-7F22ADFCF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766D-A0C9-6E4A-A9D4-CD247634460E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4" descr="A close-up of a document&#10;&#10;Description automatically generated with medium confidence">
            <a:extLst>
              <a:ext uri="{FF2B5EF4-FFF2-40B4-BE49-F238E27FC236}">
                <a16:creationId xmlns:a16="http://schemas.microsoft.com/office/drawing/2014/main" id="{359D4B9C-8196-7540-8463-0CA441CCE2F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30"/>
          <a:stretch/>
        </p:blipFill>
        <p:spPr bwMode="auto">
          <a:xfrm>
            <a:off x="6096000" y="901065"/>
            <a:ext cx="3523615" cy="5455285"/>
          </a:xfrm>
          <a:prstGeom prst="rect">
            <a:avLst/>
          </a:prstGeom>
          <a:ln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747B3FE-32A6-1544-9B20-5B251E61921D}"/>
              </a:ext>
            </a:extLst>
          </p:cNvPr>
          <p:cNvSpPr txBox="1"/>
          <p:nvPr/>
        </p:nvSpPr>
        <p:spPr>
          <a:xfrm>
            <a:off x="8019497" y="1083751"/>
            <a:ext cx="1600118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Sample Output</a:t>
            </a: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044378B3-559A-4441-80E3-49363F5B7119}"/>
              </a:ext>
            </a:extLst>
          </p:cNvPr>
          <p:cNvSpPr/>
          <p:nvPr/>
        </p:nvSpPr>
        <p:spPr>
          <a:xfrm>
            <a:off x="9737731" y="901065"/>
            <a:ext cx="323779" cy="1010862"/>
          </a:xfrm>
          <a:prstGeom prst="rightBrace">
            <a:avLst/>
          </a:prstGeom>
          <a:ln w="3810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2BE64A-A64A-5048-AE97-2CA6CE77E383}"/>
              </a:ext>
            </a:extLst>
          </p:cNvPr>
          <p:cNvSpPr txBox="1"/>
          <p:nvPr/>
        </p:nvSpPr>
        <p:spPr>
          <a:xfrm>
            <a:off x="10176067" y="1221830"/>
            <a:ext cx="1063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region</a:t>
            </a:r>
            <a:endParaRPr lang="en-US" baseline="30000" dirty="0"/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358EA5F1-39F8-3F4D-BBE0-1E3BFC516F7E}"/>
              </a:ext>
            </a:extLst>
          </p:cNvPr>
          <p:cNvSpPr/>
          <p:nvPr/>
        </p:nvSpPr>
        <p:spPr>
          <a:xfrm>
            <a:off x="9737731" y="2007463"/>
            <a:ext cx="323779" cy="3949471"/>
          </a:xfrm>
          <a:prstGeom prst="rightBrace">
            <a:avLst/>
          </a:prstGeom>
          <a:ln w="3810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6BC768-7B1D-0C48-A450-7F38B84D734B}"/>
              </a:ext>
            </a:extLst>
          </p:cNvPr>
          <p:cNvSpPr txBox="1"/>
          <p:nvPr/>
        </p:nvSpPr>
        <p:spPr>
          <a:xfrm>
            <a:off x="10189825" y="2861458"/>
            <a:ext cx="1112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region</a:t>
            </a:r>
            <a:endParaRPr lang="en-US" baseline="30000" dirty="0"/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573E8413-DADC-CF40-B456-D36D3C5D7ED2}"/>
              </a:ext>
            </a:extLst>
          </p:cNvPr>
          <p:cNvSpPr/>
          <p:nvPr/>
        </p:nvSpPr>
        <p:spPr>
          <a:xfrm>
            <a:off x="9755049" y="6061074"/>
            <a:ext cx="306461" cy="295276"/>
          </a:xfrm>
          <a:prstGeom prst="rightBrace">
            <a:avLst>
              <a:gd name="adj1" fmla="val 8333"/>
              <a:gd name="adj2" fmla="val 44239"/>
            </a:avLst>
          </a:prstGeom>
          <a:ln w="3810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280F4B-7961-5F43-B2E9-7711D0CD8F76}"/>
              </a:ext>
            </a:extLst>
          </p:cNvPr>
          <p:cNvSpPr txBox="1"/>
          <p:nvPr/>
        </p:nvSpPr>
        <p:spPr>
          <a:xfrm>
            <a:off x="10079789" y="5976634"/>
            <a:ext cx="1083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region</a:t>
            </a:r>
            <a:endParaRPr lang="en-US" baseline="30000" dirty="0"/>
          </a:p>
        </p:txBody>
      </p:sp>
      <p:pic>
        <p:nvPicPr>
          <p:cNvPr id="14" name="Picture 13" descr="Table&#10;&#10;Description automatically generated">
            <a:extLst>
              <a:ext uri="{FF2B5EF4-FFF2-40B4-BE49-F238E27FC236}">
                <a16:creationId xmlns:a16="http://schemas.microsoft.com/office/drawing/2014/main" id="{2F1BDC7B-E9F8-EE42-ACAC-2EC633612F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768" y="4529487"/>
            <a:ext cx="5118100" cy="109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229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3CB33-6F69-AB42-B7F5-7B879366F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Completely Fair Scheduler (CFS)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30476-841E-164C-B7FF-0E8C7952BA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CFS uses a simple counting-based technique called virtual runtime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vruntime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Each process has its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vruntime</a:t>
            </a:r>
            <a:r>
              <a:rPr lang="en-US" dirty="0"/>
              <a:t>, with a default value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 lvl="1"/>
            <a:r>
              <a:rPr lang="en-US" dirty="0"/>
              <a:t>As each process runs, it accumulates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vruntime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When a scheduling decision occurs, CFS will pick an unfinished process with the </a:t>
            </a:r>
            <a:r>
              <a:rPr lang="en-US" u="sng" dirty="0"/>
              <a:t>smallest</a:t>
            </a:r>
            <a:r>
              <a:rPr lang="en-US" dirty="0"/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vruntime</a:t>
            </a:r>
            <a:r>
              <a:rPr lang="en-US" dirty="0"/>
              <a:t> to run next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31C974-8A8A-024B-A4D9-6F5E84714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766D-A0C9-6E4A-A9D4-CD247634460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549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3CD74-3958-6040-99BE-2F17FF2FB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CFS Configuration Strategies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16D72-C4CA-1E42-8735-9E9820FA7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Scheduler Latency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sched_latency</a:t>
            </a:r>
            <a:r>
              <a:rPr lang="en-US" dirty="0"/>
              <a:t>)</a:t>
            </a:r>
          </a:p>
          <a:p>
            <a:r>
              <a:rPr lang="en-US" dirty="0"/>
              <a:t>Minimum Granularity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min_granularity</a:t>
            </a:r>
            <a:r>
              <a:rPr lang="en-US" dirty="0"/>
              <a:t>)</a:t>
            </a:r>
          </a:p>
          <a:p>
            <a:r>
              <a:rPr lang="en-US" dirty="0"/>
              <a:t>Controlling the process priority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5C741-3F78-AB47-ACD3-176EF16EB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766D-A0C9-6E4A-A9D4-CD247634460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5665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1082</TotalTime>
  <Words>1891</Words>
  <Application>Microsoft Macintosh PowerPoint</Application>
  <PresentationFormat>Widescreen</PresentationFormat>
  <Paragraphs>320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Calibri Light</vt:lpstr>
      <vt:lpstr>Courier New</vt:lpstr>
      <vt:lpstr>Office Theme</vt:lpstr>
      <vt:lpstr>COMP3511</vt:lpstr>
      <vt:lpstr>Introduction</vt:lpstr>
      <vt:lpstr>How to run the program?</vt:lpstr>
      <vt:lpstr>Skeleton code</vt:lpstr>
      <vt:lpstr>Sample input and output</vt:lpstr>
      <vt:lpstr>Input format</vt:lpstr>
      <vt:lpstr>Output format</vt:lpstr>
      <vt:lpstr>Completely Fair Scheduler (CFS) Overview</vt:lpstr>
      <vt:lpstr>CFS Configuration Strategies</vt:lpstr>
      <vt:lpstr>Scheduler Latency (sched_latency)</vt:lpstr>
      <vt:lpstr>Minimum Granularity (min_granularity)</vt:lpstr>
      <vt:lpstr>Controlling the process priority </vt:lpstr>
      <vt:lpstr>Mapping Nice Values to CFS Weights</vt:lpstr>
      <vt:lpstr>Calculating the per-process time slice</vt:lpstr>
      <vt:lpstr>Example: Calculating the per-process time slice</vt:lpstr>
      <vt:lpstr>Updating vruntime </vt:lpstr>
      <vt:lpstr>Simplified CFS: How to pick the next process to run?</vt:lpstr>
      <vt:lpstr>Simplified CFS: Any special data structure?</vt:lpstr>
      <vt:lpstr>A Step-by-Step CFS Example</vt:lpstr>
      <vt:lpstr>Step 1</vt:lpstr>
      <vt:lpstr>Step 2</vt:lpstr>
      <vt:lpstr>Step 3</vt:lpstr>
      <vt:lpstr>Step 4</vt:lpstr>
      <vt:lpstr>Step 5</vt:lpstr>
      <vt:lpstr>The final Gantt Chart</vt:lpstr>
      <vt:lpstr>Sample test cases</vt:lpstr>
      <vt:lpstr>Summary</vt:lpstr>
      <vt:lpstr>References</vt:lpstr>
      <vt:lpstr>Live 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Kai Lun Peter CHUNG</dc:creator>
  <cp:lastModifiedBy>Kai Lun Peter CHUNG</cp:lastModifiedBy>
  <cp:revision>150</cp:revision>
  <dcterms:created xsi:type="dcterms:W3CDTF">2019-10-23T09:27:28Z</dcterms:created>
  <dcterms:modified xsi:type="dcterms:W3CDTF">2022-03-25T05:10:53Z</dcterms:modified>
</cp:coreProperties>
</file>