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21"/>
  </p:notesMasterIdLst>
  <p:sldIdLst>
    <p:sldId id="331" r:id="rId3"/>
    <p:sldId id="332" r:id="rId4"/>
    <p:sldId id="545" r:id="rId5"/>
    <p:sldId id="286" r:id="rId6"/>
    <p:sldId id="451" r:id="rId7"/>
    <p:sldId id="452" r:id="rId8"/>
    <p:sldId id="559" r:id="rId9"/>
    <p:sldId id="560" r:id="rId10"/>
    <p:sldId id="561" r:id="rId11"/>
    <p:sldId id="562" r:id="rId12"/>
    <p:sldId id="563" r:id="rId13"/>
    <p:sldId id="287" r:id="rId14"/>
    <p:sldId id="386" r:id="rId15"/>
    <p:sldId id="430" r:id="rId16"/>
    <p:sldId id="558" r:id="rId17"/>
    <p:sldId id="557" r:id="rId18"/>
    <p:sldId id="434" r:id="rId19"/>
    <p:sldId id="4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44FE-FFCE-E240-BB61-6546E7D4BAC7}" type="datetimeFigureOut">
              <a:rPr lang="en-GB" smtClean="0"/>
              <a:t>24/03/2022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C1ECE-CFC6-E14D-AD85-F6836384648C}" type="slidenum">
              <a:rPr lang="en-GB" smtClean="0"/>
              <a:t>‹#›</a:t>
            </a:fld>
            <a:endParaRPr lang="en-GB"/>
          </a:p>
        </p:txBody>
      </p:sp>
    </p:spTree>
    <p:extLst>
      <p:ext uri="{BB962C8B-B14F-4D97-AF65-F5344CB8AC3E}">
        <p14:creationId xmlns:p14="http://schemas.microsoft.com/office/powerpoint/2010/main" val="283432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8FE42C7-E5E7-1B4F-8442-DE58876C9F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12813" rtl="0" eaLnBrk="0" fontAlgn="base" latinLnBrk="0" hangingPunct="0">
              <a:lnSpc>
                <a:spcPct val="100000"/>
              </a:lnSpc>
              <a:spcBef>
                <a:spcPct val="0"/>
              </a:spcBef>
              <a:spcAft>
                <a:spcPct val="0"/>
              </a:spcAft>
              <a:buClrTx/>
              <a:buSzTx/>
              <a:buFontTx/>
              <a:buNone/>
              <a:tabLst/>
              <a:defRPr/>
            </a:pPr>
            <a:fld id="{53B42CA6-0082-F54D-8BD7-E3325DE2A8B6}" type="slidenum">
              <a:rPr kumimoji="0" lang="en-US" altLang="en-US" sz="1200" b="0" i="0" u="none" strike="noStrike" kern="1200" cap="none" spc="0" normalizeH="0" baseline="0" noProof="0" smtClean="0">
                <a:ln>
                  <a:noFill/>
                </a:ln>
                <a:solidFill>
                  <a:srgbClr val="000000"/>
                </a:solidFill>
                <a:effectLst/>
                <a:uLnTx/>
                <a:uFillTx/>
                <a:latin typeface="Helvetica" pitchFamily="2" charset="0"/>
                <a:ea typeface="MS PGothic" panose="020B0600070205080204" pitchFamily="34" charset="-128"/>
                <a:cs typeface="+mn-cs"/>
              </a:rPr>
              <a:pPr marL="0" marR="0" lvl="0" indent="0" algn="r" defTabSz="912813"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Helvetica" pitchFamily="2" charset="0"/>
              <a:ea typeface="MS PGothic" panose="020B0600070205080204" pitchFamily="34" charset="-128"/>
              <a:cs typeface="+mn-cs"/>
            </a:endParaRPr>
          </a:p>
        </p:txBody>
      </p:sp>
      <p:sp>
        <p:nvSpPr>
          <p:cNvPr id="6146" name="Rectangle 2">
            <a:extLst>
              <a:ext uri="{FF2B5EF4-FFF2-40B4-BE49-F238E27FC236}">
                <a16:creationId xmlns:a16="http://schemas.microsoft.com/office/drawing/2014/main" id="{2BA77151-314D-4C4D-B037-443EC4F7281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65ECD4DA-F423-8141-A358-A3DEB2A83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659D4B2F-0272-B240-82D4-F7961478AC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12813" rtl="0" eaLnBrk="0" fontAlgn="base" latinLnBrk="0" hangingPunct="0">
              <a:lnSpc>
                <a:spcPct val="100000"/>
              </a:lnSpc>
              <a:spcBef>
                <a:spcPct val="0"/>
              </a:spcBef>
              <a:spcAft>
                <a:spcPct val="0"/>
              </a:spcAft>
              <a:buClrTx/>
              <a:buSzTx/>
              <a:buFontTx/>
              <a:buNone/>
              <a:tabLst/>
              <a:defRPr/>
            </a:pPr>
            <a:fld id="{5FD291C2-73F9-034D-A4B3-A153B7B35153}" type="slidenum">
              <a:rPr kumimoji="0" lang="en-US" altLang="en-US" sz="1200" b="0" i="0" u="none" strike="noStrike" kern="1200" cap="none" spc="0" normalizeH="0" baseline="0" noProof="0" smtClean="0">
                <a:ln>
                  <a:noFill/>
                </a:ln>
                <a:solidFill>
                  <a:srgbClr val="000000"/>
                </a:solidFill>
                <a:effectLst/>
                <a:uLnTx/>
                <a:uFillTx/>
                <a:latin typeface="Helvetica" pitchFamily="2" charset="0"/>
                <a:ea typeface="MS PGothic" panose="020B0600070205080204" pitchFamily="34" charset="-128"/>
                <a:cs typeface="+mn-cs"/>
              </a:rPr>
              <a:pPr marL="0" marR="0" lvl="0" indent="0" algn="r" defTabSz="912813"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Helvetica" pitchFamily="2" charset="0"/>
              <a:ea typeface="MS PGothic" panose="020B0600070205080204" pitchFamily="34" charset="-128"/>
              <a:cs typeface="+mn-cs"/>
            </a:endParaRPr>
          </a:p>
        </p:txBody>
      </p:sp>
      <p:sp>
        <p:nvSpPr>
          <p:cNvPr id="8194" name="Rectangle 2">
            <a:extLst>
              <a:ext uri="{FF2B5EF4-FFF2-40B4-BE49-F238E27FC236}">
                <a16:creationId xmlns:a16="http://schemas.microsoft.com/office/drawing/2014/main" id="{4FAE6606-9C52-EB45-BE06-633170D42CEC}"/>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56AD8F9-72A9-CA40-85F8-11ED36390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90FBAC3-6ED3-FB42-A418-784F36162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5665B3FC-F8AB-A54E-9A45-A27377E79055}"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48131" name="Rectangle 2">
            <a:extLst>
              <a:ext uri="{FF2B5EF4-FFF2-40B4-BE49-F238E27FC236}">
                <a16:creationId xmlns:a16="http://schemas.microsoft.com/office/drawing/2014/main" id="{4DA79A33-6C63-4F4C-B456-EB90ED5FA22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2D492495-85AC-5741-AF2E-212D866E8E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EEC74D0-DA3D-6443-9A91-89BB1F5990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0853AB26-2683-0D48-BE18-F6128A84ED3F}"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0179" name="Rectangle 2">
            <a:extLst>
              <a:ext uri="{FF2B5EF4-FFF2-40B4-BE49-F238E27FC236}">
                <a16:creationId xmlns:a16="http://schemas.microsoft.com/office/drawing/2014/main" id="{39E82FC0-C804-3544-B137-C4D8B874D09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5FAC5E4B-F754-1F49-BFAF-7ADD56E4B3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89030FC-EFA1-B149-AC47-4B05CD4C6D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A28A5AE7-C71E-A341-9E97-8817C074B80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2227" name="Rectangle 2">
            <a:extLst>
              <a:ext uri="{FF2B5EF4-FFF2-40B4-BE49-F238E27FC236}">
                <a16:creationId xmlns:a16="http://schemas.microsoft.com/office/drawing/2014/main" id="{6CE24D1D-03B6-414F-AFD3-259F63490E28}"/>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69B1DA0-B353-D84A-A9A0-87AD637E2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82A7D5B-A930-9744-8675-F75C5B762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EF21D96E-2B0C-6A45-8541-0DF612DC6AF5}"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4275" name="Rectangle 2">
            <a:extLst>
              <a:ext uri="{FF2B5EF4-FFF2-40B4-BE49-F238E27FC236}">
                <a16:creationId xmlns:a16="http://schemas.microsoft.com/office/drawing/2014/main" id="{9066A840-E1A5-E84A-A7D5-C0E9FE8ECF5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D7C12F9-E313-9C42-B2AC-CB47A13E8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84547BB-61C1-3748-96CE-1E8003849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MS PGothic" panose="020B0600070205080204" pitchFamily="34" charset="-128"/>
              </a:defRPr>
            </a:lvl1pPr>
            <a:lvl2pPr marL="742950" indent="-285750" defTabSz="966788">
              <a:defRPr>
                <a:solidFill>
                  <a:schemeClr val="tx1"/>
                </a:solidFill>
                <a:latin typeface="Verdana" panose="020B0604030504040204" pitchFamily="34" charset="0"/>
                <a:ea typeface="MS PGothic" panose="020B0600070205080204" pitchFamily="34" charset="-128"/>
              </a:defRPr>
            </a:lvl2pPr>
            <a:lvl3pPr marL="1143000" indent="-228600" defTabSz="966788">
              <a:defRPr>
                <a:solidFill>
                  <a:schemeClr val="tx1"/>
                </a:solidFill>
                <a:latin typeface="Verdana" panose="020B0604030504040204" pitchFamily="34" charset="0"/>
                <a:ea typeface="MS PGothic" panose="020B0600070205080204" pitchFamily="34" charset="-128"/>
              </a:defRPr>
            </a:lvl3pPr>
            <a:lvl4pPr marL="1600200" indent="-228600" defTabSz="966788">
              <a:defRPr>
                <a:solidFill>
                  <a:schemeClr val="tx1"/>
                </a:solidFill>
                <a:latin typeface="Verdana" panose="020B0604030504040204" pitchFamily="34" charset="0"/>
                <a:ea typeface="MS PGothic" panose="020B0600070205080204" pitchFamily="34" charset="-128"/>
              </a:defRPr>
            </a:lvl4pPr>
            <a:lvl5pPr marL="2057400" indent="-228600" defTabSz="966788">
              <a:defRPr>
                <a:solidFill>
                  <a:schemeClr val="tx1"/>
                </a:solidFill>
                <a:latin typeface="Verdana" panose="020B060403050404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34634D4-85D1-D14A-B343-B4F1ABE24EE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56323" name="Rectangle 2">
            <a:extLst>
              <a:ext uri="{FF2B5EF4-FFF2-40B4-BE49-F238E27FC236}">
                <a16:creationId xmlns:a16="http://schemas.microsoft.com/office/drawing/2014/main" id="{533E14C3-5EC5-FE4C-BBB4-193D21A7EFD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5B09507-3848-EE4A-9FE8-92E8A8B29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1925912-471A-B644-9030-0DC54A2F3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560583-10EB-6046-ADD3-3127568D48AB}"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4DD9F50F-9C93-C040-886E-8503FD712727}"/>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3246660-536C-3044-9256-D2FECB4094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3B1CC53-996C-B344-ACB3-173D1B4C32F7}"/>
              </a:ext>
            </a:extLst>
          </p:cNvPr>
          <p:cNvGrpSpPr>
            <a:grpSpLocks/>
          </p:cNvGrpSpPr>
          <p:nvPr/>
        </p:nvGrpSpPr>
        <p:grpSpPr bwMode="auto">
          <a:xfrm>
            <a:off x="265289" y="2961085"/>
            <a:ext cx="11480800" cy="201215"/>
            <a:chOff x="125" y="1865"/>
            <a:chExt cx="5424" cy="127"/>
          </a:xfrm>
        </p:grpSpPr>
        <p:sp>
          <p:nvSpPr>
            <p:cNvPr id="4" name="Rectangle 4">
              <a:extLst>
                <a:ext uri="{FF2B5EF4-FFF2-40B4-BE49-F238E27FC236}">
                  <a16:creationId xmlns:a16="http://schemas.microsoft.com/office/drawing/2014/main" id="{3E1AAA08-2D21-B044-8674-A83FD8ECEC7A}"/>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z="1350"/>
            </a:p>
          </p:txBody>
        </p:sp>
        <p:sp>
          <p:nvSpPr>
            <p:cNvPr id="5" name="Rectangle 5">
              <a:extLst>
                <a:ext uri="{FF2B5EF4-FFF2-40B4-BE49-F238E27FC236}">
                  <a16:creationId xmlns:a16="http://schemas.microsoft.com/office/drawing/2014/main" id="{CE04CCB3-7E79-9447-AC67-ACAA6A916677}"/>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z="1350"/>
            </a:p>
          </p:txBody>
        </p:sp>
        <p:sp>
          <p:nvSpPr>
            <p:cNvPr id="6" name="Rectangle 6">
              <a:extLst>
                <a:ext uri="{FF2B5EF4-FFF2-40B4-BE49-F238E27FC236}">
                  <a16:creationId xmlns:a16="http://schemas.microsoft.com/office/drawing/2014/main" id="{5A6B159E-9810-1747-8626-254E67622EBD}"/>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z="1350"/>
            </a:p>
          </p:txBody>
        </p:sp>
      </p:grpSp>
      <p:sp>
        <p:nvSpPr>
          <p:cNvPr id="7" name="Text Box 7">
            <a:extLst>
              <a:ext uri="{FF2B5EF4-FFF2-40B4-BE49-F238E27FC236}">
                <a16:creationId xmlns:a16="http://schemas.microsoft.com/office/drawing/2014/main" id="{A6DAC3A9-D557-5A48-815F-2A0788BF91E1}"/>
              </a:ext>
            </a:extLst>
          </p:cNvPr>
          <p:cNvSpPr txBox="1">
            <a:spLocks noChangeArrowheads="1"/>
          </p:cNvSpPr>
          <p:nvPr/>
        </p:nvSpPr>
        <p:spPr bwMode="auto">
          <a:xfrm>
            <a:off x="8652933" y="6587728"/>
            <a:ext cx="3618089" cy="260501"/>
          </a:xfrm>
          <a:prstGeom prst="rect">
            <a:avLst/>
          </a:prstGeom>
          <a:noFill/>
          <a:ln>
            <a:noFill/>
          </a:ln>
        </p:spPr>
        <p:txBody>
          <a:bodyPr lIns="97961" tIns="48981" rIns="97961" bIns="4898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50" b="1" dirty="0" err="1">
                <a:solidFill>
                  <a:srgbClr val="336699"/>
                </a:solidFill>
                <a:latin typeface="Helvetica" panose="020B0604020202020204" pitchFamily="34" charset="0"/>
              </a:rPr>
              <a:t>Silberschatz</a:t>
            </a:r>
            <a:r>
              <a:rPr lang="en-US" sz="1050" b="1" dirty="0">
                <a:solidFill>
                  <a:srgbClr val="336699"/>
                </a:solidFill>
                <a:latin typeface="Helvetica" panose="020B0604020202020204" pitchFamily="34" charset="0"/>
              </a:rPr>
              <a:t>, Galvin and Gagne ©201</a:t>
            </a:r>
            <a:r>
              <a:rPr lang="en-US" altLang="zh-CN" sz="1050" b="1" dirty="0">
                <a:solidFill>
                  <a:srgbClr val="336699"/>
                </a:solidFill>
                <a:latin typeface="Helvetica" panose="020B0604020202020204" pitchFamily="34" charset="0"/>
              </a:rPr>
              <a:t>8</a:t>
            </a:r>
            <a:endParaRPr lang="en-US" sz="1050" b="1" dirty="0">
              <a:solidFill>
                <a:srgbClr val="336699"/>
              </a:solidFill>
              <a:latin typeface="Helvetica" panose="020B0604020202020204" pitchFamily="34" charset="0"/>
            </a:endParaRPr>
          </a:p>
        </p:txBody>
      </p:sp>
      <p:sp>
        <p:nvSpPr>
          <p:cNvPr id="8" name="Text Box 8">
            <a:extLst>
              <a:ext uri="{FF2B5EF4-FFF2-40B4-BE49-F238E27FC236}">
                <a16:creationId xmlns:a16="http://schemas.microsoft.com/office/drawing/2014/main" id="{04859EAE-DF05-3C4E-8DD6-9038D9200AA3}"/>
              </a:ext>
            </a:extLst>
          </p:cNvPr>
          <p:cNvSpPr txBox="1">
            <a:spLocks noChangeArrowheads="1"/>
          </p:cNvSpPr>
          <p:nvPr/>
        </p:nvSpPr>
        <p:spPr bwMode="auto">
          <a:xfrm>
            <a:off x="36689" y="6613922"/>
            <a:ext cx="2913322" cy="260501"/>
          </a:xfrm>
          <a:prstGeom prst="rect">
            <a:avLst/>
          </a:prstGeom>
          <a:noFill/>
          <a:ln>
            <a:noFill/>
          </a:ln>
        </p:spPr>
        <p:txBody>
          <a:bodyPr wrap="none" lIns="97961" tIns="48981" rIns="97961" bIns="4898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sz="1050" b="1" dirty="0">
                <a:solidFill>
                  <a:srgbClr val="336699"/>
                </a:solidFill>
                <a:latin typeface="Helvetica" panose="020B0604020202020204" pitchFamily="34" charset="0"/>
              </a:rPr>
              <a:t>Operating System Concepts  – </a:t>
            </a:r>
            <a:r>
              <a:rPr lang="en-US" altLang="zh-CN" sz="1050" b="1" dirty="0">
                <a:solidFill>
                  <a:srgbClr val="336699"/>
                </a:solidFill>
                <a:latin typeface="Helvetica" panose="020B0604020202020204" pitchFamily="34" charset="0"/>
              </a:rPr>
              <a:t>10</a:t>
            </a:r>
            <a:r>
              <a:rPr lang="en-US" sz="1050" b="1" baseline="30000" dirty="0">
                <a:solidFill>
                  <a:srgbClr val="336699"/>
                </a:solidFill>
                <a:latin typeface="Helvetica" panose="020B0604020202020204" pitchFamily="34" charset="0"/>
              </a:rPr>
              <a:t>th</a:t>
            </a:r>
            <a:r>
              <a:rPr lang="en-US" sz="1050" b="1" dirty="0">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846AB7C3-754F-9343-80D8-08A2FC656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689" y="4157663"/>
            <a:ext cx="2748844" cy="1594247"/>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C7D510DB-CD35-1847-B9A5-B45299ADE109}"/>
              </a:ext>
            </a:extLst>
          </p:cNvPr>
          <p:cNvSpPr>
            <a:spLocks noChangeArrowheads="1"/>
          </p:cNvSpPr>
          <p:nvPr/>
        </p:nvSpPr>
        <p:spPr bwMode="auto">
          <a:xfrm>
            <a:off x="4299656" y="4006454"/>
            <a:ext cx="3115733" cy="1888331"/>
          </a:xfrm>
          <a:prstGeom prst="rect">
            <a:avLst/>
          </a:prstGeom>
          <a:noFill/>
          <a:ln w="57150" cmpd="thinThick">
            <a:solidFill>
              <a:srgbClr val="66CCFF"/>
            </a:solidFill>
            <a:miter lim="800000"/>
            <a:headEnd/>
            <a:tailEnd/>
          </a:ln>
        </p:spPr>
        <p:txBody>
          <a:bodyPr wrap="none" lIns="97961" tIns="48981" rIns="97961" bIns="4898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sz="1350"/>
          </a:p>
        </p:txBody>
      </p:sp>
      <p:sp>
        <p:nvSpPr>
          <p:cNvPr id="387074" name="Rectangle 2"/>
          <p:cNvSpPr>
            <a:spLocks noGrp="1" noChangeArrowheads="1"/>
          </p:cNvSpPr>
          <p:nvPr>
            <p:ph type="ctrTitle"/>
          </p:nvPr>
        </p:nvSpPr>
        <p:spPr>
          <a:xfrm>
            <a:off x="914400" y="685800"/>
            <a:ext cx="10363200" cy="2127250"/>
          </a:xfrm>
        </p:spPr>
        <p:txBody>
          <a:bodyPr/>
          <a:lstStyle>
            <a:lvl1pPr>
              <a:defRPr sz="4575"/>
            </a:lvl1pPr>
          </a:lstStyle>
          <a:p>
            <a:r>
              <a:rPr lang="en-US"/>
              <a:t>Click to edit Master title style</a:t>
            </a:r>
          </a:p>
        </p:txBody>
      </p:sp>
    </p:spTree>
    <p:extLst>
      <p:ext uri="{BB962C8B-B14F-4D97-AF65-F5344CB8AC3E}">
        <p14:creationId xmlns:p14="http://schemas.microsoft.com/office/powerpoint/2010/main" val="390404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135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695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a:t>Click to edit Master title style</a:t>
            </a:r>
          </a:p>
        </p:txBody>
      </p:sp>
      <p:sp>
        <p:nvSpPr>
          <p:cNvPr id="3" name="Text Placeholder 2"/>
          <p:cNvSpPr>
            <a:spLocks noGrp="1"/>
          </p:cNvSpPr>
          <p:nvPr>
            <p:ph type="body" sz="half" idx="1"/>
          </p:nvPr>
        </p:nvSpPr>
        <p:spPr>
          <a:xfrm>
            <a:off x="1075267" y="1233490"/>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90"/>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05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165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BF589B93-69E2-8F4C-B825-C4471EC3BBAD}"/>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1FAFDF2B-FBBE-1242-862D-72C0F88D0813}"/>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5" name="Rectangle 5">
              <a:extLst>
                <a:ext uri="{FF2B5EF4-FFF2-40B4-BE49-F238E27FC236}">
                  <a16:creationId xmlns:a16="http://schemas.microsoft.com/office/drawing/2014/main" id="{4A183331-07A1-9045-9911-C7175E911180}"/>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6" name="Rectangle 6">
              <a:extLst>
                <a:ext uri="{FF2B5EF4-FFF2-40B4-BE49-F238E27FC236}">
                  <a16:creationId xmlns:a16="http://schemas.microsoft.com/office/drawing/2014/main" id="{51003859-8E25-4845-AE72-604F54B9555C}"/>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grpSp>
      <p:pic>
        <p:nvPicPr>
          <p:cNvPr id="7" name="Picture 9" descr="dino_4">
            <a:extLst>
              <a:ext uri="{FF2B5EF4-FFF2-40B4-BE49-F238E27FC236}">
                <a16:creationId xmlns:a16="http://schemas.microsoft.com/office/drawing/2014/main" id="{82D0519F-ED10-FA4C-A524-D0C09BC57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D6D71FC7-548B-6E49-A6E8-3A20A6E17D18}"/>
              </a:ext>
            </a:extLst>
          </p:cNvPr>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15726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27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1845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829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57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117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625" y="1163836"/>
            <a:ext cx="10713585" cy="45303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401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373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2059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83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8191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53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275"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175"/>
            </a:lvl1pPr>
            <a:lvl2pPr marL="489808" indent="0">
              <a:buNone/>
              <a:defRPr sz="1950"/>
            </a:lvl2pPr>
            <a:lvl3pPr marL="979616" indent="0">
              <a:buNone/>
              <a:defRPr sz="1725"/>
            </a:lvl3pPr>
            <a:lvl4pPr marL="1469425" indent="0">
              <a:buNone/>
              <a:defRPr sz="1500"/>
            </a:lvl4pPr>
            <a:lvl5pPr marL="1959233" indent="0">
              <a:buNone/>
              <a:defRPr sz="1500"/>
            </a:lvl5pPr>
            <a:lvl6pPr marL="2449041" indent="0">
              <a:buNone/>
              <a:defRPr sz="1500"/>
            </a:lvl6pPr>
            <a:lvl7pPr marL="2938849" indent="0">
              <a:buNone/>
              <a:defRPr sz="1500"/>
            </a:lvl7pPr>
            <a:lvl8pPr marL="3428657" indent="0">
              <a:buNone/>
              <a:defRPr sz="1500"/>
            </a:lvl8pPr>
            <a:lvl9pPr marL="3918465" indent="0">
              <a:buNone/>
              <a:defRPr sz="1500"/>
            </a:lvl9pPr>
          </a:lstStyle>
          <a:p>
            <a:pPr lvl="0"/>
            <a:r>
              <a:rPr lang="en-US"/>
              <a:t>Click to edit Master text styles</a:t>
            </a:r>
          </a:p>
        </p:txBody>
      </p:sp>
    </p:spTree>
    <p:extLst>
      <p:ext uri="{BB962C8B-B14F-4D97-AF65-F5344CB8AC3E}">
        <p14:creationId xmlns:p14="http://schemas.microsoft.com/office/powerpoint/2010/main" val="360761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5267" y="1233490"/>
            <a:ext cx="5384800" cy="4530725"/>
          </a:xfrm>
        </p:spPr>
        <p:txBody>
          <a:bodyPr/>
          <a:lstStyle>
            <a:lvl1pPr>
              <a:defRPr sz="3000"/>
            </a:lvl1pPr>
            <a:lvl2pPr>
              <a:defRPr sz="2550"/>
            </a:lvl2pPr>
            <a:lvl3pPr>
              <a:defRPr sz="2175"/>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3267" y="1233490"/>
            <a:ext cx="5384800" cy="4530725"/>
          </a:xfrm>
        </p:spPr>
        <p:txBody>
          <a:bodyPr/>
          <a:lstStyle>
            <a:lvl1pPr>
              <a:defRPr sz="3000"/>
            </a:lvl1pPr>
            <a:lvl2pPr>
              <a:defRPr sz="2550"/>
            </a:lvl2pPr>
            <a:lvl3pPr>
              <a:defRPr sz="2175"/>
            </a:lvl3pPr>
            <a:lvl4pPr>
              <a:defRPr sz="1950"/>
            </a:lvl4pPr>
            <a:lvl5pPr>
              <a:defRPr sz="1950"/>
            </a:lvl5pPr>
            <a:lvl6pPr>
              <a:defRPr sz="1950"/>
            </a:lvl6pPr>
            <a:lvl7pPr>
              <a:defRPr sz="1950"/>
            </a:lvl7pPr>
            <a:lvl8pPr>
              <a:defRPr sz="1950"/>
            </a:lvl8pPr>
            <a:lvl9pPr>
              <a:defRPr sz="1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476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550" b="1"/>
            </a:lvl1pPr>
            <a:lvl2pPr marL="489808" indent="0">
              <a:buNone/>
              <a:defRPr sz="2175" b="1"/>
            </a:lvl2pPr>
            <a:lvl3pPr marL="979616" indent="0">
              <a:buNone/>
              <a:defRPr sz="1950" b="1"/>
            </a:lvl3pPr>
            <a:lvl4pPr marL="1469425" indent="0">
              <a:buNone/>
              <a:defRPr sz="1725" b="1"/>
            </a:lvl4pPr>
            <a:lvl5pPr marL="1959233" indent="0">
              <a:buNone/>
              <a:defRPr sz="1725" b="1"/>
            </a:lvl5pPr>
            <a:lvl6pPr marL="2449041" indent="0">
              <a:buNone/>
              <a:defRPr sz="1725" b="1"/>
            </a:lvl6pPr>
            <a:lvl7pPr marL="2938849" indent="0">
              <a:buNone/>
              <a:defRPr sz="1725" b="1"/>
            </a:lvl7pPr>
            <a:lvl8pPr marL="3428657" indent="0">
              <a:buNone/>
              <a:defRPr sz="1725" b="1"/>
            </a:lvl8pPr>
            <a:lvl9pPr marL="3918465" indent="0">
              <a:buNone/>
              <a:defRPr sz="1725"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550"/>
            </a:lvl1pPr>
            <a:lvl2pPr>
              <a:defRPr sz="2175"/>
            </a:lvl2pPr>
            <a:lvl3pPr>
              <a:defRPr sz="1950"/>
            </a:lvl3pPr>
            <a:lvl4pPr>
              <a:defRPr sz="1725"/>
            </a:lvl4pPr>
            <a:lvl5pPr>
              <a:defRPr sz="1725"/>
            </a:lvl5pPr>
            <a:lvl6pPr>
              <a:defRPr sz="1725"/>
            </a:lvl6pPr>
            <a:lvl7pPr>
              <a:defRPr sz="1725"/>
            </a:lvl7pPr>
            <a:lvl8pPr>
              <a:defRPr sz="1725"/>
            </a:lvl8pPr>
            <a:lvl9pPr>
              <a:defRPr sz="17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4" cy="639762"/>
          </a:xfrm>
        </p:spPr>
        <p:txBody>
          <a:bodyPr anchor="b"/>
          <a:lstStyle>
            <a:lvl1pPr marL="0" indent="0">
              <a:buNone/>
              <a:defRPr sz="2550" b="1"/>
            </a:lvl1pPr>
            <a:lvl2pPr marL="489808" indent="0">
              <a:buNone/>
              <a:defRPr sz="2175" b="1"/>
            </a:lvl2pPr>
            <a:lvl3pPr marL="979616" indent="0">
              <a:buNone/>
              <a:defRPr sz="1950" b="1"/>
            </a:lvl3pPr>
            <a:lvl4pPr marL="1469425" indent="0">
              <a:buNone/>
              <a:defRPr sz="1725" b="1"/>
            </a:lvl4pPr>
            <a:lvl5pPr marL="1959233" indent="0">
              <a:buNone/>
              <a:defRPr sz="1725" b="1"/>
            </a:lvl5pPr>
            <a:lvl6pPr marL="2449041" indent="0">
              <a:buNone/>
              <a:defRPr sz="1725" b="1"/>
            </a:lvl6pPr>
            <a:lvl7pPr marL="2938849" indent="0">
              <a:buNone/>
              <a:defRPr sz="1725" b="1"/>
            </a:lvl7pPr>
            <a:lvl8pPr marL="3428657" indent="0">
              <a:buNone/>
              <a:defRPr sz="1725" b="1"/>
            </a:lvl8pPr>
            <a:lvl9pPr marL="3918465" indent="0">
              <a:buNone/>
              <a:defRPr sz="1725" b="1"/>
            </a:lvl9pPr>
          </a:lstStyle>
          <a:p>
            <a:pPr lvl="0"/>
            <a:r>
              <a:rPr lang="en-US"/>
              <a:t>Click to edit Master text styles</a:t>
            </a:r>
          </a:p>
        </p:txBody>
      </p:sp>
      <p:sp>
        <p:nvSpPr>
          <p:cNvPr id="6" name="Content Placeholder 5"/>
          <p:cNvSpPr>
            <a:spLocks noGrp="1"/>
          </p:cNvSpPr>
          <p:nvPr>
            <p:ph sz="quarter" idx="4"/>
          </p:nvPr>
        </p:nvSpPr>
        <p:spPr>
          <a:xfrm>
            <a:off x="6193369" y="2174875"/>
            <a:ext cx="5389034" cy="3951288"/>
          </a:xfrm>
        </p:spPr>
        <p:txBody>
          <a:bodyPr/>
          <a:lstStyle>
            <a:lvl1pPr>
              <a:defRPr sz="2550"/>
            </a:lvl1pPr>
            <a:lvl2pPr>
              <a:defRPr sz="2175"/>
            </a:lvl2pPr>
            <a:lvl3pPr>
              <a:defRPr sz="1950"/>
            </a:lvl3pPr>
            <a:lvl4pPr>
              <a:defRPr sz="1725"/>
            </a:lvl4pPr>
            <a:lvl5pPr>
              <a:defRPr sz="1725"/>
            </a:lvl5pPr>
            <a:lvl6pPr>
              <a:defRPr sz="1725"/>
            </a:lvl6pPr>
            <a:lvl7pPr>
              <a:defRPr sz="1725"/>
            </a:lvl7pPr>
            <a:lvl8pPr>
              <a:defRPr sz="1725"/>
            </a:lvl8pPr>
            <a:lvl9pPr>
              <a:defRPr sz="17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2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835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175" b="1"/>
            </a:lvl1pPr>
          </a:lstStyle>
          <a:p>
            <a:r>
              <a:rPr lang="en-US"/>
              <a:t>Click to edit Master title style</a:t>
            </a:r>
          </a:p>
        </p:txBody>
      </p:sp>
      <p:sp>
        <p:nvSpPr>
          <p:cNvPr id="3" name="Content Placeholder 2"/>
          <p:cNvSpPr>
            <a:spLocks noGrp="1"/>
          </p:cNvSpPr>
          <p:nvPr>
            <p:ph idx="1"/>
          </p:nvPr>
        </p:nvSpPr>
        <p:spPr>
          <a:xfrm>
            <a:off x="4766734" y="273052"/>
            <a:ext cx="6815667" cy="5853113"/>
          </a:xfrm>
        </p:spPr>
        <p:txBody>
          <a:bodyPr/>
          <a:lstStyle>
            <a:lvl1pPr>
              <a:defRPr sz="3450"/>
            </a:lvl1pPr>
            <a:lvl2pPr>
              <a:defRPr sz="3000"/>
            </a:lvl2pPr>
            <a:lvl3pPr>
              <a:defRPr sz="2550"/>
            </a:lvl3pPr>
            <a:lvl4pPr>
              <a:defRPr sz="2175"/>
            </a:lvl4pPr>
            <a:lvl5pPr>
              <a:defRPr sz="2175"/>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500"/>
            </a:lvl1pPr>
            <a:lvl2pPr marL="489808" indent="0">
              <a:buNone/>
              <a:defRPr sz="1275"/>
            </a:lvl2pPr>
            <a:lvl3pPr marL="979616" indent="0">
              <a:buNone/>
              <a:defRPr sz="1050"/>
            </a:lvl3pPr>
            <a:lvl4pPr marL="1469425" indent="0">
              <a:buNone/>
              <a:defRPr sz="975"/>
            </a:lvl4pPr>
            <a:lvl5pPr marL="1959233" indent="0">
              <a:buNone/>
              <a:defRPr sz="975"/>
            </a:lvl5pPr>
            <a:lvl6pPr marL="2449041" indent="0">
              <a:buNone/>
              <a:defRPr sz="975"/>
            </a:lvl6pPr>
            <a:lvl7pPr marL="2938849" indent="0">
              <a:buNone/>
              <a:defRPr sz="975"/>
            </a:lvl7pPr>
            <a:lvl8pPr marL="3428657" indent="0">
              <a:buNone/>
              <a:defRPr sz="975"/>
            </a:lvl8pPr>
            <a:lvl9pPr marL="3918465" indent="0">
              <a:buNone/>
              <a:defRPr sz="975"/>
            </a:lvl9pPr>
          </a:lstStyle>
          <a:p>
            <a:pPr lvl="0"/>
            <a:r>
              <a:rPr lang="en-US"/>
              <a:t>Click to edit Master text styles</a:t>
            </a:r>
          </a:p>
        </p:txBody>
      </p:sp>
    </p:spTree>
    <p:extLst>
      <p:ext uri="{BB962C8B-B14F-4D97-AF65-F5344CB8AC3E}">
        <p14:creationId xmlns:p14="http://schemas.microsoft.com/office/powerpoint/2010/main" val="421631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17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450"/>
            </a:lvl1pPr>
            <a:lvl2pPr marL="489808" indent="0">
              <a:buNone/>
              <a:defRPr sz="3000"/>
            </a:lvl2pPr>
            <a:lvl3pPr marL="979616" indent="0">
              <a:buNone/>
              <a:defRPr sz="2550"/>
            </a:lvl3pPr>
            <a:lvl4pPr marL="1469425" indent="0">
              <a:buNone/>
              <a:defRPr sz="2175"/>
            </a:lvl4pPr>
            <a:lvl5pPr marL="1959233" indent="0">
              <a:buNone/>
              <a:defRPr sz="2175"/>
            </a:lvl5pPr>
            <a:lvl6pPr marL="2449041" indent="0">
              <a:buNone/>
              <a:defRPr sz="2175"/>
            </a:lvl6pPr>
            <a:lvl7pPr marL="2938849" indent="0">
              <a:buNone/>
              <a:defRPr sz="2175"/>
            </a:lvl7pPr>
            <a:lvl8pPr marL="3428657" indent="0">
              <a:buNone/>
              <a:defRPr sz="2175"/>
            </a:lvl8pPr>
            <a:lvl9pPr marL="3918465" indent="0">
              <a:buNone/>
              <a:defRPr sz="2175"/>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500"/>
            </a:lvl1pPr>
            <a:lvl2pPr marL="489808" indent="0">
              <a:buNone/>
              <a:defRPr sz="1275"/>
            </a:lvl2pPr>
            <a:lvl3pPr marL="979616" indent="0">
              <a:buNone/>
              <a:defRPr sz="1050"/>
            </a:lvl3pPr>
            <a:lvl4pPr marL="1469425" indent="0">
              <a:buNone/>
              <a:defRPr sz="975"/>
            </a:lvl4pPr>
            <a:lvl5pPr marL="1959233" indent="0">
              <a:buNone/>
              <a:defRPr sz="975"/>
            </a:lvl5pPr>
            <a:lvl6pPr marL="2449041" indent="0">
              <a:buNone/>
              <a:defRPr sz="975"/>
            </a:lvl6pPr>
            <a:lvl7pPr marL="2938849" indent="0">
              <a:buNone/>
              <a:defRPr sz="975"/>
            </a:lvl7pPr>
            <a:lvl8pPr marL="3428657" indent="0">
              <a:buNone/>
              <a:defRPr sz="975"/>
            </a:lvl8pPr>
            <a:lvl9pPr marL="3918465" indent="0">
              <a:buNone/>
              <a:defRPr sz="975"/>
            </a:lvl9pPr>
          </a:lstStyle>
          <a:p>
            <a:pPr lvl="0"/>
            <a:r>
              <a:rPr lang="en-US"/>
              <a:t>Click to edit Master text styles</a:t>
            </a:r>
          </a:p>
        </p:txBody>
      </p:sp>
    </p:spTree>
    <p:extLst>
      <p:ext uri="{BB962C8B-B14F-4D97-AF65-F5344CB8AC3E}">
        <p14:creationId xmlns:p14="http://schemas.microsoft.com/office/powerpoint/2010/main" val="318444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67E10D5A-42E1-E64B-93F4-6D379DEA17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0"/>
            <a:ext cx="1594556" cy="9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C23493AB-134B-534B-BF65-44BB60C6D5DF}"/>
              </a:ext>
            </a:extLst>
          </p:cNvPr>
          <p:cNvSpPr>
            <a:spLocks noGrp="1" noChangeArrowheads="1"/>
          </p:cNvSpPr>
          <p:nvPr>
            <p:ph type="title"/>
          </p:nvPr>
        </p:nvSpPr>
        <p:spPr bwMode="auto">
          <a:xfrm>
            <a:off x="609600" y="277416"/>
            <a:ext cx="10972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15" tIns="65308" rIns="130615" bIns="6530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DF55D86C-077F-D748-B026-12B6A5482998}"/>
              </a:ext>
            </a:extLst>
          </p:cNvPr>
          <p:cNvSpPr>
            <a:spLocks noGrp="1" noChangeArrowheads="1"/>
          </p:cNvSpPr>
          <p:nvPr>
            <p:ph type="body" idx="1"/>
          </p:nvPr>
        </p:nvSpPr>
        <p:spPr bwMode="auto">
          <a:xfrm>
            <a:off x="1075267" y="1233487"/>
            <a:ext cx="10972800" cy="45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15" tIns="65308" rIns="130615" bIns="6530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C9A9DF2-C93B-EF4D-8AAC-B0010C39A24D}"/>
              </a:ext>
            </a:extLst>
          </p:cNvPr>
          <p:cNvSpPr>
            <a:spLocks noChangeArrowheads="1"/>
          </p:cNvSpPr>
          <p:nvPr/>
        </p:nvSpPr>
        <p:spPr bwMode="auto">
          <a:xfrm>
            <a:off x="0" y="0"/>
            <a:ext cx="304800" cy="2286000"/>
          </a:xfrm>
          <a:prstGeom prst="rect">
            <a:avLst/>
          </a:prstGeom>
          <a:solidFill>
            <a:srgbClr val="336699"/>
          </a:solidFill>
          <a:ln>
            <a:noFill/>
          </a:ln>
        </p:spPr>
        <p:txBody>
          <a:bodyPr wrap="none" lIns="97961" tIns="48981" rIns="97961" bIns="4898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2550">
              <a:latin typeface="Times New Roman" panose="02020603050405020304" pitchFamily="18" charset="0"/>
            </a:endParaRPr>
          </a:p>
        </p:txBody>
      </p:sp>
      <p:sp>
        <p:nvSpPr>
          <p:cNvPr id="1030" name="Line 6">
            <a:extLst>
              <a:ext uri="{FF2B5EF4-FFF2-40B4-BE49-F238E27FC236}">
                <a16:creationId xmlns:a16="http://schemas.microsoft.com/office/drawing/2014/main" id="{F8F51D94-D715-CF4C-86F9-D0E6C9BAEC4B}"/>
              </a:ext>
            </a:extLst>
          </p:cNvPr>
          <p:cNvSpPr>
            <a:spLocks noChangeShapeType="1"/>
          </p:cNvSpPr>
          <p:nvPr/>
        </p:nvSpPr>
        <p:spPr bwMode="auto">
          <a:xfrm>
            <a:off x="609600" y="860822"/>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7961" tIns="48981" rIns="97961" bIns="48981"/>
          <a:lstStyle/>
          <a:p>
            <a:endParaRPr lang="en-GB" sz="1350"/>
          </a:p>
        </p:txBody>
      </p:sp>
      <p:sp>
        <p:nvSpPr>
          <p:cNvPr id="1031" name="Rectangle 7">
            <a:extLst>
              <a:ext uri="{FF2B5EF4-FFF2-40B4-BE49-F238E27FC236}">
                <a16:creationId xmlns:a16="http://schemas.microsoft.com/office/drawing/2014/main" id="{9B051568-3AF5-DE49-A774-D3010F276E98}"/>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7961" tIns="48981" rIns="97961" bIns="4898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2550">
              <a:latin typeface="Times New Roman" panose="02020603050405020304" pitchFamily="18" charset="0"/>
            </a:endParaRPr>
          </a:p>
        </p:txBody>
      </p:sp>
      <p:sp>
        <p:nvSpPr>
          <p:cNvPr id="1032" name="Rectangle 8">
            <a:extLst>
              <a:ext uri="{FF2B5EF4-FFF2-40B4-BE49-F238E27FC236}">
                <a16:creationId xmlns:a16="http://schemas.microsoft.com/office/drawing/2014/main" id="{08241B6F-FA8B-BA45-AD3C-13F067895D3A}"/>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7961" tIns="48981" rIns="97961" bIns="4898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2550">
              <a:latin typeface="Times New Roman" panose="02020603050405020304" pitchFamily="18" charset="0"/>
            </a:endParaRPr>
          </a:p>
        </p:txBody>
      </p:sp>
      <p:sp>
        <p:nvSpPr>
          <p:cNvPr id="1034" name="Text Box 10">
            <a:extLst>
              <a:ext uri="{FF2B5EF4-FFF2-40B4-BE49-F238E27FC236}">
                <a16:creationId xmlns:a16="http://schemas.microsoft.com/office/drawing/2014/main" id="{FB9D6EFF-D3AD-BB48-8BC4-C4D5A6FF355E}"/>
              </a:ext>
            </a:extLst>
          </p:cNvPr>
          <p:cNvSpPr txBox="1">
            <a:spLocks noChangeArrowheads="1"/>
          </p:cNvSpPr>
          <p:nvPr/>
        </p:nvSpPr>
        <p:spPr bwMode="auto">
          <a:xfrm>
            <a:off x="8652933" y="6587728"/>
            <a:ext cx="3618089" cy="260501"/>
          </a:xfrm>
          <a:prstGeom prst="rect">
            <a:avLst/>
          </a:prstGeom>
          <a:noFill/>
          <a:ln>
            <a:noFill/>
          </a:ln>
        </p:spPr>
        <p:txBody>
          <a:bodyPr lIns="97961" tIns="48981" rIns="97961" bIns="4898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50" b="1" dirty="0" err="1">
                <a:solidFill>
                  <a:srgbClr val="006699"/>
                </a:solidFill>
                <a:latin typeface="Helvetica" panose="020B0604020202020204" pitchFamily="34" charset="0"/>
              </a:rPr>
              <a:t>Silberschatz</a:t>
            </a:r>
            <a:r>
              <a:rPr lang="en-US" sz="1050" b="1" dirty="0">
                <a:solidFill>
                  <a:srgbClr val="006699"/>
                </a:solidFill>
                <a:latin typeface="Helvetica" panose="020B0604020202020204" pitchFamily="34" charset="0"/>
              </a:rPr>
              <a:t>, Galvin and Gagne ©201</a:t>
            </a:r>
            <a:r>
              <a:rPr lang="en-US" altLang="zh-CN" sz="1050" b="1" dirty="0">
                <a:solidFill>
                  <a:srgbClr val="006699"/>
                </a:solidFill>
                <a:latin typeface="Helvetica" panose="020B0604020202020204" pitchFamily="34" charset="0"/>
              </a:rPr>
              <a:t>8</a:t>
            </a:r>
            <a:endParaRPr lang="en-US" sz="105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0D808FD-A8B2-0246-B738-C2C1BC5E7A43}"/>
              </a:ext>
            </a:extLst>
          </p:cNvPr>
          <p:cNvSpPr txBox="1">
            <a:spLocks noChangeArrowheads="1"/>
          </p:cNvSpPr>
          <p:nvPr/>
        </p:nvSpPr>
        <p:spPr bwMode="auto">
          <a:xfrm>
            <a:off x="248356" y="6621066"/>
            <a:ext cx="2876454" cy="260501"/>
          </a:xfrm>
          <a:prstGeom prst="rect">
            <a:avLst/>
          </a:prstGeom>
          <a:noFill/>
          <a:ln>
            <a:noFill/>
          </a:ln>
        </p:spPr>
        <p:txBody>
          <a:bodyPr wrap="none" lIns="97961" tIns="48981" rIns="97961" bIns="4898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sz="1050" b="1" dirty="0">
                <a:solidFill>
                  <a:srgbClr val="006699"/>
                </a:solidFill>
                <a:latin typeface="Helvetica" panose="020B0604020202020204" pitchFamily="34" charset="0"/>
              </a:rPr>
              <a:t>Operating System Concepts – 10</a:t>
            </a:r>
            <a:r>
              <a:rPr lang="en-US" sz="1050" b="1" baseline="30000" dirty="0">
                <a:solidFill>
                  <a:srgbClr val="006699"/>
                </a:solidFill>
                <a:latin typeface="Helvetica" panose="020B0604020202020204" pitchFamily="34" charset="0"/>
              </a:rPr>
              <a:t>th</a:t>
            </a:r>
            <a:r>
              <a:rPr lang="en-US" sz="1050" b="1" dirty="0">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B64EA8-040E-9340-84CA-5095E4FB78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66022" y="5849542"/>
            <a:ext cx="1711678" cy="79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741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6" r:id="rId13"/>
  </p:sldLayoutIdLst>
  <p:txStyles>
    <p:titleStyle>
      <a:lvl1pPr algn="ctr" rtl="0" eaLnBrk="0" fontAlgn="base" hangingPunct="0">
        <a:spcBef>
          <a:spcPct val="0"/>
        </a:spcBef>
        <a:spcAft>
          <a:spcPct val="0"/>
        </a:spcAft>
        <a:defRPr sz="345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45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45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45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450" b="1">
          <a:solidFill>
            <a:srgbClr val="006699"/>
          </a:solidFill>
          <a:latin typeface="Arial" charset="0"/>
          <a:ea typeface="MS PGothic" pitchFamily="34" charset="-128"/>
          <a:cs typeface="ＭＳ Ｐゴシック" charset="-128"/>
        </a:defRPr>
      </a:lvl5pPr>
      <a:lvl6pPr marL="489808" algn="ctr" rtl="0" fontAlgn="base">
        <a:spcBef>
          <a:spcPct val="0"/>
        </a:spcBef>
        <a:spcAft>
          <a:spcPct val="0"/>
        </a:spcAft>
        <a:defRPr sz="3450" b="1">
          <a:solidFill>
            <a:srgbClr val="006699"/>
          </a:solidFill>
          <a:latin typeface="Arial" charset="0"/>
        </a:defRPr>
      </a:lvl6pPr>
      <a:lvl7pPr marL="979616" algn="ctr" rtl="0" fontAlgn="base">
        <a:spcBef>
          <a:spcPct val="0"/>
        </a:spcBef>
        <a:spcAft>
          <a:spcPct val="0"/>
        </a:spcAft>
        <a:defRPr sz="3450" b="1">
          <a:solidFill>
            <a:srgbClr val="006699"/>
          </a:solidFill>
          <a:latin typeface="Arial" charset="0"/>
        </a:defRPr>
      </a:lvl7pPr>
      <a:lvl8pPr marL="1469425" algn="ctr" rtl="0" fontAlgn="base">
        <a:spcBef>
          <a:spcPct val="0"/>
        </a:spcBef>
        <a:spcAft>
          <a:spcPct val="0"/>
        </a:spcAft>
        <a:defRPr sz="3450" b="1">
          <a:solidFill>
            <a:srgbClr val="006699"/>
          </a:solidFill>
          <a:latin typeface="Arial" charset="0"/>
        </a:defRPr>
      </a:lvl8pPr>
      <a:lvl9pPr marL="1959233" algn="ctr" rtl="0" fontAlgn="base">
        <a:spcBef>
          <a:spcPct val="0"/>
        </a:spcBef>
        <a:spcAft>
          <a:spcPct val="0"/>
        </a:spcAft>
        <a:defRPr sz="3450" b="1">
          <a:solidFill>
            <a:srgbClr val="006699"/>
          </a:solidFill>
          <a:latin typeface="Arial" charset="0"/>
        </a:defRPr>
      </a:lvl9pPr>
    </p:titleStyle>
    <p:bodyStyle>
      <a:lvl1pPr marL="365522" indent="-365522"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ＭＳ Ｐゴシック" charset="-128"/>
        </a:defRPr>
      </a:lvl1pPr>
      <a:lvl2pPr marL="794147" indent="-30480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162050" indent="-242888"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528763" indent="-242888"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896666" indent="-242888"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387814" indent="-24490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877623" indent="-24490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367431" indent="-24490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857240" indent="-24490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89808" rtl="0" eaLnBrk="1" latinLnBrk="0" hangingPunct="1">
        <a:defRPr sz="1950" kern="1200">
          <a:solidFill>
            <a:schemeClr val="tx1"/>
          </a:solidFill>
          <a:latin typeface="+mn-lt"/>
          <a:ea typeface="+mn-ea"/>
          <a:cs typeface="+mn-cs"/>
        </a:defRPr>
      </a:lvl1pPr>
      <a:lvl2pPr marL="489808" algn="l" defTabSz="489808" rtl="0" eaLnBrk="1" latinLnBrk="0" hangingPunct="1">
        <a:defRPr sz="1950" kern="1200">
          <a:solidFill>
            <a:schemeClr val="tx1"/>
          </a:solidFill>
          <a:latin typeface="+mn-lt"/>
          <a:ea typeface="+mn-ea"/>
          <a:cs typeface="+mn-cs"/>
        </a:defRPr>
      </a:lvl2pPr>
      <a:lvl3pPr marL="979616" algn="l" defTabSz="489808" rtl="0" eaLnBrk="1" latinLnBrk="0" hangingPunct="1">
        <a:defRPr sz="1950" kern="1200">
          <a:solidFill>
            <a:schemeClr val="tx1"/>
          </a:solidFill>
          <a:latin typeface="+mn-lt"/>
          <a:ea typeface="+mn-ea"/>
          <a:cs typeface="+mn-cs"/>
        </a:defRPr>
      </a:lvl3pPr>
      <a:lvl4pPr marL="1469425" algn="l" defTabSz="489808" rtl="0" eaLnBrk="1" latinLnBrk="0" hangingPunct="1">
        <a:defRPr sz="1950" kern="1200">
          <a:solidFill>
            <a:schemeClr val="tx1"/>
          </a:solidFill>
          <a:latin typeface="+mn-lt"/>
          <a:ea typeface="+mn-ea"/>
          <a:cs typeface="+mn-cs"/>
        </a:defRPr>
      </a:lvl4pPr>
      <a:lvl5pPr marL="1959233" algn="l" defTabSz="489808" rtl="0" eaLnBrk="1" latinLnBrk="0" hangingPunct="1">
        <a:defRPr sz="1950" kern="1200">
          <a:solidFill>
            <a:schemeClr val="tx1"/>
          </a:solidFill>
          <a:latin typeface="+mn-lt"/>
          <a:ea typeface="+mn-ea"/>
          <a:cs typeface="+mn-cs"/>
        </a:defRPr>
      </a:lvl5pPr>
      <a:lvl6pPr marL="2449041" algn="l" defTabSz="489808" rtl="0" eaLnBrk="1" latinLnBrk="0" hangingPunct="1">
        <a:defRPr sz="1950" kern="1200">
          <a:solidFill>
            <a:schemeClr val="tx1"/>
          </a:solidFill>
          <a:latin typeface="+mn-lt"/>
          <a:ea typeface="+mn-ea"/>
          <a:cs typeface="+mn-cs"/>
        </a:defRPr>
      </a:lvl6pPr>
      <a:lvl7pPr marL="2938849" algn="l" defTabSz="489808" rtl="0" eaLnBrk="1" latinLnBrk="0" hangingPunct="1">
        <a:defRPr sz="1950" kern="1200">
          <a:solidFill>
            <a:schemeClr val="tx1"/>
          </a:solidFill>
          <a:latin typeface="+mn-lt"/>
          <a:ea typeface="+mn-ea"/>
          <a:cs typeface="+mn-cs"/>
        </a:defRPr>
      </a:lvl7pPr>
      <a:lvl8pPr marL="3428657" algn="l" defTabSz="489808" rtl="0" eaLnBrk="1" latinLnBrk="0" hangingPunct="1">
        <a:defRPr sz="1950" kern="1200">
          <a:solidFill>
            <a:schemeClr val="tx1"/>
          </a:solidFill>
          <a:latin typeface="+mn-lt"/>
          <a:ea typeface="+mn-ea"/>
          <a:cs typeface="+mn-cs"/>
        </a:defRPr>
      </a:lvl8pPr>
      <a:lvl9pPr marL="3918465" algn="l" defTabSz="489808" rtl="0" eaLnBrk="1" latinLnBrk="0" hangingPunct="1">
        <a:defRPr sz="19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A7D83091-50EB-EE4E-8781-049252A97D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4AA44C6B-0679-1F42-9DDF-EF4FA8BF66A5}"/>
              </a:ext>
            </a:extLst>
          </p:cNvPr>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751485-6473-9447-9AB0-C2B7ED12DCAD}"/>
              </a:ext>
            </a:extLst>
          </p:cNvPr>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B45D86C-EBE5-A64C-A0D3-80D10ABE0D02}"/>
              </a:ext>
            </a:extLst>
          </p:cNvPr>
          <p:cNvSpPr>
            <a:spLocks noChangeArrowheads="1"/>
          </p:cNvSpPr>
          <p:nvPr/>
        </p:nvSpPr>
        <p:spPr bwMode="auto">
          <a:xfrm>
            <a:off x="0" y="0"/>
            <a:ext cx="3048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5C893A1A-6ED1-7447-B7C8-1F0D20A2C33B}"/>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1031" name="Rectangle 7">
            <a:extLst>
              <a:ext uri="{FF2B5EF4-FFF2-40B4-BE49-F238E27FC236}">
                <a16:creationId xmlns:a16="http://schemas.microsoft.com/office/drawing/2014/main" id="{9E7EA0AC-4AB7-6F46-9D6B-00D6BC4DF618}"/>
              </a:ext>
            </a:extLst>
          </p:cNvPr>
          <p:cNvSpPr>
            <a:spLocks noChangeArrowheads="1"/>
          </p:cNvSpPr>
          <p:nvPr/>
        </p:nvSpPr>
        <p:spPr bwMode="auto">
          <a:xfrm>
            <a:off x="0" y="2286000"/>
            <a:ext cx="3048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0068C04A-DF30-3646-9887-019498AD691F}"/>
              </a:ext>
            </a:extLst>
          </p:cNvPr>
          <p:cNvSpPr>
            <a:spLocks noChangeArrowheads="1"/>
          </p:cNvSpPr>
          <p:nvPr/>
        </p:nvSpPr>
        <p:spPr bwMode="auto">
          <a:xfrm>
            <a:off x="0" y="4572000"/>
            <a:ext cx="3048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a:extLst>
              <a:ext uri="{FF2B5EF4-FFF2-40B4-BE49-F238E27FC236}">
                <a16:creationId xmlns:a16="http://schemas.microsoft.com/office/drawing/2014/main" id="{63DB4FF6-BC5B-8649-AE63-4E37488DA6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12807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5D229765-A6AF-3C43-8358-6C1328684595}"/>
              </a:ext>
            </a:extLst>
          </p:cNvPr>
          <p:cNvSpPr>
            <a:spLocks noGrp="1" noChangeArrowheads="1"/>
          </p:cNvSpPr>
          <p:nvPr>
            <p:ph type="ctrTitle"/>
          </p:nvPr>
        </p:nvSpPr>
        <p:spPr>
          <a:xfrm>
            <a:off x="2209800" y="782638"/>
            <a:ext cx="7772400" cy="2127250"/>
          </a:xfrm>
        </p:spPr>
        <p:txBody>
          <a:bodyPr/>
          <a:lstStyle/>
          <a:p>
            <a:pPr eaLnBrk="1" hangingPunct="1"/>
            <a:r>
              <a:rPr lang="en-US" altLang="zh-CN" sz="4000" dirty="0"/>
              <a:t>Spring </a:t>
            </a:r>
            <a:r>
              <a:rPr lang="en-US" altLang="en-US" sz="4000" dirty="0"/>
              <a:t>2022 COMP 3511</a:t>
            </a:r>
            <a:br>
              <a:rPr lang="en-US" altLang="en-US" sz="4000" dirty="0"/>
            </a:br>
            <a:r>
              <a:rPr lang="en-US" altLang="en-US" sz="4000" dirty="0"/>
              <a:t>Review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319C-7B8D-D743-A10B-C8CC9A35AE0C}"/>
              </a:ext>
            </a:extLst>
          </p:cNvPr>
          <p:cNvSpPr>
            <a:spLocks noGrp="1"/>
          </p:cNvSpPr>
          <p:nvPr>
            <p:ph type="title"/>
          </p:nvPr>
        </p:nvSpPr>
        <p:spPr/>
        <p:txBody>
          <a:bodyPr/>
          <a:lstStyle/>
          <a:p>
            <a:r>
              <a:rPr lang="en-GB" dirty="0"/>
              <a:t>A Sample Synchronization Question</a:t>
            </a:r>
          </a:p>
        </p:txBody>
      </p:sp>
      <p:sp>
        <p:nvSpPr>
          <p:cNvPr id="4" name="TextBox 3">
            <a:extLst>
              <a:ext uri="{FF2B5EF4-FFF2-40B4-BE49-F238E27FC236}">
                <a16:creationId xmlns:a16="http://schemas.microsoft.com/office/drawing/2014/main" id="{4252B0F6-D5BC-8841-BFDC-1694595EB3B2}"/>
              </a:ext>
            </a:extLst>
          </p:cNvPr>
          <p:cNvSpPr txBox="1"/>
          <p:nvPr/>
        </p:nvSpPr>
        <p:spPr>
          <a:xfrm>
            <a:off x="945516" y="1911930"/>
            <a:ext cx="2683824" cy="2031325"/>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 Initialize</a:t>
            </a:r>
          </a:p>
          <a:p>
            <a:r>
              <a:rPr lang="en-GB" dirty="0">
                <a:latin typeface="Courier New" panose="02070309020205020404" pitchFamily="49" charset="0"/>
                <a:cs typeface="Courier New" panose="02070309020205020404" pitchFamily="49" charset="0"/>
              </a:rPr>
              <a:t>// S0, S1, S2 are // shared</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S0 = </a:t>
            </a:r>
            <a:r>
              <a:rPr lang="en-GB" b="1" dirty="0">
                <a:latin typeface="Courier New" panose="02070309020205020404" pitchFamily="49" charset="0"/>
                <a:cs typeface="Courier New" panose="02070309020205020404" pitchFamily="49" charset="0"/>
              </a:rPr>
              <a:t>BLANK1</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S1 = </a:t>
            </a:r>
            <a:r>
              <a:rPr lang="en-GB" b="1" dirty="0">
                <a:latin typeface="Courier New" panose="02070309020205020404" pitchFamily="49" charset="0"/>
                <a:cs typeface="Courier New" panose="02070309020205020404" pitchFamily="49" charset="0"/>
              </a:rPr>
              <a:t>BLANK2</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S2 = </a:t>
            </a:r>
            <a:r>
              <a:rPr lang="en-GB" b="1" dirty="0">
                <a:latin typeface="Courier New" panose="02070309020205020404" pitchFamily="49" charset="0"/>
                <a:cs typeface="Courier New" panose="02070309020205020404" pitchFamily="49" charset="0"/>
              </a:rPr>
              <a:t>BLANK3</a:t>
            </a:r>
            <a:r>
              <a:rPr lang="en-GB"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13911B5E-B826-D849-B00F-65ED19074AD3}"/>
              </a:ext>
            </a:extLst>
          </p:cNvPr>
          <p:cNvSpPr>
            <a:spLocks noGrp="1"/>
          </p:cNvSpPr>
          <p:nvPr>
            <p:ph idx="1"/>
          </p:nvPr>
        </p:nvSpPr>
        <p:spPr>
          <a:xfrm>
            <a:off x="1075267" y="1233488"/>
            <a:ext cx="10972800" cy="690316"/>
          </a:xfrm>
        </p:spPr>
        <p:txBody>
          <a:bodyPr/>
          <a:lstStyle/>
          <a:p>
            <a:r>
              <a:rPr lang="en-GB" dirty="0"/>
              <a:t>Goal: access a critical section in turn strictly following the order: </a:t>
            </a:r>
            <a:r>
              <a:rPr lang="en-GB" dirty="0">
                <a:latin typeface="Courier New" panose="02070309020205020404" pitchFamily="49" charset="0"/>
                <a:cs typeface="Courier New" panose="02070309020205020404" pitchFamily="49" charset="0"/>
              </a:rPr>
              <a:t>P0, P1, P2, P0, P1, P2…</a:t>
            </a:r>
          </a:p>
          <a:p>
            <a:pPr marL="0" indent="0">
              <a:buNone/>
            </a:pPr>
            <a:endParaRPr lang="en-GB"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EDCEF23-1D78-D842-9240-6237B30077B7}"/>
              </a:ext>
            </a:extLst>
          </p:cNvPr>
          <p:cNvSpPr txBox="1"/>
          <p:nvPr/>
        </p:nvSpPr>
        <p:spPr>
          <a:xfrm>
            <a:off x="3897249" y="1911930"/>
            <a:ext cx="3226129" cy="2308324"/>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 Process P0</a:t>
            </a:r>
          </a:p>
          <a:p>
            <a:r>
              <a:rPr lang="en-GB" dirty="0">
                <a:latin typeface="Courier New" panose="02070309020205020404" pitchFamily="49" charset="0"/>
                <a:cs typeface="Courier New" panose="02070309020205020404" pitchFamily="49" charset="0"/>
              </a:rPr>
              <a:t>while(true) {</a:t>
            </a:r>
          </a:p>
          <a:p>
            <a:r>
              <a:rPr lang="en-GB" dirty="0">
                <a:latin typeface="Courier New" panose="02070309020205020404" pitchFamily="49" charset="0"/>
                <a:cs typeface="Courier New" panose="02070309020205020404" pitchFamily="49" charset="0"/>
              </a:rPr>
              <a:t>   wait(S0);</a:t>
            </a:r>
          </a:p>
          <a:p>
            <a:r>
              <a:rPr lang="en-GB" dirty="0">
                <a:latin typeface="Courier New" panose="02070309020205020404" pitchFamily="49" charset="0"/>
                <a:cs typeface="Courier New" panose="02070309020205020404" pitchFamily="49" charset="0"/>
              </a:rPr>
              <a:t>   // critical section</a:t>
            </a:r>
          </a:p>
          <a:p>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BLANK4</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D1405E8-F43A-FB4D-855F-62B23D181329}"/>
              </a:ext>
            </a:extLst>
          </p:cNvPr>
          <p:cNvSpPr txBox="1"/>
          <p:nvPr/>
        </p:nvSpPr>
        <p:spPr>
          <a:xfrm>
            <a:off x="7321137" y="1923804"/>
            <a:ext cx="3402281" cy="2031325"/>
          </a:xfrm>
          <a:prstGeom prst="rect">
            <a:avLst/>
          </a:prstGeom>
          <a:noFill/>
        </p:spPr>
        <p:txBody>
          <a:bodyPr wrap="square">
            <a:spAutoFit/>
          </a:bodyPr>
          <a:lstStyle/>
          <a:p>
            <a:r>
              <a:rPr lang="en-GB" dirty="0">
                <a:latin typeface="Courier New" panose="02070309020205020404" pitchFamily="49" charset="0"/>
                <a:cs typeface="Courier New" panose="02070309020205020404" pitchFamily="49" charset="0"/>
              </a:rPr>
              <a:t>// Process P1</a:t>
            </a:r>
          </a:p>
          <a:p>
            <a:r>
              <a:rPr lang="en-GB" dirty="0">
                <a:latin typeface="Courier New" panose="02070309020205020404" pitchFamily="49" charset="0"/>
                <a:cs typeface="Courier New" panose="02070309020205020404" pitchFamily="49" charset="0"/>
              </a:rPr>
              <a:t>while(true){</a:t>
            </a:r>
          </a:p>
          <a:p>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BLANK5</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 critical section</a:t>
            </a:r>
          </a:p>
          <a:p>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BLANK6</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2C51728D-B66A-894F-9061-8FA84A0FC710}"/>
              </a:ext>
            </a:extLst>
          </p:cNvPr>
          <p:cNvSpPr txBox="1"/>
          <p:nvPr/>
        </p:nvSpPr>
        <p:spPr>
          <a:xfrm>
            <a:off x="3897249" y="3955129"/>
            <a:ext cx="6139542" cy="1754326"/>
          </a:xfrm>
          <a:prstGeom prst="rect">
            <a:avLst/>
          </a:prstGeom>
          <a:noFill/>
        </p:spPr>
        <p:txBody>
          <a:bodyPr wrap="square">
            <a:spAutoFit/>
          </a:bodyPr>
          <a:lstStyle/>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 Process P2</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while(true)</a:t>
            </a:r>
            <a:r>
              <a:rPr lang="en-HK" kern="100" dirty="0">
                <a:latin typeface="Courier New" panose="02070309020205020404" pitchFamily="49" charset="0"/>
                <a:ea typeface="DengXian" panose="02010600030101010101" pitchFamily="2" charset="-122"/>
                <a:cs typeface="Courier New" panose="02070309020205020404" pitchFamily="49" charset="0"/>
              </a:rPr>
              <a:t> </a:t>
            </a:r>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b="1" kern="100" dirty="0">
                <a:latin typeface="Courier New" panose="02070309020205020404" pitchFamily="49" charset="0"/>
                <a:ea typeface="DengXian" panose="02010600030101010101" pitchFamily="2" charset="-122"/>
                <a:cs typeface="Courier New" panose="02070309020205020404" pitchFamily="49" charset="0"/>
              </a:rPr>
              <a:t>BLANK7</a:t>
            </a:r>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 critical section</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signal(S0);</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637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319C-7B8D-D743-A10B-C8CC9A35AE0C}"/>
              </a:ext>
            </a:extLst>
          </p:cNvPr>
          <p:cNvSpPr>
            <a:spLocks noGrp="1"/>
          </p:cNvSpPr>
          <p:nvPr>
            <p:ph type="title"/>
          </p:nvPr>
        </p:nvSpPr>
        <p:spPr/>
        <p:txBody>
          <a:bodyPr/>
          <a:lstStyle/>
          <a:p>
            <a:r>
              <a:rPr lang="en-GB" dirty="0"/>
              <a:t>A Sample Synchronization Answers</a:t>
            </a:r>
          </a:p>
        </p:txBody>
      </p:sp>
      <p:sp>
        <p:nvSpPr>
          <p:cNvPr id="4" name="TextBox 3">
            <a:extLst>
              <a:ext uri="{FF2B5EF4-FFF2-40B4-BE49-F238E27FC236}">
                <a16:creationId xmlns:a16="http://schemas.microsoft.com/office/drawing/2014/main" id="{4252B0F6-D5BC-8841-BFDC-1694595EB3B2}"/>
              </a:ext>
            </a:extLst>
          </p:cNvPr>
          <p:cNvSpPr txBox="1"/>
          <p:nvPr/>
        </p:nvSpPr>
        <p:spPr>
          <a:xfrm>
            <a:off x="945516" y="1911930"/>
            <a:ext cx="2683824" cy="2031325"/>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 Initialize</a:t>
            </a:r>
          </a:p>
          <a:p>
            <a:r>
              <a:rPr lang="en-GB" dirty="0">
                <a:latin typeface="Courier New" panose="02070309020205020404" pitchFamily="49" charset="0"/>
                <a:cs typeface="Courier New" panose="02070309020205020404" pitchFamily="49" charset="0"/>
              </a:rPr>
              <a:t>// S0, S1, S2 are // shared</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S0 = </a:t>
            </a:r>
            <a:r>
              <a:rPr lang="en-GB" b="1" dirty="0">
                <a:solidFill>
                  <a:srgbClr val="FF0000"/>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S1 = </a:t>
            </a:r>
            <a:r>
              <a:rPr lang="en-GB" b="1" dirty="0">
                <a:solidFill>
                  <a:srgbClr val="FF0000"/>
                </a:solidFill>
                <a:latin typeface="Courier New" panose="02070309020205020404" pitchFamily="49" charset="0"/>
                <a:cs typeface="Courier New" panose="02070309020205020404" pitchFamily="49" charset="0"/>
              </a:rPr>
              <a:t>0</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S2 = </a:t>
            </a:r>
            <a:r>
              <a:rPr lang="en-GB" b="1" dirty="0">
                <a:solidFill>
                  <a:srgbClr val="FF0000"/>
                </a:solidFill>
                <a:latin typeface="Courier New" panose="02070309020205020404" pitchFamily="49" charset="0"/>
                <a:cs typeface="Courier New" panose="02070309020205020404" pitchFamily="49" charset="0"/>
              </a:rPr>
              <a:t>0</a:t>
            </a:r>
            <a:r>
              <a:rPr lang="en-GB"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13911B5E-B826-D849-B00F-65ED19074AD3}"/>
              </a:ext>
            </a:extLst>
          </p:cNvPr>
          <p:cNvSpPr>
            <a:spLocks noGrp="1"/>
          </p:cNvSpPr>
          <p:nvPr>
            <p:ph idx="1"/>
          </p:nvPr>
        </p:nvSpPr>
        <p:spPr>
          <a:xfrm>
            <a:off x="1075267" y="1233488"/>
            <a:ext cx="10972800" cy="690316"/>
          </a:xfrm>
        </p:spPr>
        <p:txBody>
          <a:bodyPr/>
          <a:lstStyle/>
          <a:p>
            <a:r>
              <a:rPr lang="en-GB" dirty="0"/>
              <a:t>Goal: access a critical section in turn strictly following the order: </a:t>
            </a:r>
            <a:r>
              <a:rPr lang="en-GB" dirty="0">
                <a:latin typeface="Courier New" panose="02070309020205020404" pitchFamily="49" charset="0"/>
                <a:cs typeface="Courier New" panose="02070309020205020404" pitchFamily="49" charset="0"/>
              </a:rPr>
              <a:t>P0, P1, P2, P0, P1, P2…</a:t>
            </a:r>
          </a:p>
          <a:p>
            <a:pPr marL="0" indent="0">
              <a:buNone/>
            </a:pPr>
            <a:endParaRPr lang="en-GB"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EDCEF23-1D78-D842-9240-6237B30077B7}"/>
              </a:ext>
            </a:extLst>
          </p:cNvPr>
          <p:cNvSpPr txBox="1"/>
          <p:nvPr/>
        </p:nvSpPr>
        <p:spPr>
          <a:xfrm>
            <a:off x="3897249" y="1911930"/>
            <a:ext cx="3226129" cy="2308324"/>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 Process P0</a:t>
            </a:r>
          </a:p>
          <a:p>
            <a:r>
              <a:rPr lang="en-GB" dirty="0">
                <a:latin typeface="Courier New" panose="02070309020205020404" pitchFamily="49" charset="0"/>
                <a:cs typeface="Courier New" panose="02070309020205020404" pitchFamily="49" charset="0"/>
              </a:rPr>
              <a:t>while(true) {</a:t>
            </a:r>
          </a:p>
          <a:p>
            <a:r>
              <a:rPr lang="en-GB" dirty="0">
                <a:latin typeface="Courier New" panose="02070309020205020404" pitchFamily="49" charset="0"/>
                <a:cs typeface="Courier New" panose="02070309020205020404" pitchFamily="49" charset="0"/>
              </a:rPr>
              <a:t>   wait(S0);</a:t>
            </a:r>
          </a:p>
          <a:p>
            <a:r>
              <a:rPr lang="en-GB" dirty="0">
                <a:latin typeface="Courier New" panose="02070309020205020404" pitchFamily="49" charset="0"/>
                <a:cs typeface="Courier New" panose="02070309020205020404" pitchFamily="49" charset="0"/>
              </a:rPr>
              <a:t>   // critical section</a:t>
            </a:r>
          </a:p>
          <a:p>
            <a:r>
              <a:rPr lang="en-GB" dirty="0">
                <a:latin typeface="Courier New" panose="02070309020205020404" pitchFamily="49" charset="0"/>
                <a:cs typeface="Courier New" panose="02070309020205020404" pitchFamily="49" charset="0"/>
              </a:rPr>
              <a:t>   </a:t>
            </a:r>
            <a:r>
              <a:rPr lang="en-GB" b="1" dirty="0">
                <a:solidFill>
                  <a:srgbClr val="FF0000"/>
                </a:solidFill>
                <a:latin typeface="Courier New" panose="02070309020205020404" pitchFamily="49" charset="0"/>
                <a:cs typeface="Courier New" panose="02070309020205020404" pitchFamily="49" charset="0"/>
              </a:rPr>
              <a:t>signal(S1)</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D1405E8-F43A-FB4D-855F-62B23D181329}"/>
              </a:ext>
            </a:extLst>
          </p:cNvPr>
          <p:cNvSpPr txBox="1"/>
          <p:nvPr/>
        </p:nvSpPr>
        <p:spPr>
          <a:xfrm>
            <a:off x="7321137" y="1923804"/>
            <a:ext cx="3402281" cy="2031325"/>
          </a:xfrm>
          <a:prstGeom prst="rect">
            <a:avLst/>
          </a:prstGeom>
          <a:noFill/>
        </p:spPr>
        <p:txBody>
          <a:bodyPr wrap="square">
            <a:spAutoFit/>
          </a:bodyPr>
          <a:lstStyle/>
          <a:p>
            <a:r>
              <a:rPr lang="en-GB" dirty="0">
                <a:latin typeface="Courier New" panose="02070309020205020404" pitchFamily="49" charset="0"/>
                <a:cs typeface="Courier New" panose="02070309020205020404" pitchFamily="49" charset="0"/>
              </a:rPr>
              <a:t>// Process P1</a:t>
            </a:r>
          </a:p>
          <a:p>
            <a:r>
              <a:rPr lang="en-GB" dirty="0">
                <a:latin typeface="Courier New" panose="02070309020205020404" pitchFamily="49" charset="0"/>
                <a:cs typeface="Courier New" panose="02070309020205020404" pitchFamily="49" charset="0"/>
              </a:rPr>
              <a:t>while(true){</a:t>
            </a:r>
          </a:p>
          <a:p>
            <a:r>
              <a:rPr lang="en-GB" dirty="0">
                <a:latin typeface="Courier New" panose="02070309020205020404" pitchFamily="49" charset="0"/>
                <a:cs typeface="Courier New" panose="02070309020205020404" pitchFamily="49" charset="0"/>
              </a:rPr>
              <a:t>   </a:t>
            </a:r>
            <a:r>
              <a:rPr lang="en-GB" b="1" dirty="0">
                <a:solidFill>
                  <a:srgbClr val="FF0000"/>
                </a:solidFill>
                <a:latin typeface="Courier New" panose="02070309020205020404" pitchFamily="49" charset="0"/>
                <a:cs typeface="Courier New" panose="02070309020205020404" pitchFamily="49" charset="0"/>
              </a:rPr>
              <a:t>wait(S1)</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   // critical section</a:t>
            </a:r>
          </a:p>
          <a:p>
            <a:r>
              <a:rPr lang="en-GB" dirty="0">
                <a:latin typeface="Courier New" panose="02070309020205020404" pitchFamily="49" charset="0"/>
                <a:cs typeface="Courier New" panose="02070309020205020404" pitchFamily="49" charset="0"/>
              </a:rPr>
              <a:t>   </a:t>
            </a:r>
            <a:r>
              <a:rPr lang="en-GB" b="1" dirty="0">
                <a:solidFill>
                  <a:srgbClr val="FF0000"/>
                </a:solidFill>
                <a:latin typeface="Courier New" panose="02070309020205020404" pitchFamily="49" charset="0"/>
                <a:cs typeface="Courier New" panose="02070309020205020404" pitchFamily="49" charset="0"/>
              </a:rPr>
              <a:t>signal(S2)</a:t>
            </a:r>
            <a:r>
              <a:rPr lang="en-GB" dirty="0">
                <a:solidFill>
                  <a:srgbClr val="FF0000"/>
                </a:solidFill>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2C51728D-B66A-894F-9061-8FA84A0FC710}"/>
              </a:ext>
            </a:extLst>
          </p:cNvPr>
          <p:cNvSpPr txBox="1"/>
          <p:nvPr/>
        </p:nvSpPr>
        <p:spPr>
          <a:xfrm>
            <a:off x="3897249" y="3955129"/>
            <a:ext cx="6139542" cy="1754326"/>
          </a:xfrm>
          <a:prstGeom prst="rect">
            <a:avLst/>
          </a:prstGeom>
          <a:noFill/>
        </p:spPr>
        <p:txBody>
          <a:bodyPr wrap="square">
            <a:spAutoFit/>
          </a:bodyPr>
          <a:lstStyle/>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 Process P2</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while(true)</a:t>
            </a:r>
            <a:r>
              <a:rPr lang="en-HK" kern="100" dirty="0">
                <a:latin typeface="Courier New" panose="02070309020205020404" pitchFamily="49" charset="0"/>
                <a:ea typeface="DengXian" panose="02010600030101010101" pitchFamily="2" charset="-122"/>
                <a:cs typeface="Courier New" panose="02070309020205020404" pitchFamily="49" charset="0"/>
              </a:rPr>
              <a:t> </a:t>
            </a:r>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b="1" kern="100" dirty="0">
                <a:solidFill>
                  <a:srgbClr val="FF0000"/>
                </a:solidFill>
                <a:latin typeface="Courier New" panose="02070309020205020404" pitchFamily="49" charset="0"/>
                <a:ea typeface="DengXian" panose="02010600030101010101" pitchFamily="2" charset="-122"/>
                <a:cs typeface="Courier New" panose="02070309020205020404" pitchFamily="49" charset="0"/>
              </a:rPr>
              <a:t>wait(S2)</a:t>
            </a:r>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 critical section</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indent="228600"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signal(S0);</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a:p>
            <a:pPr algn="just"/>
            <a:r>
              <a:rPr lang="en-US" sz="1800" kern="100" dirty="0">
                <a:effectLst/>
                <a:latin typeface="Courier New" panose="02070309020205020404" pitchFamily="49" charset="0"/>
                <a:ea typeface="DengXian" panose="02010600030101010101" pitchFamily="2" charset="-122"/>
                <a:cs typeface="Courier New" panose="02070309020205020404" pitchFamily="49" charset="0"/>
              </a:rPr>
              <a:t>}</a:t>
            </a:r>
            <a:endParaRPr lang="en-HK" sz="1800" kern="100" dirty="0">
              <a:effectLst/>
              <a:latin typeface="Courier New" panose="02070309020205020404" pitchFamily="49" charset="0"/>
              <a:ea typeface="DengXia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8055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69DCAB-ADA6-EB40-974C-C2B212E4FC68}"/>
              </a:ext>
            </a:extLst>
          </p:cNvPr>
          <p:cNvSpPr>
            <a:spLocks noGrp="1" noChangeArrowheads="1"/>
          </p:cNvSpPr>
          <p:nvPr>
            <p:ph type="title" idx="4294967295"/>
          </p:nvPr>
        </p:nvSpPr>
        <p:spPr>
          <a:xfrm>
            <a:off x="2044303" y="277416"/>
            <a:ext cx="8680847" cy="576263"/>
          </a:xfrm>
        </p:spPr>
        <p:txBody>
          <a:bodyPr/>
          <a:lstStyle/>
          <a:p>
            <a:pPr eaLnBrk="1" hangingPunct="1"/>
            <a:r>
              <a:rPr lang="en-US" altLang="en-US"/>
              <a:t>Deadlock and Starvation</a:t>
            </a:r>
          </a:p>
        </p:txBody>
      </p:sp>
      <p:sp>
        <p:nvSpPr>
          <p:cNvPr id="55299" name="Rectangle 3">
            <a:extLst>
              <a:ext uri="{FF2B5EF4-FFF2-40B4-BE49-F238E27FC236}">
                <a16:creationId xmlns:a16="http://schemas.microsoft.com/office/drawing/2014/main" id="{EBA6BC5B-406F-2344-9EFF-E070A8A104C6}"/>
              </a:ext>
            </a:extLst>
          </p:cNvPr>
          <p:cNvSpPr>
            <a:spLocks noGrp="1" noChangeArrowheads="1"/>
          </p:cNvSpPr>
          <p:nvPr>
            <p:ph type="body" idx="1"/>
          </p:nvPr>
        </p:nvSpPr>
        <p:spPr>
          <a:xfrm>
            <a:off x="1498997" y="1004888"/>
            <a:ext cx="8995172" cy="5293519"/>
          </a:xfrm>
        </p:spPr>
        <p:txBody>
          <a:bodyPr/>
          <a:lstStyle/>
          <a:p>
            <a:pPr>
              <a:lnSpc>
                <a:spcPct val="90000"/>
              </a:lnSpc>
              <a:tabLst>
                <a:tab pos="2020491" algn="ctr"/>
                <a:tab pos="4897041" algn="ctr"/>
              </a:tabLst>
            </a:pPr>
            <a:r>
              <a:rPr lang="en-US" altLang="en-US" sz="1650" b="1" dirty="0">
                <a:solidFill>
                  <a:srgbClr val="FF0000"/>
                </a:solidFill>
              </a:rPr>
              <a:t>Deadlock</a:t>
            </a:r>
            <a:r>
              <a:rPr lang="en-US" altLang="en-US" sz="1650" b="1" dirty="0">
                <a:solidFill>
                  <a:srgbClr val="3366FF"/>
                </a:solidFill>
              </a:rPr>
              <a:t> </a:t>
            </a:r>
            <a:r>
              <a:rPr lang="en-US" altLang="en-US" sz="1650" dirty="0"/>
              <a:t>– two or more processes are waiting indefinitely for an event that can be caused by only one of the waiting processes (details in Chapter 7)</a:t>
            </a:r>
          </a:p>
          <a:p>
            <a:pPr>
              <a:lnSpc>
                <a:spcPct val="90000"/>
              </a:lnSpc>
              <a:tabLst>
                <a:tab pos="2020491" algn="ctr"/>
                <a:tab pos="4897041" algn="ctr"/>
              </a:tabLst>
            </a:pPr>
            <a:r>
              <a:rPr lang="en-US" altLang="en-US" sz="1650" dirty="0">
                <a:solidFill>
                  <a:srgbClr val="000000"/>
                </a:solidFill>
              </a:rPr>
              <a:t>Let </a:t>
            </a:r>
            <a:r>
              <a:rPr lang="en-US" altLang="en-US" sz="1650" b="1" i="1" dirty="0">
                <a:solidFill>
                  <a:srgbClr val="000000"/>
                </a:solidFill>
                <a:latin typeface="Courier New" panose="02070309020205020404" pitchFamily="49" charset="0"/>
                <a:cs typeface="Courier New" panose="02070309020205020404" pitchFamily="49" charset="0"/>
              </a:rPr>
              <a:t>S</a:t>
            </a:r>
            <a:r>
              <a:rPr lang="en-US" altLang="en-US" sz="1650" dirty="0">
                <a:solidFill>
                  <a:srgbClr val="000000"/>
                </a:solidFill>
              </a:rPr>
              <a:t> and</a:t>
            </a:r>
            <a:r>
              <a:rPr lang="en-US" altLang="en-US" sz="1650" b="1" dirty="0">
                <a:solidFill>
                  <a:srgbClr val="000000"/>
                </a:solidFill>
                <a:latin typeface="Courier New" panose="02070309020205020404" pitchFamily="49" charset="0"/>
                <a:cs typeface="Courier New" panose="02070309020205020404" pitchFamily="49" charset="0"/>
              </a:rPr>
              <a:t> </a:t>
            </a:r>
            <a:r>
              <a:rPr lang="en-US" altLang="en-US" sz="1650" b="1" i="1" dirty="0">
                <a:solidFill>
                  <a:srgbClr val="000000"/>
                </a:solidFill>
                <a:latin typeface="Courier New" panose="02070309020205020404" pitchFamily="49" charset="0"/>
                <a:cs typeface="Courier New" panose="02070309020205020404" pitchFamily="49" charset="0"/>
              </a:rPr>
              <a:t>Q</a:t>
            </a:r>
            <a:r>
              <a:rPr lang="en-US" altLang="en-US" sz="1650" b="1" dirty="0">
                <a:solidFill>
                  <a:srgbClr val="000000"/>
                </a:solidFill>
                <a:latin typeface="Courier New" panose="02070309020205020404" pitchFamily="49" charset="0"/>
                <a:cs typeface="Courier New" panose="02070309020205020404" pitchFamily="49" charset="0"/>
              </a:rPr>
              <a:t> </a:t>
            </a:r>
            <a:r>
              <a:rPr lang="en-US" altLang="en-US" sz="1650" dirty="0">
                <a:solidFill>
                  <a:srgbClr val="000000"/>
                </a:solidFill>
              </a:rPr>
              <a:t>be </a:t>
            </a:r>
            <a:r>
              <a:rPr lang="en-US" altLang="en-US" sz="1650" dirty="0"/>
              <a:t>two semaphores initialized to 1</a:t>
            </a:r>
          </a:p>
          <a:p>
            <a:pPr>
              <a:lnSpc>
                <a:spcPct val="90000"/>
              </a:lnSpc>
              <a:buNone/>
              <a:tabLst>
                <a:tab pos="2020491" algn="ctr"/>
                <a:tab pos="4897041"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None/>
              <a:tabLst>
                <a:tab pos="2020491" algn="ctr"/>
                <a:tab pos="4897041" algn="ctr"/>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1725" b="1" dirty="0">
                <a:solidFill>
                  <a:srgbClr val="000000"/>
                </a:solidFill>
                <a:latin typeface="Courier New" panose="02070309020205020404" pitchFamily="49" charset="0"/>
                <a:cs typeface="Courier New" panose="02070309020205020404" pitchFamily="49" charset="0"/>
              </a:rPr>
              <a:t>wait(S); 	              wait(Q);</a:t>
            </a:r>
          </a:p>
          <a:p>
            <a:pPr>
              <a:lnSpc>
                <a:spcPct val="90000"/>
              </a:lnSpc>
              <a:buNone/>
              <a:tabLst>
                <a:tab pos="2020491" algn="ctr"/>
                <a:tab pos="4897041" algn="ctr"/>
              </a:tabLst>
            </a:pPr>
            <a:r>
              <a:rPr lang="en-US" altLang="en-US" sz="1725" b="1" dirty="0">
                <a:solidFill>
                  <a:srgbClr val="000000"/>
                </a:solidFill>
                <a:latin typeface="Courier New" panose="02070309020205020404" pitchFamily="49" charset="0"/>
                <a:cs typeface="Courier New" panose="02070309020205020404" pitchFamily="49" charset="0"/>
              </a:rPr>
              <a:t>	           wait(Q); 	              wait(S);</a:t>
            </a:r>
          </a:p>
          <a:p>
            <a:pPr>
              <a:lnSpc>
                <a:spcPct val="90000"/>
              </a:lnSpc>
              <a:buNone/>
              <a:tabLst>
                <a:tab pos="2020491" algn="ctr"/>
                <a:tab pos="4897041" algn="ctr"/>
              </a:tabLst>
            </a:pPr>
            <a:r>
              <a:rPr lang="en-US" altLang="en-US" sz="1725" b="1" dirty="0">
                <a:solidFill>
                  <a:srgbClr val="000000"/>
                </a:solidFill>
                <a:latin typeface="Courier New" panose="02070309020205020404" pitchFamily="49" charset="0"/>
                <a:cs typeface="Courier New" panose="02070309020205020404" pitchFamily="49" charset="0"/>
              </a:rPr>
              <a:t>		 … 		…</a:t>
            </a:r>
          </a:p>
          <a:p>
            <a:pPr>
              <a:lnSpc>
                <a:spcPct val="90000"/>
              </a:lnSpc>
              <a:buNone/>
              <a:tabLst>
                <a:tab pos="2020491" algn="ctr"/>
                <a:tab pos="4897041" algn="ctr"/>
              </a:tabLst>
            </a:pPr>
            <a:r>
              <a:rPr lang="en-US" altLang="en-US" sz="1725" b="1" dirty="0">
                <a:solidFill>
                  <a:srgbClr val="000000"/>
                </a:solidFill>
                <a:latin typeface="Courier New" panose="02070309020205020404" pitchFamily="49" charset="0"/>
                <a:cs typeface="Courier New" panose="02070309020205020404" pitchFamily="49" charset="0"/>
              </a:rPr>
              <a:t>	           signal(S);                signal(Q);</a:t>
            </a:r>
          </a:p>
          <a:p>
            <a:pPr>
              <a:lnSpc>
                <a:spcPct val="90000"/>
              </a:lnSpc>
              <a:buNone/>
              <a:tabLst>
                <a:tab pos="2020491" algn="ctr"/>
                <a:tab pos="4897041" algn="ctr"/>
              </a:tabLst>
            </a:pPr>
            <a:r>
              <a:rPr lang="en-US" altLang="en-US" sz="1725" b="1" dirty="0">
                <a:solidFill>
                  <a:srgbClr val="000000"/>
                </a:solidFill>
                <a:latin typeface="Courier New" panose="02070309020205020404" pitchFamily="49" charset="0"/>
                <a:cs typeface="Courier New" panose="02070309020205020404" pitchFamily="49" charset="0"/>
              </a:rPr>
              <a:t>              signal(Q);                signal(S);</a:t>
            </a:r>
          </a:p>
          <a:p>
            <a:pPr>
              <a:lnSpc>
                <a:spcPct val="90000"/>
              </a:lnSpc>
              <a:buNone/>
              <a:tabLst>
                <a:tab pos="2020491" algn="ctr"/>
                <a:tab pos="4897041" algn="ctr"/>
              </a:tabLst>
            </a:pPr>
            <a:endParaRPr lang="en-US" altLang="en-US" sz="1725" b="1" dirty="0">
              <a:solidFill>
                <a:srgbClr val="000000"/>
              </a:solidFill>
              <a:latin typeface="Courier New" panose="02070309020205020404" pitchFamily="49" charset="0"/>
              <a:cs typeface="Courier New" panose="02070309020205020404" pitchFamily="49" charset="0"/>
            </a:endParaRPr>
          </a:p>
          <a:p>
            <a:pPr>
              <a:lnSpc>
                <a:spcPct val="90000"/>
              </a:lnSpc>
              <a:tabLst>
                <a:tab pos="2020491" algn="ctr"/>
                <a:tab pos="4897041" algn="ctr"/>
              </a:tabLst>
            </a:pPr>
            <a:r>
              <a:rPr lang="en-HK" altLang="en-US" sz="1650" dirty="0">
                <a:sym typeface="MT Extra" pitchFamily="2" charset="77"/>
              </a:rPr>
              <a:t>Consider if P0 executes wait(S) and P1 wait(Q). When P0 executes wait(Q), it must wait until P1 executes signal(Q), However, P1 is waiting until P0 execute signal(S). Since these signal() operations will never be executed, P0 and P1 are </a:t>
            </a:r>
            <a:r>
              <a:rPr lang="en-HK" altLang="en-US" sz="1650" b="1" dirty="0">
                <a:solidFill>
                  <a:srgbClr val="FF0000"/>
                </a:solidFill>
                <a:sym typeface="MT Extra" pitchFamily="2" charset="77"/>
              </a:rPr>
              <a:t>deadlocked</a:t>
            </a:r>
            <a:r>
              <a:rPr lang="en-HK" altLang="en-US" sz="1650" dirty="0">
                <a:sym typeface="MT Extra" pitchFamily="2" charset="77"/>
              </a:rPr>
              <a:t>, extremely difficult to debug</a:t>
            </a:r>
            <a:endParaRPr lang="en-US" altLang="en-US" sz="1650" b="1" dirty="0">
              <a:solidFill>
                <a:srgbClr val="3366FF"/>
              </a:solidFill>
              <a:sym typeface="MT Extra" pitchFamily="2" charset="77"/>
            </a:endParaRPr>
          </a:p>
          <a:p>
            <a:pPr>
              <a:lnSpc>
                <a:spcPct val="90000"/>
              </a:lnSpc>
              <a:tabLst>
                <a:tab pos="2020491" algn="ctr"/>
                <a:tab pos="4897041" algn="ctr"/>
              </a:tabLst>
            </a:pPr>
            <a:r>
              <a:rPr lang="en-US" altLang="en-US" sz="1650" b="1" dirty="0">
                <a:solidFill>
                  <a:srgbClr val="FF0000"/>
                </a:solidFill>
                <a:sym typeface="MT Extra" pitchFamily="2" charset="77"/>
              </a:rPr>
              <a:t>Starvation</a:t>
            </a:r>
            <a:r>
              <a:rPr lang="en-US" altLang="en-US" sz="1650" dirty="0">
                <a:solidFill>
                  <a:srgbClr val="3366FF"/>
                </a:solidFill>
                <a:sym typeface="MT Extra" pitchFamily="2" charset="77"/>
              </a:rPr>
              <a:t> </a:t>
            </a:r>
            <a:r>
              <a:rPr lang="en-US" altLang="en-US" sz="1650" dirty="0"/>
              <a:t>– </a:t>
            </a:r>
            <a:r>
              <a:rPr lang="en-US" altLang="en-US" sz="1650" b="1" dirty="0">
                <a:solidFill>
                  <a:srgbClr val="3366FF"/>
                </a:solidFill>
              </a:rPr>
              <a:t>indefinite blocking  </a:t>
            </a:r>
          </a:p>
          <a:p>
            <a:pPr lvl="1">
              <a:lnSpc>
                <a:spcPct val="90000"/>
              </a:lnSpc>
              <a:tabLst>
                <a:tab pos="2020491" algn="ctr"/>
                <a:tab pos="4897041" algn="ctr"/>
              </a:tabLst>
            </a:pPr>
            <a:r>
              <a:rPr lang="en-US" altLang="en-US" sz="1500" dirty="0"/>
              <a:t>A process may never be removed from the semaphore queue, in which it is suspended. For instance, if we remove processes from the queue associated with a semaphore using LIFO (last-in, first-out) order or based on certain priorities.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7811DFB-7476-0E49-BBF6-99077764E607}"/>
              </a:ext>
            </a:extLst>
          </p:cNvPr>
          <p:cNvSpPr>
            <a:spLocks noGrp="1" noChangeArrowheads="1"/>
          </p:cNvSpPr>
          <p:nvPr>
            <p:ph type="title"/>
          </p:nvPr>
        </p:nvSpPr>
        <p:spPr>
          <a:xfrm>
            <a:off x="2727723" y="190500"/>
            <a:ext cx="7483078" cy="576263"/>
          </a:xfrm>
        </p:spPr>
        <p:txBody>
          <a:bodyPr/>
          <a:lstStyle/>
          <a:p>
            <a:pPr eaLnBrk="1" hangingPunct="1"/>
            <a:r>
              <a:rPr lang="en-US" altLang="en-US" dirty="0"/>
              <a:t>POSIX Synchronization</a:t>
            </a:r>
          </a:p>
        </p:txBody>
      </p:sp>
      <p:sp>
        <p:nvSpPr>
          <p:cNvPr id="32771" name="Rectangle 3">
            <a:extLst>
              <a:ext uri="{FF2B5EF4-FFF2-40B4-BE49-F238E27FC236}">
                <a16:creationId xmlns:a16="http://schemas.microsoft.com/office/drawing/2014/main" id="{8A6BAC5B-B6C7-294D-997F-B2BA1AC8A688}"/>
              </a:ext>
            </a:extLst>
          </p:cNvPr>
          <p:cNvSpPr>
            <a:spLocks noGrp="1" noChangeArrowheads="1"/>
          </p:cNvSpPr>
          <p:nvPr>
            <p:ph type="body" sz="half" idx="1"/>
          </p:nvPr>
        </p:nvSpPr>
        <p:spPr>
          <a:xfrm>
            <a:off x="1504951" y="1122760"/>
            <a:ext cx="8985647" cy="4612481"/>
          </a:xfrm>
        </p:spPr>
        <p:txBody>
          <a:bodyPr/>
          <a:lstStyle/>
          <a:p>
            <a:r>
              <a:rPr lang="en-US" altLang="en-US" dirty="0"/>
              <a:t>POSIX API provides</a:t>
            </a:r>
          </a:p>
          <a:p>
            <a:pPr lvl="1"/>
            <a:r>
              <a:rPr lang="en-US" altLang="en-US" dirty="0"/>
              <a:t>Mutex locks (Note: </a:t>
            </a:r>
            <a:r>
              <a:rPr lang="en-US" altLang="en-US" dirty="0" err="1"/>
              <a:t>pthread</a:t>
            </a:r>
            <a:r>
              <a:rPr lang="en-US" altLang="en-US" dirty="0"/>
              <a:t> library supports mutex locks)</a:t>
            </a:r>
          </a:p>
          <a:p>
            <a:pPr lvl="1"/>
            <a:r>
              <a:rPr lang="en-US" altLang="en-US" dirty="0"/>
              <a:t>Semaphores (Note: </a:t>
            </a:r>
            <a:r>
              <a:rPr lang="en-US" altLang="en-US" dirty="0" err="1"/>
              <a:t>pthread</a:t>
            </a:r>
            <a:r>
              <a:rPr lang="en-US" altLang="en-US" dirty="0"/>
              <a:t> library don’t have a direct support on semaphores)</a:t>
            </a:r>
          </a:p>
          <a:p>
            <a:pPr lvl="1"/>
            <a:r>
              <a:rPr lang="en-US" altLang="en-US" dirty="0"/>
              <a:t>condition variables (Note: </a:t>
            </a:r>
            <a:r>
              <a:rPr lang="en-US" altLang="en-US" dirty="0" err="1">
                <a:latin typeface="Courier New" panose="02070309020205020404" pitchFamily="49" charset="0"/>
                <a:cs typeface="Courier New" panose="02070309020205020404" pitchFamily="49" charset="0"/>
              </a:rPr>
              <a:t>pthread_cond_wait</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err="1">
                <a:latin typeface="Courier New" panose="02070309020205020404" pitchFamily="49" charset="0"/>
                <a:cs typeface="Courier New" panose="02070309020205020404" pitchFamily="49" charset="0"/>
              </a:rPr>
              <a:t>pthread_cond_signal</a:t>
            </a:r>
            <a:r>
              <a:rPr lang="en-US" altLang="en-US" dirty="0">
                <a:latin typeface="Courier New" panose="02070309020205020404" pitchFamily="49" charset="0"/>
                <a:cs typeface="Courier New" panose="02070309020205020404" pitchFamily="49" charset="0"/>
              </a:rPr>
              <a:t> </a:t>
            </a:r>
            <a:r>
              <a:rPr lang="en-US" altLang="en-US" dirty="0"/>
              <a:t>are used to provide a waiting based on a condition)</a:t>
            </a:r>
          </a:p>
          <a:p>
            <a:r>
              <a:rPr lang="en-US" altLang="en-US" dirty="0"/>
              <a:t>Widely used on UNIX, Linux, and MacOS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AECDDBD-14E2-674A-90A4-9F35F217A50F}"/>
              </a:ext>
            </a:extLst>
          </p:cNvPr>
          <p:cNvSpPr>
            <a:spLocks noGrp="1" noChangeArrowheads="1"/>
          </p:cNvSpPr>
          <p:nvPr>
            <p:ph type="title"/>
          </p:nvPr>
        </p:nvSpPr>
        <p:spPr/>
        <p:txBody>
          <a:bodyPr/>
          <a:lstStyle/>
          <a:p>
            <a:r>
              <a:rPr lang="en-US" altLang="en-US"/>
              <a:t>POSIX Mutex Locks</a:t>
            </a:r>
          </a:p>
        </p:txBody>
      </p:sp>
      <p:sp>
        <p:nvSpPr>
          <p:cNvPr id="56322" name="Content Placeholder 2">
            <a:extLst>
              <a:ext uri="{FF2B5EF4-FFF2-40B4-BE49-F238E27FC236}">
                <a16:creationId xmlns:a16="http://schemas.microsoft.com/office/drawing/2014/main" id="{88089F99-8086-744A-AB07-F6C08A7A4231}"/>
              </a:ext>
            </a:extLst>
          </p:cNvPr>
          <p:cNvSpPr>
            <a:spLocks noGrp="1"/>
          </p:cNvSpPr>
          <p:nvPr>
            <p:ph idx="1"/>
          </p:nvPr>
        </p:nvSpPr>
        <p:spPr>
          <a:xfrm>
            <a:off x="1757363" y="1157287"/>
            <a:ext cx="8355806" cy="4530329"/>
          </a:xfrm>
        </p:spPr>
        <p:txBody>
          <a:bodyPr/>
          <a:lstStyle/>
          <a:p>
            <a:pPr>
              <a:buFont typeface="Monotype Sorts" pitchFamily="-84" charset="2"/>
              <a:buChar char="n"/>
              <a:defRPr/>
            </a:pPr>
            <a:r>
              <a:rPr lang="en-US" altLang="en-US" sz="1650" dirty="0"/>
              <a:t>Creating and initializing the lock</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defRPr/>
            </a:pPr>
            <a:endParaRPr lang="en-US" altLang="en-US" dirty="0"/>
          </a:p>
          <a:p>
            <a:pPr marL="0" indent="0">
              <a:buNone/>
              <a:defRPr/>
            </a:pPr>
            <a:endParaRPr lang="en-US" altLang="en-US" dirty="0"/>
          </a:p>
          <a:p>
            <a:pPr>
              <a:buFont typeface="Monotype Sorts" pitchFamily="-84" charset="2"/>
              <a:buChar char="n"/>
              <a:defRPr/>
            </a:pPr>
            <a:r>
              <a:rPr lang="en-US" altLang="en-US" sz="1650" dirty="0"/>
              <a:t>Acquiring and releasing the lock</a:t>
            </a:r>
          </a:p>
        </p:txBody>
      </p:sp>
      <p:pic>
        <p:nvPicPr>
          <p:cNvPr id="34820" name="Picture 3">
            <a:extLst>
              <a:ext uri="{FF2B5EF4-FFF2-40B4-BE49-F238E27FC236}">
                <a16:creationId xmlns:a16="http://schemas.microsoft.com/office/drawing/2014/main" id="{154E2B5C-EB68-4841-9139-46F6BCBF7E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0887" y="1571625"/>
            <a:ext cx="5092304" cy="166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4">
            <a:extLst>
              <a:ext uri="{FF2B5EF4-FFF2-40B4-BE49-F238E27FC236}">
                <a16:creationId xmlns:a16="http://schemas.microsoft.com/office/drawing/2014/main" id="{1131F8C2-D2EA-8449-AC82-AB96B8A0E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4263" y="3770710"/>
            <a:ext cx="3708797" cy="191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D56-B97E-5D4D-8840-3146B15456BA}"/>
              </a:ext>
            </a:extLst>
          </p:cNvPr>
          <p:cNvSpPr>
            <a:spLocks noGrp="1"/>
          </p:cNvSpPr>
          <p:nvPr>
            <p:ph type="title"/>
          </p:nvPr>
        </p:nvSpPr>
        <p:spPr/>
        <p:txBody>
          <a:bodyPr/>
          <a:lstStyle/>
          <a:p>
            <a:r>
              <a:rPr lang="en-GB" dirty="0"/>
              <a:t>Sample Mutex in </a:t>
            </a:r>
            <a:r>
              <a:rPr lang="en-GB" dirty="0" err="1"/>
              <a:t>Pthread</a:t>
            </a:r>
            <a:r>
              <a:rPr lang="en-GB" dirty="0"/>
              <a:t> (Question)</a:t>
            </a:r>
          </a:p>
        </p:txBody>
      </p:sp>
      <p:sp>
        <p:nvSpPr>
          <p:cNvPr id="5" name="TextBox 4">
            <a:extLst>
              <a:ext uri="{FF2B5EF4-FFF2-40B4-BE49-F238E27FC236}">
                <a16:creationId xmlns:a16="http://schemas.microsoft.com/office/drawing/2014/main" id="{151DF29F-9ED0-C740-B4F6-21F1455969FF}"/>
              </a:ext>
            </a:extLst>
          </p:cNvPr>
          <p:cNvSpPr txBox="1"/>
          <p:nvPr/>
        </p:nvSpPr>
        <p:spPr>
          <a:xfrm>
            <a:off x="424606" y="1400979"/>
            <a:ext cx="5314207" cy="4185761"/>
          </a:xfrm>
          <a:prstGeom prst="rect">
            <a:avLst/>
          </a:prstGeom>
          <a:noFill/>
        </p:spPr>
        <p:txBody>
          <a:bodyPr wrap="square">
            <a:spAutoFit/>
          </a:bodyPr>
          <a:lstStyle/>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stdio.h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stdlib.h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pthread.h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unistd.h</a:t>
            </a:r>
            <a:r>
              <a:rPr lang="en-HK" sz="1400" b="0" dirty="0">
                <a:effectLst/>
                <a:latin typeface="Courier New" panose="02070309020205020404" pitchFamily="49" charset="0"/>
                <a:cs typeface="Courier New" panose="02070309020205020404" pitchFamily="49" charset="0"/>
              </a:rPr>
              <a:t>&gt;</a:t>
            </a:r>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unsigned int counter = 0;</a:t>
            </a:r>
          </a:p>
          <a:p>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 This constant controls </a:t>
            </a:r>
          </a:p>
          <a:p>
            <a:r>
              <a:rPr lang="en-HK" sz="1400" dirty="0">
                <a:latin typeface="Courier New" panose="02070309020205020404" pitchFamily="49" charset="0"/>
                <a:cs typeface="Courier New" panose="02070309020205020404" pitchFamily="49" charset="0"/>
              </a:rPr>
              <a:t>// </a:t>
            </a:r>
            <a:r>
              <a:rPr lang="en-HK" sz="1400" b="0" dirty="0">
                <a:effectLst/>
                <a:latin typeface="Courier New" panose="02070309020205020404" pitchFamily="49" charset="0"/>
                <a:cs typeface="Courier New" panose="02070309020205020404" pitchFamily="49" charset="0"/>
              </a:rPr>
              <a:t>the number of iteration</a:t>
            </a:r>
          </a:p>
          <a:p>
            <a:r>
              <a:rPr lang="en-HK" sz="1400" b="0" dirty="0">
                <a:effectLst/>
                <a:latin typeface="Courier New" panose="02070309020205020404" pitchFamily="49" charset="0"/>
                <a:cs typeface="Courier New" panose="02070309020205020404" pitchFamily="49" charset="0"/>
              </a:rPr>
              <a:t>#define TOTAL_ITERATIONS 5000</a:t>
            </a:r>
          </a:p>
          <a:p>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void *add(void *</a:t>
            </a:r>
            <a:r>
              <a:rPr lang="en-HK" sz="1400" b="0" dirty="0" err="1">
                <a:effectLst/>
                <a:latin typeface="Courier New" panose="02070309020205020404" pitchFamily="49" charset="0"/>
                <a:cs typeface="Courier New" panose="02070309020205020404" pitchFamily="49" charset="0"/>
              </a:rPr>
              <a:t>arg</a:t>
            </a:r>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  int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pthread_mutex_t</a:t>
            </a:r>
            <a:r>
              <a:rPr lang="en-HK" sz="1400" b="0" dirty="0">
                <a:effectLst/>
                <a:latin typeface="Courier New" panose="02070309020205020404" pitchFamily="49" charset="0"/>
                <a:cs typeface="Courier New" panose="02070309020205020404" pitchFamily="49" charset="0"/>
              </a:rPr>
              <a:t>* m = </a:t>
            </a:r>
            <a:r>
              <a:rPr lang="en-HK" sz="1400" b="1" dirty="0">
                <a:solidFill>
                  <a:srgbClr val="FF0000"/>
                </a:solidFill>
                <a:effectLst/>
                <a:latin typeface="Courier New" panose="02070309020205020404" pitchFamily="49" charset="0"/>
                <a:cs typeface="Courier New" panose="02070309020205020404" pitchFamily="49" charset="0"/>
              </a:rPr>
              <a:t>BLANK1</a:t>
            </a:r>
            <a:r>
              <a:rPr lang="en-HK" sz="1400" b="0" dirty="0">
                <a:solidFill>
                  <a:srgbClr val="FF0000"/>
                </a:solidFill>
                <a:effectLst/>
                <a:latin typeface="Courier New" panose="02070309020205020404" pitchFamily="49" charset="0"/>
                <a:cs typeface="Courier New" panose="02070309020205020404" pitchFamily="49" charset="0"/>
              </a:rPr>
              <a:t>;</a:t>
            </a:r>
          </a:p>
          <a:p>
            <a:r>
              <a:rPr lang="en-HK" sz="1400" b="0" dirty="0">
                <a:effectLst/>
                <a:latin typeface="Courier New" panose="02070309020205020404" pitchFamily="49" charset="0"/>
                <a:cs typeface="Courier New" panose="02070309020205020404" pitchFamily="49" charset="0"/>
              </a:rPr>
              <a:t>  for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=0;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&lt;TOTAL_ITERATIONS;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    </a:t>
            </a:r>
            <a:r>
              <a:rPr lang="en-HK" sz="1400" b="1" dirty="0">
                <a:solidFill>
                  <a:srgbClr val="FF0000"/>
                </a:solidFill>
                <a:latin typeface="Courier New" panose="02070309020205020404" pitchFamily="49" charset="0"/>
                <a:cs typeface="Courier New" panose="02070309020205020404" pitchFamily="49" charset="0"/>
              </a:rPr>
              <a:t>BLANK2;</a:t>
            </a:r>
            <a:endParaRPr lang="en-HK" sz="1400" b="1" dirty="0">
              <a:solidFill>
                <a:srgbClr val="FF0000"/>
              </a:solidFill>
              <a:effectLst/>
              <a:latin typeface="Courier New" panose="02070309020205020404" pitchFamily="49" charset="0"/>
              <a:cs typeface="Courier New" panose="02070309020205020404" pitchFamily="49" charset="0"/>
            </a:endParaRPr>
          </a:p>
          <a:p>
            <a:r>
              <a:rPr lang="en-HK" sz="1400" b="0" dirty="0">
                <a:effectLst/>
                <a:latin typeface="Courier New" panose="02070309020205020404" pitchFamily="49" charset="0"/>
                <a:cs typeface="Courier New" panose="02070309020205020404" pitchFamily="49" charset="0"/>
              </a:rPr>
              <a:t>    ++counter;</a:t>
            </a:r>
          </a:p>
          <a:p>
            <a:r>
              <a:rPr lang="en-HK" sz="1400" b="0" dirty="0">
                <a:effectLst/>
                <a:latin typeface="Courier New" panose="02070309020205020404" pitchFamily="49" charset="0"/>
                <a:cs typeface="Courier New" panose="02070309020205020404" pitchFamily="49" charset="0"/>
              </a:rPr>
              <a:t>    </a:t>
            </a:r>
            <a:r>
              <a:rPr lang="en-HK" sz="1400" b="1" dirty="0">
                <a:solidFill>
                  <a:srgbClr val="FF0000"/>
                </a:solidFill>
                <a:effectLst/>
                <a:latin typeface="Courier New" panose="02070309020205020404" pitchFamily="49" charset="0"/>
                <a:cs typeface="Courier New" panose="02070309020205020404" pitchFamily="49" charset="0"/>
              </a:rPr>
              <a:t>BLANK3;</a:t>
            </a:r>
          </a:p>
          <a:p>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BAFD458C-3A3F-B048-991A-5BDE4156D478}"/>
              </a:ext>
            </a:extLst>
          </p:cNvPr>
          <p:cNvSpPr txBox="1"/>
          <p:nvPr/>
        </p:nvSpPr>
        <p:spPr>
          <a:xfrm>
            <a:off x="5881008" y="1701821"/>
            <a:ext cx="6139542" cy="2677656"/>
          </a:xfrm>
          <a:prstGeom prst="rect">
            <a:avLst/>
          </a:prstGeom>
          <a:noFill/>
        </p:spPr>
        <p:txBody>
          <a:bodyPr wrap="square">
            <a:spAutoFit/>
          </a:bodyPr>
          <a:lstStyle/>
          <a:p>
            <a:r>
              <a:rPr lang="en-HK" sz="1400" b="0" dirty="0">
                <a:effectLst/>
                <a:latin typeface="Courier New" panose="02070309020205020404" pitchFamily="49" charset="0"/>
                <a:cs typeface="Courier New" panose="02070309020205020404" pitchFamily="49" charset="0"/>
              </a:rPr>
              <a:t>int main() {</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pthread_t</a:t>
            </a:r>
            <a:r>
              <a:rPr lang="en-HK" sz="1400" b="0" dirty="0">
                <a:effectLst/>
                <a:latin typeface="Courier New" panose="02070309020205020404" pitchFamily="49" charset="0"/>
                <a:cs typeface="Courier New" panose="02070309020205020404" pitchFamily="49" charset="0"/>
              </a:rPr>
              <a:t> tid1, tid2;</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pthread_mutex_t</a:t>
            </a:r>
            <a:r>
              <a:rPr lang="en-HK" sz="1400" b="0" dirty="0">
                <a:effectLst/>
                <a:latin typeface="Courier New" panose="02070309020205020404" pitchFamily="49" charset="0"/>
                <a:cs typeface="Courier New" panose="02070309020205020404" pitchFamily="49" charset="0"/>
              </a:rPr>
              <a:t> 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pthread_mutex_init</a:t>
            </a:r>
            <a:r>
              <a:rPr lang="en-HK" sz="1400" b="0" dirty="0">
                <a:effectLst/>
                <a:latin typeface="Courier New" panose="02070309020205020404" pitchFamily="49" charset="0"/>
                <a:cs typeface="Courier New" panose="02070309020205020404" pitchFamily="49" charset="0"/>
              </a:rPr>
              <a:t>(&amp;mutex,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printf</a:t>
            </a:r>
            <a:r>
              <a:rPr lang="en-HK" sz="1400" b="0" dirty="0">
                <a:effectLst/>
                <a:latin typeface="Courier New" panose="02070309020205020404" pitchFamily="49" charset="0"/>
                <a:cs typeface="Courier New" panose="02070309020205020404" pitchFamily="49" charset="0"/>
              </a:rPr>
              <a:t>("The original counter value is %d\n", counter);</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pthread_create</a:t>
            </a:r>
            <a:r>
              <a:rPr lang="en-HK" sz="1400" b="0" dirty="0">
                <a:effectLst/>
                <a:latin typeface="Courier New" panose="02070309020205020404" pitchFamily="49" charset="0"/>
                <a:cs typeface="Courier New" panose="02070309020205020404" pitchFamily="49" charset="0"/>
              </a:rPr>
              <a:t>(&amp;tid1, NULL, add, &amp;mutex);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pthread_create</a:t>
            </a:r>
            <a:r>
              <a:rPr lang="en-HK" sz="1400" b="0" dirty="0">
                <a:effectLst/>
                <a:latin typeface="Courier New" panose="02070309020205020404" pitchFamily="49" charset="0"/>
                <a:cs typeface="Courier New" panose="02070309020205020404" pitchFamily="49" charset="0"/>
              </a:rPr>
              <a:t>(&amp;tid2, NULL, add, &amp;mutex);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pthread_join</a:t>
            </a:r>
            <a:r>
              <a:rPr lang="en-HK" sz="1400" b="0" dirty="0">
                <a:effectLst/>
                <a:latin typeface="Courier New" panose="02070309020205020404" pitchFamily="49" charset="0"/>
                <a:cs typeface="Courier New" panose="02070309020205020404" pitchFamily="49" charset="0"/>
              </a:rPr>
              <a:t>(tid1,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pthread_join</a:t>
            </a:r>
            <a:r>
              <a:rPr lang="en-HK" sz="1400" b="0" dirty="0">
                <a:effectLst/>
                <a:latin typeface="Courier New" panose="02070309020205020404" pitchFamily="49" charset="0"/>
                <a:cs typeface="Courier New" panose="02070309020205020404" pitchFamily="49" charset="0"/>
              </a:rPr>
              <a:t>(tid2,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printf</a:t>
            </a:r>
            <a:r>
              <a:rPr lang="en-HK" sz="1400" b="0" dirty="0">
                <a:effectLst/>
                <a:latin typeface="Courier New" panose="02070309020205020404" pitchFamily="49" charset="0"/>
                <a:cs typeface="Courier New" panose="02070309020205020404" pitchFamily="49" charset="0"/>
              </a:rPr>
              <a:t>("The final counter value is %d\n", counter);</a:t>
            </a:r>
          </a:p>
          <a:p>
            <a:r>
              <a:rPr lang="en-HK" sz="1400" b="0" dirty="0">
                <a:effectLst/>
                <a:latin typeface="Courier New" panose="02070309020205020404" pitchFamily="49" charset="0"/>
                <a:cs typeface="Courier New" panose="02070309020205020404" pitchFamily="49" charset="0"/>
              </a:rPr>
              <a:t>  return 0;</a:t>
            </a:r>
          </a:p>
          <a:p>
            <a:r>
              <a:rPr lang="en-HK" sz="1400" b="0" dirty="0">
                <a:effectLst/>
                <a:latin typeface="Courier New" panose="02070309020205020404" pitchFamily="49" charset="0"/>
                <a:cs typeface="Courier New" panose="02070309020205020404" pitchFamily="49" charset="0"/>
              </a:rPr>
              <a:t>}</a:t>
            </a:r>
          </a:p>
        </p:txBody>
      </p:sp>
      <p:sp>
        <p:nvSpPr>
          <p:cNvPr id="8" name="Freeform 7">
            <a:extLst>
              <a:ext uri="{FF2B5EF4-FFF2-40B4-BE49-F238E27FC236}">
                <a16:creationId xmlns:a16="http://schemas.microsoft.com/office/drawing/2014/main" id="{E2568E8D-D2B0-E547-895D-02C959064F30}"/>
              </a:ext>
            </a:extLst>
          </p:cNvPr>
          <p:cNvSpPr/>
          <p:nvPr/>
        </p:nvSpPr>
        <p:spPr bwMode="auto">
          <a:xfrm>
            <a:off x="557213" y="1871663"/>
            <a:ext cx="5286375" cy="3757612"/>
          </a:xfrm>
          <a:custGeom>
            <a:avLst/>
            <a:gdLst>
              <a:gd name="connsiteX0" fmla="*/ 0 w 5286375"/>
              <a:gd name="connsiteY0" fmla="*/ 3757612 h 3757612"/>
              <a:gd name="connsiteX1" fmla="*/ 5000625 w 5286375"/>
              <a:gd name="connsiteY1" fmla="*/ 3143250 h 3757612"/>
              <a:gd name="connsiteX2" fmla="*/ 4500562 w 5286375"/>
              <a:gd name="connsiteY2" fmla="*/ 785812 h 3757612"/>
              <a:gd name="connsiteX3" fmla="*/ 5286375 w 5286375"/>
              <a:gd name="connsiteY3" fmla="*/ 0 h 3757612"/>
            </a:gdLst>
            <a:ahLst/>
            <a:cxnLst>
              <a:cxn ang="0">
                <a:pos x="connsiteX0" y="connsiteY0"/>
              </a:cxn>
              <a:cxn ang="0">
                <a:pos x="connsiteX1" y="connsiteY1"/>
              </a:cxn>
              <a:cxn ang="0">
                <a:pos x="connsiteX2" y="connsiteY2"/>
              </a:cxn>
              <a:cxn ang="0">
                <a:pos x="connsiteX3" y="connsiteY3"/>
              </a:cxn>
            </a:cxnLst>
            <a:rect l="l" t="t" r="r" b="b"/>
            <a:pathLst>
              <a:path w="5286375" h="3757612">
                <a:moveTo>
                  <a:pt x="0" y="3757612"/>
                </a:moveTo>
                <a:cubicBezTo>
                  <a:pt x="2125265" y="3698081"/>
                  <a:pt x="4250531" y="3638550"/>
                  <a:pt x="5000625" y="3143250"/>
                </a:cubicBezTo>
                <a:cubicBezTo>
                  <a:pt x="5750719" y="2647950"/>
                  <a:pt x="4452937" y="1309687"/>
                  <a:pt x="4500562" y="785812"/>
                </a:cubicBezTo>
                <a:cubicBezTo>
                  <a:pt x="4548187" y="261937"/>
                  <a:pt x="4917281" y="130968"/>
                  <a:pt x="5286375" y="0"/>
                </a:cubicBezTo>
              </a:path>
            </a:pathLst>
          </a:custGeom>
          <a:noFill/>
          <a:ln w="127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Verdana" charset="0"/>
            </a:endParaRPr>
          </a:p>
        </p:txBody>
      </p:sp>
      <p:sp>
        <p:nvSpPr>
          <p:cNvPr id="3" name="TextBox 2">
            <a:extLst>
              <a:ext uri="{FF2B5EF4-FFF2-40B4-BE49-F238E27FC236}">
                <a16:creationId xmlns:a16="http://schemas.microsoft.com/office/drawing/2014/main" id="{E5058210-63D7-0249-8D1B-17C6BFCC4CFC}"/>
              </a:ext>
            </a:extLst>
          </p:cNvPr>
          <p:cNvSpPr txBox="1"/>
          <p:nvPr/>
        </p:nvSpPr>
        <p:spPr>
          <a:xfrm>
            <a:off x="6096000" y="4509848"/>
            <a:ext cx="5538787" cy="1200329"/>
          </a:xfrm>
          <a:prstGeom prst="rect">
            <a:avLst/>
          </a:prstGeom>
          <a:noFill/>
        </p:spPr>
        <p:txBody>
          <a:bodyPr wrap="square" rtlCol="0">
            <a:spAutoFit/>
          </a:bodyPr>
          <a:lstStyle/>
          <a:p>
            <a:r>
              <a:rPr lang="en-GB" sz="2400" dirty="0"/>
              <a:t>What are the missing BLANKs?</a:t>
            </a:r>
          </a:p>
          <a:p>
            <a:r>
              <a:rPr lang="en-GB" sz="2400" dirty="0"/>
              <a:t>What is the purpose of this program?</a:t>
            </a:r>
          </a:p>
          <a:p>
            <a:endParaRPr lang="en-GB" sz="2400" dirty="0"/>
          </a:p>
        </p:txBody>
      </p:sp>
    </p:spTree>
    <p:extLst>
      <p:ext uri="{BB962C8B-B14F-4D97-AF65-F5344CB8AC3E}">
        <p14:creationId xmlns:p14="http://schemas.microsoft.com/office/powerpoint/2010/main" val="402604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DD56-B97E-5D4D-8840-3146B15456BA}"/>
              </a:ext>
            </a:extLst>
          </p:cNvPr>
          <p:cNvSpPr>
            <a:spLocks noGrp="1"/>
          </p:cNvSpPr>
          <p:nvPr>
            <p:ph type="title"/>
          </p:nvPr>
        </p:nvSpPr>
        <p:spPr/>
        <p:txBody>
          <a:bodyPr/>
          <a:lstStyle/>
          <a:p>
            <a:r>
              <a:rPr lang="en-GB" dirty="0"/>
              <a:t>Sample Mutex in </a:t>
            </a:r>
            <a:r>
              <a:rPr lang="en-GB" dirty="0" err="1"/>
              <a:t>Pthread</a:t>
            </a:r>
            <a:r>
              <a:rPr lang="en-GB" dirty="0"/>
              <a:t> (Solution)</a:t>
            </a:r>
          </a:p>
        </p:txBody>
      </p:sp>
      <p:sp>
        <p:nvSpPr>
          <p:cNvPr id="5" name="TextBox 4">
            <a:extLst>
              <a:ext uri="{FF2B5EF4-FFF2-40B4-BE49-F238E27FC236}">
                <a16:creationId xmlns:a16="http://schemas.microsoft.com/office/drawing/2014/main" id="{151DF29F-9ED0-C740-B4F6-21F1455969FF}"/>
              </a:ext>
            </a:extLst>
          </p:cNvPr>
          <p:cNvSpPr txBox="1"/>
          <p:nvPr/>
        </p:nvSpPr>
        <p:spPr>
          <a:xfrm>
            <a:off x="424606" y="1400979"/>
            <a:ext cx="5314207" cy="4185761"/>
          </a:xfrm>
          <a:prstGeom prst="rect">
            <a:avLst/>
          </a:prstGeom>
          <a:noFill/>
        </p:spPr>
        <p:txBody>
          <a:bodyPr wrap="square">
            <a:spAutoFit/>
          </a:bodyPr>
          <a:lstStyle/>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stdio.h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stdlib.h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pthread.h</a:t>
            </a:r>
            <a:r>
              <a:rPr lang="en-HK" sz="1400" b="0" dirty="0">
                <a:effectLst/>
                <a:latin typeface="Courier New" panose="02070309020205020404" pitchFamily="49" charset="0"/>
                <a:cs typeface="Courier New" panose="02070309020205020404" pitchFamily="49" charset="0"/>
              </a:rPr>
              <a:t>&gt;</a:t>
            </a:r>
          </a:p>
          <a:p>
            <a:r>
              <a:rPr lang="en-HK" sz="1400" b="0" dirty="0">
                <a:effectLst/>
                <a:latin typeface="Courier New" panose="02070309020205020404" pitchFamily="49" charset="0"/>
                <a:cs typeface="Courier New" panose="02070309020205020404" pitchFamily="49" charset="0"/>
              </a:rPr>
              <a:t>#include &lt;</a:t>
            </a:r>
            <a:r>
              <a:rPr lang="en-HK" sz="1400" b="0" dirty="0" err="1">
                <a:effectLst/>
                <a:latin typeface="Courier New" panose="02070309020205020404" pitchFamily="49" charset="0"/>
                <a:cs typeface="Courier New" panose="02070309020205020404" pitchFamily="49" charset="0"/>
              </a:rPr>
              <a:t>unistd.h</a:t>
            </a:r>
            <a:r>
              <a:rPr lang="en-HK" sz="1400" b="0" dirty="0">
                <a:effectLst/>
                <a:latin typeface="Courier New" panose="02070309020205020404" pitchFamily="49" charset="0"/>
                <a:cs typeface="Courier New" panose="02070309020205020404" pitchFamily="49" charset="0"/>
              </a:rPr>
              <a:t>&gt;</a:t>
            </a:r>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unsigned int counter = 0;</a:t>
            </a:r>
          </a:p>
          <a:p>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 This constant controls </a:t>
            </a:r>
          </a:p>
          <a:p>
            <a:r>
              <a:rPr lang="en-HK" sz="1400" dirty="0">
                <a:latin typeface="Courier New" panose="02070309020205020404" pitchFamily="49" charset="0"/>
                <a:cs typeface="Courier New" panose="02070309020205020404" pitchFamily="49" charset="0"/>
              </a:rPr>
              <a:t>// </a:t>
            </a:r>
            <a:r>
              <a:rPr lang="en-HK" sz="1400" b="0" dirty="0">
                <a:effectLst/>
                <a:latin typeface="Courier New" panose="02070309020205020404" pitchFamily="49" charset="0"/>
                <a:cs typeface="Courier New" panose="02070309020205020404" pitchFamily="49" charset="0"/>
              </a:rPr>
              <a:t>the number of iteration</a:t>
            </a:r>
          </a:p>
          <a:p>
            <a:r>
              <a:rPr lang="en-HK" sz="1400" b="0" dirty="0">
                <a:effectLst/>
                <a:latin typeface="Courier New" panose="02070309020205020404" pitchFamily="49" charset="0"/>
                <a:cs typeface="Courier New" panose="02070309020205020404" pitchFamily="49" charset="0"/>
              </a:rPr>
              <a:t>#define TOTAL_ITERATIONS 5000</a:t>
            </a:r>
          </a:p>
          <a:p>
            <a:br>
              <a:rPr lang="en-HK" sz="1400" b="0" dirty="0">
                <a:effectLst/>
                <a:latin typeface="Courier New" panose="02070309020205020404" pitchFamily="49" charset="0"/>
                <a:cs typeface="Courier New" panose="02070309020205020404" pitchFamily="49" charset="0"/>
              </a:rPr>
            </a:br>
            <a:r>
              <a:rPr lang="en-HK" sz="1400" b="0" dirty="0">
                <a:effectLst/>
                <a:latin typeface="Courier New" panose="02070309020205020404" pitchFamily="49" charset="0"/>
                <a:cs typeface="Courier New" panose="02070309020205020404" pitchFamily="49" charset="0"/>
              </a:rPr>
              <a:t>void *add(void *</a:t>
            </a:r>
            <a:r>
              <a:rPr lang="en-HK" sz="1400" b="0" dirty="0" err="1">
                <a:effectLst/>
                <a:latin typeface="Courier New" panose="02070309020205020404" pitchFamily="49" charset="0"/>
                <a:cs typeface="Courier New" panose="02070309020205020404" pitchFamily="49" charset="0"/>
              </a:rPr>
              <a:t>arg</a:t>
            </a:r>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  int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pthread_mutex_t</a:t>
            </a:r>
            <a:r>
              <a:rPr lang="en-HK" sz="1400" b="0" dirty="0">
                <a:effectLst/>
                <a:latin typeface="Courier New" panose="02070309020205020404" pitchFamily="49" charset="0"/>
                <a:cs typeface="Courier New" panose="02070309020205020404" pitchFamily="49" charset="0"/>
              </a:rPr>
              <a:t>* m = </a:t>
            </a:r>
            <a:r>
              <a:rPr lang="en-HK" sz="1400" b="1" dirty="0">
                <a:solidFill>
                  <a:srgbClr val="FF0000"/>
                </a:solidFill>
                <a:effectLst/>
                <a:latin typeface="Courier New" panose="02070309020205020404" pitchFamily="49" charset="0"/>
                <a:cs typeface="Courier New" panose="02070309020205020404" pitchFamily="49" charset="0"/>
              </a:rPr>
              <a:t>(</a:t>
            </a:r>
            <a:r>
              <a:rPr lang="en-HK" sz="1400" b="1" dirty="0" err="1">
                <a:solidFill>
                  <a:srgbClr val="FF0000"/>
                </a:solidFill>
                <a:effectLst/>
                <a:latin typeface="Courier New" panose="02070309020205020404" pitchFamily="49" charset="0"/>
                <a:cs typeface="Courier New" panose="02070309020205020404" pitchFamily="49" charset="0"/>
              </a:rPr>
              <a:t>pthread_mutex_t</a:t>
            </a:r>
            <a:r>
              <a:rPr lang="en-HK" sz="1400" b="1" dirty="0">
                <a:solidFill>
                  <a:srgbClr val="FF0000"/>
                </a:solidFill>
                <a:effectLst/>
                <a:latin typeface="Courier New" panose="02070309020205020404" pitchFamily="49" charset="0"/>
                <a:cs typeface="Courier New" panose="02070309020205020404" pitchFamily="49" charset="0"/>
              </a:rPr>
              <a:t>*) </a:t>
            </a:r>
            <a:r>
              <a:rPr lang="en-HK" sz="1400" b="1" dirty="0" err="1">
                <a:solidFill>
                  <a:srgbClr val="FF0000"/>
                </a:solidFill>
                <a:effectLst/>
                <a:latin typeface="Courier New" panose="02070309020205020404" pitchFamily="49" charset="0"/>
                <a:cs typeface="Courier New" panose="02070309020205020404" pitchFamily="49" charset="0"/>
              </a:rPr>
              <a:t>arg</a:t>
            </a:r>
            <a:r>
              <a:rPr lang="en-HK" sz="1400" b="0" dirty="0">
                <a:solidFill>
                  <a:srgbClr val="FF0000"/>
                </a:solidFill>
                <a:effectLst/>
                <a:latin typeface="Courier New" panose="02070309020205020404" pitchFamily="49" charset="0"/>
                <a:cs typeface="Courier New" panose="02070309020205020404" pitchFamily="49" charset="0"/>
              </a:rPr>
              <a:t>;</a:t>
            </a:r>
          </a:p>
          <a:p>
            <a:r>
              <a:rPr lang="en-HK" sz="1400" b="0" dirty="0">
                <a:effectLst/>
                <a:latin typeface="Courier New" panose="02070309020205020404" pitchFamily="49" charset="0"/>
                <a:cs typeface="Courier New" panose="02070309020205020404" pitchFamily="49" charset="0"/>
              </a:rPr>
              <a:t>  for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=0;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&lt;TOTAL_ITERATIONS; </a:t>
            </a:r>
            <a:r>
              <a:rPr lang="en-HK" sz="1400" b="0" dirty="0" err="1">
                <a:effectLst/>
                <a:latin typeface="Courier New" panose="02070309020205020404" pitchFamily="49" charset="0"/>
                <a:cs typeface="Courier New" panose="02070309020205020404" pitchFamily="49" charset="0"/>
              </a:rPr>
              <a:t>i</a:t>
            </a:r>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    </a:t>
            </a:r>
            <a:r>
              <a:rPr lang="en-HK" sz="1400" b="1" dirty="0" err="1">
                <a:solidFill>
                  <a:srgbClr val="FF0000"/>
                </a:solidFill>
                <a:effectLst/>
                <a:latin typeface="Courier New" panose="02070309020205020404" pitchFamily="49" charset="0"/>
                <a:cs typeface="Courier New" panose="02070309020205020404" pitchFamily="49" charset="0"/>
              </a:rPr>
              <a:t>pthread_mutex_lock</a:t>
            </a:r>
            <a:r>
              <a:rPr lang="en-HK" sz="1400" b="1" dirty="0">
                <a:solidFill>
                  <a:srgbClr val="FF0000"/>
                </a:solidFill>
                <a:effectLst/>
                <a:latin typeface="Courier New" panose="02070309020205020404" pitchFamily="49" charset="0"/>
                <a:cs typeface="Courier New" panose="02070309020205020404" pitchFamily="49" charset="0"/>
              </a:rPr>
              <a:t>(m);</a:t>
            </a:r>
          </a:p>
          <a:p>
            <a:r>
              <a:rPr lang="en-HK" sz="1400" b="0" dirty="0">
                <a:effectLst/>
                <a:latin typeface="Courier New" panose="02070309020205020404" pitchFamily="49" charset="0"/>
                <a:cs typeface="Courier New" panose="02070309020205020404" pitchFamily="49" charset="0"/>
              </a:rPr>
              <a:t>    ++counter;</a:t>
            </a:r>
          </a:p>
          <a:p>
            <a:r>
              <a:rPr lang="en-HK" sz="1400" b="0" dirty="0">
                <a:effectLst/>
                <a:latin typeface="Courier New" panose="02070309020205020404" pitchFamily="49" charset="0"/>
                <a:cs typeface="Courier New" panose="02070309020205020404" pitchFamily="49" charset="0"/>
              </a:rPr>
              <a:t>    </a:t>
            </a:r>
            <a:r>
              <a:rPr lang="en-HK" sz="1400" b="1" dirty="0" err="1">
                <a:solidFill>
                  <a:srgbClr val="FF0000"/>
                </a:solidFill>
                <a:effectLst/>
                <a:latin typeface="Courier New" panose="02070309020205020404" pitchFamily="49" charset="0"/>
                <a:cs typeface="Courier New" panose="02070309020205020404" pitchFamily="49" charset="0"/>
              </a:rPr>
              <a:t>pthread_mutex_unlock</a:t>
            </a:r>
            <a:r>
              <a:rPr lang="en-HK" sz="1400" b="1" dirty="0">
                <a:solidFill>
                  <a:srgbClr val="FF0000"/>
                </a:solidFill>
                <a:effectLst/>
                <a:latin typeface="Courier New" panose="02070309020205020404" pitchFamily="49" charset="0"/>
                <a:cs typeface="Courier New" panose="02070309020205020404" pitchFamily="49" charset="0"/>
              </a:rPr>
              <a:t>(m);</a:t>
            </a:r>
          </a:p>
          <a:p>
            <a:r>
              <a:rPr lang="en-HK" sz="1400" b="0" dirty="0">
                <a:effectLst/>
                <a:latin typeface="Courier New" panose="02070309020205020404" pitchFamily="49" charset="0"/>
                <a:cs typeface="Courier New" panose="02070309020205020404" pitchFamily="49" charset="0"/>
              </a:rPr>
              <a:t>  }</a:t>
            </a:r>
          </a:p>
          <a:p>
            <a:r>
              <a:rPr lang="en-HK" sz="1400" b="0" dirty="0">
                <a:effectLst/>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BAFD458C-3A3F-B048-991A-5BDE4156D478}"/>
              </a:ext>
            </a:extLst>
          </p:cNvPr>
          <p:cNvSpPr txBox="1"/>
          <p:nvPr/>
        </p:nvSpPr>
        <p:spPr>
          <a:xfrm>
            <a:off x="5881008" y="1701821"/>
            <a:ext cx="6139542" cy="2677656"/>
          </a:xfrm>
          <a:prstGeom prst="rect">
            <a:avLst/>
          </a:prstGeom>
          <a:noFill/>
        </p:spPr>
        <p:txBody>
          <a:bodyPr wrap="square">
            <a:spAutoFit/>
          </a:bodyPr>
          <a:lstStyle/>
          <a:p>
            <a:r>
              <a:rPr lang="en-HK" sz="1400" b="0" dirty="0">
                <a:effectLst/>
                <a:latin typeface="Courier New" panose="02070309020205020404" pitchFamily="49" charset="0"/>
                <a:cs typeface="Courier New" panose="02070309020205020404" pitchFamily="49" charset="0"/>
              </a:rPr>
              <a:t>int main() {</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pthread_t</a:t>
            </a:r>
            <a:r>
              <a:rPr lang="en-HK" sz="1400" b="0" dirty="0">
                <a:effectLst/>
                <a:latin typeface="Courier New" panose="02070309020205020404" pitchFamily="49" charset="0"/>
                <a:cs typeface="Courier New" panose="02070309020205020404" pitchFamily="49" charset="0"/>
              </a:rPr>
              <a:t> tid1, tid2;</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pthread_mutex_t</a:t>
            </a:r>
            <a:r>
              <a:rPr lang="en-HK" sz="1400" b="0" dirty="0">
                <a:effectLst/>
                <a:latin typeface="Courier New" panose="02070309020205020404" pitchFamily="49" charset="0"/>
                <a:cs typeface="Courier New" panose="02070309020205020404" pitchFamily="49" charset="0"/>
              </a:rPr>
              <a:t> 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pthread_mutex_init</a:t>
            </a:r>
            <a:r>
              <a:rPr lang="en-HK" sz="1400" b="0" dirty="0">
                <a:effectLst/>
                <a:latin typeface="Courier New" panose="02070309020205020404" pitchFamily="49" charset="0"/>
                <a:cs typeface="Courier New" panose="02070309020205020404" pitchFamily="49" charset="0"/>
              </a:rPr>
              <a:t>(&amp;mutex,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printf</a:t>
            </a:r>
            <a:r>
              <a:rPr lang="en-HK" sz="1400" b="0" dirty="0">
                <a:effectLst/>
                <a:latin typeface="Courier New" panose="02070309020205020404" pitchFamily="49" charset="0"/>
                <a:cs typeface="Courier New" panose="02070309020205020404" pitchFamily="49" charset="0"/>
              </a:rPr>
              <a:t>("The original counter value is %d\n", counter);</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pthread_create</a:t>
            </a:r>
            <a:r>
              <a:rPr lang="en-HK" sz="1400" b="0" dirty="0">
                <a:effectLst/>
                <a:latin typeface="Courier New" panose="02070309020205020404" pitchFamily="49" charset="0"/>
                <a:cs typeface="Courier New" panose="02070309020205020404" pitchFamily="49" charset="0"/>
              </a:rPr>
              <a:t>(&amp;tid1, NULL, add, &amp;mutex);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pthread_create</a:t>
            </a:r>
            <a:r>
              <a:rPr lang="en-HK" sz="1400" b="0" dirty="0">
                <a:effectLst/>
                <a:latin typeface="Courier New" panose="02070309020205020404" pitchFamily="49" charset="0"/>
                <a:cs typeface="Courier New" panose="02070309020205020404" pitchFamily="49" charset="0"/>
              </a:rPr>
              <a:t>(&amp;tid2, NULL, add, &amp;mutex);</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pthread_join</a:t>
            </a:r>
            <a:r>
              <a:rPr lang="en-HK" sz="1400" b="0" dirty="0">
                <a:effectLst/>
                <a:latin typeface="Courier New" panose="02070309020205020404" pitchFamily="49" charset="0"/>
                <a:cs typeface="Courier New" panose="02070309020205020404" pitchFamily="49" charset="0"/>
              </a:rPr>
              <a:t>(tid1,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pthread_join</a:t>
            </a:r>
            <a:r>
              <a:rPr lang="en-HK" sz="1400" b="0" dirty="0">
                <a:effectLst/>
                <a:latin typeface="Courier New" panose="02070309020205020404" pitchFamily="49" charset="0"/>
                <a:cs typeface="Courier New" panose="02070309020205020404" pitchFamily="49" charset="0"/>
              </a:rPr>
              <a:t>(tid2, NULL);</a:t>
            </a:r>
          </a:p>
          <a:p>
            <a:r>
              <a:rPr lang="en-HK" sz="1400" b="0" dirty="0">
                <a:effectLst/>
                <a:latin typeface="Courier New" panose="02070309020205020404" pitchFamily="49" charset="0"/>
                <a:cs typeface="Courier New" panose="02070309020205020404" pitchFamily="49" charset="0"/>
              </a:rPr>
              <a:t>  </a:t>
            </a:r>
            <a:r>
              <a:rPr lang="en-HK" sz="1400" b="0" dirty="0" err="1">
                <a:effectLst/>
                <a:latin typeface="Courier New" panose="02070309020205020404" pitchFamily="49" charset="0"/>
                <a:cs typeface="Courier New" panose="02070309020205020404" pitchFamily="49" charset="0"/>
              </a:rPr>
              <a:t>printf</a:t>
            </a:r>
            <a:r>
              <a:rPr lang="en-HK" sz="1400" b="0" dirty="0">
                <a:effectLst/>
                <a:latin typeface="Courier New" panose="02070309020205020404" pitchFamily="49" charset="0"/>
                <a:cs typeface="Courier New" panose="02070309020205020404" pitchFamily="49" charset="0"/>
              </a:rPr>
              <a:t>("The final counter value is %d\n", counter);</a:t>
            </a:r>
          </a:p>
          <a:p>
            <a:r>
              <a:rPr lang="en-HK" sz="1400" b="0" dirty="0">
                <a:effectLst/>
                <a:latin typeface="Courier New" panose="02070309020205020404" pitchFamily="49" charset="0"/>
                <a:cs typeface="Courier New" panose="02070309020205020404" pitchFamily="49" charset="0"/>
              </a:rPr>
              <a:t>  return 0;</a:t>
            </a:r>
          </a:p>
          <a:p>
            <a:r>
              <a:rPr lang="en-HK" sz="1400" b="0" dirty="0">
                <a:effectLst/>
                <a:latin typeface="Courier New" panose="02070309020205020404" pitchFamily="49" charset="0"/>
                <a:cs typeface="Courier New" panose="02070309020205020404" pitchFamily="49" charset="0"/>
              </a:rPr>
              <a:t>}</a:t>
            </a:r>
          </a:p>
        </p:txBody>
      </p:sp>
      <p:sp>
        <p:nvSpPr>
          <p:cNvPr id="8" name="Freeform 7">
            <a:extLst>
              <a:ext uri="{FF2B5EF4-FFF2-40B4-BE49-F238E27FC236}">
                <a16:creationId xmlns:a16="http://schemas.microsoft.com/office/drawing/2014/main" id="{E2568E8D-D2B0-E547-895D-02C959064F30}"/>
              </a:ext>
            </a:extLst>
          </p:cNvPr>
          <p:cNvSpPr/>
          <p:nvPr/>
        </p:nvSpPr>
        <p:spPr bwMode="auto">
          <a:xfrm>
            <a:off x="557213" y="1871663"/>
            <a:ext cx="5286375" cy="3757612"/>
          </a:xfrm>
          <a:custGeom>
            <a:avLst/>
            <a:gdLst>
              <a:gd name="connsiteX0" fmla="*/ 0 w 5286375"/>
              <a:gd name="connsiteY0" fmla="*/ 3757612 h 3757612"/>
              <a:gd name="connsiteX1" fmla="*/ 5000625 w 5286375"/>
              <a:gd name="connsiteY1" fmla="*/ 3143250 h 3757612"/>
              <a:gd name="connsiteX2" fmla="*/ 4500562 w 5286375"/>
              <a:gd name="connsiteY2" fmla="*/ 785812 h 3757612"/>
              <a:gd name="connsiteX3" fmla="*/ 5286375 w 5286375"/>
              <a:gd name="connsiteY3" fmla="*/ 0 h 3757612"/>
            </a:gdLst>
            <a:ahLst/>
            <a:cxnLst>
              <a:cxn ang="0">
                <a:pos x="connsiteX0" y="connsiteY0"/>
              </a:cxn>
              <a:cxn ang="0">
                <a:pos x="connsiteX1" y="connsiteY1"/>
              </a:cxn>
              <a:cxn ang="0">
                <a:pos x="connsiteX2" y="connsiteY2"/>
              </a:cxn>
              <a:cxn ang="0">
                <a:pos x="connsiteX3" y="connsiteY3"/>
              </a:cxn>
            </a:cxnLst>
            <a:rect l="l" t="t" r="r" b="b"/>
            <a:pathLst>
              <a:path w="5286375" h="3757612">
                <a:moveTo>
                  <a:pt x="0" y="3757612"/>
                </a:moveTo>
                <a:cubicBezTo>
                  <a:pt x="2125265" y="3698081"/>
                  <a:pt x="4250531" y="3638550"/>
                  <a:pt x="5000625" y="3143250"/>
                </a:cubicBezTo>
                <a:cubicBezTo>
                  <a:pt x="5750719" y="2647950"/>
                  <a:pt x="4452937" y="1309687"/>
                  <a:pt x="4500562" y="785812"/>
                </a:cubicBezTo>
                <a:cubicBezTo>
                  <a:pt x="4548187" y="261937"/>
                  <a:pt x="4917281" y="130968"/>
                  <a:pt x="5286375" y="0"/>
                </a:cubicBezTo>
              </a:path>
            </a:pathLst>
          </a:custGeom>
          <a:noFill/>
          <a:ln w="127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Verdana" charset="0"/>
            </a:endParaRPr>
          </a:p>
        </p:txBody>
      </p:sp>
      <p:sp>
        <p:nvSpPr>
          <p:cNvPr id="9" name="TextBox 8">
            <a:extLst>
              <a:ext uri="{FF2B5EF4-FFF2-40B4-BE49-F238E27FC236}">
                <a16:creationId xmlns:a16="http://schemas.microsoft.com/office/drawing/2014/main" id="{703D72DF-8507-BD4D-B188-4A750E5F8D62}"/>
              </a:ext>
            </a:extLst>
          </p:cNvPr>
          <p:cNvSpPr txBox="1"/>
          <p:nvPr/>
        </p:nvSpPr>
        <p:spPr>
          <a:xfrm>
            <a:off x="6096000" y="4509848"/>
            <a:ext cx="5538787" cy="1938992"/>
          </a:xfrm>
          <a:prstGeom prst="rect">
            <a:avLst/>
          </a:prstGeom>
          <a:noFill/>
        </p:spPr>
        <p:txBody>
          <a:bodyPr wrap="square" rtlCol="0">
            <a:spAutoFit/>
          </a:bodyPr>
          <a:lstStyle/>
          <a:p>
            <a:r>
              <a:rPr lang="en-GB" sz="2400" dirty="0"/>
              <a:t>The purpose of this program is to protect the shared variable counter</a:t>
            </a:r>
          </a:p>
          <a:p>
            <a:r>
              <a:rPr lang="en-GB" sz="2400" dirty="0"/>
              <a:t>Both threads will increase the counter by 5,000 times, so the final counter value is 10,000</a:t>
            </a:r>
          </a:p>
        </p:txBody>
      </p:sp>
    </p:spTree>
    <p:extLst>
      <p:ext uri="{BB962C8B-B14F-4D97-AF65-F5344CB8AC3E}">
        <p14:creationId xmlns:p14="http://schemas.microsoft.com/office/powerpoint/2010/main" val="615716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FF8B75A-CC52-8E46-9645-0675BA85AEA7}"/>
              </a:ext>
            </a:extLst>
          </p:cNvPr>
          <p:cNvSpPr>
            <a:spLocks noGrp="1" noChangeArrowheads="1"/>
          </p:cNvSpPr>
          <p:nvPr>
            <p:ph type="title"/>
          </p:nvPr>
        </p:nvSpPr>
        <p:spPr/>
        <p:txBody>
          <a:bodyPr/>
          <a:lstStyle/>
          <a:p>
            <a:r>
              <a:rPr lang="en-US" altLang="en-US"/>
              <a:t>POSIX Condition Variables</a:t>
            </a:r>
          </a:p>
        </p:txBody>
      </p:sp>
      <p:sp>
        <p:nvSpPr>
          <p:cNvPr id="35843" name="Content Placeholder 2">
            <a:extLst>
              <a:ext uri="{FF2B5EF4-FFF2-40B4-BE49-F238E27FC236}">
                <a16:creationId xmlns:a16="http://schemas.microsoft.com/office/drawing/2014/main" id="{7693EC9A-9081-154A-807D-1D9530BF8E38}"/>
              </a:ext>
            </a:extLst>
          </p:cNvPr>
          <p:cNvSpPr>
            <a:spLocks noGrp="1" noChangeArrowheads="1"/>
          </p:cNvSpPr>
          <p:nvPr>
            <p:ph idx="1"/>
          </p:nvPr>
        </p:nvSpPr>
        <p:spPr>
          <a:xfrm>
            <a:off x="1466851" y="1045369"/>
            <a:ext cx="8880872" cy="1091804"/>
          </a:xfrm>
        </p:spPr>
        <p:txBody>
          <a:bodyPr/>
          <a:lstStyle/>
          <a:p>
            <a:r>
              <a:rPr lang="en-US" altLang="en-US"/>
              <a:t>POSIX condition variables are associated with a POSIX mutex lock to provide mutual exclusion: Creating and initializing the condition variable:</a:t>
            </a:r>
            <a:br>
              <a:rPr lang="en-US" altLang="en-US"/>
            </a:br>
            <a:br>
              <a:rPr lang="en-US" altLang="en-US"/>
            </a:br>
            <a:br>
              <a:rPr lang="en-US" altLang="en-US"/>
            </a:br>
            <a:br>
              <a:rPr lang="en-US" altLang="en-US"/>
            </a:br>
            <a:br>
              <a:rPr lang="en-US" altLang="en-US"/>
            </a:br>
            <a:endParaRPr lang="en-US" altLang="en-US"/>
          </a:p>
        </p:txBody>
      </p:sp>
      <p:pic>
        <p:nvPicPr>
          <p:cNvPr id="35844" name="Picture 5">
            <a:extLst>
              <a:ext uri="{FF2B5EF4-FFF2-40B4-BE49-F238E27FC236}">
                <a16:creationId xmlns:a16="http://schemas.microsoft.com/office/drawing/2014/main" id="{242FACBA-69C6-0345-916D-4798D31FB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8649" y="2413397"/>
            <a:ext cx="6014701" cy="22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8629B45-3144-B94C-ABDF-96F874D60482}"/>
              </a:ext>
            </a:extLst>
          </p:cNvPr>
          <p:cNvSpPr>
            <a:spLocks noGrp="1" noChangeArrowheads="1"/>
          </p:cNvSpPr>
          <p:nvPr>
            <p:ph type="title"/>
          </p:nvPr>
        </p:nvSpPr>
        <p:spPr/>
        <p:txBody>
          <a:bodyPr/>
          <a:lstStyle/>
          <a:p>
            <a:r>
              <a:rPr lang="en-US" altLang="en-US"/>
              <a:t>POSIX Condition Variables</a:t>
            </a:r>
          </a:p>
        </p:txBody>
      </p:sp>
      <p:sp>
        <p:nvSpPr>
          <p:cNvPr id="36867" name="Content Placeholder 2">
            <a:extLst>
              <a:ext uri="{FF2B5EF4-FFF2-40B4-BE49-F238E27FC236}">
                <a16:creationId xmlns:a16="http://schemas.microsoft.com/office/drawing/2014/main" id="{6F466477-F6F8-3F41-99DB-924B4BB033E1}"/>
              </a:ext>
            </a:extLst>
          </p:cNvPr>
          <p:cNvSpPr>
            <a:spLocks noGrp="1" noChangeArrowheads="1"/>
          </p:cNvSpPr>
          <p:nvPr>
            <p:ph idx="1"/>
          </p:nvPr>
        </p:nvSpPr>
        <p:spPr>
          <a:xfrm>
            <a:off x="1716881" y="1163241"/>
            <a:ext cx="7824788" cy="4531519"/>
          </a:xfrm>
        </p:spPr>
        <p:txBody>
          <a:bodyPr/>
          <a:lstStyle/>
          <a:p>
            <a:r>
              <a:rPr lang="en-US" altLang="en-US"/>
              <a:t>Thread waiting for the condition </a:t>
            </a:r>
            <a:r>
              <a:rPr lang="en-US" altLang="en-US" b="1">
                <a:latin typeface="Courier New" panose="02070309020205020404" pitchFamily="49" charset="0"/>
                <a:cs typeface="Courier New" panose="02070309020205020404" pitchFamily="49" charset="0"/>
              </a:rPr>
              <a:t>a == b </a:t>
            </a:r>
            <a:r>
              <a:rPr lang="en-US" altLang="en-US"/>
              <a:t>to become true:</a:t>
            </a:r>
            <a:br>
              <a:rPr lang="en-US" altLang="en-US"/>
            </a:br>
            <a:br>
              <a:rPr lang="en-US" altLang="en-US"/>
            </a:br>
            <a:br>
              <a:rPr lang="en-US" altLang="en-US"/>
            </a:br>
            <a:br>
              <a:rPr lang="en-US" altLang="en-US"/>
            </a:br>
            <a:br>
              <a:rPr lang="en-US" altLang="en-US"/>
            </a:br>
            <a:br>
              <a:rPr lang="en-US" altLang="en-US"/>
            </a:br>
            <a:endParaRPr lang="en-US" altLang="en-US"/>
          </a:p>
          <a:p>
            <a:endParaRPr lang="en-US" altLang="en-US"/>
          </a:p>
          <a:p>
            <a:endParaRPr lang="en-US" altLang="en-US"/>
          </a:p>
          <a:p>
            <a:r>
              <a:rPr lang="en-US" altLang="en-US"/>
              <a:t>Thread signaling another thread waiting on the condition variable:</a:t>
            </a:r>
          </a:p>
          <a:p>
            <a:endParaRPr lang="en-US" altLang="en-US"/>
          </a:p>
        </p:txBody>
      </p:sp>
      <p:pic>
        <p:nvPicPr>
          <p:cNvPr id="36868" name="Picture 6">
            <a:extLst>
              <a:ext uri="{FF2B5EF4-FFF2-40B4-BE49-F238E27FC236}">
                <a16:creationId xmlns:a16="http://schemas.microsoft.com/office/drawing/2014/main" id="{A40DAD77-E9BF-4F4E-8131-FFEC517FF4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4871" y="1699022"/>
            <a:ext cx="7062447" cy="190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a:extLst>
              <a:ext uri="{FF2B5EF4-FFF2-40B4-BE49-F238E27FC236}">
                <a16:creationId xmlns:a16="http://schemas.microsoft.com/office/drawing/2014/main" id="{AC91FCD2-43E4-7147-A7A0-B3E71A3031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6583" y="4556816"/>
            <a:ext cx="5478834" cy="1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BE968207-27DF-E445-95FD-D933A52C5223}"/>
              </a:ext>
            </a:extLst>
          </p:cNvPr>
          <p:cNvSpPr>
            <a:spLocks noGrp="1" noChangeArrowheads="1"/>
          </p:cNvSpPr>
          <p:nvPr>
            <p:ph type="title"/>
          </p:nvPr>
        </p:nvSpPr>
        <p:spPr/>
        <p:txBody>
          <a:bodyPr/>
          <a:lstStyle/>
          <a:p>
            <a:pPr eaLnBrk="1" hangingPunct="1"/>
            <a:r>
              <a:rPr lang="en-US" altLang="en-US"/>
              <a:t>Coverages</a:t>
            </a:r>
          </a:p>
        </p:txBody>
      </p:sp>
      <p:sp>
        <p:nvSpPr>
          <p:cNvPr id="7170" name="Rectangle 3">
            <a:extLst>
              <a:ext uri="{FF2B5EF4-FFF2-40B4-BE49-F238E27FC236}">
                <a16:creationId xmlns:a16="http://schemas.microsoft.com/office/drawing/2014/main" id="{E0A6AEA7-B537-BB41-B6D7-A1E9E64C2C80}"/>
              </a:ext>
            </a:extLst>
          </p:cNvPr>
          <p:cNvSpPr>
            <a:spLocks noGrp="1" noChangeArrowheads="1"/>
          </p:cNvSpPr>
          <p:nvPr>
            <p:ph type="body" idx="1"/>
          </p:nvPr>
        </p:nvSpPr>
        <p:spPr>
          <a:xfrm>
            <a:off x="1981201" y="1025526"/>
            <a:ext cx="7997825" cy="4530725"/>
          </a:xfrm>
        </p:spPr>
        <p:txBody>
          <a:bodyPr/>
          <a:lstStyle/>
          <a:p>
            <a:r>
              <a:rPr lang="en-US" altLang="zh-CN" dirty="0"/>
              <a:t>Semaphore (mutex part will be covered in the POSIX mutex example)</a:t>
            </a:r>
          </a:p>
          <a:p>
            <a:r>
              <a:rPr lang="en-US" altLang="zh-CN" dirty="0"/>
              <a:t>POSIX Synchronization</a:t>
            </a:r>
          </a:p>
          <a:p>
            <a:r>
              <a:rPr lang="en-US" altLang="en-US" dirty="0"/>
              <a:t>Questions related to synchronization</a:t>
            </a:r>
          </a:p>
          <a:p>
            <a:pPr>
              <a:buFont typeface="Monotype Sorts" pitchFamily="2"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B1D5260-4DFC-1F4F-90ED-930A6FE0BD86}"/>
              </a:ext>
            </a:extLst>
          </p:cNvPr>
          <p:cNvSpPr>
            <a:spLocks noGrp="1" noChangeArrowheads="1"/>
          </p:cNvSpPr>
          <p:nvPr>
            <p:ph type="title" idx="4294967295"/>
          </p:nvPr>
        </p:nvSpPr>
        <p:spPr/>
        <p:txBody>
          <a:bodyPr/>
          <a:lstStyle/>
          <a:p>
            <a:pPr eaLnBrk="1" hangingPunct="1"/>
            <a:r>
              <a:rPr lang="en-US" altLang="en-US"/>
              <a:t>Semaphore</a:t>
            </a:r>
          </a:p>
        </p:txBody>
      </p:sp>
      <p:sp>
        <p:nvSpPr>
          <p:cNvPr id="47107" name="Rectangle 3">
            <a:extLst>
              <a:ext uri="{FF2B5EF4-FFF2-40B4-BE49-F238E27FC236}">
                <a16:creationId xmlns:a16="http://schemas.microsoft.com/office/drawing/2014/main" id="{373432E6-16EB-6748-A2E0-2D97FB18AA91}"/>
              </a:ext>
            </a:extLst>
          </p:cNvPr>
          <p:cNvSpPr>
            <a:spLocks noGrp="1" noChangeArrowheads="1"/>
          </p:cNvSpPr>
          <p:nvPr>
            <p:ph type="body" idx="1"/>
          </p:nvPr>
        </p:nvSpPr>
        <p:spPr>
          <a:xfrm>
            <a:off x="1466850" y="1031082"/>
            <a:ext cx="9058275" cy="5409010"/>
          </a:xfrm>
        </p:spPr>
        <p:txBody>
          <a:bodyPr/>
          <a:lstStyle/>
          <a:p>
            <a:pPr>
              <a:lnSpc>
                <a:spcPct val="90000"/>
              </a:lnSpc>
            </a:pPr>
            <a:r>
              <a:rPr lang="en-US" altLang="en-US" sz="1650"/>
              <a:t>Semaphore </a:t>
            </a:r>
            <a:r>
              <a:rPr lang="en-US" altLang="en-US" sz="1650" b="1" i="1"/>
              <a:t>S</a:t>
            </a:r>
            <a:r>
              <a:rPr lang="en-US" altLang="en-US" sz="1650"/>
              <a:t> – non-negative integer variable, can be considered as a generalized lock</a:t>
            </a:r>
          </a:p>
          <a:p>
            <a:pPr lvl="1">
              <a:lnSpc>
                <a:spcPct val="90000"/>
              </a:lnSpc>
            </a:pPr>
            <a:r>
              <a:rPr lang="en-HK" altLang="en-US" sz="1500"/>
              <a:t>First defined by Dijkstra in late 1960s. It </a:t>
            </a:r>
            <a:r>
              <a:rPr lang="en-HK" altLang="zh-CN" sz="1500"/>
              <a:t>can</a:t>
            </a:r>
            <a:r>
              <a:rPr lang="zh-CN" altLang="en-US" sz="1500"/>
              <a:t> </a:t>
            </a:r>
            <a:r>
              <a:rPr lang="en-HK" altLang="zh-CN" sz="1500"/>
              <a:t>behave similarly as mutex lock, but more sophisticated in its usage  - the m</a:t>
            </a:r>
            <a:r>
              <a:rPr lang="en-HK" altLang="en-US" sz="1500"/>
              <a:t>ain synchronization primitive used in original UNIX</a:t>
            </a:r>
            <a:endParaRPr lang="en-US" altLang="en-US" sz="1500"/>
          </a:p>
          <a:p>
            <a:pPr>
              <a:lnSpc>
                <a:spcPct val="90000"/>
              </a:lnSpc>
            </a:pPr>
            <a:r>
              <a:rPr lang="en-US" altLang="en-US" sz="1650"/>
              <a:t>Two standard operations </a:t>
            </a:r>
            <a:r>
              <a:rPr lang="en-US" altLang="en-US" sz="1650">
                <a:solidFill>
                  <a:srgbClr val="000000"/>
                </a:solidFill>
              </a:rPr>
              <a:t>modify </a:t>
            </a:r>
            <a:r>
              <a:rPr lang="en-US" altLang="en-US" sz="1650" b="1" i="1">
                <a:solidFill>
                  <a:srgbClr val="000000"/>
                </a:solidFill>
              </a:rPr>
              <a:t>S</a:t>
            </a:r>
            <a:r>
              <a:rPr lang="en-US" altLang="en-US" sz="1650">
                <a:solidFill>
                  <a:srgbClr val="000000"/>
                </a:solidFill>
              </a:rPr>
              <a:t>: </a:t>
            </a:r>
            <a:r>
              <a:rPr lang="en-US" altLang="en-US" b="1">
                <a:solidFill>
                  <a:srgbClr val="000000"/>
                </a:solidFill>
                <a:latin typeface="Courier New" panose="02070309020205020404" pitchFamily="49" charset="0"/>
                <a:cs typeface="Courier New" panose="02070309020205020404" pitchFamily="49" charset="0"/>
              </a:rPr>
              <a:t>wait()</a:t>
            </a:r>
            <a:r>
              <a:rPr lang="en-US" altLang="en-US" sz="1650">
                <a:solidFill>
                  <a:srgbClr val="000000"/>
                </a:solidFill>
                <a:latin typeface="Courier New" panose="02070309020205020404" pitchFamily="49" charset="0"/>
                <a:cs typeface="Courier New" panose="02070309020205020404" pitchFamily="49" charset="0"/>
              </a:rPr>
              <a:t> </a:t>
            </a:r>
            <a:r>
              <a:rPr lang="en-US" altLang="en-US" sz="1650">
                <a:solidFill>
                  <a:srgbClr val="000000"/>
                </a:solidFill>
              </a:rPr>
              <a:t>and </a:t>
            </a:r>
            <a:r>
              <a:rPr lang="en-US" altLang="en-US" b="1">
                <a:solidFill>
                  <a:srgbClr val="000000"/>
                </a:solidFill>
                <a:latin typeface="Courier New" panose="02070309020205020404" pitchFamily="49" charset="0"/>
                <a:cs typeface="Courier New" panose="02070309020205020404" pitchFamily="49" charset="0"/>
              </a:rPr>
              <a:t>signal()</a:t>
            </a:r>
          </a:p>
          <a:p>
            <a:pPr lvl="1">
              <a:lnSpc>
                <a:spcPct val="90000"/>
              </a:lnSpc>
            </a:pPr>
            <a:r>
              <a:rPr lang="en-US" altLang="en-US" sz="1500"/>
              <a:t>Originally called </a:t>
            </a:r>
            <a:r>
              <a:rPr lang="en-US" altLang="en-US" sz="1500" b="1">
                <a:solidFill>
                  <a:srgbClr val="000000"/>
                </a:solidFill>
                <a:latin typeface="Courier New" panose="02070309020205020404" pitchFamily="49" charset="0"/>
                <a:cs typeface="Courier New" panose="02070309020205020404" pitchFamily="49" charset="0"/>
              </a:rPr>
              <a:t>P()</a:t>
            </a:r>
            <a:r>
              <a:rPr lang="en-US" altLang="en-US" sz="1500">
                <a:latin typeface="Courier New" panose="02070309020205020404" pitchFamily="49" charset="0"/>
                <a:cs typeface="Courier New" panose="02070309020205020404" pitchFamily="49" charset="0"/>
              </a:rPr>
              <a:t> </a:t>
            </a:r>
            <a:r>
              <a:rPr lang="en-US" altLang="en-US" sz="1500"/>
              <a:t>and </a:t>
            </a:r>
            <a:r>
              <a:rPr lang="en-US" altLang="en-US" sz="1500" b="1">
                <a:solidFill>
                  <a:srgbClr val="000000"/>
                </a:solidFill>
                <a:latin typeface="Courier New" panose="02070309020205020404" pitchFamily="49" charset="0"/>
                <a:cs typeface="Courier New" panose="02070309020205020404" pitchFamily="49" charset="0"/>
              </a:rPr>
              <a:t>V(), </a:t>
            </a:r>
            <a:r>
              <a:rPr lang="en-HK" altLang="en-US" sz="1500">
                <a:solidFill>
                  <a:srgbClr val="000000"/>
                </a:solidFill>
                <a:cs typeface="Courier New" panose="02070309020205020404" pitchFamily="49" charset="0"/>
              </a:rPr>
              <a:t>where  </a:t>
            </a:r>
            <a:r>
              <a:rPr lang="en-HK" altLang="en-US" sz="1500" b="1">
                <a:solidFill>
                  <a:srgbClr val="000000"/>
                </a:solidFill>
                <a:latin typeface="Courier New" panose="02070309020205020404" pitchFamily="49" charset="0"/>
                <a:cs typeface="Courier New" panose="02070309020205020404" pitchFamily="49" charset="0"/>
              </a:rPr>
              <a:t>P() </a:t>
            </a:r>
            <a:r>
              <a:rPr lang="en-HK" altLang="en-US" sz="1500">
                <a:solidFill>
                  <a:srgbClr val="000000"/>
                </a:solidFill>
                <a:cs typeface="Courier New" panose="02070309020205020404" pitchFamily="49" charset="0"/>
              </a:rPr>
              <a:t>stands for </a:t>
            </a:r>
            <a:r>
              <a:rPr lang="en-HK" altLang="en-US" sz="1500" b="1">
                <a:solidFill>
                  <a:srgbClr val="000000"/>
                </a:solidFill>
                <a:latin typeface="Courier New" panose="02070309020205020404" pitchFamily="49" charset="0"/>
                <a:cs typeface="Courier New" panose="02070309020205020404" pitchFamily="49" charset="0"/>
              </a:rPr>
              <a:t>“</a:t>
            </a:r>
            <a:r>
              <a:rPr lang="en-HK" altLang="en-US" sz="1650" b="1">
                <a:solidFill>
                  <a:srgbClr val="000000"/>
                </a:solidFill>
                <a:latin typeface="Courier New" panose="02070309020205020404" pitchFamily="49" charset="0"/>
                <a:cs typeface="Courier New" panose="02070309020205020404" pitchFamily="49" charset="0"/>
              </a:rPr>
              <a:t>proberen</a:t>
            </a:r>
            <a:r>
              <a:rPr lang="en-HK" altLang="en-US" sz="1500" b="1">
                <a:solidFill>
                  <a:srgbClr val="000000"/>
                </a:solidFill>
                <a:latin typeface="Courier New" panose="02070309020205020404" pitchFamily="49" charset="0"/>
                <a:cs typeface="Courier New" panose="02070309020205020404" pitchFamily="49" charset="0"/>
              </a:rPr>
              <a:t>” </a:t>
            </a:r>
            <a:r>
              <a:rPr lang="en-HK" altLang="en-US" sz="1500">
                <a:solidFill>
                  <a:srgbClr val="000000"/>
                </a:solidFill>
                <a:cs typeface="Courier New" panose="02070309020205020404" pitchFamily="49" charset="0"/>
              </a:rPr>
              <a:t>(to test) and </a:t>
            </a:r>
            <a:r>
              <a:rPr lang="en-HK" altLang="en-US" sz="1500" b="1">
                <a:solidFill>
                  <a:srgbClr val="000000"/>
                </a:solidFill>
                <a:latin typeface="Courier New" panose="02070309020205020404" pitchFamily="49" charset="0"/>
                <a:cs typeface="Courier New" panose="02070309020205020404" pitchFamily="49" charset="0"/>
              </a:rPr>
              <a:t>V() </a:t>
            </a:r>
            <a:r>
              <a:rPr lang="en-HK" altLang="en-US" sz="1500">
                <a:solidFill>
                  <a:srgbClr val="000000"/>
                </a:solidFill>
                <a:cs typeface="Courier New" panose="02070309020205020404" pitchFamily="49" charset="0"/>
              </a:rPr>
              <a:t>stands for </a:t>
            </a:r>
            <a:r>
              <a:rPr lang="en-HK" altLang="en-US" sz="1500" b="1">
                <a:solidFill>
                  <a:srgbClr val="000000"/>
                </a:solidFill>
                <a:latin typeface="Courier New" panose="02070309020205020404" pitchFamily="49" charset="0"/>
                <a:cs typeface="Courier New" panose="02070309020205020404" pitchFamily="49" charset="0"/>
              </a:rPr>
              <a:t>“</a:t>
            </a:r>
            <a:r>
              <a:rPr lang="en-HK" altLang="en-US" sz="1650" b="1">
                <a:solidFill>
                  <a:srgbClr val="000000"/>
                </a:solidFill>
                <a:latin typeface="Courier New" panose="02070309020205020404" pitchFamily="49" charset="0"/>
                <a:cs typeface="Courier New" panose="02070309020205020404" pitchFamily="49" charset="0"/>
              </a:rPr>
              <a:t>verhogen</a:t>
            </a:r>
            <a:r>
              <a:rPr lang="en-HK" altLang="en-US" sz="1500" b="1">
                <a:solidFill>
                  <a:srgbClr val="000000"/>
                </a:solidFill>
                <a:latin typeface="Courier New" panose="02070309020205020404" pitchFamily="49" charset="0"/>
                <a:cs typeface="Courier New" panose="02070309020205020404" pitchFamily="49" charset="0"/>
              </a:rPr>
              <a:t>” </a:t>
            </a:r>
            <a:r>
              <a:rPr lang="en-HK" altLang="en-US" sz="1500">
                <a:solidFill>
                  <a:srgbClr val="000000"/>
                </a:solidFill>
                <a:cs typeface="Courier New" panose="02070309020205020404" pitchFamily="49" charset="0"/>
              </a:rPr>
              <a:t>(to increment) in Dutch</a:t>
            </a:r>
            <a:endParaRPr lang="en-US" altLang="en-US" sz="1500">
              <a:solidFill>
                <a:srgbClr val="000000"/>
              </a:solidFill>
              <a:cs typeface="Courier New" panose="02070309020205020404" pitchFamily="49" charset="0"/>
            </a:endParaRPr>
          </a:p>
          <a:p>
            <a:pPr>
              <a:lnSpc>
                <a:spcPct val="90000"/>
              </a:lnSpc>
            </a:pPr>
            <a:r>
              <a:rPr lang="en-US" altLang="en-US" sz="1650"/>
              <a:t>It is critical that semaphore operations are executed atomically, which  guarantees that no more than one process can execute </a:t>
            </a:r>
            <a:r>
              <a:rPr lang="en-US" altLang="en-US" b="1">
                <a:latin typeface="Courier New" panose="02070309020205020404" pitchFamily="49" charset="0"/>
                <a:cs typeface="Courier New" panose="02070309020205020404" pitchFamily="49" charset="0"/>
              </a:rPr>
              <a:t>wait()</a:t>
            </a:r>
            <a:r>
              <a:rPr lang="en-US" altLang="en-US" sz="1650" b="1">
                <a:latin typeface="Courier New" panose="02070309020205020404" pitchFamily="49" charset="0"/>
                <a:cs typeface="Courier New" panose="02070309020205020404" pitchFamily="49" charset="0"/>
              </a:rPr>
              <a:t> </a:t>
            </a:r>
            <a:r>
              <a:rPr lang="en-US" altLang="en-US" sz="1650"/>
              <a:t>and </a:t>
            </a:r>
            <a:r>
              <a:rPr lang="en-US" altLang="en-US" b="1">
                <a:latin typeface="Courier New" panose="02070309020205020404" pitchFamily="49" charset="0"/>
                <a:cs typeface="Courier New" panose="02070309020205020404" pitchFamily="49" charset="0"/>
              </a:rPr>
              <a:t>signal()</a:t>
            </a:r>
            <a:r>
              <a:rPr lang="en-US" altLang="en-US" sz="1650" b="1">
                <a:latin typeface="Courier New" panose="02070309020205020404" pitchFamily="49" charset="0"/>
                <a:cs typeface="Courier New" panose="02070309020205020404" pitchFamily="49" charset="0"/>
              </a:rPr>
              <a:t> </a:t>
            </a:r>
            <a:r>
              <a:rPr lang="en-US" altLang="en-US" sz="1650"/>
              <a:t>operations on the same semaphore at the same time. </a:t>
            </a:r>
          </a:p>
          <a:p>
            <a:pPr>
              <a:lnSpc>
                <a:spcPct val="90000"/>
              </a:lnSpc>
            </a:pPr>
            <a:r>
              <a:rPr lang="en-US" altLang="en-US" sz="1650"/>
              <a:t>The semaphore can only be accessed via these two atomic operations except initialization</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wait (S) { </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    while (S &lt;= 0)</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       ; // busy wait</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    S--;</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signal (S) { </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    S++;</a:t>
            </a:r>
          </a:p>
          <a:p>
            <a:pPr lvl="1">
              <a:lnSpc>
                <a:spcPct val="90000"/>
              </a:lnSpc>
              <a:buFont typeface="Monotype Sorts" pitchFamily="2" charset="2"/>
              <a:buNone/>
            </a:pPr>
            <a:r>
              <a:rPr lang="en-US" altLang="en-US" sz="1725" b="1">
                <a:latin typeface="Courier New" panose="02070309020205020404" pitchFamily="49" charset="0"/>
                <a:cs typeface="Courier New" panose="02070309020205020404" pitchFamily="49" charset="0"/>
                <a:sym typeface="Symbol" pitchFamily="2" charset="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F42554D-DE11-4D40-A402-3929F955D1E8}"/>
              </a:ext>
            </a:extLst>
          </p:cNvPr>
          <p:cNvSpPr>
            <a:spLocks noGrp="1" noChangeArrowheads="1"/>
          </p:cNvSpPr>
          <p:nvPr>
            <p:ph type="title" idx="4294967295"/>
          </p:nvPr>
        </p:nvSpPr>
        <p:spPr>
          <a:xfrm>
            <a:off x="1584722" y="433388"/>
            <a:ext cx="9601200" cy="457200"/>
          </a:xfrm>
        </p:spPr>
        <p:txBody>
          <a:bodyPr/>
          <a:lstStyle/>
          <a:p>
            <a:pPr eaLnBrk="1" hangingPunct="1"/>
            <a:r>
              <a:rPr lang="en-US" altLang="en-US" sz="3000"/>
              <a:t>Semaphore Usage</a:t>
            </a:r>
          </a:p>
        </p:txBody>
      </p:sp>
      <p:sp>
        <p:nvSpPr>
          <p:cNvPr id="43011" name="Rectangle 3">
            <a:extLst>
              <a:ext uri="{FF2B5EF4-FFF2-40B4-BE49-F238E27FC236}">
                <a16:creationId xmlns:a16="http://schemas.microsoft.com/office/drawing/2014/main" id="{DB15475B-2042-CF45-85A5-F0D83BE2DF98}"/>
              </a:ext>
            </a:extLst>
          </p:cNvPr>
          <p:cNvSpPr>
            <a:spLocks noGrp="1" noChangeArrowheads="1"/>
          </p:cNvSpPr>
          <p:nvPr>
            <p:ph type="body" idx="1"/>
          </p:nvPr>
        </p:nvSpPr>
        <p:spPr>
          <a:xfrm>
            <a:off x="1432322" y="1037035"/>
            <a:ext cx="9077325" cy="5224463"/>
          </a:xfrm>
        </p:spPr>
        <p:txBody>
          <a:bodyPr/>
          <a:lstStyle/>
          <a:p>
            <a:pPr>
              <a:buFont typeface="Monotype Sorts" pitchFamily="-84" charset="2"/>
              <a:buChar char="n"/>
              <a:tabLst>
                <a:tab pos="2146697" algn="ctr"/>
                <a:tab pos="4838700" algn="ctr"/>
              </a:tabLst>
              <a:defRPr/>
            </a:pPr>
            <a:r>
              <a:rPr lang="en-US" altLang="en-US" sz="1650" b="1" dirty="0">
                <a:solidFill>
                  <a:srgbClr val="3366FF"/>
                </a:solidFill>
              </a:rPr>
              <a:t>Counting semaphore </a:t>
            </a:r>
            <a:r>
              <a:rPr lang="en-US" altLang="en-US" sz="1650" dirty="0"/>
              <a:t>– An integer value can range over an unrestricted domain</a:t>
            </a:r>
          </a:p>
          <a:p>
            <a:pPr lvl="1">
              <a:buFont typeface="Monotype Sorts" pitchFamily="-84" charset="2"/>
              <a:buChar char="l"/>
              <a:tabLst>
                <a:tab pos="2146697" algn="ctr"/>
                <a:tab pos="4838700" algn="ctr"/>
              </a:tabLst>
              <a:defRPr/>
            </a:pPr>
            <a:r>
              <a:rPr lang="en-HK" altLang="en-US" sz="1500" dirty="0"/>
              <a:t>Counting semaphore can be used to control access to a given resource consisting of a finite number of instances; semaphore value is initialized to the number of resource available</a:t>
            </a:r>
            <a:endParaRPr lang="en-US" altLang="en-US" sz="1500" dirty="0"/>
          </a:p>
          <a:p>
            <a:pPr>
              <a:buFont typeface="Monotype Sorts" pitchFamily="-84" charset="2"/>
              <a:buChar char="n"/>
              <a:tabLst>
                <a:tab pos="2146697" algn="ctr"/>
                <a:tab pos="4838700" algn="ctr"/>
              </a:tabLst>
              <a:defRPr/>
            </a:pPr>
            <a:r>
              <a:rPr lang="en-US" altLang="en-US" sz="1650" b="1" dirty="0">
                <a:solidFill>
                  <a:srgbClr val="3366FF"/>
                </a:solidFill>
              </a:rPr>
              <a:t>Binary semaphore </a:t>
            </a:r>
            <a:r>
              <a:rPr lang="en-US" altLang="en-US" sz="1650" dirty="0"/>
              <a:t>– integer value can range only between </a:t>
            </a:r>
            <a:r>
              <a:rPr lang="en-US" altLang="en-US" sz="1650" b="1" dirty="0">
                <a:latin typeface="Courier New" panose="02070309020205020404" pitchFamily="49" charset="0"/>
                <a:cs typeface="Courier New" panose="02070309020205020404" pitchFamily="49" charset="0"/>
              </a:rPr>
              <a:t>0</a:t>
            </a:r>
            <a:r>
              <a:rPr lang="en-US" altLang="en-US" sz="1650" dirty="0"/>
              <a:t> and </a:t>
            </a:r>
            <a:r>
              <a:rPr lang="en-US" altLang="en-US" sz="1650" b="1" dirty="0">
                <a:latin typeface="Courier New" panose="02070309020205020404" pitchFamily="49" charset="0"/>
                <a:cs typeface="Courier New" panose="02070309020205020404" pitchFamily="49" charset="0"/>
              </a:rPr>
              <a:t>1</a:t>
            </a:r>
          </a:p>
          <a:p>
            <a:pPr lvl="1">
              <a:buFont typeface="Monotype Sorts" pitchFamily="-84" charset="2"/>
              <a:buChar char="l"/>
              <a:tabLst>
                <a:tab pos="2146697" algn="ctr"/>
                <a:tab pos="4838700" algn="ctr"/>
              </a:tabLst>
              <a:defRPr/>
            </a:pPr>
            <a:r>
              <a:rPr lang="en-US" altLang="en-US" sz="1500" dirty="0">
                <a:sym typeface="MT Extra" panose="05050102010205020202" pitchFamily="18" charset="2"/>
              </a:rPr>
              <a:t>This can behave similar to </a:t>
            </a:r>
            <a:r>
              <a:rPr lang="en-US" altLang="en-US" sz="1500" dirty="0">
                <a:solidFill>
                  <a:srgbClr val="3366FF"/>
                </a:solidFill>
                <a:sym typeface="MT Extra" panose="05050102010205020202" pitchFamily="18" charset="2"/>
              </a:rPr>
              <a:t>mutex locks</a:t>
            </a:r>
            <a:r>
              <a:rPr lang="en-US" altLang="en-US" sz="1500" dirty="0">
                <a:sym typeface="MT Extra" panose="05050102010205020202" pitchFamily="18" charset="2"/>
              </a:rPr>
              <a:t>, can also be used in different ways</a:t>
            </a:r>
          </a:p>
          <a:p>
            <a:pPr marL="489347" lvl="1" indent="0">
              <a:buNone/>
              <a:tabLst>
                <a:tab pos="2146697" algn="ctr"/>
                <a:tab pos="4838700" algn="ctr"/>
              </a:tabLst>
              <a:defRPr/>
            </a:pPr>
            <a:endParaRPr lang="en-US" altLang="en-US" sz="1500" b="1" dirty="0">
              <a:solidFill>
                <a:srgbClr val="3366FF"/>
              </a:solidFill>
            </a:endParaRPr>
          </a:p>
          <a:p>
            <a:pPr>
              <a:buFont typeface="Monotype Sorts" pitchFamily="-84" charset="2"/>
              <a:buChar char="n"/>
              <a:tabLst>
                <a:tab pos="2146697" algn="ctr"/>
                <a:tab pos="4838700" algn="ctr"/>
              </a:tabLst>
              <a:defRPr/>
            </a:pPr>
            <a:r>
              <a:rPr lang="en-US" altLang="en-US" sz="1650" dirty="0">
                <a:sym typeface="MT Extra" panose="05050102010205020202" pitchFamily="18" charset="2"/>
              </a:rPr>
              <a:t>This can also be used to solve various synchronization problems</a:t>
            </a:r>
          </a:p>
          <a:p>
            <a:pPr>
              <a:buFont typeface="Monotype Sorts" pitchFamily="-84" charset="2"/>
              <a:buChar char="n"/>
              <a:tabLst>
                <a:tab pos="2146697" algn="ctr"/>
                <a:tab pos="4838700" algn="ctr"/>
              </a:tabLst>
              <a:defRPr/>
            </a:pPr>
            <a:r>
              <a:rPr lang="en-US" altLang="en-US" sz="1650" dirty="0">
                <a:sym typeface="MT Extra" panose="05050102010205020202" pitchFamily="18" charset="2"/>
              </a:rPr>
              <a:t>Consider </a:t>
            </a:r>
            <a:r>
              <a:rPr lang="en-US" altLang="en-US" sz="1650" b="1" i="1" dirty="0">
                <a:sym typeface="MT Extra" panose="05050102010205020202" pitchFamily="18" charset="2"/>
              </a:rPr>
              <a:t>P</a:t>
            </a:r>
            <a:r>
              <a:rPr lang="en-US" altLang="en-US" sz="1650" b="1" i="1" baseline="-25000" dirty="0">
                <a:sym typeface="MT Extra" panose="05050102010205020202" pitchFamily="18" charset="2"/>
              </a:rPr>
              <a:t>1</a:t>
            </a:r>
            <a:r>
              <a:rPr lang="en-US" altLang="en-US" sz="1650" b="1" i="1" dirty="0">
                <a:sym typeface="MT Extra" panose="05050102010205020202" pitchFamily="18" charset="2"/>
              </a:rPr>
              <a:t> </a:t>
            </a:r>
            <a:r>
              <a:rPr lang="en-US" altLang="en-US" sz="1650" dirty="0">
                <a:sym typeface="MT Extra" panose="05050102010205020202" pitchFamily="18" charset="2"/>
              </a:rPr>
              <a:t> and </a:t>
            </a:r>
            <a:r>
              <a:rPr lang="en-US" altLang="en-US" sz="1650" b="1" i="1" dirty="0">
                <a:sym typeface="MT Extra" panose="05050102010205020202" pitchFamily="18" charset="2"/>
              </a:rPr>
              <a:t>P</a:t>
            </a:r>
            <a:r>
              <a:rPr lang="en-US" altLang="en-US" sz="1650" b="1" i="1" baseline="-25000" dirty="0">
                <a:sym typeface="MT Extra" panose="05050102010205020202" pitchFamily="18" charset="2"/>
              </a:rPr>
              <a:t>2</a:t>
            </a:r>
            <a:r>
              <a:rPr lang="en-US" altLang="en-US" sz="1650" dirty="0">
                <a:sym typeface="MT Extra" panose="05050102010205020202" pitchFamily="18" charset="2"/>
              </a:rPr>
              <a:t> that shares a common semaphore </a:t>
            </a:r>
            <a:r>
              <a:rPr lang="en-US" altLang="en-US" sz="1650" b="1" dirty="0">
                <a:latin typeface="Courier New" panose="02070309020205020404" pitchFamily="49" charset="0"/>
                <a:cs typeface="Courier New" panose="02070309020205020404" pitchFamily="49" charset="0"/>
                <a:sym typeface="MT Extra" panose="05050102010205020202" pitchFamily="18" charset="2"/>
              </a:rPr>
              <a:t>synch</a:t>
            </a:r>
            <a:r>
              <a:rPr lang="en-US" altLang="en-US" sz="1650" dirty="0">
                <a:sym typeface="MT Extra" panose="05050102010205020202" pitchFamily="18" charset="2"/>
              </a:rPr>
              <a:t>, initialized to </a:t>
            </a:r>
            <a:r>
              <a:rPr lang="en-US" altLang="en-US" sz="1650" b="1" dirty="0">
                <a:latin typeface="Courier New" panose="02070309020205020404" pitchFamily="49" charset="0"/>
                <a:cs typeface="Courier New" panose="02070309020205020404" pitchFamily="49" charset="0"/>
                <a:sym typeface="MT Extra" panose="05050102010205020202" pitchFamily="18" charset="2"/>
              </a:rPr>
              <a:t>0</a:t>
            </a:r>
            <a:r>
              <a:rPr lang="en-US" altLang="en-US" sz="1650" dirty="0">
                <a:sym typeface="MT Extra" panose="05050102010205020202" pitchFamily="18" charset="2"/>
              </a:rPr>
              <a:t>; it ensures that </a:t>
            </a:r>
            <a:r>
              <a:rPr lang="en-US" altLang="en-US" sz="1650" b="1" i="1" dirty="0">
                <a:sym typeface="MT Extra" panose="05050102010205020202" pitchFamily="18" charset="2"/>
              </a:rPr>
              <a:t>P1</a:t>
            </a:r>
            <a:r>
              <a:rPr lang="en-US" altLang="en-US" sz="1650" dirty="0">
                <a:sym typeface="MT Extra" panose="05050102010205020202" pitchFamily="18" charset="2"/>
              </a:rPr>
              <a:t> process executes</a:t>
            </a:r>
            <a:r>
              <a:rPr lang="en-US" altLang="en-US" sz="1650" b="1" i="1" dirty="0">
                <a:sym typeface="MT Extra" panose="05050102010205020202" pitchFamily="18" charset="2"/>
              </a:rPr>
              <a:t> S</a:t>
            </a:r>
            <a:r>
              <a:rPr lang="en-US" altLang="en-US" sz="1650" b="1" i="1" baseline="-25000" dirty="0">
                <a:sym typeface="MT Extra" panose="05050102010205020202" pitchFamily="18" charset="2"/>
              </a:rPr>
              <a:t>1</a:t>
            </a:r>
            <a:r>
              <a:rPr lang="en-US" altLang="en-US" sz="1650" b="1" i="1" dirty="0">
                <a:sym typeface="MT Extra" panose="05050102010205020202" pitchFamily="18" charset="2"/>
              </a:rPr>
              <a:t> </a:t>
            </a:r>
            <a:r>
              <a:rPr lang="en-US" altLang="en-US" sz="1650" dirty="0">
                <a:sym typeface="MT Extra" panose="05050102010205020202" pitchFamily="18" charset="2"/>
              </a:rPr>
              <a:t>before </a:t>
            </a:r>
            <a:r>
              <a:rPr lang="en-US" altLang="en-US" sz="1650" b="1" i="1" dirty="0">
                <a:sym typeface="MT Extra" panose="05050102010205020202" pitchFamily="18" charset="2"/>
              </a:rPr>
              <a:t>P2 </a:t>
            </a:r>
            <a:r>
              <a:rPr lang="en-US" altLang="en-US" sz="1650" dirty="0">
                <a:sym typeface="MT Extra" panose="05050102010205020202" pitchFamily="18" charset="2"/>
              </a:rPr>
              <a:t>process executes </a:t>
            </a:r>
            <a:r>
              <a:rPr lang="en-US" altLang="en-US" sz="1650" b="1" i="1" dirty="0">
                <a:sym typeface="MT Extra" panose="05050102010205020202" pitchFamily="18" charset="2"/>
              </a:rPr>
              <a:t>S</a:t>
            </a:r>
            <a:r>
              <a:rPr lang="en-US" altLang="en-US" sz="1650" b="1" i="1" baseline="-25000" dirty="0">
                <a:sym typeface="MT Extra" panose="05050102010205020202" pitchFamily="18" charset="2"/>
              </a:rPr>
              <a:t>2  </a:t>
            </a:r>
            <a:endParaRPr lang="en-US" altLang="en-US" sz="1650" b="1" baseline="-25000" dirty="0">
              <a:solidFill>
                <a:srgbClr val="FF0000"/>
              </a:solidFill>
              <a:sym typeface="MT Extra" panose="05050102010205020202" pitchFamily="18" charset="2"/>
            </a:endParaRP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725"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altLang="en-US" sz="1500" dirty="0">
                <a:solidFill>
                  <a:srgbClr val="0000FF"/>
                </a:solidFill>
                <a:sym typeface="MT Extra" panose="05050102010205020202" pitchFamily="18" charset="2"/>
              </a:rPr>
              <a:t>;</a:t>
            </a:r>
            <a:endPar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a:buNone/>
              <a:tabLst>
                <a:tab pos="2146697" algn="ctr"/>
                <a:tab pos="4838700" algn="ctr"/>
              </a:tabLst>
              <a:defRPr/>
            </a:pP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725"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altLang="en-US" sz="1725"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altLang="en-US" sz="1500" dirty="0">
              <a:solidFill>
                <a:srgbClr val="0000FF"/>
              </a:solidFill>
              <a:sym typeface="MT Extra" panose="05050102010205020202"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77888CB-4810-F14A-9759-9A15FE63A391}"/>
              </a:ext>
            </a:extLst>
          </p:cNvPr>
          <p:cNvSpPr>
            <a:spLocks noGrp="1" noChangeArrowheads="1"/>
          </p:cNvSpPr>
          <p:nvPr>
            <p:ph type="title" idx="4294967295"/>
          </p:nvPr>
        </p:nvSpPr>
        <p:spPr>
          <a:xfrm>
            <a:off x="1584723" y="276225"/>
            <a:ext cx="8754665" cy="609600"/>
          </a:xfrm>
        </p:spPr>
        <p:txBody>
          <a:bodyPr/>
          <a:lstStyle/>
          <a:p>
            <a:pPr eaLnBrk="1" hangingPunct="1"/>
            <a:r>
              <a:rPr lang="en-US" altLang="en-US" sz="3000"/>
              <a:t>Semaphore Implementation </a:t>
            </a:r>
            <a:br>
              <a:rPr lang="en-US" altLang="en-US" sz="3000"/>
            </a:br>
            <a:r>
              <a:rPr lang="en-US" altLang="en-US" sz="3000"/>
              <a:t>with no Busy waiting </a:t>
            </a:r>
          </a:p>
        </p:txBody>
      </p:sp>
      <p:sp>
        <p:nvSpPr>
          <p:cNvPr id="47107" name="Rectangle 3">
            <a:extLst>
              <a:ext uri="{FF2B5EF4-FFF2-40B4-BE49-F238E27FC236}">
                <a16:creationId xmlns:a16="http://schemas.microsoft.com/office/drawing/2014/main" id="{CD838730-D8E3-8D46-A4FB-255694083EE7}"/>
              </a:ext>
            </a:extLst>
          </p:cNvPr>
          <p:cNvSpPr>
            <a:spLocks noGrp="1" noChangeArrowheads="1"/>
          </p:cNvSpPr>
          <p:nvPr>
            <p:ph type="body" idx="1"/>
          </p:nvPr>
        </p:nvSpPr>
        <p:spPr>
          <a:xfrm>
            <a:off x="1459706" y="1078706"/>
            <a:ext cx="9035654" cy="4824413"/>
          </a:xfrm>
        </p:spPr>
        <p:txBody>
          <a:bodyPr/>
          <a:lstStyle/>
          <a:p>
            <a:pPr>
              <a:buFont typeface="Monotype Sorts" pitchFamily="-84" charset="2"/>
              <a:buChar char="n"/>
              <a:defRPr/>
            </a:pPr>
            <a:r>
              <a:rPr lang="en-US" altLang="en-US" sz="1650" dirty="0"/>
              <a:t>With each semaphore there is an associated </a:t>
            </a:r>
            <a:r>
              <a:rPr lang="en-US" altLang="en-US" dirty="0">
                <a:solidFill>
                  <a:srgbClr val="3366FF"/>
                </a:solidFill>
              </a:rPr>
              <a:t>waiting queue</a:t>
            </a:r>
            <a:endParaRPr lang="en-US" altLang="en-US" sz="1650" dirty="0">
              <a:solidFill>
                <a:srgbClr val="0070C0"/>
              </a:solidFill>
            </a:endParaRPr>
          </a:p>
          <a:p>
            <a:pPr>
              <a:buFont typeface="Monotype Sorts" pitchFamily="-84" charset="2"/>
              <a:buChar char="n"/>
              <a:defRPr/>
            </a:pPr>
            <a:r>
              <a:rPr lang="en-US" altLang="en-US" sz="1650" dirty="0"/>
              <a:t>Each entry in a waiting queue has two data items:</a:t>
            </a:r>
          </a:p>
          <a:p>
            <a:pPr lvl="1">
              <a:buFont typeface="Monotype Sorts" pitchFamily="-84" charset="2"/>
              <a:buChar char="l"/>
              <a:defRPr/>
            </a:pPr>
            <a:r>
              <a:rPr lang="en-US" altLang="en-US" sz="1650" dirty="0"/>
              <a:t> </a:t>
            </a:r>
            <a:r>
              <a:rPr lang="en-US" altLang="en-US" sz="1500" dirty="0"/>
              <a:t>value (of type integer)</a:t>
            </a:r>
          </a:p>
          <a:p>
            <a:pPr lvl="1">
              <a:buFont typeface="Monotype Sorts" pitchFamily="-84" charset="2"/>
              <a:buChar char="l"/>
              <a:defRPr/>
            </a:pPr>
            <a:r>
              <a:rPr lang="en-US" altLang="en-US" sz="1500" dirty="0"/>
              <a:t> pointer to next record on the queue </a:t>
            </a:r>
          </a:p>
          <a:p>
            <a:pPr lvl="1">
              <a:buFont typeface="Monotype Sorts" pitchFamily="-84" charset="2"/>
              <a:buNone/>
              <a:defRPr/>
            </a:pPr>
            <a:endParaRPr lang="en-US" altLang="en-US" sz="1650" dirty="0"/>
          </a:p>
          <a:p>
            <a:pPr>
              <a:buFont typeface="Monotype Sorts" pitchFamily="-84" charset="2"/>
              <a:buChar char="n"/>
              <a:defRPr/>
            </a:pPr>
            <a:r>
              <a:rPr lang="en-US" altLang="en-US" sz="1650" dirty="0"/>
              <a:t>Two operations:</a:t>
            </a:r>
          </a:p>
          <a:p>
            <a:pPr lvl="1">
              <a:buFont typeface="Monotype Sorts" pitchFamily="-84" charset="2"/>
              <a:buChar char="l"/>
              <a:defRPr/>
            </a:pPr>
            <a:r>
              <a:rPr lang="en-US" altLang="en-US" sz="1500" dirty="0">
                <a:solidFill>
                  <a:srgbClr val="3366FF"/>
                </a:solidFill>
              </a:rPr>
              <a:t>block </a:t>
            </a:r>
            <a:r>
              <a:rPr lang="en-US" altLang="en-US" sz="1500" dirty="0"/>
              <a:t>– place the process invoking the operation on the appropriate waiting queue</a:t>
            </a:r>
          </a:p>
          <a:p>
            <a:pPr lvl="1">
              <a:buFont typeface="Monotype Sorts" pitchFamily="-84" charset="2"/>
              <a:buChar char="l"/>
              <a:defRPr/>
            </a:pPr>
            <a:r>
              <a:rPr lang="en-US" altLang="en-US" sz="1500" dirty="0">
                <a:solidFill>
                  <a:srgbClr val="3366FF"/>
                </a:solidFill>
              </a:rPr>
              <a:t>wakeup </a:t>
            </a:r>
            <a:r>
              <a:rPr lang="en-US" altLang="en-US" sz="1500" dirty="0"/>
              <a:t>– remove one of processes in the waiting queue and place it in the ready queue</a:t>
            </a:r>
          </a:p>
          <a:p>
            <a:pPr marL="489347" lvl="1" indent="0">
              <a:buNone/>
              <a:defRPr/>
            </a:pPr>
            <a:endParaRPr lang="en-US" altLang="en-US" sz="1500" dirty="0"/>
          </a:p>
          <a:p>
            <a:pPr>
              <a:buFont typeface="Monotype Sorts" pitchFamily="-84" charset="2"/>
              <a:buChar char="n"/>
              <a:defRPr/>
            </a:pPr>
            <a:r>
              <a:rPr lang="en-HK" altLang="en-US" sz="1650" dirty="0"/>
              <a:t>Semaphore values may become negative, whereas this value can never be negative under the classical definition of semaphores with busy waiting.</a:t>
            </a:r>
          </a:p>
          <a:p>
            <a:pPr marL="0" indent="0">
              <a:buNone/>
              <a:defRPr/>
            </a:pPr>
            <a:endParaRPr lang="en-HK" altLang="en-US" sz="1650" dirty="0"/>
          </a:p>
          <a:p>
            <a:pPr>
              <a:buFont typeface="Monotype Sorts" pitchFamily="-84" charset="2"/>
              <a:buChar char="n"/>
              <a:defRPr/>
            </a:pPr>
            <a:r>
              <a:rPr lang="en-HK" altLang="en-US" sz="1650" dirty="0"/>
              <a:t>If a semaphore value is negative, its magnitude is the number of processes currently waiting on the semaphore.</a:t>
            </a:r>
            <a:endParaRPr lang="en-US" altLang="en-US" sz="1650" dirty="0"/>
          </a:p>
          <a:p>
            <a:pPr>
              <a:buFont typeface="Monotype Sorts" pitchFamily="-84" charset="2"/>
              <a:buNone/>
              <a:defRPr/>
            </a:pPr>
            <a:r>
              <a:rPr lang="en-US" altLang="en-US" sz="1500" dirty="0">
                <a:solidFill>
                  <a:srgbClr val="0000FF"/>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F3F5ECA-CEB1-5D46-B6CB-C457F43C303A}"/>
              </a:ext>
            </a:extLst>
          </p:cNvPr>
          <p:cNvSpPr>
            <a:spLocks noGrp="1" noChangeArrowheads="1"/>
          </p:cNvSpPr>
          <p:nvPr>
            <p:ph type="title" idx="4294967295"/>
          </p:nvPr>
        </p:nvSpPr>
        <p:spPr>
          <a:xfrm>
            <a:off x="1763316" y="304800"/>
            <a:ext cx="9401175" cy="581025"/>
          </a:xfrm>
        </p:spPr>
        <p:txBody>
          <a:bodyPr/>
          <a:lstStyle/>
          <a:p>
            <a:pPr eaLnBrk="1" hangingPunct="1"/>
            <a:r>
              <a:rPr lang="en-US" altLang="en-US" sz="3000"/>
              <a:t>Semaphore Implementation</a:t>
            </a:r>
            <a:br>
              <a:rPr lang="en-US" altLang="en-US" sz="3000"/>
            </a:br>
            <a:r>
              <a:rPr lang="en-US" altLang="en-US" sz="3000"/>
              <a:t>with no Busy waiting (Cont.)</a:t>
            </a:r>
          </a:p>
        </p:txBody>
      </p:sp>
      <p:sp>
        <p:nvSpPr>
          <p:cNvPr id="53251" name="Rectangle 3">
            <a:extLst>
              <a:ext uri="{FF2B5EF4-FFF2-40B4-BE49-F238E27FC236}">
                <a16:creationId xmlns:a16="http://schemas.microsoft.com/office/drawing/2014/main" id="{EDBF1EFB-C8BE-4C4C-BB3E-6DA6C8C8DD89}"/>
              </a:ext>
            </a:extLst>
          </p:cNvPr>
          <p:cNvSpPr>
            <a:spLocks noGrp="1" noChangeArrowheads="1"/>
          </p:cNvSpPr>
          <p:nvPr>
            <p:ph type="body" idx="1"/>
          </p:nvPr>
        </p:nvSpPr>
        <p:spPr>
          <a:xfrm>
            <a:off x="1883569" y="1070372"/>
            <a:ext cx="4912519" cy="4686300"/>
          </a:xfrm>
        </p:spPr>
        <p:txBody>
          <a:bodyPr/>
          <a:lstStyle/>
          <a:p>
            <a:pPr marL="0" indent="0">
              <a:buNone/>
            </a:pPr>
            <a:r>
              <a:rPr lang="en-US" altLang="en-US" sz="1500" b="1" dirty="0">
                <a:latin typeface="Courier New" panose="02070309020205020404" pitchFamily="49" charset="0"/>
                <a:cs typeface="Courier New" panose="02070309020205020404" pitchFamily="49" charset="0"/>
              </a:rPr>
              <a:t>typedef struct{ </a:t>
            </a:r>
          </a:p>
          <a:p>
            <a:pPr marL="0" indent="0">
              <a:buNone/>
            </a:pPr>
            <a:r>
              <a:rPr lang="en-US" altLang="en-US" sz="1500" b="1" dirty="0">
                <a:latin typeface="Courier New" panose="02070309020205020404" pitchFamily="49" charset="0"/>
                <a:cs typeface="Courier New" panose="02070309020205020404" pitchFamily="49" charset="0"/>
              </a:rPr>
              <a:t>   int value; </a:t>
            </a:r>
          </a:p>
          <a:p>
            <a:pPr marL="0" indent="0">
              <a:buNone/>
            </a:pPr>
            <a:r>
              <a:rPr lang="en-US" altLang="en-US" sz="1500" b="1" dirty="0">
                <a:latin typeface="Courier New" panose="02070309020205020404" pitchFamily="49" charset="0"/>
                <a:cs typeface="Courier New" panose="02070309020205020404" pitchFamily="49" charset="0"/>
              </a:rPr>
              <a:t>   struct process *list; </a:t>
            </a:r>
          </a:p>
          <a:p>
            <a:pPr marL="0" indent="0">
              <a:buNone/>
            </a:pPr>
            <a:r>
              <a:rPr lang="en-US" altLang="en-US" sz="1500" b="1" dirty="0">
                <a:latin typeface="Courier New" panose="02070309020205020404" pitchFamily="49" charset="0"/>
                <a:cs typeface="Courier New" panose="02070309020205020404" pitchFamily="49" charset="0"/>
              </a:rPr>
              <a:t>} semaphore; </a:t>
            </a:r>
          </a:p>
          <a:p>
            <a:pPr marL="0" indent="0">
              <a:buNone/>
            </a:pPr>
            <a:r>
              <a:rPr lang="en-US" altLang="en-US" sz="1500" b="1" dirty="0">
                <a:latin typeface="Courier New" panose="02070309020205020404" pitchFamily="49" charset="0"/>
                <a:cs typeface="Courier New" panose="02070309020205020404" pitchFamily="49" charset="0"/>
              </a:rPr>
              <a:t>wait(semaphore *S) { </a:t>
            </a:r>
          </a:p>
          <a:p>
            <a:pPr marL="0" indent="0">
              <a:buNone/>
            </a:pPr>
            <a:r>
              <a:rPr lang="en-US" altLang="en-US" sz="1500" b="1" dirty="0">
                <a:latin typeface="Courier New" panose="02070309020205020404" pitchFamily="49" charset="0"/>
                <a:cs typeface="Courier New" panose="02070309020205020404" pitchFamily="49" charset="0"/>
              </a:rPr>
              <a:t>   S-&gt;value--; </a:t>
            </a:r>
          </a:p>
          <a:p>
            <a:pPr marL="0" indent="0">
              <a:buNone/>
            </a:pP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FF0000"/>
                </a:solidFill>
                <a:latin typeface="Courier New" panose="02070309020205020404" pitchFamily="49" charset="0"/>
                <a:cs typeface="Courier New" panose="02070309020205020404" pitchFamily="49" charset="0"/>
              </a:rPr>
              <a:t>if (S-&gt;value &lt; 0) {</a:t>
            </a:r>
            <a:br>
              <a:rPr lang="en-US" altLang="en-US" sz="1500" b="1" dirty="0">
                <a:solidFill>
                  <a:srgbClr val="FF0000"/>
                </a:solidFill>
                <a:latin typeface="Courier New" panose="02070309020205020404" pitchFamily="49" charset="0"/>
                <a:cs typeface="Courier New" panose="02070309020205020404" pitchFamily="49" charset="0"/>
              </a:rPr>
            </a:br>
            <a:r>
              <a:rPr lang="en-US" altLang="en-US" sz="1500" b="1" dirty="0">
                <a:solidFill>
                  <a:srgbClr val="FF0000"/>
                </a:solidFill>
                <a:latin typeface="Courier New" panose="02070309020205020404" pitchFamily="49" charset="0"/>
                <a:cs typeface="Courier New" panose="02070309020205020404" pitchFamily="49" charset="0"/>
              </a:rPr>
              <a:t>      add this process to S-&gt;list; </a:t>
            </a:r>
          </a:p>
          <a:p>
            <a:pPr marL="0" indent="0">
              <a:buNone/>
            </a:pPr>
            <a:r>
              <a:rPr lang="en-US" altLang="en-US" sz="1500" b="1" dirty="0">
                <a:solidFill>
                  <a:srgbClr val="FF0000"/>
                </a:solidFill>
                <a:latin typeface="Courier New" panose="02070309020205020404" pitchFamily="49" charset="0"/>
                <a:cs typeface="Courier New" panose="02070309020205020404" pitchFamily="49" charset="0"/>
              </a:rPr>
              <a:t>      block(); </a:t>
            </a:r>
          </a:p>
          <a:p>
            <a:pPr marL="0" indent="0">
              <a:buNone/>
            </a:pPr>
            <a:r>
              <a:rPr lang="en-US" altLang="en-US" sz="1500" b="1" dirty="0">
                <a:solidFill>
                  <a:srgbClr val="FF0000"/>
                </a:solidFill>
                <a:latin typeface="Courier New" panose="02070309020205020404" pitchFamily="49" charset="0"/>
                <a:cs typeface="Courier New" panose="02070309020205020404" pitchFamily="49" charset="0"/>
              </a:rPr>
              <a:t>   } </a:t>
            </a:r>
          </a:p>
          <a:p>
            <a:pPr marL="0" indent="0">
              <a:buNone/>
            </a:pPr>
            <a:r>
              <a:rPr lang="en-US" altLang="en-US" sz="1500" b="1" dirty="0">
                <a:latin typeface="Courier New" panose="02070309020205020404" pitchFamily="49" charset="0"/>
                <a:cs typeface="Courier New" panose="02070309020205020404" pitchFamily="49" charset="0"/>
              </a:rPr>
              <a:t>}</a:t>
            </a:r>
          </a:p>
          <a:p>
            <a:pPr marL="0" indent="0">
              <a:buNone/>
            </a:pPr>
            <a:r>
              <a:rPr lang="en-US" altLang="en-US" sz="1500" b="1" dirty="0">
                <a:latin typeface="Courier New" panose="02070309020205020404" pitchFamily="49" charset="0"/>
                <a:cs typeface="Courier New" panose="02070309020205020404" pitchFamily="49" charset="0"/>
              </a:rPr>
              <a:t>signal(semaphore *S) { </a:t>
            </a:r>
          </a:p>
          <a:p>
            <a:pPr marL="0" indent="0">
              <a:buNone/>
            </a:pPr>
            <a:r>
              <a:rPr lang="en-US" altLang="en-US" sz="1500" b="1" dirty="0">
                <a:latin typeface="Courier New" panose="02070309020205020404" pitchFamily="49" charset="0"/>
                <a:cs typeface="Courier New" panose="02070309020205020404" pitchFamily="49" charset="0"/>
              </a:rPr>
              <a:t>   S-&gt;value++; </a:t>
            </a:r>
          </a:p>
          <a:p>
            <a:pPr marL="0" indent="0">
              <a:buNone/>
            </a:pPr>
            <a:r>
              <a:rPr lang="en-US" altLang="en-US" sz="1500" b="1" dirty="0">
                <a:latin typeface="Courier New" panose="02070309020205020404" pitchFamily="49" charset="0"/>
                <a:cs typeface="Courier New" panose="02070309020205020404" pitchFamily="49" charset="0"/>
              </a:rPr>
              <a:t>   </a:t>
            </a:r>
            <a:r>
              <a:rPr lang="en-US" altLang="en-US" sz="1500" b="1" dirty="0">
                <a:solidFill>
                  <a:srgbClr val="FF0000"/>
                </a:solidFill>
                <a:latin typeface="Courier New" panose="02070309020205020404" pitchFamily="49" charset="0"/>
                <a:cs typeface="Courier New" panose="02070309020205020404" pitchFamily="49" charset="0"/>
              </a:rPr>
              <a:t>if (S-&gt;value &lt;= 0) {</a:t>
            </a:r>
            <a:br>
              <a:rPr lang="en-US" altLang="en-US" sz="1500" b="1" dirty="0">
                <a:solidFill>
                  <a:srgbClr val="FF0000"/>
                </a:solidFill>
                <a:latin typeface="Courier New" panose="02070309020205020404" pitchFamily="49" charset="0"/>
                <a:cs typeface="Courier New" panose="02070309020205020404" pitchFamily="49" charset="0"/>
              </a:rPr>
            </a:br>
            <a:r>
              <a:rPr lang="en-US" altLang="en-US" sz="1500" b="1" dirty="0">
                <a:solidFill>
                  <a:srgbClr val="FF0000"/>
                </a:solidFill>
                <a:latin typeface="Courier New" panose="02070309020205020404" pitchFamily="49" charset="0"/>
                <a:cs typeface="Courier New" panose="02070309020205020404" pitchFamily="49" charset="0"/>
              </a:rPr>
              <a:t>      remove a process P from S-&gt;list; </a:t>
            </a:r>
          </a:p>
          <a:p>
            <a:pPr marL="0" indent="0">
              <a:buNone/>
            </a:pPr>
            <a:r>
              <a:rPr lang="en-US" altLang="en-US" sz="1500" b="1" dirty="0">
                <a:solidFill>
                  <a:srgbClr val="FF0000"/>
                </a:solidFill>
                <a:latin typeface="Courier New" panose="02070309020205020404" pitchFamily="49" charset="0"/>
                <a:cs typeface="Courier New" panose="02070309020205020404" pitchFamily="49" charset="0"/>
              </a:rPr>
              <a:t>      wakeup(P); </a:t>
            </a:r>
          </a:p>
          <a:p>
            <a:pPr marL="0" indent="0">
              <a:buNone/>
            </a:pPr>
            <a:r>
              <a:rPr lang="en-US" altLang="en-US" sz="1500" b="1" dirty="0">
                <a:solidFill>
                  <a:srgbClr val="FF0000"/>
                </a:solidFill>
                <a:latin typeface="Courier New" panose="02070309020205020404" pitchFamily="49" charset="0"/>
                <a:cs typeface="Courier New" panose="02070309020205020404" pitchFamily="49" charset="0"/>
              </a:rPr>
              <a:t>   } </a:t>
            </a:r>
          </a:p>
          <a:p>
            <a:pPr marL="0" indent="0">
              <a:buNone/>
            </a:pPr>
            <a:r>
              <a:rPr lang="en-US" altLang="en-US" sz="1500" b="1" dirty="0">
                <a:latin typeface="Courier New" panose="02070309020205020404" pitchFamily="49" charset="0"/>
                <a:cs typeface="Courier New" panose="02070309020205020404" pitchFamily="49" charset="0"/>
              </a:rPr>
              <a:t>} </a:t>
            </a:r>
          </a:p>
        </p:txBody>
      </p:sp>
      <p:sp>
        <p:nvSpPr>
          <p:cNvPr id="5" name="Rectangle 3">
            <a:extLst>
              <a:ext uri="{FF2B5EF4-FFF2-40B4-BE49-F238E27FC236}">
                <a16:creationId xmlns:a16="http://schemas.microsoft.com/office/drawing/2014/main" id="{687D7A88-7E04-8944-85D6-199991C9A4C1}"/>
              </a:ext>
            </a:extLst>
          </p:cNvPr>
          <p:cNvSpPr txBox="1">
            <a:spLocks noChangeArrowheads="1"/>
          </p:cNvSpPr>
          <p:nvPr/>
        </p:nvSpPr>
        <p:spPr bwMode="auto">
          <a:xfrm>
            <a:off x="6198394" y="1233487"/>
            <a:ext cx="4399360" cy="3043238"/>
          </a:xfrm>
          <a:prstGeom prst="rect">
            <a:avLst/>
          </a:prstGeom>
          <a:noFill/>
          <a:ln>
            <a:noFill/>
          </a:ln>
        </p:spPr>
        <p:txBody>
          <a:bodyPr lIns="97961" tIns="48981" rIns="97961" bIns="48981"/>
          <a:lst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49400" indent="-32385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defTabSz="685800">
              <a:lnSpc>
                <a:spcPct val="90000"/>
              </a:lnSpc>
              <a:buNone/>
              <a:tabLst>
                <a:tab pos="795338" algn="l"/>
                <a:tab pos="1096566" algn="l"/>
                <a:tab pos="1348979" algn="l"/>
              </a:tabLst>
              <a:defRPr/>
            </a:pPr>
            <a:r>
              <a:rPr lang="en-US" altLang="en-US" sz="1650" kern="0" dirty="0">
                <a:solidFill>
                  <a:srgbClr val="000000"/>
                </a:solidFill>
                <a:latin typeface="Helvetica"/>
              </a:rPr>
              <a:t>Noticing that </a:t>
            </a:r>
          </a:p>
          <a:p>
            <a:pPr marL="0" indent="0" defTabSz="685800">
              <a:lnSpc>
                <a:spcPct val="90000"/>
              </a:lnSpc>
              <a:buNone/>
              <a:tabLst>
                <a:tab pos="795338" algn="l"/>
                <a:tab pos="1096566" algn="l"/>
                <a:tab pos="1348979" algn="l"/>
              </a:tabLst>
              <a:defRPr/>
            </a:pPr>
            <a:endParaRPr lang="en-US" altLang="en-US" sz="1650" kern="0" dirty="0">
              <a:solidFill>
                <a:srgbClr val="000000"/>
              </a:solidFill>
              <a:latin typeface="Helvetica"/>
            </a:endParaRPr>
          </a:p>
          <a:p>
            <a:pPr marL="365522" indent="-365522" defTabSz="685800">
              <a:lnSpc>
                <a:spcPct val="90000"/>
              </a:lnSpc>
              <a:tabLst>
                <a:tab pos="795338" algn="l"/>
                <a:tab pos="1096566" algn="l"/>
                <a:tab pos="1348979" algn="l"/>
              </a:tabLst>
              <a:defRPr/>
            </a:pPr>
            <a:r>
              <a:rPr lang="en-US" altLang="en-US" sz="1650" kern="0" dirty="0">
                <a:solidFill>
                  <a:srgbClr val="000000"/>
                </a:solidFill>
                <a:latin typeface="Helvetica"/>
              </a:rPr>
              <a:t>Increment and decrement are done before checking the semaphore value, unlike the busy waiting implementation</a:t>
            </a:r>
          </a:p>
          <a:p>
            <a:pPr marL="365522" indent="-365522" defTabSz="685800">
              <a:lnSpc>
                <a:spcPct val="90000"/>
              </a:lnSpc>
              <a:tabLst>
                <a:tab pos="795338" algn="l"/>
                <a:tab pos="1096566" algn="l"/>
                <a:tab pos="1348979" algn="l"/>
              </a:tabLst>
              <a:defRPr/>
            </a:pPr>
            <a:r>
              <a:rPr lang="en-HK" altLang="en-US" sz="1650" kern="0" dirty="0">
                <a:solidFill>
                  <a:srgbClr val="000000"/>
                </a:solidFill>
                <a:latin typeface="Helvetica"/>
              </a:rPr>
              <a:t>The </a:t>
            </a:r>
            <a:r>
              <a:rPr lang="en-HK" altLang="en-US" b="1" kern="0" dirty="0">
                <a:solidFill>
                  <a:srgbClr val="000000"/>
                </a:solidFill>
                <a:latin typeface="Courier"/>
              </a:rPr>
              <a:t>block()</a:t>
            </a:r>
            <a:r>
              <a:rPr lang="en-HK" altLang="en-US" sz="1650" kern="0" dirty="0">
                <a:solidFill>
                  <a:srgbClr val="000000"/>
                </a:solidFill>
                <a:latin typeface="Helvetica"/>
              </a:rPr>
              <a:t> operation suspends the process that invokes it. </a:t>
            </a:r>
          </a:p>
          <a:p>
            <a:pPr marL="365522" indent="-365522" defTabSz="685800">
              <a:lnSpc>
                <a:spcPct val="90000"/>
              </a:lnSpc>
              <a:tabLst>
                <a:tab pos="795338" algn="l"/>
                <a:tab pos="1096566" algn="l"/>
                <a:tab pos="1348979" algn="l"/>
              </a:tabLst>
              <a:defRPr/>
            </a:pPr>
            <a:r>
              <a:rPr lang="en-HK" altLang="en-US" sz="1650" kern="0" dirty="0">
                <a:solidFill>
                  <a:srgbClr val="000000"/>
                </a:solidFill>
                <a:latin typeface="Helvetica"/>
              </a:rPr>
              <a:t>The </a:t>
            </a:r>
            <a:r>
              <a:rPr lang="en-HK" altLang="en-US" b="1" kern="0" dirty="0">
                <a:solidFill>
                  <a:srgbClr val="000000"/>
                </a:solidFill>
                <a:latin typeface="Courier"/>
              </a:rPr>
              <a:t>wakeup(P)</a:t>
            </a:r>
            <a:r>
              <a:rPr lang="en-HK" altLang="en-US" sz="1650" kern="0" dirty="0">
                <a:solidFill>
                  <a:srgbClr val="000000"/>
                </a:solidFill>
                <a:latin typeface="Helvetica"/>
              </a:rPr>
              <a:t>operation resumes the execution of a suspended process P.</a:t>
            </a:r>
            <a:endParaRPr lang="en-US" altLang="en-US" sz="1650" kern="0" dirty="0">
              <a:solidFill>
                <a:srgbClr val="000000"/>
              </a:solidFill>
              <a:latin typeface="Helvetica"/>
            </a:endParaRPr>
          </a:p>
          <a:p>
            <a:pPr marL="489347" lvl="1" indent="0" defTabSz="685800">
              <a:lnSpc>
                <a:spcPct val="90000"/>
              </a:lnSpc>
              <a:buNone/>
              <a:tabLst>
                <a:tab pos="795338" algn="l"/>
                <a:tab pos="1096566" algn="l"/>
                <a:tab pos="1348979" algn="l"/>
              </a:tabLst>
              <a:defRPr/>
            </a:pPr>
            <a:endParaRPr lang="en-US" altLang="en-US" sz="1500" kern="0" dirty="0">
              <a:solidFill>
                <a:srgbClr val="000000"/>
              </a:solidFill>
              <a:latin typeface="Helvet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0F33E2D-0572-7D44-A05E-615739DFEB45}"/>
              </a:ext>
            </a:extLst>
          </p:cNvPr>
          <p:cNvSpPr>
            <a:spLocks noGrp="1"/>
          </p:cNvSpPr>
          <p:nvPr>
            <p:ph idx="1"/>
          </p:nvPr>
        </p:nvSpPr>
        <p:spPr/>
        <p:txBody>
          <a:bodyPr/>
          <a:lstStyle/>
          <a:p>
            <a:r>
              <a:rPr lang="en-GB" dirty="0"/>
              <a:t>Is binary semaphore equivalent as a mutex lock (Yes/No)? Briefly explain your answer:</a:t>
            </a:r>
          </a:p>
        </p:txBody>
      </p:sp>
      <p:sp>
        <p:nvSpPr>
          <p:cNvPr id="10" name="Title 1">
            <a:extLst>
              <a:ext uri="{FF2B5EF4-FFF2-40B4-BE49-F238E27FC236}">
                <a16:creationId xmlns:a16="http://schemas.microsoft.com/office/drawing/2014/main" id="{A09D7E06-56D9-D611-A4F7-EAC4FBBDB644}"/>
              </a:ext>
            </a:extLst>
          </p:cNvPr>
          <p:cNvSpPr>
            <a:spLocks noGrp="1"/>
          </p:cNvSpPr>
          <p:nvPr>
            <p:ph type="title" idx="4294967295"/>
          </p:nvPr>
        </p:nvSpPr>
        <p:spPr>
          <a:xfrm>
            <a:off x="0" y="277813"/>
            <a:ext cx="10972800" cy="576262"/>
          </a:xfrm>
        </p:spPr>
        <p:txBody>
          <a:bodyPr/>
          <a:lstStyle/>
          <a:p>
            <a:r>
              <a:rPr lang="en-US" dirty="0"/>
              <a:t>A Sample </a:t>
            </a:r>
            <a:r>
              <a:rPr lang="en-GB" dirty="0"/>
              <a:t>Synchronization</a:t>
            </a:r>
            <a:r>
              <a:rPr lang="en-US" dirty="0"/>
              <a:t> Question</a:t>
            </a:r>
          </a:p>
        </p:txBody>
      </p:sp>
    </p:spTree>
    <p:extLst>
      <p:ext uri="{BB962C8B-B14F-4D97-AF65-F5344CB8AC3E}">
        <p14:creationId xmlns:p14="http://schemas.microsoft.com/office/powerpoint/2010/main" val="316493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0F33E2D-0572-7D44-A05E-615739DFEB45}"/>
              </a:ext>
            </a:extLst>
          </p:cNvPr>
          <p:cNvSpPr>
            <a:spLocks noGrp="1"/>
          </p:cNvSpPr>
          <p:nvPr>
            <p:ph idx="1"/>
          </p:nvPr>
        </p:nvSpPr>
        <p:spPr/>
        <p:txBody>
          <a:bodyPr/>
          <a:lstStyle/>
          <a:p>
            <a:r>
              <a:rPr lang="en-GB" dirty="0"/>
              <a:t>Is binary semaphore equivalent as a mutex lock (Yes/No)? Briefly explain your answer:</a:t>
            </a:r>
          </a:p>
          <a:p>
            <a:endParaRPr lang="en-GB" dirty="0"/>
          </a:p>
          <a:p>
            <a:endParaRPr lang="en-GB" dirty="0"/>
          </a:p>
          <a:p>
            <a:r>
              <a:rPr lang="en-GB" b="1" dirty="0">
                <a:solidFill>
                  <a:srgbClr val="FF0000"/>
                </a:solidFill>
              </a:rPr>
              <a:t>Answer</a:t>
            </a:r>
            <a:r>
              <a:rPr lang="en-GB" dirty="0">
                <a:solidFill>
                  <a:srgbClr val="FF0000"/>
                </a:solidFill>
              </a:rPr>
              <a:t>: No (1 mark). (Explanation: 1 mark) Binary semaphore initialized to 1 can be used as a mutex lock, but it can be used for other purposes (e.g., when initialized to 0).  </a:t>
            </a:r>
            <a:endParaRPr lang="en-HK" dirty="0">
              <a:solidFill>
                <a:srgbClr val="FF0000"/>
              </a:solidFill>
            </a:endParaRPr>
          </a:p>
          <a:p>
            <a:endParaRPr lang="en-GB" dirty="0"/>
          </a:p>
        </p:txBody>
      </p:sp>
      <p:sp>
        <p:nvSpPr>
          <p:cNvPr id="10" name="Title 1">
            <a:extLst>
              <a:ext uri="{FF2B5EF4-FFF2-40B4-BE49-F238E27FC236}">
                <a16:creationId xmlns:a16="http://schemas.microsoft.com/office/drawing/2014/main" id="{A09D7E06-56D9-D611-A4F7-EAC4FBBDB644}"/>
              </a:ext>
            </a:extLst>
          </p:cNvPr>
          <p:cNvSpPr>
            <a:spLocks noGrp="1"/>
          </p:cNvSpPr>
          <p:nvPr>
            <p:ph type="title" idx="4294967295"/>
          </p:nvPr>
        </p:nvSpPr>
        <p:spPr>
          <a:xfrm>
            <a:off x="0" y="277813"/>
            <a:ext cx="10972800" cy="576262"/>
          </a:xfrm>
        </p:spPr>
        <p:txBody>
          <a:bodyPr/>
          <a:lstStyle/>
          <a:p>
            <a:r>
              <a:rPr lang="en-US" dirty="0"/>
              <a:t>Answer</a:t>
            </a:r>
          </a:p>
        </p:txBody>
      </p:sp>
    </p:spTree>
    <p:extLst>
      <p:ext uri="{BB962C8B-B14F-4D97-AF65-F5344CB8AC3E}">
        <p14:creationId xmlns:p14="http://schemas.microsoft.com/office/powerpoint/2010/main" val="373765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D205-8122-9E4A-8E05-67D7A0B27C79}"/>
              </a:ext>
            </a:extLst>
          </p:cNvPr>
          <p:cNvSpPr>
            <a:spLocks noGrp="1"/>
          </p:cNvSpPr>
          <p:nvPr>
            <p:ph type="title"/>
          </p:nvPr>
        </p:nvSpPr>
        <p:spPr/>
        <p:txBody>
          <a:bodyPr/>
          <a:lstStyle/>
          <a:p>
            <a:r>
              <a:rPr lang="en-GB" dirty="0"/>
              <a:t>A Sample Synchronization Question</a:t>
            </a:r>
          </a:p>
        </p:txBody>
      </p:sp>
      <p:sp>
        <p:nvSpPr>
          <p:cNvPr id="3" name="Content Placeholder 2">
            <a:extLst>
              <a:ext uri="{FF2B5EF4-FFF2-40B4-BE49-F238E27FC236}">
                <a16:creationId xmlns:a16="http://schemas.microsoft.com/office/drawing/2014/main" id="{9C8477B4-7949-6D4C-A70A-A977FA4E9850}"/>
              </a:ext>
            </a:extLst>
          </p:cNvPr>
          <p:cNvSpPr>
            <a:spLocks noGrp="1"/>
          </p:cNvSpPr>
          <p:nvPr>
            <p:ph idx="1"/>
          </p:nvPr>
        </p:nvSpPr>
        <p:spPr/>
        <p:txBody>
          <a:bodyPr/>
          <a:lstStyle/>
          <a:p>
            <a:r>
              <a:rPr lang="en-GB" dirty="0"/>
              <a:t>Suppose that there are three processes </a:t>
            </a:r>
            <a:r>
              <a:rPr lang="en-GB" dirty="0">
                <a:latin typeface="Courier New" panose="02070309020205020404" pitchFamily="49" charset="0"/>
                <a:cs typeface="Courier New" panose="02070309020205020404" pitchFamily="49" charset="0"/>
              </a:rPr>
              <a:t>P0</a:t>
            </a:r>
            <a:r>
              <a:rPr lang="en-GB" dirty="0"/>
              <a:t>, </a:t>
            </a:r>
            <a:r>
              <a:rPr lang="en-GB" dirty="0">
                <a:latin typeface="Courier New" panose="02070309020205020404" pitchFamily="49" charset="0"/>
                <a:cs typeface="Courier New" panose="02070309020205020404" pitchFamily="49" charset="0"/>
              </a:rPr>
              <a:t>P1</a:t>
            </a:r>
            <a:r>
              <a:rPr lang="en-GB" dirty="0"/>
              <a:t> and </a:t>
            </a:r>
            <a:r>
              <a:rPr lang="en-GB" dirty="0">
                <a:latin typeface="Courier New" panose="02070309020205020404" pitchFamily="49" charset="0"/>
                <a:cs typeface="Courier New" panose="02070309020205020404" pitchFamily="49" charset="0"/>
              </a:rPr>
              <a:t>P2</a:t>
            </a:r>
          </a:p>
          <a:p>
            <a:pPr marL="0" indent="0">
              <a:buNone/>
            </a:pPr>
            <a:r>
              <a:rPr lang="en-GB" dirty="0"/>
              <a:t>     that need to access a critical section in turn strictly following the order:</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P0, P1, P2, P0, P1, P2, P0, P1, P2, …</a:t>
            </a:r>
          </a:p>
          <a:p>
            <a:pPr marL="0" indent="0">
              <a:buNone/>
            </a:pP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In other words, we want to execute P0’s critical section, and then P1’s critical section, and then P2’s critical section, and the pattern repeats</a:t>
            </a:r>
          </a:p>
          <a:p>
            <a:endParaRPr lang="en-GB" dirty="0">
              <a:cs typeface="Courier New" panose="02070309020205020404" pitchFamily="49" charset="0"/>
            </a:endParaRPr>
          </a:p>
          <a:p>
            <a:r>
              <a:rPr lang="en-GB" dirty="0">
                <a:cs typeface="Courier New" panose="02070309020205020404" pitchFamily="49" charset="0"/>
              </a:rPr>
              <a:t>In the following slides, you will see a program with missing BLANKS</a:t>
            </a:r>
          </a:p>
        </p:txBody>
      </p:sp>
    </p:spTree>
    <p:extLst>
      <p:ext uri="{BB962C8B-B14F-4D97-AF65-F5344CB8AC3E}">
        <p14:creationId xmlns:p14="http://schemas.microsoft.com/office/powerpoint/2010/main" val="1666494297"/>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1869</Words>
  <Application>Microsoft Macintosh PowerPoint</Application>
  <PresentationFormat>Widescreen</PresentationFormat>
  <Paragraphs>239</Paragraphs>
  <Slides>18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Courier</vt:lpstr>
      <vt:lpstr>Courier New</vt:lpstr>
      <vt:lpstr>Helvetica</vt:lpstr>
      <vt:lpstr>Monotype Sorts</vt:lpstr>
      <vt:lpstr>Times New Roman</vt:lpstr>
      <vt:lpstr>Verdana</vt:lpstr>
      <vt:lpstr>Webdings</vt:lpstr>
      <vt:lpstr>os-8</vt:lpstr>
      <vt:lpstr>1_os-8</vt:lpstr>
      <vt:lpstr>Spring 2022 COMP 3511 Review #5</vt:lpstr>
      <vt:lpstr>Coverages</vt:lpstr>
      <vt:lpstr>Semaphore</vt:lpstr>
      <vt:lpstr>Semaphore Usage</vt:lpstr>
      <vt:lpstr>Semaphore Implementation  with no Busy waiting </vt:lpstr>
      <vt:lpstr>Semaphore Implementation with no Busy waiting (Cont.)</vt:lpstr>
      <vt:lpstr>A Sample Synchronization Question</vt:lpstr>
      <vt:lpstr>Answer</vt:lpstr>
      <vt:lpstr>A Sample Synchronization Question</vt:lpstr>
      <vt:lpstr>A Sample Synchronization Question</vt:lpstr>
      <vt:lpstr>A Sample Synchronization Answers</vt:lpstr>
      <vt:lpstr>Deadlock and Starvation</vt:lpstr>
      <vt:lpstr>POSIX Synchronization</vt:lpstr>
      <vt:lpstr>POSIX Mutex Locks</vt:lpstr>
      <vt:lpstr>Sample Mutex in Pthread (Question)</vt:lpstr>
      <vt:lpstr>Sample Mutex in Pthread (Solution)</vt:lpstr>
      <vt:lpstr>POSIX Condition Variables</vt:lpstr>
      <vt:lpstr>POSIX Condition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 Lun Peter CHUNG</dc:creator>
  <cp:lastModifiedBy>Kai Lun Peter CHUNG</cp:lastModifiedBy>
  <cp:revision>16</cp:revision>
  <dcterms:created xsi:type="dcterms:W3CDTF">2022-03-24T01:50:23Z</dcterms:created>
  <dcterms:modified xsi:type="dcterms:W3CDTF">2022-03-24T04:22:19Z</dcterms:modified>
</cp:coreProperties>
</file>