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9"/>
  </p:notesMasterIdLst>
  <p:sldIdLst>
    <p:sldId id="286" r:id="rId2"/>
    <p:sldId id="320" r:id="rId3"/>
    <p:sldId id="330" r:id="rId4"/>
    <p:sldId id="331" r:id="rId5"/>
    <p:sldId id="333" r:id="rId6"/>
    <p:sldId id="332" r:id="rId7"/>
    <p:sldId id="334" r:id="rId8"/>
    <p:sldId id="335" r:id="rId9"/>
    <p:sldId id="336" r:id="rId10"/>
    <p:sldId id="338" r:id="rId11"/>
    <p:sldId id="339" r:id="rId12"/>
    <p:sldId id="321" r:id="rId13"/>
    <p:sldId id="324" r:id="rId14"/>
    <p:sldId id="323" r:id="rId15"/>
    <p:sldId id="329" r:id="rId16"/>
    <p:sldId id="337" r:id="rId17"/>
    <p:sldId id="31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1252" autoAdjust="0"/>
  </p:normalViewPr>
  <p:slideViewPr>
    <p:cSldViewPr snapToGrid="0" snapToObjects="1">
      <p:cViewPr varScale="1">
        <p:scale>
          <a:sx n="104" d="100"/>
          <a:sy n="104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A5542-4066-C648-98B1-F32085CC7EA2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ED7E5-A6F7-B74F-8A52-FC80F72B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9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96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176B-2F1E-C844-AB9D-D34AD44F7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070D2-1CB8-6A4C-8C89-A1F14522D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D679-5CD1-7742-A6EB-94158A85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C430-3FEF-B841-8BB6-9DD9F81C85BB}" type="datetime1">
              <a:rPr lang="en-HK" smtClean="0"/>
              <a:t>16/4/2022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3A877-6292-B944-9453-7E5C208E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B3D9-043D-224A-9FF0-33C6BD40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E053-536F-114F-9546-2ECFB7BE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ADDC4-3356-B146-8901-3BC51948A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B944C-6F09-B341-AD9E-BB9518FD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8580-8F3D-B94B-913E-E7B1EBEF0B3A}" type="datetime1">
              <a:rPr lang="en-HK" smtClean="0"/>
              <a:t>16/4/2022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65C17-CED8-BE4A-BF87-05BE437F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2225-A1AF-8746-B725-84EB87C8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52D84-D1A9-D742-9412-FED495064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C20EE-1CB0-DE4E-9C22-B6B05F3D0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D918-27FD-2A43-91B5-0E341912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2E2-5161-E44E-BFAD-F35222A1D254}" type="datetime1">
              <a:rPr lang="en-HK" smtClean="0"/>
              <a:t>16/4/2022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0DD17-3BE7-9942-B2E8-AD9A38F7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868D-69E9-BF46-B454-0715C124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B851-62B5-3845-ABC2-5EC669E1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8DAC-A816-FD41-B3C7-BF296057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C98A5-0BE5-0840-B363-2B325ACD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E7D-4EE3-9D47-90E4-C5893328815B}" type="datetime1">
              <a:rPr lang="en-HK" smtClean="0"/>
              <a:t>16/4/2022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3069-768E-BC44-A238-724CE888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60EE-D70B-0C43-A7D2-952EC332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ED8A-3BF8-E247-8EDC-7F4BB715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0C50-2DAC-F746-81D0-4B75F5501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93F4-AD48-B649-99E4-32317736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365F-4E7D-294E-A57F-062B5AC34D60}" type="datetime1">
              <a:rPr lang="en-HK" smtClean="0"/>
              <a:t>16/4/2022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A621-82CC-A947-A387-1AC61E1B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EA81-CC1A-5742-A55B-4C4D825B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5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B2FE-AE4C-9443-B5F6-93B28767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9818-A9A6-C24F-8FBF-065C9C424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1E3D0-B2DC-6D4F-A968-BBE8C6E88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2D45-5E01-2748-AD19-5C047610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BF6D-0F07-E94D-8DDB-067DBDB0BD0D}" type="datetime1">
              <a:rPr lang="en-HK" smtClean="0"/>
              <a:t>16/4/2022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B0015-06AE-DE44-8B72-D235C9D9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3CA59-C258-D64E-86FF-AE44361A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4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CE78-CE37-2E42-BBC7-6D33CEF5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0CAA7-5D4F-EC48-A1BF-DABD9EBE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8C104-0A57-2A47-9CBF-D773F06AB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B0E8E-92A4-0440-87B3-FA52B0A0D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C9627-B30C-8B42-9265-84E6750F7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EFAAF-FF51-5640-882E-B61E0D84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2640-C31E-F14B-ACC7-AF685BBA7CFB}" type="datetime1">
              <a:rPr lang="en-HK" smtClean="0"/>
              <a:t>16/4/2022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BA6D-17B5-C14F-890E-A90551F2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9077E-D602-1546-A101-EC640AFE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90C8-1908-404D-B748-562086B8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C8A34-9CE8-0B4F-94C8-A5796484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F72E-4EA8-4E4B-9764-E8AFB13C77B2}" type="datetime1">
              <a:rPr lang="en-HK" smtClean="0"/>
              <a:t>16/4/2022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CF586-361D-E94D-B764-D1F084BE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3519C-7623-9344-B0B3-197CB8A5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2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5FEAF-A524-B447-AD5E-B0686EC1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1273-1370-384B-ADA4-89FA5E73D726}" type="datetime1">
              <a:rPr lang="en-HK" smtClean="0"/>
              <a:t>16/4/2022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2F6C1-909D-6A47-A9AC-FCAF27C7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B99-E0A5-2E48-9AFC-BA824D85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08CF-586D-874D-926B-82541161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5937-1284-3E42-841E-63358893B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7B120-7CBF-5944-B4E9-1587C5C25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C50D8-D76A-B442-98DC-0BFF7340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06F-087B-C14D-B2C1-1DF2B3CB304C}" type="datetime1">
              <a:rPr lang="en-HK" smtClean="0"/>
              <a:t>16/4/2022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E0B33-ADA7-D54C-B373-E65A65F6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F77B8-6D51-AD41-B22A-B5A51008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EC1B-8141-E141-99C3-563B2C03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E9AA8-0CA6-D947-884C-61B7015A0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A2814-F6F5-6344-A088-ED773D68D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028E5-B288-3E48-8A24-CFDF5FD4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8566-F0A1-5348-962C-CBA02A7831FF}" type="datetime1">
              <a:rPr lang="en-HK" smtClean="0"/>
              <a:t>16/4/2022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20F1F-CCFE-B840-8EF7-5B207CE7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C7CEF-F0B7-B343-906B-D9C9FE3A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BFA8E-114B-1D42-A3E3-6F166C4D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9215E-037F-584F-8A70-855B659F6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7161-E17D-284E-A17D-42C136198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4D31-A2AE-6042-A5FC-FF4F53E1B61F}" type="datetime1">
              <a:rPr lang="en-HK" smtClean="0"/>
              <a:t>16/4/2022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D6B73-F435-2F41-AB1B-920E61A80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BEFC-288E-B049-A969-0E7FB82C9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3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2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195810" cy="64617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z="4000" kern="0" spc="0" dirty="0">
                <a:solidFill>
                  <a:schemeClr val="bg1"/>
                </a:solidFill>
                <a:effectLst/>
                <a:uFillTx/>
              </a:rPr>
              <a:t>Tutorial 9: Assignment 2&amp;3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zh-CN" altLang="en-US" kern="0" spc="0" dirty="0"/>
          </a:p>
          <a:p>
            <a:r>
              <a:rPr lang="en-US" altLang="zh-CN" kern="0" spc="0" dirty="0">
                <a:solidFill>
                  <a:schemeClr val="bg1"/>
                </a:solidFill>
              </a:rPr>
              <a:t>TA: </a:t>
            </a:r>
            <a:r>
              <a:rPr lang="en-US" altLang="zh-CN" kern="0" dirty="0" err="1">
                <a:solidFill>
                  <a:schemeClr val="bg1"/>
                </a:solidFill>
              </a:rPr>
              <a:t>Hansi</a:t>
            </a:r>
            <a:r>
              <a:rPr lang="en-US" altLang="zh-CN" kern="0" dirty="0">
                <a:solidFill>
                  <a:schemeClr val="bg1"/>
                </a:solidFill>
              </a:rPr>
              <a:t> Yang</a:t>
            </a:r>
            <a:endParaRPr lang="en-US" altLang="zh-CN" kern="0" spc="0" dirty="0">
              <a:solidFill>
                <a:schemeClr val="bg1"/>
              </a:solidFill>
            </a:endParaRPr>
          </a:p>
          <a:p>
            <a:r>
              <a:rPr lang="en-US" altLang="zh-CN" kern="0" dirty="0" err="1">
                <a:solidFill>
                  <a:schemeClr val="bg1"/>
                </a:solidFill>
              </a:rPr>
              <a:t>hyangbw</a:t>
            </a:r>
            <a:r>
              <a:rPr lang="en-US" altLang="zh-CN" kern="0" spc="0" dirty="0" err="1">
                <a:solidFill>
                  <a:schemeClr val="bg1"/>
                </a:solidFill>
              </a:rPr>
              <a:t>@cse.ust.hk</a:t>
            </a:r>
            <a:endParaRPr lang="en-US" altLang="zh-CN" kern="0" spc="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245870"/>
            <a:ext cx="12195175" cy="7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3065" y="535940"/>
            <a:ext cx="10852150" cy="60896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kern="0" spc="0" dirty="0">
                <a:solidFill>
                  <a:schemeClr val="bg1"/>
                </a:solidFill>
              </a:rPr>
              <a:t>COMP 4211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241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433" y="364489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Q3-1 k-means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12FF0-9D7C-CE49-8ED5-62142C56A10B}"/>
              </a:ext>
            </a:extLst>
          </p:cNvPr>
          <p:cNvSpPr/>
          <p:nvPr/>
        </p:nvSpPr>
        <p:spPr>
          <a:xfrm>
            <a:off x="494433" y="1503678"/>
            <a:ext cx="8116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Only two lines of code will do your job</a:t>
            </a:r>
            <a:endParaRPr lang="en-US" sz="2400" i="1" dirty="0">
              <a:solidFill>
                <a:srgbClr val="58595B"/>
              </a:solidFill>
              <a:latin typeface="Roboto" panose="0200000000000000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6C92A1-25EF-D44A-B924-71D05528BF80}"/>
              </a:ext>
            </a:extLst>
          </p:cNvPr>
          <p:cNvSpPr/>
          <p:nvPr/>
        </p:nvSpPr>
        <p:spPr>
          <a:xfrm>
            <a:off x="494433" y="2109413"/>
            <a:ext cx="3086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res = </a:t>
            </a:r>
            <a:r>
              <a:rPr lang="en" altLang="zh-CN" dirty="0" err="1"/>
              <a:t>k_means</a:t>
            </a:r>
            <a:r>
              <a:rPr lang="en" altLang="zh-CN" dirty="0"/>
              <a:t>(X, </a:t>
            </a:r>
            <a:r>
              <a:rPr lang="en" altLang="zh-CN" dirty="0" err="1"/>
              <a:t>n_clusters</a:t>
            </a:r>
            <a:r>
              <a:rPr lang="en" altLang="zh-CN" dirty="0"/>
              <a:t>=2)</a:t>
            </a:r>
          </a:p>
          <a:p>
            <a:r>
              <a:rPr lang="en" altLang="zh-CN" dirty="0"/>
              <a:t>y1 = res[1]</a:t>
            </a:r>
            <a:endParaRPr lang="zh-CN" alt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D7D4C7A-B389-3145-B895-7A35D94F5B1C}"/>
              </a:ext>
            </a:extLst>
          </p:cNvPr>
          <p:cNvSpPr/>
          <p:nvPr/>
        </p:nvSpPr>
        <p:spPr>
          <a:xfrm>
            <a:off x="494432" y="2899814"/>
            <a:ext cx="898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Alternatively, you can also use the </a:t>
            </a:r>
            <a:r>
              <a:rPr lang="en-US" sz="2400" dirty="0" err="1">
                <a:solidFill>
                  <a:srgbClr val="58595B"/>
                </a:solidFill>
                <a:latin typeface="Roboto" panose="02000000000000000000" pitchFamily="2" charset="0"/>
              </a:rPr>
              <a:t>KMeans</a:t>
            </a:r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 class used in tutorial</a:t>
            </a:r>
            <a:endParaRPr lang="en-US" sz="2400" i="1" dirty="0">
              <a:solidFill>
                <a:srgbClr val="58595B"/>
              </a:solidFill>
              <a:latin typeface="Roboto" panose="02000000000000000000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64E56C-9C36-C64A-877E-674A0844E8ED}"/>
              </a:ext>
            </a:extLst>
          </p:cNvPr>
          <p:cNvSpPr/>
          <p:nvPr/>
        </p:nvSpPr>
        <p:spPr>
          <a:xfrm>
            <a:off x="494432" y="35017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clc = KMeans(n_clusters=2)</a:t>
            </a:r>
          </a:p>
          <a:p>
            <a:r>
              <a:rPr lang="zh-CN" altLang="en-US" dirty="0"/>
              <a:t>y1 = clc.fit_predict(X)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733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433" y="364489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Q3-2 k-means with data transformation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12FF0-9D7C-CE49-8ED5-62142C56A10B}"/>
              </a:ext>
            </a:extLst>
          </p:cNvPr>
          <p:cNvSpPr/>
          <p:nvPr/>
        </p:nvSpPr>
        <p:spPr>
          <a:xfrm>
            <a:off x="494432" y="1503678"/>
            <a:ext cx="10058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Just add the data transformation on the clustering code (two more lines)</a:t>
            </a:r>
            <a:endParaRPr lang="en-US" sz="2400" i="1" dirty="0">
              <a:solidFill>
                <a:srgbClr val="58595B"/>
              </a:solidFill>
              <a:latin typeface="Roboto" panose="0200000000000000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6C92A1-25EF-D44A-B924-71D05528BF80}"/>
              </a:ext>
            </a:extLst>
          </p:cNvPr>
          <p:cNvSpPr/>
          <p:nvPr/>
        </p:nvSpPr>
        <p:spPr>
          <a:xfrm>
            <a:off x="494432" y="2155580"/>
            <a:ext cx="367684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/>
              <a:t>X_trans</a:t>
            </a:r>
            <a:r>
              <a:rPr lang="en" altLang="zh-CN" dirty="0"/>
              <a:t> = </a:t>
            </a:r>
            <a:r>
              <a:rPr lang="en" altLang="zh-CN" dirty="0" err="1"/>
              <a:t>np.sum</a:t>
            </a:r>
            <a:r>
              <a:rPr lang="en" altLang="zh-CN" dirty="0"/>
              <a:t>(X**2, axis=1)</a:t>
            </a:r>
          </a:p>
          <a:p>
            <a:r>
              <a:rPr lang="en" altLang="zh-CN" dirty="0" err="1"/>
              <a:t>X_trans</a:t>
            </a:r>
            <a:r>
              <a:rPr lang="en" altLang="zh-CN" dirty="0"/>
              <a:t> = </a:t>
            </a:r>
            <a:r>
              <a:rPr lang="en" altLang="zh-CN" dirty="0" err="1"/>
              <a:t>X_trans</a:t>
            </a:r>
            <a:r>
              <a:rPr lang="en" altLang="zh-CN" dirty="0"/>
              <a:t>[:, </a:t>
            </a:r>
            <a:r>
              <a:rPr lang="en" altLang="zh-CN" dirty="0" err="1"/>
              <a:t>np.newaxis</a:t>
            </a:r>
            <a:r>
              <a:rPr lang="en" altLang="zh-CN" dirty="0"/>
              <a:t>]</a:t>
            </a:r>
          </a:p>
          <a:p>
            <a:r>
              <a:rPr lang="en" altLang="zh-CN" dirty="0"/>
              <a:t>res = </a:t>
            </a:r>
            <a:r>
              <a:rPr lang="en" altLang="zh-CN" dirty="0" err="1"/>
              <a:t>k_means</a:t>
            </a:r>
            <a:r>
              <a:rPr lang="en" altLang="zh-CN" dirty="0"/>
              <a:t>(</a:t>
            </a:r>
            <a:r>
              <a:rPr lang="en" altLang="zh-CN" dirty="0" err="1"/>
              <a:t>X_trans</a:t>
            </a:r>
            <a:r>
              <a:rPr lang="en" altLang="zh-CN" dirty="0"/>
              <a:t>, </a:t>
            </a:r>
            <a:r>
              <a:rPr lang="en" altLang="zh-CN" dirty="0" err="1"/>
              <a:t>n_clusters</a:t>
            </a:r>
            <a:r>
              <a:rPr lang="en" altLang="zh-CN" dirty="0"/>
              <a:t>=2)</a:t>
            </a:r>
          </a:p>
          <a:p>
            <a:r>
              <a:rPr lang="en" altLang="zh-CN" dirty="0"/>
              <a:t>y2 = res[1]</a:t>
            </a:r>
            <a:endParaRPr lang="zh-CN" alt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D7D4C7A-B389-3145-B895-7A35D94F5B1C}"/>
              </a:ext>
            </a:extLst>
          </p:cNvPr>
          <p:cNvSpPr/>
          <p:nvPr/>
        </p:nvSpPr>
        <p:spPr>
          <a:xfrm>
            <a:off x="494432" y="3546146"/>
            <a:ext cx="8116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Only one more thing: remember to add an additional axis– that is required by </a:t>
            </a:r>
            <a:r>
              <a:rPr lang="en-US" sz="2400" dirty="0" err="1">
                <a:solidFill>
                  <a:srgbClr val="58595B"/>
                </a:solidFill>
                <a:latin typeface="Roboto" panose="02000000000000000000" pitchFamily="2" charset="0"/>
              </a:rPr>
              <a:t>sklearn’s</a:t>
            </a:r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 k-means API</a:t>
            </a:r>
            <a:endParaRPr lang="en-US" sz="2400" i="1" dirty="0">
              <a:solidFill>
                <a:srgbClr val="58595B"/>
              </a:solidFill>
              <a:latin typeface="Roboto" panose="020000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050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1343025"/>
            <a:ext cx="12202160" cy="3511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080" y="1737995"/>
            <a:ext cx="12202160" cy="2720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2091690"/>
            <a:ext cx="12202160" cy="201295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751137"/>
            <a:ext cx="10852150" cy="6940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kern="0" dirty="0">
                <a:solidFill>
                  <a:schemeClr val="bg1"/>
                </a:solidFill>
                <a:sym typeface="+mn-ea"/>
              </a:rPr>
              <a:t>Q&amp;A for Assignment 3</a:t>
            </a:r>
            <a:endParaRPr lang="en-US" altLang="zh-CN" sz="440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12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92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433" y="364489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Defining a RL environment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12FF0-9D7C-CE49-8ED5-62142C56A10B}"/>
              </a:ext>
            </a:extLst>
          </p:cNvPr>
          <p:cNvSpPr/>
          <p:nvPr/>
        </p:nvSpPr>
        <p:spPr>
          <a:xfrm>
            <a:off x="494433" y="1473471"/>
            <a:ext cx="6175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States, actions and discount value (gamma)</a:t>
            </a:r>
            <a:endParaRPr lang="en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122BF-4715-D949-9B47-951CD0ED51F2}"/>
              </a:ext>
            </a:extLst>
          </p:cNvPr>
          <p:cNvSpPr/>
          <p:nvPr/>
        </p:nvSpPr>
        <p:spPr>
          <a:xfrm>
            <a:off x="494433" y="2075074"/>
            <a:ext cx="729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states = ('poor_unknown', 'poor_famous', 'rich_unknown', 'rich_famous')</a:t>
            </a:r>
          </a:p>
          <a:p>
            <a:r>
              <a:rPr lang="zh-CN" altLang="en-US" dirty="0"/>
              <a:t>actions = ('save_money', 'advertise')</a:t>
            </a:r>
          </a:p>
          <a:p>
            <a:r>
              <a:rPr lang="zh-CN" altLang="en-US" dirty="0"/>
              <a:t>gamma = 0.9  # discount constant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A0F49C6-3F02-BC41-BA6B-DDC1956A64DC}"/>
              </a:ext>
            </a:extLst>
          </p:cNvPr>
          <p:cNvSpPr/>
          <p:nvPr/>
        </p:nvSpPr>
        <p:spPr>
          <a:xfrm>
            <a:off x="494433" y="3138342"/>
            <a:ext cx="9563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Reward:</a:t>
            </a:r>
          </a:p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In this assignment, the reward only depends on what state you are in</a:t>
            </a:r>
            <a:endParaRPr lang="en-CN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7CA302-7A35-7C40-8219-BCBFF9E027BE}"/>
              </a:ext>
            </a:extLst>
          </p:cNvPr>
          <p:cNvSpPr/>
          <p:nvPr/>
        </p:nvSpPr>
        <p:spPr>
          <a:xfrm>
            <a:off x="494433" y="410927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def reward(state):</a:t>
            </a:r>
          </a:p>
          <a:p>
            <a:r>
              <a:rPr lang="zh-CN" altLang="en-US" dirty="0"/>
              <a:t>    if state == 'poor_unknown' or state == 'poor_famous':</a:t>
            </a:r>
          </a:p>
          <a:p>
            <a:r>
              <a:rPr lang="zh-CN" altLang="en-US" dirty="0"/>
              <a:t>        return 0</a:t>
            </a:r>
          </a:p>
          <a:p>
            <a:r>
              <a:rPr lang="zh-CN" altLang="en-US" dirty="0"/>
              <a:t>    elif state == 'rich_unknown' or state == 'rich_famous':</a:t>
            </a:r>
          </a:p>
          <a:p>
            <a:r>
              <a:rPr lang="zh-CN" altLang="en-US" dirty="0"/>
              <a:t>        return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038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433" y="364489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Defining a RL environment (cont.)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12FF0-9D7C-CE49-8ED5-62142C56A10B}"/>
              </a:ext>
            </a:extLst>
          </p:cNvPr>
          <p:cNvSpPr/>
          <p:nvPr/>
        </p:nvSpPr>
        <p:spPr>
          <a:xfrm>
            <a:off x="494433" y="1473471"/>
            <a:ext cx="111876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Transition matrix: </a:t>
            </a:r>
          </a:p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The probability of going from one state to another state if you do a specific action</a:t>
            </a:r>
            <a:endParaRPr lang="en-CN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A352A9-DB4C-C94E-BB79-B76FDAF78988}"/>
              </a:ext>
            </a:extLst>
          </p:cNvPr>
          <p:cNvSpPr/>
          <p:nvPr/>
        </p:nvSpPr>
        <p:spPr>
          <a:xfrm>
            <a:off x="494433" y="247415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def transition_function(state, action, next_state):</a:t>
            </a:r>
          </a:p>
          <a:p>
            <a:r>
              <a:rPr lang="zh-CN" altLang="en-US" dirty="0"/>
              <a:t>    transition_dictionary = {</a:t>
            </a:r>
          </a:p>
          <a:p>
            <a:r>
              <a:rPr lang="zh-CN" altLang="en-US" dirty="0"/>
              <a:t>        ('poor_unknown', 'save_money', 'poor_unknown'): 1.0,</a:t>
            </a:r>
          </a:p>
          <a:p>
            <a:r>
              <a:rPr lang="zh-CN" altLang="en-US" dirty="0"/>
              <a:t>        ('poor_unknown', 'save_money', 'poor_famous'): 0,</a:t>
            </a:r>
          </a:p>
          <a:p>
            <a:r>
              <a:rPr lang="zh-CN" altLang="en-US" dirty="0"/>
              <a:t>        ('poor_unknown', 'save_money', 'rich_unknown'): 0,</a:t>
            </a:r>
          </a:p>
          <a:p>
            <a:r>
              <a:rPr lang="zh-CN" altLang="en-US" dirty="0"/>
              <a:t>        ('poor_unknown', 'save_money', 'rich_famous'): 0,</a:t>
            </a:r>
          </a:p>
          <a:p>
            <a:r>
              <a:rPr lang="zh-CN" altLang="en-US" dirty="0"/>
              <a:t>        ('poor_unknown', 'advertise', 'poor_unknown'): 0.5,</a:t>
            </a:r>
          </a:p>
          <a:p>
            <a:r>
              <a:rPr lang="zh-CN" altLang="en-US" dirty="0"/>
              <a:t>        ('poor_unknown', 'advertise', 'poor_famous'): 0.5,</a:t>
            </a:r>
          </a:p>
          <a:p>
            <a:r>
              <a:rPr lang="zh-CN" altLang="en-US" dirty="0"/>
              <a:t>        ('poor_unknown', 'advertise', 'rich_unknown'): 0,</a:t>
            </a:r>
          </a:p>
          <a:p>
            <a:r>
              <a:rPr lang="zh-CN" altLang="en-US" dirty="0"/>
              <a:t>        ('poor_unknown', 'advertise', 'rich_famous'): 0,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…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    return transition_dictionary[state, action, next_state]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182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433" y="364489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Solving the Bellman equation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15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9C12FF0-9D7C-CE49-8ED5-62142C56A10B}"/>
                  </a:ext>
                </a:extLst>
              </p:cNvPr>
              <p:cNvSpPr/>
              <p:nvPr/>
            </p:nvSpPr>
            <p:spPr>
              <a:xfrm>
                <a:off x="494433" y="1503678"/>
                <a:ext cx="8116166" cy="1456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58595B"/>
                    </a:solidFill>
                    <a:latin typeface="Roboto" panose="02000000000000000000" pitchFamily="2" charset="0"/>
                  </a:rPr>
                  <a:t>Bellman equation for non-deterministic world and policy:</a:t>
                </a:r>
                <a:endParaRPr lang="en-US" sz="2400" i="1" dirty="0">
                  <a:solidFill>
                    <a:srgbClr val="58595B"/>
                  </a:solidFill>
                  <a:latin typeface="Roboto" panose="02000000000000000000" pitchFamily="2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58595B"/>
                  </a:solidFill>
                  <a:latin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9C12FF0-9D7C-CE49-8ED5-62142C56A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33" y="1503678"/>
                <a:ext cx="8116166" cy="1456040"/>
              </a:xfrm>
              <a:prstGeom prst="rect">
                <a:avLst/>
              </a:prstGeom>
              <a:blipFill>
                <a:blip r:embed="rId3"/>
                <a:stretch>
                  <a:fillRect l="-1094" t="-56897" b="-121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0CEDDEE-2D5D-F747-AD1F-50FC7E8548E6}"/>
                  </a:ext>
                </a:extLst>
              </p:cNvPr>
              <p:cNvSpPr/>
              <p:nvPr/>
            </p:nvSpPr>
            <p:spPr>
              <a:xfrm>
                <a:off x="494433" y="3615728"/>
                <a:ext cx="10428940" cy="2278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0CEDDEE-2D5D-F747-AD1F-50FC7E854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33" y="3615728"/>
                <a:ext cx="10428940" cy="2278957"/>
              </a:xfrm>
              <a:prstGeom prst="rect">
                <a:avLst/>
              </a:prstGeom>
              <a:blipFill>
                <a:blip r:embed="rId4"/>
                <a:stretch>
                  <a:fillRect t="-57222" b="-7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32FED233-477A-C646-91CD-0C3C18A57A44}"/>
              </a:ext>
            </a:extLst>
          </p:cNvPr>
          <p:cNvSpPr/>
          <p:nvPr/>
        </p:nvSpPr>
        <p:spPr>
          <a:xfrm>
            <a:off x="494433" y="2959718"/>
            <a:ext cx="9264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58595B"/>
                </a:solidFill>
                <a:latin typeface="Roboto" panose="02000000000000000000" pitchFamily="2" charset="0"/>
              </a:rPr>
              <a:t>Let’s re-write it to make it closer to linear equation(s) in matrix form</a:t>
            </a:r>
            <a:endParaRPr lang="en-US" altLang="zh-CN" sz="2400" i="1" dirty="0">
              <a:solidFill>
                <a:srgbClr val="58595B"/>
              </a:solidFill>
              <a:latin typeface="Roboto" panose="020000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01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433" y="364489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Solving the Bellman equation in matrix form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9C12FF0-9D7C-CE49-8ED5-62142C56A10B}"/>
                  </a:ext>
                </a:extLst>
              </p:cNvPr>
              <p:cNvSpPr/>
              <p:nvPr/>
            </p:nvSpPr>
            <p:spPr>
              <a:xfrm>
                <a:off x="494433" y="1503678"/>
                <a:ext cx="811616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58595B"/>
                    </a:solidFill>
                    <a:latin typeface="Roboto" panose="02000000000000000000" pitchFamily="2" charset="0"/>
                  </a:rPr>
                  <a:t>Try to write it in the form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i="1" dirty="0">
                  <a:solidFill>
                    <a:srgbClr val="58595B"/>
                  </a:solidFill>
                  <a:latin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9C12FF0-9D7C-CE49-8ED5-62142C56A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33" y="1503678"/>
                <a:ext cx="8116166" cy="461665"/>
              </a:xfrm>
              <a:prstGeom prst="rect">
                <a:avLst/>
              </a:prstGeom>
              <a:blipFill>
                <a:blip r:embed="rId3"/>
                <a:stretch>
                  <a:fillRect l="-1094" t="-7895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0CEDDEE-2D5D-F747-AD1F-50FC7E8548E6}"/>
                  </a:ext>
                </a:extLst>
              </p:cNvPr>
              <p:cNvSpPr/>
              <p:nvPr/>
            </p:nvSpPr>
            <p:spPr>
              <a:xfrm>
                <a:off x="494433" y="1965343"/>
                <a:ext cx="10416583" cy="1000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0CEDDEE-2D5D-F747-AD1F-50FC7E854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33" y="1965343"/>
                <a:ext cx="10416583" cy="1000980"/>
              </a:xfrm>
              <a:prstGeom prst="rect">
                <a:avLst/>
              </a:prstGeom>
              <a:blipFill>
                <a:blip r:embed="rId4"/>
                <a:stretch>
                  <a:fillRect t="-127500" b="-17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DCD3CB4-6475-D847-9F9F-56BAAD5E8FD5}"/>
                  </a:ext>
                </a:extLst>
              </p:cNvPr>
              <p:cNvSpPr/>
              <p:nvPr/>
            </p:nvSpPr>
            <p:spPr>
              <a:xfrm>
                <a:off x="2508421" y="2979381"/>
                <a:ext cx="8563232" cy="1000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DCD3CB4-6475-D847-9F9F-56BAAD5E8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421" y="2979381"/>
                <a:ext cx="8563232" cy="1000980"/>
              </a:xfrm>
              <a:prstGeom prst="rect">
                <a:avLst/>
              </a:prstGeom>
              <a:blipFill>
                <a:blip r:embed="rId5"/>
                <a:stretch>
                  <a:fillRect l="-10074" t="-129114" b="-178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2301BBC7-C2EE-E042-A06F-B483F78F3789}"/>
              </a:ext>
            </a:extLst>
          </p:cNvPr>
          <p:cNvSpPr/>
          <p:nvPr/>
        </p:nvSpPr>
        <p:spPr>
          <a:xfrm>
            <a:off x="494433" y="4104841"/>
            <a:ext cx="56249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58595B"/>
                </a:solidFill>
                <a:latin typeface="Roboto" panose="02000000000000000000" pitchFamily="2" charset="0"/>
              </a:rPr>
              <a:t>Then solve it by the NumPy function, </a:t>
            </a:r>
          </a:p>
          <a:p>
            <a:r>
              <a:rPr lang="en-US" altLang="zh-CN" sz="2400" dirty="0">
                <a:solidFill>
                  <a:srgbClr val="58595B"/>
                </a:solidFill>
                <a:latin typeface="Roboto" panose="02000000000000000000" pitchFamily="2" charset="0"/>
              </a:rPr>
              <a:t>where A is the matrix and b is the vector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FE6C83-0BB3-2D4C-ABAE-0B3569050BFC}"/>
              </a:ext>
            </a:extLst>
          </p:cNvPr>
          <p:cNvSpPr/>
          <p:nvPr/>
        </p:nvSpPr>
        <p:spPr>
          <a:xfrm>
            <a:off x="5579075" y="4151007"/>
            <a:ext cx="2033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np.linalg.solve(A, b)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8189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1343025"/>
            <a:ext cx="12202160" cy="3511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080" y="1737995"/>
            <a:ext cx="12202160" cy="2720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2091690"/>
            <a:ext cx="12202160" cy="201295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421572"/>
            <a:ext cx="10852150" cy="1353185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kern="0" spc="0" dirty="0">
                <a:solidFill>
                  <a:schemeClr val="bg1"/>
                </a:solidFill>
                <a:uFillTx/>
                <a:sym typeface="+mn-ea"/>
              </a:rPr>
              <a:t>Thanks!</a:t>
            </a:r>
            <a:br>
              <a:rPr lang="en-US" altLang="zh-CN" sz="4400" kern="0" spc="0" dirty="0">
                <a:solidFill>
                  <a:schemeClr val="bg1"/>
                </a:solidFill>
                <a:uFillTx/>
                <a:sym typeface="+mn-ea"/>
              </a:rPr>
            </a:br>
            <a:r>
              <a:rPr lang="en-US" altLang="zh-CN" sz="4400" kern="0" spc="0" dirty="0">
                <a:solidFill>
                  <a:schemeClr val="bg1"/>
                </a:solidFill>
                <a:uFillTx/>
                <a:sym typeface="+mn-ea"/>
              </a:rPr>
              <a:t>Q&amp;A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17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612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1343025"/>
            <a:ext cx="12202160" cy="3511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080" y="1737995"/>
            <a:ext cx="12202160" cy="2720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2091690"/>
            <a:ext cx="12202160" cy="201295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195" y="2750820"/>
            <a:ext cx="10852150" cy="6940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kern="0" dirty="0">
                <a:solidFill>
                  <a:schemeClr val="bg1"/>
                </a:solidFill>
                <a:sym typeface="+mn-ea"/>
              </a:rPr>
              <a:t>Solutions for Assignment 2</a:t>
            </a:r>
            <a:endParaRPr lang="en-US" altLang="zh-CN" sz="440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951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433" y="364489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Q1-1 Net() class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12FF0-9D7C-CE49-8ED5-62142C56A10B}"/>
              </a:ext>
            </a:extLst>
          </p:cNvPr>
          <p:cNvSpPr/>
          <p:nvPr/>
        </p:nvSpPr>
        <p:spPr>
          <a:xfrm>
            <a:off x="494433" y="1503678"/>
            <a:ext cx="8116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Follow the instruction step-by-step</a:t>
            </a:r>
            <a:endParaRPr lang="en-US" sz="2400" i="1" dirty="0">
              <a:solidFill>
                <a:srgbClr val="58595B"/>
              </a:solidFill>
              <a:latin typeface="Roboto" panose="02000000000000000000" pitchFamily="2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3516EB-5BD2-5A4E-81AF-EE3FF907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33" y="2271411"/>
            <a:ext cx="6172200" cy="2108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509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433" y="364489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Q1-1 Net() class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12FF0-9D7C-CE49-8ED5-62142C56A10B}"/>
              </a:ext>
            </a:extLst>
          </p:cNvPr>
          <p:cNvSpPr/>
          <p:nvPr/>
        </p:nvSpPr>
        <p:spPr>
          <a:xfrm>
            <a:off x="494433" y="1503678"/>
            <a:ext cx="8116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Follow the instruction step-by-step</a:t>
            </a:r>
            <a:endParaRPr lang="en-US" sz="2400" i="1" dirty="0">
              <a:solidFill>
                <a:srgbClr val="58595B"/>
              </a:solidFill>
              <a:latin typeface="Roboto" panose="02000000000000000000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C19B75-4E66-8644-B8FC-CFD42DD8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33" y="2271411"/>
            <a:ext cx="6235700" cy="3568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171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433" y="364489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Q1-2 train() and test() function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12FF0-9D7C-CE49-8ED5-62142C56A10B}"/>
              </a:ext>
            </a:extLst>
          </p:cNvPr>
          <p:cNvSpPr/>
          <p:nvPr/>
        </p:nvSpPr>
        <p:spPr>
          <a:xfrm>
            <a:off x="494433" y="1503678"/>
            <a:ext cx="8116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train() function</a:t>
            </a:r>
            <a:endParaRPr lang="en-US" sz="2400" i="1" dirty="0">
              <a:solidFill>
                <a:srgbClr val="58595B"/>
              </a:solidFill>
              <a:latin typeface="Roboto" panose="02000000000000000000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3FDE01-401B-CE40-9C30-003BA869B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33" y="2046296"/>
            <a:ext cx="8534400" cy="4229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793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433" y="364489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Q1-2 train() and test() function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12FF0-9D7C-CE49-8ED5-62142C56A10B}"/>
              </a:ext>
            </a:extLst>
          </p:cNvPr>
          <p:cNvSpPr/>
          <p:nvPr/>
        </p:nvSpPr>
        <p:spPr>
          <a:xfrm>
            <a:off x="494433" y="1503678"/>
            <a:ext cx="8116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Basically: for-loop -&gt; </a:t>
            </a:r>
            <a:r>
              <a:rPr lang="en-US" sz="2400" dirty="0" err="1">
                <a:solidFill>
                  <a:srgbClr val="58595B"/>
                </a:solidFill>
                <a:latin typeface="Roboto" panose="02000000000000000000" pitchFamily="2" charset="0"/>
              </a:rPr>
              <a:t>zero_grad</a:t>
            </a:r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 -&gt; backward -&gt; step</a:t>
            </a:r>
            <a:endParaRPr lang="en-US" sz="2400" i="1" dirty="0">
              <a:solidFill>
                <a:srgbClr val="58595B"/>
              </a:solidFill>
              <a:latin typeface="Roboto" panose="02000000000000000000" pitchFamily="2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3BED1BE-34CA-7C4A-BD37-9688D36F6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33" y="2001147"/>
            <a:ext cx="9513921" cy="47203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251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433" y="364489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Q1-2 train() and test() function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12FF0-9D7C-CE49-8ED5-62142C56A10B}"/>
              </a:ext>
            </a:extLst>
          </p:cNvPr>
          <p:cNvSpPr/>
          <p:nvPr/>
        </p:nvSpPr>
        <p:spPr>
          <a:xfrm>
            <a:off x="494432" y="1449040"/>
            <a:ext cx="113556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test() function</a:t>
            </a:r>
          </a:p>
          <a:p>
            <a:r>
              <a:rPr lang="en-US" altLang="zh-CN" sz="2400" dirty="0">
                <a:solidFill>
                  <a:srgbClr val="58595B"/>
                </a:solidFill>
                <a:latin typeface="Roboto" panose="02000000000000000000" pitchFamily="2" charset="0"/>
              </a:rPr>
              <a:t>similar to train(), though now we only need to check the network prediction </a:t>
            </a:r>
            <a:endParaRPr lang="en-US" altLang="zh-CN" sz="2400" i="1" dirty="0">
              <a:solidFill>
                <a:srgbClr val="58595B"/>
              </a:solidFill>
              <a:latin typeface="Roboto" panose="02000000000000000000" pitchFamily="2" charset="0"/>
            </a:endParaRPr>
          </a:p>
          <a:p>
            <a:endParaRPr lang="en-US" sz="2400" i="1" dirty="0">
              <a:solidFill>
                <a:srgbClr val="58595B"/>
              </a:solidFill>
              <a:latin typeface="Roboto" panose="02000000000000000000" pitchFamily="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0AEF6F-2468-E842-9D2F-08CA21DBA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32" y="2308784"/>
            <a:ext cx="7708900" cy="1206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618C5A-58F4-9845-BD80-C6596AB49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32" y="3683000"/>
            <a:ext cx="9055100" cy="3175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616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433" y="364489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Q1-3 different optimizers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12FF0-9D7C-CE49-8ED5-62142C56A10B}"/>
              </a:ext>
            </a:extLst>
          </p:cNvPr>
          <p:cNvSpPr/>
          <p:nvPr/>
        </p:nvSpPr>
        <p:spPr>
          <a:xfrm>
            <a:off x="494433" y="1503678"/>
            <a:ext cx="8116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Only need to change the optimizer and its </a:t>
            </a:r>
            <a:r>
              <a:rPr lang="en-US" sz="2400" dirty="0" err="1">
                <a:solidFill>
                  <a:srgbClr val="58595B"/>
                </a:solidFill>
                <a:latin typeface="Roboto" panose="02000000000000000000" pitchFamily="2" charset="0"/>
              </a:rPr>
              <a:t>lr</a:t>
            </a:r>
            <a:endParaRPr lang="en-US" sz="2400" i="1" dirty="0">
              <a:solidFill>
                <a:srgbClr val="58595B"/>
              </a:solidFill>
              <a:latin typeface="Roboto" panose="0200000000000000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6C92A1-25EF-D44A-B924-71D05528BF80}"/>
              </a:ext>
            </a:extLst>
          </p:cNvPr>
          <p:cNvSpPr/>
          <p:nvPr/>
        </p:nvSpPr>
        <p:spPr>
          <a:xfrm>
            <a:off x="494433" y="2155580"/>
            <a:ext cx="51905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optimizer</a:t>
            </a:r>
            <a:r>
              <a:rPr lang="en-US" altLang="zh-CN" dirty="0"/>
              <a:t>1</a:t>
            </a:r>
            <a:r>
              <a:rPr lang="zh-CN" altLang="en-US" dirty="0"/>
              <a:t> = optim.</a:t>
            </a:r>
            <a:r>
              <a:rPr lang="en-US" altLang="zh-CN" dirty="0"/>
              <a:t>SGD</a:t>
            </a:r>
            <a:r>
              <a:rPr lang="zh-CN" altLang="en-US" dirty="0"/>
              <a:t>(net.parameters(), lr=0.001)</a:t>
            </a:r>
            <a:endParaRPr lang="en-US" altLang="zh-CN" dirty="0"/>
          </a:p>
          <a:p>
            <a:r>
              <a:rPr lang="en" altLang="zh-CN" dirty="0"/>
              <a:t>optimizer2 = </a:t>
            </a:r>
            <a:r>
              <a:rPr lang="en" altLang="zh-CN" dirty="0" err="1"/>
              <a:t>optim.SGD</a:t>
            </a:r>
            <a:r>
              <a:rPr lang="en" altLang="zh-CN" dirty="0"/>
              <a:t>(</a:t>
            </a:r>
            <a:r>
              <a:rPr lang="en" altLang="zh-CN" dirty="0" err="1"/>
              <a:t>net.parameters</a:t>
            </a:r>
            <a:r>
              <a:rPr lang="en" altLang="zh-CN" dirty="0"/>
              <a:t>(), </a:t>
            </a:r>
            <a:r>
              <a:rPr lang="en" altLang="zh-CN" dirty="0" err="1"/>
              <a:t>lr</a:t>
            </a:r>
            <a:r>
              <a:rPr lang="en" altLang="zh-CN" dirty="0"/>
              <a:t>=0.005)</a:t>
            </a:r>
            <a:endParaRPr lang="en-US" altLang="zh-CN" dirty="0"/>
          </a:p>
          <a:p>
            <a:r>
              <a:rPr lang="zh-CN" altLang="en-US" dirty="0"/>
              <a:t>optimizer3 = optim.Adam(net.parameters(), lr=0.001)</a:t>
            </a:r>
            <a:endParaRPr lang="en-US" altLang="zh-CN" dirty="0"/>
          </a:p>
          <a:p>
            <a:r>
              <a:rPr lang="en" altLang="zh-CN" dirty="0"/>
              <a:t>optimizer4 = </a:t>
            </a:r>
            <a:r>
              <a:rPr lang="en" altLang="zh-CN" dirty="0" err="1"/>
              <a:t>optim.Adam</a:t>
            </a:r>
            <a:r>
              <a:rPr lang="en" altLang="zh-CN" dirty="0"/>
              <a:t>(</a:t>
            </a:r>
            <a:r>
              <a:rPr lang="en" altLang="zh-CN" dirty="0" err="1"/>
              <a:t>net.parameters</a:t>
            </a:r>
            <a:r>
              <a:rPr lang="en" altLang="zh-CN" dirty="0"/>
              <a:t>(), </a:t>
            </a:r>
            <a:r>
              <a:rPr lang="en" altLang="zh-CN" dirty="0" err="1"/>
              <a:t>lr</a:t>
            </a:r>
            <a:r>
              <a:rPr lang="en" altLang="zh-CN" dirty="0"/>
              <a:t>=0.005)</a:t>
            </a:r>
            <a:endParaRPr lang="zh-CN" alt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D7D4C7A-B389-3145-B895-7A35D94F5B1C}"/>
              </a:ext>
            </a:extLst>
          </p:cNvPr>
          <p:cNvSpPr/>
          <p:nvPr/>
        </p:nvSpPr>
        <p:spPr>
          <a:xfrm>
            <a:off x="494433" y="3546147"/>
            <a:ext cx="8116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Run the code and wait patiently if you do not have a GPU</a:t>
            </a:r>
            <a:endParaRPr lang="en-US" sz="2400" i="1" dirty="0">
              <a:solidFill>
                <a:srgbClr val="58595B"/>
              </a:solidFill>
              <a:latin typeface="Roboto" panose="020000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281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433" y="364489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Q2 calculations about neural networks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418E3C-00F1-FE44-AC58-7A2D196B0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33" y="1336674"/>
            <a:ext cx="7746921" cy="3507176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43214CE5-92BF-804E-A83F-25DABF8FD89E}"/>
              </a:ext>
            </a:extLst>
          </p:cNvPr>
          <p:cNvSpPr/>
          <p:nvPr/>
        </p:nvSpPr>
        <p:spPr>
          <a:xfrm>
            <a:off x="543258" y="5156021"/>
            <a:ext cx="76980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Before </a:t>
            </a:r>
            <a:r>
              <a:rPr lang="en-US" sz="2400" dirty="0" err="1">
                <a:solidFill>
                  <a:srgbClr val="58595B"/>
                </a:solidFill>
                <a:latin typeface="Roboto" panose="02000000000000000000" pitchFamily="2" charset="0"/>
              </a:rPr>
              <a:t>ReLU</a:t>
            </a:r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: [−8, −5, 5, 6]. After </a:t>
            </a:r>
            <a:r>
              <a:rPr lang="en-US" sz="2400" dirty="0" err="1">
                <a:solidFill>
                  <a:srgbClr val="58595B"/>
                </a:solidFill>
                <a:latin typeface="Roboto" panose="02000000000000000000" pitchFamily="2" charset="0"/>
              </a:rPr>
              <a:t>ReLU</a:t>
            </a:r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: [0, 0, 5, 6]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[0,6]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Before Sigmoid: [3]. After Sigmoid: [0.95257]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24598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783</Words>
  <Application>Microsoft Macintosh PowerPoint</Application>
  <PresentationFormat>宽屏</PresentationFormat>
  <Paragraphs>105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Roboto</vt:lpstr>
      <vt:lpstr>Arial</vt:lpstr>
      <vt:lpstr>Calibri</vt:lpstr>
      <vt:lpstr>Calibri Light</vt:lpstr>
      <vt:lpstr>Cambria Math</vt:lpstr>
      <vt:lpstr>Office Theme</vt:lpstr>
      <vt:lpstr>Tutorial 9: Assignment 2&amp;3</vt:lpstr>
      <vt:lpstr>Solutions for Assignment 2</vt:lpstr>
      <vt:lpstr>Q1-1 Net() class</vt:lpstr>
      <vt:lpstr>Q1-1 Net() class</vt:lpstr>
      <vt:lpstr>Q1-2 train() and test() function</vt:lpstr>
      <vt:lpstr>Q1-2 train() and test() function</vt:lpstr>
      <vt:lpstr>Q1-2 train() and test() function</vt:lpstr>
      <vt:lpstr>Q1-3 different optimizers</vt:lpstr>
      <vt:lpstr>Q2 calculations about neural networks</vt:lpstr>
      <vt:lpstr>Q3-1 k-means</vt:lpstr>
      <vt:lpstr>Q3-2 k-means with data transformation</vt:lpstr>
      <vt:lpstr>Q&amp;A for Assignment 3</vt:lpstr>
      <vt:lpstr>Defining a RL environment</vt:lpstr>
      <vt:lpstr>Defining a RL environment (cont.)</vt:lpstr>
      <vt:lpstr>Solving the Bellman equation</vt:lpstr>
      <vt:lpstr>Solving the Bellman equation in matrix form</vt:lpstr>
      <vt:lpstr>Thanks! Q&amp;A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Ki-on CHAN</dc:creator>
  <cp:lastModifiedBy>Young Hans</cp:lastModifiedBy>
  <cp:revision>625</cp:revision>
  <dcterms:created xsi:type="dcterms:W3CDTF">2020-09-25T07:42:11Z</dcterms:created>
  <dcterms:modified xsi:type="dcterms:W3CDTF">2022-04-16T13:50:05Z</dcterms:modified>
</cp:coreProperties>
</file>